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2023/6/1</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2023/6/1</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92500"/>
          </a:bodyPr>
          <a:lstStyle/>
          <a:p>
            <a:r>
              <a:rPr lang="ja-JP" altLang="en-US" b="0" i="0" dirty="0">
                <a:solidFill>
                  <a:srgbClr val="1D1C1D"/>
                </a:solidFill>
                <a:effectLst/>
                <a:latin typeface="NotoSansJP"/>
              </a:rPr>
              <a:t>日本の都市部にある中流家庭に生まれ、彼女は幼い頃から芸術と創造性に興味を持っており、絵を描くことが好き。</a:t>
            </a:r>
            <a:endParaRPr lang="en-US" altLang="ja-JP" b="0" i="0" dirty="0">
              <a:solidFill>
                <a:srgbClr val="1D1C1D"/>
              </a:solidFill>
              <a:effectLst/>
              <a:latin typeface="NotoSansJP"/>
            </a:endParaRPr>
          </a:p>
          <a:p>
            <a:r>
              <a:rPr lang="ja-JP" altLang="en-US" b="0" i="0" dirty="0">
                <a:solidFill>
                  <a:srgbClr val="1D1C1D"/>
                </a:solidFill>
                <a:effectLst/>
                <a:latin typeface="NotoSansJP"/>
              </a:rPr>
              <a:t>学校では美術の授業で才能を発揮し、多くの絵画コンテストで賞を受賞。高校時代には美術部の主要メンバーとして活動し、地元の展覧会で作品を展示。また、音楽の授業でピアノに触れ、その才能にも目覚める。週末にはピアノのレッスンに通い、音楽の表現力を磨いていた。</a:t>
            </a:r>
            <a:endParaRPr lang="en-US" altLang="ja-JP" b="0" i="0" dirty="0">
              <a:solidFill>
                <a:srgbClr val="1D1C1D"/>
              </a:solidFill>
              <a:effectLst/>
              <a:latin typeface="NotoSansJP"/>
            </a:endParaRPr>
          </a:p>
          <a:p>
            <a:r>
              <a:rPr lang="ja-JP" altLang="en-US" b="0" i="0" dirty="0">
                <a:solidFill>
                  <a:srgbClr val="1D1C1D"/>
                </a:solidFill>
                <a:effectLst/>
                <a:latin typeface="NotoSansJP"/>
              </a:rPr>
              <a:t>大学ではグラフィックデザインの専攻を選択。デザインの理論と技術を学ぶ傍ら、クリエイティブなプロジェクトにも積極的に参加。大学のデザインコンテストでは優秀な成績を収め、デザイン業界でのキャリアを追求する決意を固める。</a:t>
            </a:r>
            <a:br>
              <a:rPr lang="ja-JP" altLang="en-US" dirty="0"/>
            </a:br>
            <a:br>
              <a:rPr lang="ja-JP" altLang="en-US" dirty="0"/>
            </a:br>
            <a:r>
              <a:rPr lang="ja-JP" altLang="en-US" b="0" i="0" dirty="0">
                <a:solidFill>
                  <a:srgbClr val="1D1C1D"/>
                </a:solidFill>
                <a:effectLst/>
                <a:latin typeface="NotoSansJP"/>
              </a:rPr>
              <a:t>卒業後、美咲はデザインスタジオでのインターンシップに参加し、実務経験を積みました。そこで、クリエイティブなチームと一緒に仕事をすることで自身のデザインスキルを発展させ、さまざまなプロジェクトに取り組む機会を得ました。その後、彼女はグラフィックデザイナーとして正式に採用され、現在はデザイン会社で活躍しています。</a:t>
            </a:r>
            <a:endParaRPr lang="ja-JP" altLang="en-US"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6" y="3452606"/>
            <a:ext cx="3125788" cy="3133724"/>
          </a:xfrm>
        </p:spPr>
        <p:txBody>
          <a:bodyPr/>
          <a:lstStyle/>
          <a:p>
            <a:r>
              <a:rPr lang="ja-JP" altLang="en-US" dirty="0"/>
              <a:t>氏名：</a:t>
            </a:r>
            <a:r>
              <a:rPr lang="ja-JP" altLang="en-US" b="0" i="0" dirty="0">
                <a:solidFill>
                  <a:srgbClr val="111111"/>
                </a:solidFill>
                <a:effectLst/>
                <a:latin typeface="Meiryo" panose="020B0604030504040204" pitchFamily="50" charset="-128"/>
                <a:ea typeface="Meiryo" panose="020B0604030504040204" pitchFamily="50" charset="-128"/>
              </a:rPr>
              <a:t>東 </a:t>
            </a:r>
            <a:r>
              <a:rPr lang="ja-JP" altLang="en-US" b="0" i="0" dirty="0">
                <a:solidFill>
                  <a:srgbClr val="1D1C1D"/>
                </a:solidFill>
                <a:effectLst/>
                <a:latin typeface="NotoSansJP"/>
              </a:rPr>
              <a:t>美咲</a:t>
            </a:r>
            <a:endParaRPr lang="en-US" altLang="ja-JP" dirty="0"/>
          </a:p>
          <a:p>
            <a:r>
              <a:rPr lang="ja-JP" altLang="en-US" dirty="0"/>
              <a:t>年齢：</a:t>
            </a:r>
            <a:r>
              <a:rPr lang="en-US" altLang="ja-JP" dirty="0"/>
              <a:t>26</a:t>
            </a:r>
            <a:r>
              <a:rPr lang="ja-JP" altLang="en-US" dirty="0"/>
              <a:t>歳</a:t>
            </a:r>
            <a:endParaRPr lang="en-US" altLang="ja-JP" dirty="0"/>
          </a:p>
          <a:p>
            <a:r>
              <a:rPr lang="ja-JP" altLang="en-US" dirty="0"/>
              <a:t>職業：</a:t>
            </a:r>
            <a:r>
              <a:rPr lang="ja-JP" altLang="en-US" b="0" i="0" dirty="0">
                <a:solidFill>
                  <a:srgbClr val="1D1C1D"/>
                </a:solidFill>
                <a:effectLst/>
                <a:latin typeface="NotoSansJP"/>
              </a:rPr>
              <a:t> グラフィックデザイナー</a:t>
            </a:r>
            <a:endParaRPr lang="en-US" altLang="ja-JP" dirty="0"/>
          </a:p>
          <a:p>
            <a:r>
              <a:rPr lang="ja-JP" altLang="en-US" dirty="0"/>
              <a:t>収入：</a:t>
            </a:r>
            <a:r>
              <a:rPr lang="en-US" altLang="ja-JP" dirty="0"/>
              <a:t>330</a:t>
            </a:r>
            <a:r>
              <a:rPr lang="ja-JP" altLang="en-US" dirty="0"/>
              <a:t>万</a:t>
            </a:r>
            <a:endParaRPr lang="en-US" altLang="ja-JP" dirty="0"/>
          </a:p>
          <a:p>
            <a:r>
              <a:rPr lang="ja-JP" altLang="en-US" dirty="0"/>
              <a:t>学歴：短大卒</a:t>
            </a:r>
            <a:endParaRPr lang="en-US" altLang="ja-JP" dirty="0"/>
          </a:p>
          <a:p>
            <a:r>
              <a:rPr lang="ja-JP" altLang="en-US" dirty="0"/>
              <a:t>出生：秋田県</a:t>
            </a:r>
            <a:endParaRPr lang="en-US" altLang="ja-JP" dirty="0"/>
          </a:p>
          <a:p>
            <a:r>
              <a:rPr lang="ja-JP" altLang="en-US" dirty="0"/>
              <a:t>家族：一人暮らし</a:t>
            </a:r>
            <a:endParaRPr lang="en-US" altLang="ja-JP" dirty="0"/>
          </a:p>
          <a:p>
            <a:r>
              <a:rPr lang="ja-JP" altLang="en-US" dirty="0"/>
              <a:t>特徴：</a:t>
            </a:r>
            <a:endParaRPr lang="en-US" altLang="ja-JP" dirty="0"/>
          </a:p>
          <a:p>
            <a:r>
              <a:rPr lang="ja-JP" altLang="en-US" dirty="0"/>
              <a:t>ベジタリアン</a:t>
            </a:r>
            <a:endParaRPr lang="en-US" altLang="ja-JP" dirty="0"/>
          </a:p>
          <a:p>
            <a:r>
              <a:rPr lang="ja-JP" altLang="en-US" b="0" i="0" dirty="0">
                <a:solidFill>
                  <a:srgbClr val="1D1C1D"/>
                </a:solidFill>
                <a:effectLst/>
                <a:latin typeface="NotoSansJP"/>
              </a:rPr>
              <a:t>コスメを買ってインスタにアップする</a:t>
            </a:r>
            <a:br>
              <a:rPr lang="ja-JP" altLang="en-US" dirty="0"/>
            </a:br>
            <a:r>
              <a:rPr lang="ja-JP" altLang="en-US" b="0" i="0" dirty="0">
                <a:solidFill>
                  <a:srgbClr val="1D1C1D"/>
                </a:solidFill>
                <a:effectLst/>
                <a:latin typeface="NotoSansJP"/>
              </a:rPr>
              <a:t>月に１回はエステ、ネイルに行く</a:t>
            </a:r>
            <a:br>
              <a:rPr lang="ja-JP" altLang="en-US" dirty="0"/>
            </a:br>
            <a:r>
              <a:rPr lang="ja-JP" altLang="en-US" b="0" i="0" dirty="0">
                <a:solidFill>
                  <a:srgbClr val="1D1C1D"/>
                </a:solidFill>
                <a:effectLst/>
                <a:latin typeface="NotoSansJP"/>
              </a:rPr>
              <a:t>休日は友達とディズニーに行って楽しむ</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ja-JP" altLang="en-US" dirty="0"/>
              <a:t>インスタ：暇なときは常に見る</a:t>
            </a:r>
            <a:endParaRPr lang="en-US" altLang="ja-JP" dirty="0"/>
          </a:p>
          <a:p>
            <a:r>
              <a:rPr lang="en-US" altLang="ja-JP" dirty="0" err="1"/>
              <a:t>Youtube</a:t>
            </a:r>
            <a:r>
              <a:rPr lang="ja-JP" altLang="en-US" dirty="0"/>
              <a:t>：新作コスメの動画は常にチェックしている。</a:t>
            </a:r>
            <a:endParaRPr lang="en-US" altLang="ja-JP" dirty="0"/>
          </a:p>
          <a:p>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6"/>
            <a:ext cx="4876801" cy="3133724"/>
          </a:xfrm>
        </p:spPr>
        <p:txBody>
          <a:bodyPr>
            <a:normAutofit/>
          </a:bodyPr>
          <a:lstStyle/>
          <a:p>
            <a:r>
              <a:rPr lang="ja-JP" altLang="en-US" dirty="0"/>
              <a:t>不満：</a:t>
            </a:r>
            <a:endParaRPr lang="en-US" altLang="ja-JP" dirty="0"/>
          </a:p>
          <a:p>
            <a:r>
              <a:rPr lang="ja-JP" altLang="en-US" dirty="0">
                <a:solidFill>
                  <a:srgbClr val="1D1C1D"/>
                </a:solidFill>
                <a:latin typeface="NotoSansJP"/>
              </a:rPr>
              <a:t>・</a:t>
            </a:r>
            <a:r>
              <a:rPr lang="ja-JP" altLang="en-US" b="0" i="0" dirty="0">
                <a:solidFill>
                  <a:srgbClr val="1D1C1D"/>
                </a:solidFill>
                <a:effectLst/>
                <a:latin typeface="NotoSansJP"/>
              </a:rPr>
              <a:t>朝起きた時にニキビができていると不満</a:t>
            </a:r>
            <a:br>
              <a:rPr lang="ja-JP" altLang="en-US" dirty="0"/>
            </a:br>
            <a:r>
              <a:rPr lang="ja-JP" altLang="en-US" dirty="0"/>
              <a:t>・</a:t>
            </a:r>
            <a:r>
              <a:rPr lang="ja-JP" altLang="en-US" b="0" i="0" dirty="0">
                <a:solidFill>
                  <a:srgbClr val="1D1C1D"/>
                </a:solidFill>
                <a:effectLst/>
                <a:latin typeface="NotoSansJP"/>
              </a:rPr>
              <a:t>雨が降っていると会社に出社する気が失せる</a:t>
            </a:r>
            <a:br>
              <a:rPr lang="ja-JP" altLang="en-US" dirty="0"/>
            </a:br>
            <a:r>
              <a:rPr lang="ja-JP" altLang="en-US" dirty="0"/>
              <a:t>・</a:t>
            </a:r>
            <a:r>
              <a:rPr lang="ja-JP" altLang="en-US" b="0" i="0" dirty="0">
                <a:solidFill>
                  <a:srgbClr val="1D1C1D"/>
                </a:solidFill>
                <a:effectLst/>
                <a:latin typeface="NotoSansJP"/>
              </a:rPr>
              <a:t>外で</a:t>
            </a:r>
            <a:r>
              <a:rPr lang="en-US" altLang="ja-JP" b="0" i="0" dirty="0">
                <a:solidFill>
                  <a:srgbClr val="1D1C1D"/>
                </a:solidFill>
                <a:effectLst/>
                <a:latin typeface="NotoSansJP"/>
              </a:rPr>
              <a:t>1</a:t>
            </a:r>
            <a:r>
              <a:rPr lang="ja-JP" altLang="en-US" b="0" i="0" dirty="0">
                <a:solidFill>
                  <a:srgbClr val="1D1C1D"/>
                </a:solidFill>
                <a:effectLst/>
                <a:latin typeface="NotoSansJP"/>
              </a:rPr>
              <a:t>日活動すると翌日筋肉痛になる</a:t>
            </a:r>
            <a:br>
              <a:rPr lang="ja-JP" altLang="en-US" dirty="0"/>
            </a:br>
            <a:r>
              <a:rPr lang="ja-JP" altLang="en-US" dirty="0"/>
              <a:t>・</a:t>
            </a:r>
            <a:r>
              <a:rPr lang="ja-JP" altLang="en-US" b="0" i="0" dirty="0">
                <a:solidFill>
                  <a:srgbClr val="1D1C1D"/>
                </a:solidFill>
                <a:effectLst/>
                <a:latin typeface="NotoSansJP"/>
              </a:rPr>
              <a:t>買い物に行くのをめんどくさがり、、食料品がたまにトマトやレタスだけになる</a:t>
            </a:r>
            <a:br>
              <a:rPr lang="ja-JP" altLang="en-US" dirty="0"/>
            </a:br>
            <a:r>
              <a:rPr lang="ja-JP" altLang="en-US" dirty="0"/>
              <a:t>・</a:t>
            </a:r>
            <a:r>
              <a:rPr lang="ja-JP" altLang="en-US" b="0" i="0" dirty="0">
                <a:solidFill>
                  <a:srgbClr val="1D1C1D"/>
                </a:solidFill>
                <a:effectLst/>
                <a:latin typeface="NotoSansJP"/>
              </a:rPr>
              <a:t>土日は何か予定がないと寂しがる</a:t>
            </a:r>
            <a:br>
              <a:rPr lang="ja-JP" altLang="en-US" dirty="0"/>
            </a:br>
            <a:r>
              <a:rPr lang="ja-JP" altLang="en-US" dirty="0"/>
              <a:t>・</a:t>
            </a:r>
            <a:r>
              <a:rPr lang="ja-JP" altLang="en-US" b="0" i="0" dirty="0">
                <a:solidFill>
                  <a:srgbClr val="1D1C1D"/>
                </a:solidFill>
                <a:effectLst/>
                <a:latin typeface="NotoSansJP"/>
              </a:rPr>
              <a:t>汚いおじさんが嫌い</a:t>
            </a:r>
            <a:br>
              <a:rPr lang="ja-JP" altLang="en-US" dirty="0"/>
            </a:br>
            <a:r>
              <a:rPr lang="ja-JP" altLang="en-US" dirty="0"/>
              <a:t>・</a:t>
            </a:r>
            <a:r>
              <a:rPr lang="ja-JP" altLang="en-US" b="0" i="0" dirty="0">
                <a:solidFill>
                  <a:srgbClr val="1D1C1D"/>
                </a:solidFill>
                <a:effectLst/>
                <a:latin typeface="NotoSansJP"/>
              </a:rPr>
              <a:t>夜たまに寝付けないときがある</a:t>
            </a:r>
            <a:r>
              <a:rPr lang="ja-JP" altLang="en-US" b="0" i="0" dirty="0">
                <a:effectLst/>
                <a:latin typeface="NotoSansJP"/>
              </a:rPr>
              <a:t> </a:t>
            </a:r>
            <a:endParaRPr lang="en-US" altLang="ja-JP" dirty="0"/>
          </a:p>
          <a:p>
            <a:r>
              <a:rPr lang="ja-JP" altLang="en-US" dirty="0"/>
              <a:t>欲求：</a:t>
            </a:r>
            <a:endParaRPr lang="en-US" altLang="ja-JP" dirty="0"/>
          </a:p>
          <a:p>
            <a:r>
              <a:rPr lang="ja-JP" altLang="en-US" b="0" i="0" dirty="0">
                <a:solidFill>
                  <a:srgbClr val="1D1C1D"/>
                </a:solidFill>
                <a:effectLst/>
                <a:latin typeface="NotoSansJP"/>
              </a:rPr>
              <a:t>自分のクリエイティブな能力を最大限に活かし、人々の日常をより美しく、便利にするためのデザインを提供できるようになりたいと思っている。</a:t>
            </a:r>
            <a:endParaRPr lang="en-US" altLang="ja-JP" b="0" i="0" dirty="0">
              <a:solidFill>
                <a:srgbClr val="1D1C1D"/>
              </a:solidFill>
              <a:effectLst/>
              <a:latin typeface="NotoSansJP"/>
            </a:endParaRPr>
          </a:p>
          <a:p>
            <a:r>
              <a:rPr lang="ja-JP" altLang="en-US" b="0" i="0" dirty="0">
                <a:solidFill>
                  <a:srgbClr val="1D1C1D"/>
                </a:solidFill>
                <a:effectLst/>
                <a:latin typeface="NotoSansJP"/>
              </a:rPr>
              <a:t>美咲さんは常にインスピレーションを求めています。彼女は美しい風景や芸術作品、他のデザイナーの作品から刺激を受け、自分自身の創造力を高めたい</a:t>
            </a:r>
            <a:endParaRPr lang="en-US" altLang="ja-JP" b="0" i="0" dirty="0">
              <a:solidFill>
                <a:srgbClr val="1D1C1D"/>
              </a:solidFill>
              <a:effectLst/>
              <a:latin typeface="NotoSansJP"/>
            </a:endParaRPr>
          </a:p>
          <a:p>
            <a:endParaRPr lang="ja-JP" altLang="en-US" dirty="0"/>
          </a:p>
        </p:txBody>
      </p:sp>
      <p:pic>
        <p:nvPicPr>
          <p:cNvPr id="1026" name="Picture 2" descr="20代女性」の写真素材 | 2,042,491件の無料イラスト画像 | Adobe Stock">
            <a:extLst>
              <a:ext uri="{FF2B5EF4-FFF2-40B4-BE49-F238E27FC236}">
                <a16:creationId xmlns:a16="http://schemas.microsoft.com/office/drawing/2014/main" id="{68AFAD16-A5A6-4358-BEA0-7CF0D015A65F}"/>
              </a:ext>
            </a:extLst>
          </p:cNvPr>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r>
              <a:rPr lang="ja-JP" altLang="en-US" b="0" i="0" dirty="0">
                <a:solidFill>
                  <a:srgbClr val="1D1C1D"/>
                </a:solidFill>
                <a:effectLst/>
                <a:latin typeface="NotoSansJP"/>
              </a:rPr>
              <a:t>生活：通勤は電車</a:t>
            </a:r>
            <a:r>
              <a:rPr lang="en-US" altLang="ja-JP" b="0" i="0" dirty="0">
                <a:solidFill>
                  <a:srgbClr val="1D1C1D"/>
                </a:solidFill>
                <a:effectLst/>
                <a:latin typeface="NotoSansJP"/>
              </a:rPr>
              <a:t>30</a:t>
            </a:r>
            <a:r>
              <a:rPr lang="ja-JP" altLang="en-US" b="0" i="0" dirty="0">
                <a:solidFill>
                  <a:srgbClr val="1D1C1D"/>
                </a:solidFill>
                <a:effectLst/>
                <a:latin typeface="NotoSansJP"/>
              </a:rPr>
              <a:t>分の徒歩</a:t>
            </a:r>
            <a:r>
              <a:rPr lang="en-US" altLang="ja-JP" b="0" i="0" dirty="0">
                <a:solidFill>
                  <a:srgbClr val="1D1C1D"/>
                </a:solidFill>
                <a:effectLst/>
                <a:latin typeface="NotoSansJP"/>
              </a:rPr>
              <a:t>10</a:t>
            </a:r>
            <a:r>
              <a:rPr lang="ja-JP" altLang="en-US" b="0" i="0" dirty="0">
                <a:solidFill>
                  <a:srgbClr val="1D1C1D"/>
                </a:solidFill>
                <a:effectLst/>
                <a:latin typeface="NotoSansJP"/>
              </a:rPr>
              <a:t>分で合計</a:t>
            </a:r>
            <a:r>
              <a:rPr lang="en-US" altLang="ja-JP" b="0" i="0" dirty="0">
                <a:solidFill>
                  <a:srgbClr val="1D1C1D"/>
                </a:solidFill>
                <a:effectLst/>
                <a:latin typeface="NotoSansJP"/>
              </a:rPr>
              <a:t>40</a:t>
            </a:r>
            <a:r>
              <a:rPr lang="ja-JP" altLang="en-US" b="0" i="0" dirty="0">
                <a:solidFill>
                  <a:srgbClr val="1D1C1D"/>
                </a:solidFill>
                <a:effectLst/>
                <a:latin typeface="NotoSansJP"/>
              </a:rPr>
              <a:t>分。美容や健康ににお金をかけるため、都心から少し離れたマンションで一人暮らしをし、節約している。</a:t>
            </a:r>
            <a:br>
              <a:rPr lang="ja-JP" altLang="en-US" dirty="0"/>
            </a:br>
            <a:r>
              <a:rPr lang="ja-JP" altLang="en-US" b="0" i="0" dirty="0">
                <a:solidFill>
                  <a:srgbClr val="1D1C1D"/>
                </a:solidFill>
                <a:effectLst/>
                <a:latin typeface="NotoSansJP"/>
              </a:rPr>
              <a:t>健康に気を使っているため、食事は基本自炊。野菜とスープメインの食生活を送っている。寝る前に白湯を飲む。お肌の為に、</a:t>
            </a:r>
            <a:r>
              <a:rPr lang="en-US" altLang="ja-JP" b="0" i="0" dirty="0">
                <a:solidFill>
                  <a:srgbClr val="1D1C1D"/>
                </a:solidFill>
                <a:effectLst/>
                <a:latin typeface="NotoSansJP"/>
              </a:rPr>
              <a:t>22</a:t>
            </a:r>
            <a:r>
              <a:rPr lang="ja-JP" altLang="en-US" b="0" i="0" dirty="0">
                <a:solidFill>
                  <a:srgbClr val="1D1C1D"/>
                </a:solidFill>
                <a:effectLst/>
                <a:latin typeface="NotoSansJP"/>
              </a:rPr>
              <a:t>時には寝る。</a:t>
            </a:r>
            <a:br>
              <a:rPr lang="ja-JP" altLang="en-US" dirty="0"/>
            </a:br>
            <a:r>
              <a:rPr lang="ja-JP" altLang="en-US" b="0" i="0" dirty="0">
                <a:solidFill>
                  <a:srgbClr val="1D1C1D"/>
                </a:solidFill>
                <a:effectLst/>
                <a:latin typeface="NotoSansJP"/>
              </a:rPr>
              <a:t>職場は六本木。週の半分はリモートワーク。出社の際はオフィス近くのカフェでおしゃれなランチを食べている。</a:t>
            </a:r>
            <a:endParaRPr lang="ja-JP" altLang="en-US" dirty="0"/>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1134</Words>
  <Application>Microsoft Office PowerPoint</Application>
  <PresentationFormat>ワイド画面</PresentationFormat>
  <Paragraphs>41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NotoSansJP</vt:lpstr>
      <vt:lpstr>Meiryo</vt: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大森拓磨</cp:lastModifiedBy>
  <cp:revision>18</cp:revision>
  <dcterms:created xsi:type="dcterms:W3CDTF">2022-05-26T01:13:26Z</dcterms:created>
  <dcterms:modified xsi:type="dcterms:W3CDTF">2023-06-01T07:49:52Z</dcterms:modified>
</cp:coreProperties>
</file>