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9" r:id="rId2"/>
    <p:sldId id="257" r:id="rId3"/>
    <p:sldId id="282" r:id="rId4"/>
    <p:sldId id="259" r:id="rId5"/>
    <p:sldId id="273" r:id="rId6"/>
    <p:sldId id="281" r:id="rId7"/>
    <p:sldId id="285" r:id="rId8"/>
    <p:sldId id="261" r:id="rId9"/>
    <p:sldId id="276" r:id="rId10"/>
    <p:sldId id="277" r:id="rId11"/>
    <p:sldId id="278" r:id="rId12"/>
    <p:sldId id="286" r:id="rId13"/>
    <p:sldId id="287" r:id="rId14"/>
    <p:sldId id="288" r:id="rId15"/>
    <p:sldId id="289" r:id="rId16"/>
    <p:sldId id="269" r:id="rId17"/>
    <p:sldId id="271" r:id="rId18"/>
    <p:sldId id="284" r:id="rId19"/>
    <p:sldId id="264" r:id="rId20"/>
    <p:sldId id="262" r:id="rId21"/>
    <p:sldId id="290" r:id="rId22"/>
    <p:sldId id="263" r:id="rId23"/>
    <p:sldId id="265" r:id="rId24"/>
    <p:sldId id="266" r:id="rId25"/>
    <p:sldId id="280" r:id="rId26"/>
    <p:sldId id="283" r:id="rId27"/>
    <p:sldId id="267" r:id="rId28"/>
    <p:sldId id="275" r:id="rId29"/>
    <p:sldId id="291" r:id="rId30"/>
    <p:sldId id="268"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0647"/>
    <a:srgbClr val="B8D4D3"/>
    <a:srgbClr val="EDEDED"/>
    <a:srgbClr val="F3F5F2"/>
    <a:srgbClr val="B6C1C5"/>
    <a:srgbClr val="818076"/>
    <a:srgbClr val="F7F9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94EDFD-0E3F-4932-A66B-996EB212D68D}" type="doc">
      <dgm:prSet loTypeId="urn:microsoft.com/office/officeart/2005/8/layout/chevron1" loCatId="process" qsTypeId="urn:microsoft.com/office/officeart/2005/8/quickstyle/simple1" qsCatId="simple" csTypeId="urn:microsoft.com/office/officeart/2005/8/colors/accent1_2" csCatId="accent1" phldr="1"/>
      <dgm:spPr/>
    </dgm:pt>
    <dgm:pt modelId="{3A278622-C0CA-46D3-B638-E38607D060AF}">
      <dgm:prSet phldrT="[テキスト]" custT="1"/>
      <dgm:spPr>
        <a:solidFill>
          <a:srgbClr val="B8D4D3"/>
        </a:solidFill>
        <a:ln>
          <a:noFill/>
        </a:ln>
      </dgm:spPr>
      <dgm:t>
        <a:bodyPr/>
        <a:lstStyle/>
        <a:p>
          <a:r>
            <a:rPr lang="ja-JP" altLang="en-US" sz="1600" dirty="0">
              <a:solidFill>
                <a:schemeClr val="tx1"/>
              </a:solidFill>
            </a:rPr>
            <a:t>ユーザー登録</a:t>
          </a:r>
          <a:endParaRPr kumimoji="1" lang="ja-JP" altLang="en-US" sz="1600" dirty="0">
            <a:solidFill>
              <a:schemeClr val="tx1"/>
            </a:solidFill>
          </a:endParaRPr>
        </a:p>
      </dgm:t>
    </dgm:pt>
    <dgm:pt modelId="{AD154080-BD7A-4198-A57E-CB95B7DBEE54}" type="parTrans" cxnId="{334BADEE-6606-4A73-AA34-A468CC745254}">
      <dgm:prSet/>
      <dgm:spPr/>
      <dgm:t>
        <a:bodyPr/>
        <a:lstStyle/>
        <a:p>
          <a:endParaRPr kumimoji="1" lang="ja-JP" altLang="en-US"/>
        </a:p>
      </dgm:t>
    </dgm:pt>
    <dgm:pt modelId="{12A763F1-670F-4465-B5F3-D3E1476A8716}" type="sibTrans" cxnId="{334BADEE-6606-4A73-AA34-A468CC745254}">
      <dgm:prSet/>
      <dgm:spPr/>
      <dgm:t>
        <a:bodyPr/>
        <a:lstStyle/>
        <a:p>
          <a:endParaRPr kumimoji="1" lang="ja-JP" altLang="en-US"/>
        </a:p>
      </dgm:t>
    </dgm:pt>
    <dgm:pt modelId="{4C358572-532F-4D21-AEF7-9F4C9A8F0E11}">
      <dgm:prSet phldrT="[テキスト]" custT="1"/>
      <dgm:spPr>
        <a:solidFill>
          <a:srgbClr val="B8D4D3"/>
        </a:solidFill>
        <a:ln>
          <a:noFill/>
        </a:ln>
      </dgm:spPr>
      <dgm:t>
        <a:bodyPr/>
        <a:lstStyle/>
        <a:p>
          <a:r>
            <a:rPr kumimoji="1" lang="ja-JP" altLang="en-US" sz="1600" dirty="0">
              <a:solidFill>
                <a:schemeClr val="tx1"/>
              </a:solidFill>
            </a:rPr>
            <a:t>持っている</a:t>
          </a:r>
          <a:endParaRPr kumimoji="1" lang="en-US" altLang="ja-JP" sz="1600" dirty="0">
            <a:solidFill>
              <a:schemeClr val="tx1"/>
            </a:solidFill>
          </a:endParaRPr>
        </a:p>
        <a:p>
          <a:r>
            <a:rPr kumimoji="1" lang="ja-JP" altLang="en-US" sz="1600" dirty="0">
              <a:solidFill>
                <a:schemeClr val="tx1"/>
              </a:solidFill>
            </a:rPr>
            <a:t>服を登録</a:t>
          </a:r>
        </a:p>
      </dgm:t>
    </dgm:pt>
    <dgm:pt modelId="{ADC24D4F-2C20-408A-A166-CE8ED4A5E955}" type="parTrans" cxnId="{99A85D14-F856-4784-B627-71CE4609B477}">
      <dgm:prSet/>
      <dgm:spPr/>
      <dgm:t>
        <a:bodyPr/>
        <a:lstStyle/>
        <a:p>
          <a:endParaRPr kumimoji="1" lang="ja-JP" altLang="en-US"/>
        </a:p>
      </dgm:t>
    </dgm:pt>
    <dgm:pt modelId="{3D9E83CA-FD4D-4FB7-ABBC-6F7C6AB6029C}" type="sibTrans" cxnId="{99A85D14-F856-4784-B627-71CE4609B477}">
      <dgm:prSet/>
      <dgm:spPr/>
      <dgm:t>
        <a:bodyPr/>
        <a:lstStyle/>
        <a:p>
          <a:endParaRPr kumimoji="1" lang="ja-JP" altLang="en-US"/>
        </a:p>
      </dgm:t>
    </dgm:pt>
    <dgm:pt modelId="{E0B553CB-DB27-4408-A5BB-6EF726D10B23}">
      <dgm:prSet phldrT="[テキスト]" custT="1"/>
      <dgm:spPr>
        <a:solidFill>
          <a:srgbClr val="B8D4D3"/>
        </a:solidFill>
        <a:ln>
          <a:noFill/>
        </a:ln>
      </dgm:spPr>
      <dgm:t>
        <a:bodyPr/>
        <a:lstStyle/>
        <a:p>
          <a:r>
            <a:rPr lang="ja-JP" altLang="en-US" sz="1400" dirty="0">
              <a:solidFill>
                <a:schemeClr val="tx1"/>
              </a:solidFill>
            </a:rPr>
            <a:t>おすすめの</a:t>
          </a:r>
          <a:endParaRPr lang="en-US" altLang="ja-JP" sz="1400" dirty="0">
            <a:solidFill>
              <a:schemeClr val="tx1"/>
            </a:solidFill>
          </a:endParaRPr>
        </a:p>
        <a:p>
          <a:r>
            <a:rPr lang="ja-JP" altLang="en-US" sz="1400" dirty="0">
              <a:solidFill>
                <a:schemeClr val="tx1"/>
              </a:solidFill>
            </a:rPr>
            <a:t>組み合わせを</a:t>
          </a:r>
          <a:endParaRPr lang="en-US" altLang="ja-JP" sz="1400" dirty="0">
            <a:solidFill>
              <a:schemeClr val="tx1"/>
            </a:solidFill>
          </a:endParaRPr>
        </a:p>
        <a:p>
          <a:r>
            <a:rPr lang="ja-JP" altLang="en-US" sz="1400" dirty="0">
              <a:solidFill>
                <a:schemeClr val="tx1"/>
              </a:solidFill>
            </a:rPr>
            <a:t>表示</a:t>
          </a:r>
          <a:endParaRPr kumimoji="1" lang="ja-JP" altLang="en-US" sz="1300" dirty="0">
            <a:solidFill>
              <a:schemeClr val="tx1"/>
            </a:solidFill>
          </a:endParaRPr>
        </a:p>
      </dgm:t>
    </dgm:pt>
    <dgm:pt modelId="{2928AC39-B9CC-4CB8-96DE-45A8054ED7C7}" type="parTrans" cxnId="{69FD52EF-1C22-4A64-A790-5A1F1A020CAA}">
      <dgm:prSet/>
      <dgm:spPr/>
      <dgm:t>
        <a:bodyPr/>
        <a:lstStyle/>
        <a:p>
          <a:endParaRPr kumimoji="1" lang="ja-JP" altLang="en-US"/>
        </a:p>
      </dgm:t>
    </dgm:pt>
    <dgm:pt modelId="{92D94AC1-8103-47EB-8549-B46996303CD5}" type="sibTrans" cxnId="{69FD52EF-1C22-4A64-A790-5A1F1A020CAA}">
      <dgm:prSet/>
      <dgm:spPr/>
      <dgm:t>
        <a:bodyPr/>
        <a:lstStyle/>
        <a:p>
          <a:endParaRPr kumimoji="1" lang="ja-JP" altLang="en-US"/>
        </a:p>
      </dgm:t>
    </dgm:pt>
    <dgm:pt modelId="{E81E696E-6379-4BE9-AFD7-B60CC44E9166}">
      <dgm:prSet phldrT="[テキスト]"/>
      <dgm:spPr>
        <a:solidFill>
          <a:srgbClr val="B8D4D3"/>
        </a:solidFill>
        <a:ln>
          <a:noFill/>
        </a:ln>
      </dgm:spPr>
      <dgm:t>
        <a:bodyPr/>
        <a:lstStyle/>
        <a:p>
          <a:r>
            <a:rPr kumimoji="1" lang="ja-JP" altLang="en-US" dirty="0">
              <a:solidFill>
                <a:schemeClr val="tx1"/>
              </a:solidFill>
            </a:rPr>
            <a:t>コーディネート</a:t>
          </a:r>
          <a:endParaRPr kumimoji="1" lang="en-US" altLang="ja-JP" dirty="0">
            <a:solidFill>
              <a:schemeClr val="tx1"/>
            </a:solidFill>
          </a:endParaRPr>
        </a:p>
        <a:p>
          <a:r>
            <a:rPr kumimoji="1" lang="ja-JP" altLang="en-US" dirty="0">
              <a:solidFill>
                <a:schemeClr val="tx1"/>
              </a:solidFill>
            </a:rPr>
            <a:t>登録</a:t>
          </a:r>
        </a:p>
      </dgm:t>
    </dgm:pt>
    <dgm:pt modelId="{9BBB28B9-3A7E-42F2-8C78-8BE6B3D4E5A9}" type="parTrans" cxnId="{96D09A6D-32D9-4200-B795-C74301A544EC}">
      <dgm:prSet/>
      <dgm:spPr/>
      <dgm:t>
        <a:bodyPr/>
        <a:lstStyle/>
        <a:p>
          <a:endParaRPr kumimoji="1" lang="ja-JP" altLang="en-US"/>
        </a:p>
      </dgm:t>
    </dgm:pt>
    <dgm:pt modelId="{38042EDE-BA61-4476-B356-D48F1C713CB1}" type="sibTrans" cxnId="{96D09A6D-32D9-4200-B795-C74301A544EC}">
      <dgm:prSet/>
      <dgm:spPr/>
      <dgm:t>
        <a:bodyPr/>
        <a:lstStyle/>
        <a:p>
          <a:endParaRPr kumimoji="1" lang="ja-JP" altLang="en-US"/>
        </a:p>
      </dgm:t>
    </dgm:pt>
    <dgm:pt modelId="{5A0539D8-6498-407E-939F-092FE9F1F423}">
      <dgm:prSet phldrT="[テキスト]" custT="1"/>
      <dgm:spPr>
        <a:solidFill>
          <a:srgbClr val="B8D4D3"/>
        </a:solidFill>
        <a:ln>
          <a:noFill/>
        </a:ln>
      </dgm:spPr>
      <dgm:t>
        <a:bodyPr/>
        <a:lstStyle/>
        <a:p>
          <a:r>
            <a:rPr kumimoji="1" lang="ja-JP" altLang="en-US" sz="1600" dirty="0">
              <a:solidFill>
                <a:schemeClr val="tx1"/>
              </a:solidFill>
            </a:rPr>
            <a:t>コーディネート履歴を確認</a:t>
          </a:r>
        </a:p>
      </dgm:t>
    </dgm:pt>
    <dgm:pt modelId="{F1C3DDAD-DBDC-4DA9-8068-81245FDE9070}" type="parTrans" cxnId="{C9B6D765-1125-4CB8-885B-B7D9CB989303}">
      <dgm:prSet/>
      <dgm:spPr/>
      <dgm:t>
        <a:bodyPr/>
        <a:lstStyle/>
        <a:p>
          <a:endParaRPr kumimoji="1" lang="ja-JP" altLang="en-US"/>
        </a:p>
      </dgm:t>
    </dgm:pt>
    <dgm:pt modelId="{6FEC9BAF-8A05-4EE7-865F-F6817F4F2A15}" type="sibTrans" cxnId="{C9B6D765-1125-4CB8-885B-B7D9CB989303}">
      <dgm:prSet/>
      <dgm:spPr/>
      <dgm:t>
        <a:bodyPr/>
        <a:lstStyle/>
        <a:p>
          <a:endParaRPr kumimoji="1" lang="ja-JP" altLang="en-US"/>
        </a:p>
      </dgm:t>
    </dgm:pt>
    <dgm:pt modelId="{8F860627-845A-42CD-B48A-1A73DE2400B1}" type="pres">
      <dgm:prSet presAssocID="{8894EDFD-0E3F-4932-A66B-996EB212D68D}" presName="Name0" presStyleCnt="0">
        <dgm:presLayoutVars>
          <dgm:dir/>
          <dgm:animLvl val="lvl"/>
          <dgm:resizeHandles val="exact"/>
        </dgm:presLayoutVars>
      </dgm:prSet>
      <dgm:spPr/>
    </dgm:pt>
    <dgm:pt modelId="{0E175A11-63C1-4BE8-8B78-34645D818B1F}" type="pres">
      <dgm:prSet presAssocID="{3A278622-C0CA-46D3-B638-E38607D060AF}" presName="parTxOnly" presStyleLbl="node1" presStyleIdx="0" presStyleCnt="5" custLinFactY="-142166" custLinFactNeighborX="0" custLinFactNeighborY="-200000">
        <dgm:presLayoutVars>
          <dgm:chMax val="0"/>
          <dgm:chPref val="0"/>
          <dgm:bulletEnabled val="1"/>
        </dgm:presLayoutVars>
      </dgm:prSet>
      <dgm:spPr/>
    </dgm:pt>
    <dgm:pt modelId="{40329E85-7241-4FC4-AB14-E4BA0BDEC36B}" type="pres">
      <dgm:prSet presAssocID="{12A763F1-670F-4465-B5F3-D3E1476A8716}" presName="parTxOnlySpace" presStyleCnt="0"/>
      <dgm:spPr/>
    </dgm:pt>
    <dgm:pt modelId="{D31AF9F6-C2A1-4043-A93A-EC713D7FAD76}" type="pres">
      <dgm:prSet presAssocID="{4C358572-532F-4D21-AEF7-9F4C9A8F0E11}" presName="parTxOnly" presStyleLbl="node1" presStyleIdx="1" presStyleCnt="5" custLinFactY="-142166" custLinFactNeighborX="-15079" custLinFactNeighborY="-200000">
        <dgm:presLayoutVars>
          <dgm:chMax val="0"/>
          <dgm:chPref val="0"/>
          <dgm:bulletEnabled val="1"/>
        </dgm:presLayoutVars>
      </dgm:prSet>
      <dgm:spPr/>
    </dgm:pt>
    <dgm:pt modelId="{86CB371F-1609-49BE-8E0E-5DE0DB78A84C}" type="pres">
      <dgm:prSet presAssocID="{3D9E83CA-FD4D-4FB7-ABBC-6F7C6AB6029C}" presName="parTxOnlySpace" presStyleCnt="0"/>
      <dgm:spPr/>
    </dgm:pt>
    <dgm:pt modelId="{6628602F-4793-42A3-A180-31A268A439B4}" type="pres">
      <dgm:prSet presAssocID="{E0B553CB-DB27-4408-A5BB-6EF726D10B23}" presName="parTxOnly" presStyleLbl="node1" presStyleIdx="2" presStyleCnt="5" custLinFactY="-142166" custLinFactNeighborX="1124" custLinFactNeighborY="-200000">
        <dgm:presLayoutVars>
          <dgm:chMax val="0"/>
          <dgm:chPref val="0"/>
          <dgm:bulletEnabled val="1"/>
        </dgm:presLayoutVars>
      </dgm:prSet>
      <dgm:spPr/>
    </dgm:pt>
    <dgm:pt modelId="{A229DA24-AD0F-467B-85A5-67724A032650}" type="pres">
      <dgm:prSet presAssocID="{92D94AC1-8103-47EB-8549-B46996303CD5}" presName="parTxOnlySpace" presStyleCnt="0"/>
      <dgm:spPr/>
    </dgm:pt>
    <dgm:pt modelId="{1436D843-B278-4B4A-AF3C-AE1B3A8E930F}" type="pres">
      <dgm:prSet presAssocID="{E81E696E-6379-4BE9-AFD7-B60CC44E9166}" presName="parTxOnly" presStyleLbl="node1" presStyleIdx="3" presStyleCnt="5" custLinFactY="-142166" custLinFactNeighborX="1124" custLinFactNeighborY="-200000">
        <dgm:presLayoutVars>
          <dgm:chMax val="0"/>
          <dgm:chPref val="0"/>
          <dgm:bulletEnabled val="1"/>
        </dgm:presLayoutVars>
      </dgm:prSet>
      <dgm:spPr/>
    </dgm:pt>
    <dgm:pt modelId="{71DBDDE2-B213-49D2-9A91-014BA7C269CA}" type="pres">
      <dgm:prSet presAssocID="{38042EDE-BA61-4476-B356-D48F1C713CB1}" presName="parTxOnlySpace" presStyleCnt="0"/>
      <dgm:spPr/>
    </dgm:pt>
    <dgm:pt modelId="{090A51D7-F8A7-42EB-B0FD-A41FC3B12DE0}" type="pres">
      <dgm:prSet presAssocID="{5A0539D8-6498-407E-939F-092FE9F1F423}" presName="parTxOnly" presStyleLbl="node1" presStyleIdx="4" presStyleCnt="5" custLinFactY="-142166" custLinFactNeighborX="1124" custLinFactNeighborY="-200000">
        <dgm:presLayoutVars>
          <dgm:chMax val="0"/>
          <dgm:chPref val="0"/>
          <dgm:bulletEnabled val="1"/>
        </dgm:presLayoutVars>
      </dgm:prSet>
      <dgm:spPr/>
    </dgm:pt>
  </dgm:ptLst>
  <dgm:cxnLst>
    <dgm:cxn modelId="{99A85D14-F856-4784-B627-71CE4609B477}" srcId="{8894EDFD-0E3F-4932-A66B-996EB212D68D}" destId="{4C358572-532F-4D21-AEF7-9F4C9A8F0E11}" srcOrd="1" destOrd="0" parTransId="{ADC24D4F-2C20-408A-A166-CE8ED4A5E955}" sibTransId="{3D9E83CA-FD4D-4FB7-ABBC-6F7C6AB6029C}"/>
    <dgm:cxn modelId="{769E4026-0CA6-46DE-BBB5-038B09A30648}" type="presOf" srcId="{5A0539D8-6498-407E-939F-092FE9F1F423}" destId="{090A51D7-F8A7-42EB-B0FD-A41FC3B12DE0}" srcOrd="0" destOrd="0" presId="urn:microsoft.com/office/officeart/2005/8/layout/chevron1"/>
    <dgm:cxn modelId="{028EDF28-2D21-401B-9D70-6E87B24F0DC2}" type="presOf" srcId="{E81E696E-6379-4BE9-AFD7-B60CC44E9166}" destId="{1436D843-B278-4B4A-AF3C-AE1B3A8E930F}" srcOrd="0" destOrd="0" presId="urn:microsoft.com/office/officeart/2005/8/layout/chevron1"/>
    <dgm:cxn modelId="{C9B6D765-1125-4CB8-885B-B7D9CB989303}" srcId="{8894EDFD-0E3F-4932-A66B-996EB212D68D}" destId="{5A0539D8-6498-407E-939F-092FE9F1F423}" srcOrd="4" destOrd="0" parTransId="{F1C3DDAD-DBDC-4DA9-8068-81245FDE9070}" sibTransId="{6FEC9BAF-8A05-4EE7-865F-F6817F4F2A15}"/>
    <dgm:cxn modelId="{96D09A6D-32D9-4200-B795-C74301A544EC}" srcId="{8894EDFD-0E3F-4932-A66B-996EB212D68D}" destId="{E81E696E-6379-4BE9-AFD7-B60CC44E9166}" srcOrd="3" destOrd="0" parTransId="{9BBB28B9-3A7E-42F2-8C78-8BE6B3D4E5A9}" sibTransId="{38042EDE-BA61-4476-B356-D48F1C713CB1}"/>
    <dgm:cxn modelId="{B35CCB76-EB01-4C0C-A927-A7B901004CAC}" type="presOf" srcId="{8894EDFD-0E3F-4932-A66B-996EB212D68D}" destId="{8F860627-845A-42CD-B48A-1A73DE2400B1}" srcOrd="0" destOrd="0" presId="urn:microsoft.com/office/officeart/2005/8/layout/chevron1"/>
    <dgm:cxn modelId="{5B9DD6A3-D671-43A7-A270-8B33179A7AC4}" type="presOf" srcId="{3A278622-C0CA-46D3-B638-E38607D060AF}" destId="{0E175A11-63C1-4BE8-8B78-34645D818B1F}" srcOrd="0" destOrd="0" presId="urn:microsoft.com/office/officeart/2005/8/layout/chevron1"/>
    <dgm:cxn modelId="{D39232E5-74FF-42AC-9791-C86F6A0777F9}" type="presOf" srcId="{4C358572-532F-4D21-AEF7-9F4C9A8F0E11}" destId="{D31AF9F6-C2A1-4043-A93A-EC713D7FAD76}" srcOrd="0" destOrd="0" presId="urn:microsoft.com/office/officeart/2005/8/layout/chevron1"/>
    <dgm:cxn modelId="{334BADEE-6606-4A73-AA34-A468CC745254}" srcId="{8894EDFD-0E3F-4932-A66B-996EB212D68D}" destId="{3A278622-C0CA-46D3-B638-E38607D060AF}" srcOrd="0" destOrd="0" parTransId="{AD154080-BD7A-4198-A57E-CB95B7DBEE54}" sibTransId="{12A763F1-670F-4465-B5F3-D3E1476A8716}"/>
    <dgm:cxn modelId="{69FD52EF-1C22-4A64-A790-5A1F1A020CAA}" srcId="{8894EDFD-0E3F-4932-A66B-996EB212D68D}" destId="{E0B553CB-DB27-4408-A5BB-6EF726D10B23}" srcOrd="2" destOrd="0" parTransId="{2928AC39-B9CC-4CB8-96DE-45A8054ED7C7}" sibTransId="{92D94AC1-8103-47EB-8549-B46996303CD5}"/>
    <dgm:cxn modelId="{77F5C6FA-D636-49F4-8C49-52AA1EF02629}" type="presOf" srcId="{E0B553CB-DB27-4408-A5BB-6EF726D10B23}" destId="{6628602F-4793-42A3-A180-31A268A439B4}" srcOrd="0" destOrd="0" presId="urn:microsoft.com/office/officeart/2005/8/layout/chevron1"/>
    <dgm:cxn modelId="{E9718CFE-6ECB-4E34-B1C2-99F05BA4F7BC}" type="presParOf" srcId="{8F860627-845A-42CD-B48A-1A73DE2400B1}" destId="{0E175A11-63C1-4BE8-8B78-34645D818B1F}" srcOrd="0" destOrd="0" presId="urn:microsoft.com/office/officeart/2005/8/layout/chevron1"/>
    <dgm:cxn modelId="{083D4C3D-D399-4C5A-8492-547382EA657D}" type="presParOf" srcId="{8F860627-845A-42CD-B48A-1A73DE2400B1}" destId="{40329E85-7241-4FC4-AB14-E4BA0BDEC36B}" srcOrd="1" destOrd="0" presId="urn:microsoft.com/office/officeart/2005/8/layout/chevron1"/>
    <dgm:cxn modelId="{0B2229E6-982E-43ED-9BDD-3B94DADF71A4}" type="presParOf" srcId="{8F860627-845A-42CD-B48A-1A73DE2400B1}" destId="{D31AF9F6-C2A1-4043-A93A-EC713D7FAD76}" srcOrd="2" destOrd="0" presId="urn:microsoft.com/office/officeart/2005/8/layout/chevron1"/>
    <dgm:cxn modelId="{19327D8C-35E0-462D-9DEA-21865894A6F3}" type="presParOf" srcId="{8F860627-845A-42CD-B48A-1A73DE2400B1}" destId="{86CB371F-1609-49BE-8E0E-5DE0DB78A84C}" srcOrd="3" destOrd="0" presId="urn:microsoft.com/office/officeart/2005/8/layout/chevron1"/>
    <dgm:cxn modelId="{BBB0B007-263D-462F-B292-2504724FFB1D}" type="presParOf" srcId="{8F860627-845A-42CD-B48A-1A73DE2400B1}" destId="{6628602F-4793-42A3-A180-31A268A439B4}" srcOrd="4" destOrd="0" presId="urn:microsoft.com/office/officeart/2005/8/layout/chevron1"/>
    <dgm:cxn modelId="{5C87E223-7B84-44FD-85AE-599D8A47789A}" type="presParOf" srcId="{8F860627-845A-42CD-B48A-1A73DE2400B1}" destId="{A229DA24-AD0F-467B-85A5-67724A032650}" srcOrd="5" destOrd="0" presId="urn:microsoft.com/office/officeart/2005/8/layout/chevron1"/>
    <dgm:cxn modelId="{4C8C4095-AA61-4D0B-8722-546D68E4C560}" type="presParOf" srcId="{8F860627-845A-42CD-B48A-1A73DE2400B1}" destId="{1436D843-B278-4B4A-AF3C-AE1B3A8E930F}" srcOrd="6" destOrd="0" presId="urn:microsoft.com/office/officeart/2005/8/layout/chevron1"/>
    <dgm:cxn modelId="{ACEE7B5B-A914-4104-BCA1-946B22F2B462}" type="presParOf" srcId="{8F860627-845A-42CD-B48A-1A73DE2400B1}" destId="{71DBDDE2-B213-49D2-9A91-014BA7C269CA}" srcOrd="7" destOrd="0" presId="urn:microsoft.com/office/officeart/2005/8/layout/chevron1"/>
    <dgm:cxn modelId="{6B5A79F6-4801-4E10-9E28-7FD4C80C2DED}" type="presParOf" srcId="{8F860627-845A-42CD-B48A-1A73DE2400B1}" destId="{090A51D7-F8A7-42EB-B0FD-A41FC3B12DE0}"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75A11-63C1-4BE8-8B78-34645D818B1F}">
      <dsp:nvSpPr>
        <dsp:cNvPr id="0" name=""/>
        <dsp:cNvSpPr/>
      </dsp:nvSpPr>
      <dsp:spPr>
        <a:xfrm>
          <a:off x="2959" y="727595"/>
          <a:ext cx="2634257" cy="1053703"/>
        </a:xfrm>
        <a:prstGeom prst="chevron">
          <a:avLst/>
        </a:prstGeom>
        <a:solidFill>
          <a:srgbClr val="B8D4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ja-JP" altLang="en-US" sz="1600" kern="1200" dirty="0">
              <a:solidFill>
                <a:schemeClr val="tx1"/>
              </a:solidFill>
            </a:rPr>
            <a:t>ユーザー登録</a:t>
          </a:r>
          <a:endParaRPr kumimoji="1" lang="ja-JP" altLang="en-US" sz="1600" kern="1200" dirty="0">
            <a:solidFill>
              <a:schemeClr val="tx1"/>
            </a:solidFill>
          </a:endParaRPr>
        </a:p>
      </dsp:txBody>
      <dsp:txXfrm>
        <a:off x="529811" y="727595"/>
        <a:ext cx="1580554" cy="1053703"/>
      </dsp:txXfrm>
    </dsp:sp>
    <dsp:sp modelId="{D31AF9F6-C2A1-4043-A93A-EC713D7FAD76}">
      <dsp:nvSpPr>
        <dsp:cNvPr id="0" name=""/>
        <dsp:cNvSpPr/>
      </dsp:nvSpPr>
      <dsp:spPr>
        <a:xfrm>
          <a:off x="2334069" y="727595"/>
          <a:ext cx="2634257" cy="1053703"/>
        </a:xfrm>
        <a:prstGeom prst="chevron">
          <a:avLst/>
        </a:prstGeom>
        <a:solidFill>
          <a:srgbClr val="B8D4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solidFill>
                <a:schemeClr val="tx1"/>
              </a:solidFill>
            </a:rPr>
            <a:t>持っている</a:t>
          </a:r>
          <a:endParaRPr kumimoji="1" lang="en-US" altLang="ja-JP" sz="1600" kern="1200" dirty="0">
            <a:solidFill>
              <a:schemeClr val="tx1"/>
            </a:solidFill>
          </a:endParaRPr>
        </a:p>
        <a:p>
          <a:pPr marL="0" lvl="0" indent="0" algn="ctr" defTabSz="711200">
            <a:lnSpc>
              <a:spcPct val="90000"/>
            </a:lnSpc>
            <a:spcBef>
              <a:spcPct val="0"/>
            </a:spcBef>
            <a:spcAft>
              <a:spcPct val="35000"/>
            </a:spcAft>
            <a:buNone/>
          </a:pPr>
          <a:r>
            <a:rPr kumimoji="1" lang="ja-JP" altLang="en-US" sz="1600" kern="1200" dirty="0">
              <a:solidFill>
                <a:schemeClr val="tx1"/>
              </a:solidFill>
            </a:rPr>
            <a:t>服を登録</a:t>
          </a:r>
        </a:p>
      </dsp:txBody>
      <dsp:txXfrm>
        <a:off x="2860921" y="727595"/>
        <a:ext cx="1580554" cy="1053703"/>
      </dsp:txXfrm>
    </dsp:sp>
    <dsp:sp modelId="{6628602F-4793-42A3-A180-31A268A439B4}">
      <dsp:nvSpPr>
        <dsp:cNvPr id="0" name=""/>
        <dsp:cNvSpPr/>
      </dsp:nvSpPr>
      <dsp:spPr>
        <a:xfrm>
          <a:off x="4747584" y="727595"/>
          <a:ext cx="2634257" cy="1053703"/>
        </a:xfrm>
        <a:prstGeom prst="chevron">
          <a:avLst/>
        </a:prstGeom>
        <a:solidFill>
          <a:srgbClr val="B8D4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ja-JP" altLang="en-US" sz="1400" kern="1200" dirty="0">
              <a:solidFill>
                <a:schemeClr val="tx1"/>
              </a:solidFill>
            </a:rPr>
            <a:t>おすすめの</a:t>
          </a:r>
          <a:endParaRPr lang="en-US" altLang="ja-JP" sz="1400" kern="1200" dirty="0">
            <a:solidFill>
              <a:schemeClr val="tx1"/>
            </a:solidFill>
          </a:endParaRPr>
        </a:p>
        <a:p>
          <a:pPr marL="0" lvl="0" indent="0" algn="ctr" defTabSz="622300">
            <a:lnSpc>
              <a:spcPct val="90000"/>
            </a:lnSpc>
            <a:spcBef>
              <a:spcPct val="0"/>
            </a:spcBef>
            <a:spcAft>
              <a:spcPct val="35000"/>
            </a:spcAft>
            <a:buNone/>
          </a:pPr>
          <a:r>
            <a:rPr lang="ja-JP" altLang="en-US" sz="1400" kern="1200" dirty="0">
              <a:solidFill>
                <a:schemeClr val="tx1"/>
              </a:solidFill>
            </a:rPr>
            <a:t>組み合わせを</a:t>
          </a:r>
          <a:endParaRPr lang="en-US" altLang="ja-JP" sz="1400" kern="1200" dirty="0">
            <a:solidFill>
              <a:schemeClr val="tx1"/>
            </a:solidFill>
          </a:endParaRPr>
        </a:p>
        <a:p>
          <a:pPr marL="0" lvl="0" indent="0" algn="ctr" defTabSz="622300">
            <a:lnSpc>
              <a:spcPct val="90000"/>
            </a:lnSpc>
            <a:spcBef>
              <a:spcPct val="0"/>
            </a:spcBef>
            <a:spcAft>
              <a:spcPct val="35000"/>
            </a:spcAft>
            <a:buNone/>
          </a:pPr>
          <a:r>
            <a:rPr lang="ja-JP" altLang="en-US" sz="1400" kern="1200" dirty="0">
              <a:solidFill>
                <a:schemeClr val="tx1"/>
              </a:solidFill>
            </a:rPr>
            <a:t>表示</a:t>
          </a:r>
          <a:endParaRPr kumimoji="1" lang="ja-JP" altLang="en-US" sz="1300" kern="1200" dirty="0">
            <a:solidFill>
              <a:schemeClr val="tx1"/>
            </a:solidFill>
          </a:endParaRPr>
        </a:p>
      </dsp:txBody>
      <dsp:txXfrm>
        <a:off x="5274436" y="727595"/>
        <a:ext cx="1580554" cy="1053703"/>
      </dsp:txXfrm>
    </dsp:sp>
    <dsp:sp modelId="{1436D843-B278-4B4A-AF3C-AE1B3A8E930F}">
      <dsp:nvSpPr>
        <dsp:cNvPr id="0" name=""/>
        <dsp:cNvSpPr/>
      </dsp:nvSpPr>
      <dsp:spPr>
        <a:xfrm>
          <a:off x="7118416" y="727595"/>
          <a:ext cx="2634257" cy="1053703"/>
        </a:xfrm>
        <a:prstGeom prst="chevron">
          <a:avLst/>
        </a:prstGeom>
        <a:solidFill>
          <a:srgbClr val="B8D4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solidFill>
                <a:schemeClr val="tx1"/>
              </a:solidFill>
            </a:rPr>
            <a:t>コーディネート</a:t>
          </a:r>
          <a:endParaRPr kumimoji="1" lang="en-US" altLang="ja-JP" sz="1600" kern="1200" dirty="0">
            <a:solidFill>
              <a:schemeClr val="tx1"/>
            </a:solidFill>
          </a:endParaRPr>
        </a:p>
        <a:p>
          <a:pPr marL="0" lvl="0" indent="0" algn="ctr" defTabSz="711200">
            <a:lnSpc>
              <a:spcPct val="90000"/>
            </a:lnSpc>
            <a:spcBef>
              <a:spcPct val="0"/>
            </a:spcBef>
            <a:spcAft>
              <a:spcPct val="35000"/>
            </a:spcAft>
            <a:buNone/>
          </a:pPr>
          <a:r>
            <a:rPr kumimoji="1" lang="ja-JP" altLang="en-US" sz="1600" kern="1200" dirty="0">
              <a:solidFill>
                <a:schemeClr val="tx1"/>
              </a:solidFill>
            </a:rPr>
            <a:t>登録</a:t>
          </a:r>
        </a:p>
      </dsp:txBody>
      <dsp:txXfrm>
        <a:off x="7645268" y="727595"/>
        <a:ext cx="1580554" cy="1053703"/>
      </dsp:txXfrm>
    </dsp:sp>
    <dsp:sp modelId="{090A51D7-F8A7-42EB-B0FD-A41FC3B12DE0}">
      <dsp:nvSpPr>
        <dsp:cNvPr id="0" name=""/>
        <dsp:cNvSpPr/>
      </dsp:nvSpPr>
      <dsp:spPr>
        <a:xfrm>
          <a:off x="9489247" y="727595"/>
          <a:ext cx="2634257" cy="1053703"/>
        </a:xfrm>
        <a:prstGeom prst="chevron">
          <a:avLst/>
        </a:prstGeom>
        <a:solidFill>
          <a:srgbClr val="B8D4D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solidFill>
                <a:schemeClr val="tx1"/>
              </a:solidFill>
            </a:rPr>
            <a:t>コーディネート履歴を確認</a:t>
          </a:r>
        </a:p>
      </dsp:txBody>
      <dsp:txXfrm>
        <a:off x="10016099" y="727595"/>
        <a:ext cx="1580554" cy="10537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4C93F-814C-4670-B25A-0486B8C84130}" type="datetimeFigureOut">
              <a:rPr kumimoji="1" lang="ja-JP" altLang="en-US" smtClean="0"/>
              <a:t>2023/6/27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481F9-CFF6-4F01-8E16-C7AB0AB3A6FC}" type="slidenum">
              <a:rPr kumimoji="1" lang="ja-JP" altLang="en-US" smtClean="0"/>
              <a:t>‹#›</a:t>
            </a:fld>
            <a:endParaRPr kumimoji="1" lang="ja-JP" altLang="en-US"/>
          </a:p>
        </p:txBody>
      </p:sp>
    </p:spTree>
    <p:extLst>
      <p:ext uri="{BB962C8B-B14F-4D97-AF65-F5344CB8AC3E}">
        <p14:creationId xmlns:p14="http://schemas.microsoft.com/office/powerpoint/2010/main" val="9787998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a:t>
            </a:r>
            <a:r>
              <a:rPr kumimoji="1" lang="en-US" altLang="ja-JP" dirty="0"/>
              <a:t>A</a:t>
            </a:r>
            <a:r>
              <a:rPr kumimoji="1" lang="ja-JP" altLang="en-US" dirty="0"/>
              <a:t>型の発表を始めます。よろしくお願いします。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a:t>
            </a:fld>
            <a:endParaRPr kumimoji="1" lang="ja-JP" altLang="en-US"/>
          </a:p>
        </p:txBody>
      </p:sp>
    </p:spTree>
    <p:extLst>
      <p:ext uri="{BB962C8B-B14F-4D97-AF65-F5344CB8AC3E}">
        <p14:creationId xmlns:p14="http://schemas.microsoft.com/office/powerpoint/2010/main" val="1719864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こちらが実際の画面です。</a:t>
            </a:r>
            <a:endParaRPr kumimoji="1" lang="en-US" altLang="ja-JP" dirty="0"/>
          </a:p>
          <a:p>
            <a:r>
              <a:rPr kumimoji="1" lang="ja-JP" altLang="en-US" dirty="0"/>
              <a:t>同じ日時、気温でも暑がり・寒がり指数が異なる２人では提案されるおすすめの組み合わせに変化が生じています。</a:t>
            </a:r>
            <a:endParaRPr kumimoji="1" lang="en-US" altLang="ja-JP" dirty="0"/>
          </a:p>
          <a:p>
            <a:r>
              <a:rPr kumimoji="1" lang="ja-JP" altLang="en-US" dirty="0"/>
              <a:t>このように、本アプリでは個人に最適な服装を提案することができます。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17</a:t>
            </a:fld>
            <a:endParaRPr kumimoji="1" lang="ja-JP" altLang="en-US"/>
          </a:p>
        </p:txBody>
      </p:sp>
    </p:spTree>
    <p:extLst>
      <p:ext uri="{BB962C8B-B14F-4D97-AF65-F5344CB8AC3E}">
        <p14:creationId xmlns:p14="http://schemas.microsoft.com/office/powerpoint/2010/main" val="3284136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２つ目は、コーディネート登録・履歴機能です</a:t>
            </a:r>
            <a:endParaRPr kumimoji="1" lang="en-US" altLang="ja-JP" dirty="0"/>
          </a:p>
          <a:p>
            <a:r>
              <a:rPr kumimoji="1" lang="ja-JP" altLang="en-US" dirty="0"/>
              <a:t>おすすめの組み合わせに沿って実際に着用した服の組み合わせをコーディネートとして登録することができます。</a:t>
            </a:r>
            <a:endParaRPr kumimoji="1" lang="en-US" altLang="ja-JP" dirty="0"/>
          </a:p>
          <a:p>
            <a:r>
              <a:rPr kumimoji="1" lang="ja-JP" altLang="en-US" dirty="0"/>
              <a:t>登録したコーディネートは</a:t>
            </a:r>
            <a:r>
              <a:rPr lang="ja-JP" altLang="en-US" dirty="0"/>
              <a:t>日付、最高気温、最低気温のいずれかで検索することができ、</a:t>
            </a:r>
            <a:endParaRPr lang="en-US" altLang="ja-JP" dirty="0"/>
          </a:p>
          <a:p>
            <a:r>
              <a:rPr lang="ja-JP" altLang="en-US" dirty="0"/>
              <a:t>同じような時期や気温の日に過去のコーディネートを参考にして服を選ぶこともできます。</a:t>
            </a:r>
            <a:endParaRPr lang="en-US" altLang="ja-JP" dirty="0"/>
          </a:p>
          <a:p>
            <a:r>
              <a:rPr kumimoji="1" lang="ja-JP" altLang="en-US" dirty="0"/>
              <a:t>これにより、忙しいあなたには過去に着用したコーディネートをさっと見て参考にすることができ、コーディネートがマンネリ化してしまうあなたには</a:t>
            </a:r>
            <a:endParaRPr kumimoji="1" lang="en-US" altLang="ja-JP" dirty="0"/>
          </a:p>
          <a:p>
            <a:r>
              <a:rPr kumimoji="1" lang="ja-JP" altLang="en-US" dirty="0"/>
              <a:t>新しい組み合わせを探すきっかけにもなります。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18</a:t>
            </a:fld>
            <a:endParaRPr kumimoji="1" lang="ja-JP" altLang="en-US"/>
          </a:p>
        </p:txBody>
      </p:sp>
    </p:spTree>
    <p:extLst>
      <p:ext uri="{BB962C8B-B14F-4D97-AF65-F5344CB8AC3E}">
        <p14:creationId xmlns:p14="http://schemas.microsoft.com/office/powerpoint/2010/main" val="3023460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ここからは、開発にあったてのチームでの取り組みについてお話しします。</a:t>
            </a:r>
            <a:endParaRPr kumimoji="1" lang="en-US" altLang="ja-JP" dirty="0"/>
          </a:p>
          <a:p>
            <a:r>
              <a:rPr kumimoji="1" lang="ja-JP" altLang="en-US" dirty="0"/>
              <a:t>わたしたちチーム</a:t>
            </a:r>
            <a:r>
              <a:rPr kumimoji="1" lang="en-US" altLang="ja-JP" dirty="0"/>
              <a:t>A</a:t>
            </a:r>
            <a:r>
              <a:rPr kumimoji="1" lang="ja-JP" altLang="en-US" dirty="0"/>
              <a:t>型では、次のような目標を定めました。</a:t>
            </a:r>
            <a:r>
              <a:rPr kumimoji="1" lang="en-US" altLang="ja-JP" dirty="0"/>
              <a:t>(</a:t>
            </a:r>
            <a:r>
              <a:rPr kumimoji="1" lang="ja-JP" altLang="en-US" dirty="0"/>
              <a:t>読み上げる</a:t>
            </a:r>
            <a:r>
              <a:rPr kumimoji="1" lang="en-US" altLang="ja-JP" dirty="0"/>
              <a:t>)</a:t>
            </a:r>
          </a:p>
          <a:p>
            <a:r>
              <a:rPr kumimoji="1" lang="ja-JP" altLang="en-US" dirty="0"/>
              <a:t>これらの目標を意識しながら、約</a:t>
            </a:r>
            <a:r>
              <a:rPr kumimoji="1" lang="en-US" altLang="ja-JP" dirty="0"/>
              <a:t>1</a:t>
            </a:r>
            <a:r>
              <a:rPr kumimoji="1" lang="ja-JP" altLang="en-US" dirty="0"/>
              <a:t>か月間のチーム開発に取り組みました。</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20</a:t>
            </a:fld>
            <a:endParaRPr kumimoji="1" lang="ja-JP" altLang="en-US"/>
          </a:p>
        </p:txBody>
      </p:sp>
    </p:spTree>
    <p:extLst>
      <p:ext uri="{BB962C8B-B14F-4D97-AF65-F5344CB8AC3E}">
        <p14:creationId xmlns:p14="http://schemas.microsoft.com/office/powerpoint/2010/main" val="2547089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その中の取り組みとして、解決した問題をナレッジとして日々</a:t>
            </a:r>
            <a:r>
              <a:rPr kumimoji="1" lang="en-US" altLang="ja-JP" dirty="0"/>
              <a:t>Slack</a:t>
            </a:r>
            <a:r>
              <a:rPr kumimoji="1" lang="ja-JP" altLang="en-US" dirty="0"/>
              <a:t>に投稿しました。</a:t>
            </a:r>
            <a:endParaRPr kumimoji="1" lang="en-US" altLang="ja-JP" dirty="0"/>
          </a:p>
          <a:p>
            <a:r>
              <a:rPr kumimoji="1" lang="ja-JP" altLang="en-US" dirty="0"/>
              <a:t>このナレッジを参考に問題を解決することもあり、有意義な取り組みだと感じています。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22</a:t>
            </a:fld>
            <a:endParaRPr kumimoji="1" lang="ja-JP" altLang="en-US"/>
          </a:p>
        </p:txBody>
      </p:sp>
    </p:spTree>
    <p:extLst>
      <p:ext uri="{BB962C8B-B14F-4D97-AF65-F5344CB8AC3E}">
        <p14:creationId xmlns:p14="http://schemas.microsoft.com/office/powerpoint/2010/main" val="1896413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23</a:t>
            </a:fld>
            <a:endParaRPr kumimoji="1" lang="ja-JP" altLang="en-US"/>
          </a:p>
        </p:txBody>
      </p:sp>
    </p:spTree>
    <p:extLst>
      <p:ext uri="{BB962C8B-B14F-4D97-AF65-F5344CB8AC3E}">
        <p14:creationId xmlns:p14="http://schemas.microsoft.com/office/powerpoint/2010/main" val="375856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突然ですがみなさんこんなことはないですか？</a:t>
            </a:r>
            <a:endParaRPr kumimoji="1" lang="en-US" altLang="ja-JP" dirty="0"/>
          </a:p>
          <a:p>
            <a:r>
              <a:rPr kumimoji="1" lang="ja-JP" altLang="en-US" dirty="0"/>
              <a:t>読み上げる</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3</a:t>
            </a:fld>
            <a:endParaRPr kumimoji="1" lang="ja-JP" altLang="en-US"/>
          </a:p>
        </p:txBody>
      </p:sp>
    </p:spTree>
    <p:extLst>
      <p:ext uri="{BB962C8B-B14F-4D97-AF65-F5344CB8AC3E}">
        <p14:creationId xmlns:p14="http://schemas.microsoft.com/office/powerpoint/2010/main" val="279938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次にこのアプリのターゲットを説明します。</a:t>
            </a:r>
            <a:endParaRPr kumimoji="1" lang="en-US" altLang="ja-JP" dirty="0"/>
          </a:p>
          <a:p>
            <a:r>
              <a:rPr kumimoji="1" lang="ja-JP" altLang="en-US" dirty="0"/>
              <a:t>このアプリをおすすめしたい人は</a:t>
            </a:r>
            <a:endParaRPr kumimoji="1" lang="en-US" altLang="ja-JP" dirty="0"/>
          </a:p>
          <a:p>
            <a:r>
              <a:rPr lang="ja-JP" altLang="en-US" dirty="0"/>
              <a:t>気温に合わせた服装を考えるのが苦手な人</a:t>
            </a:r>
            <a:endParaRPr lang="en-US" altLang="ja-JP" dirty="0"/>
          </a:p>
          <a:p>
            <a:r>
              <a:rPr lang="ja-JP" altLang="en-US" dirty="0"/>
              <a:t>オフィスカジュアルの服装に悩む新社会人</a:t>
            </a:r>
            <a:endParaRPr lang="en-US" altLang="ja-JP" dirty="0"/>
          </a:p>
          <a:p>
            <a:r>
              <a:rPr lang="ja-JP" altLang="en-US" dirty="0"/>
              <a:t>毎朝少しでも多く寝たい人</a:t>
            </a:r>
            <a:endParaRPr kumimoji="1" lang="ja-JP" altLang="en-US" dirty="0"/>
          </a:p>
          <a:p>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4</a:t>
            </a:fld>
            <a:endParaRPr kumimoji="1" lang="ja-JP" altLang="en-US"/>
          </a:p>
        </p:txBody>
      </p:sp>
    </p:spTree>
    <p:extLst>
      <p:ext uri="{BB962C8B-B14F-4D97-AF65-F5344CB8AC3E}">
        <p14:creationId xmlns:p14="http://schemas.microsoft.com/office/powerpoint/2010/main" val="1228707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そんなあなたにお勧めしたいのが、私たちが制作したアプリ「</a:t>
            </a:r>
            <a:r>
              <a:rPr kumimoji="1" lang="en-US" altLang="ja-JP" dirty="0"/>
              <a:t>Closet</a:t>
            </a:r>
            <a:r>
              <a:rPr kumimoji="1" lang="ja-JP" altLang="en-US" dirty="0"/>
              <a:t>　</a:t>
            </a:r>
            <a:r>
              <a:rPr kumimoji="1" lang="en-US" altLang="ja-JP" dirty="0"/>
              <a:t>with me</a:t>
            </a:r>
            <a:r>
              <a:rPr kumimoji="1" lang="ja-JP" altLang="en-US" dirty="0"/>
              <a:t>」です。</a:t>
            </a:r>
            <a:endParaRPr kumimoji="1" lang="en-US" altLang="ja-JP" dirty="0"/>
          </a:p>
          <a:p>
            <a:r>
              <a:rPr kumimoji="1" lang="ja-JP" altLang="en-US" dirty="0"/>
              <a:t>このアプリは、気温に応じて適切な服装を提案してくれます。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5</a:t>
            </a:fld>
            <a:endParaRPr kumimoji="1" lang="ja-JP" altLang="en-US"/>
          </a:p>
        </p:txBody>
      </p:sp>
    </p:spTree>
    <p:extLst>
      <p:ext uri="{BB962C8B-B14F-4D97-AF65-F5344CB8AC3E}">
        <p14:creationId xmlns:p14="http://schemas.microsoft.com/office/powerpoint/2010/main" val="15122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流れを読み上げる感じ</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7</a:t>
            </a:fld>
            <a:endParaRPr kumimoji="1" lang="ja-JP" altLang="en-US"/>
          </a:p>
        </p:txBody>
      </p:sp>
    </p:spTree>
    <p:extLst>
      <p:ext uri="{BB962C8B-B14F-4D97-AF65-F5344CB8AC3E}">
        <p14:creationId xmlns:p14="http://schemas.microsoft.com/office/powerpoint/2010/main" val="162901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まずアプリを使用するためにユーザー登録をします。</a:t>
            </a:r>
            <a:endParaRPr kumimoji="1" lang="en-US" altLang="ja-JP" dirty="0"/>
          </a:p>
          <a:p>
            <a:r>
              <a:rPr kumimoji="1" lang="ja-JP" altLang="en-US" dirty="0"/>
              <a:t>ここでは</a:t>
            </a:r>
            <a:r>
              <a:rPr kumimoji="1" lang="en-US" altLang="ja-JP" dirty="0"/>
              <a:t>ID</a:t>
            </a:r>
            <a:r>
              <a:rPr kumimoji="1" lang="ja-JP" altLang="en-US" dirty="0"/>
              <a:t>、</a:t>
            </a:r>
            <a:r>
              <a:rPr kumimoji="1" lang="en-US" altLang="ja-JP" dirty="0"/>
              <a:t>PW</a:t>
            </a:r>
            <a:r>
              <a:rPr kumimoji="1" lang="ja-JP" altLang="en-US" dirty="0"/>
              <a:t>の他に性別や居住地、暑がり・寒がり指数を設定します。</a:t>
            </a:r>
            <a:endParaRPr kumimoji="1" lang="en-US" altLang="ja-JP" dirty="0"/>
          </a:p>
          <a:p>
            <a:r>
              <a:rPr kumimoji="1" lang="ja-JP" altLang="en-US" dirty="0"/>
              <a:t>暑がり・寒がり指数は個人で自分が暑がりか寒がりかを判断し、</a:t>
            </a:r>
            <a:r>
              <a:rPr kumimoji="1" lang="en-US" altLang="ja-JP" dirty="0"/>
              <a:t>11</a:t>
            </a:r>
            <a:r>
              <a:rPr kumimoji="1" lang="ja-JP" altLang="en-US" dirty="0"/>
              <a:t>段階の中から設定します。</a:t>
            </a:r>
            <a:endParaRPr kumimoji="1" lang="en-US" altLang="ja-JP" dirty="0"/>
          </a:p>
          <a:p>
            <a:r>
              <a:rPr kumimoji="1" lang="ja-JP" altLang="en-US" dirty="0"/>
              <a:t>例えばとても暑がりな人は</a:t>
            </a:r>
            <a:r>
              <a:rPr kumimoji="1" lang="en-US" altLang="ja-JP" dirty="0"/>
              <a:t>+</a:t>
            </a:r>
            <a:r>
              <a:rPr kumimoji="1" lang="ja-JP" altLang="en-US" dirty="0"/>
              <a:t>５，普通の人は０，とても寒がりな人は－５というように設定します。</a:t>
            </a:r>
            <a:endParaRPr kumimoji="1" lang="en-US" altLang="ja-JP" dirty="0"/>
          </a:p>
          <a:p>
            <a:r>
              <a:rPr kumimoji="1" lang="ja-JP" altLang="en-US" dirty="0"/>
              <a:t>居住地や暑がり・寒がり指数は気温やお勧めする服装に関連しており、ここで設定した情報は後から変更することができます。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10</a:t>
            </a:fld>
            <a:endParaRPr kumimoji="1" lang="ja-JP" altLang="en-US"/>
          </a:p>
        </p:txBody>
      </p:sp>
    </p:spTree>
    <p:extLst>
      <p:ext uri="{BB962C8B-B14F-4D97-AF65-F5344CB8AC3E}">
        <p14:creationId xmlns:p14="http://schemas.microsoft.com/office/powerpoint/2010/main" val="1253072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こちらがログイン後に表示されるメイン画面です。</a:t>
            </a:r>
            <a:endParaRPr kumimoji="1" lang="en-US" altLang="ja-JP" dirty="0"/>
          </a:p>
          <a:p>
            <a:r>
              <a:rPr kumimoji="1" lang="ja-JP" altLang="en-US" dirty="0"/>
              <a:t>メニューバーには服登録、一覧、コーディネート履歴、プロフィール、ログアウト機能があります。</a:t>
            </a:r>
            <a:endParaRPr kumimoji="1" lang="en-US" altLang="ja-JP" dirty="0"/>
          </a:p>
          <a:p>
            <a:r>
              <a:rPr kumimoji="1" lang="ja-JP" altLang="en-US" dirty="0"/>
              <a:t>操作性を考えてメニューバーはスクロールしても表示され、ロゴを押すとメイン画面に遷移するように設計されています。</a:t>
            </a:r>
            <a:endParaRPr kumimoji="1" lang="en-US" altLang="ja-JP" dirty="0"/>
          </a:p>
          <a:p>
            <a:r>
              <a:rPr kumimoji="1" lang="ja-JP" altLang="en-US" dirty="0"/>
              <a:t>メイン画面では今日の日付と気温、３時間ごとに取得された天気を表示しています。</a:t>
            </a:r>
            <a:endParaRPr kumimoji="1" lang="en-US" altLang="ja-JP" dirty="0"/>
          </a:p>
          <a:p>
            <a:r>
              <a:rPr kumimoji="1" lang="ja-JP" altLang="en-US" dirty="0"/>
              <a:t>その下に、今日の気温と個人の暑がり・寒がり指数に合わせたおすすめの組み合わせが表示され、クリックすると登録した服の一覧を見ることができます。</a:t>
            </a:r>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11</a:t>
            </a:fld>
            <a:endParaRPr kumimoji="1" lang="ja-JP" altLang="en-US"/>
          </a:p>
        </p:txBody>
      </p:sp>
    </p:spTree>
    <p:extLst>
      <p:ext uri="{BB962C8B-B14F-4D97-AF65-F5344CB8AC3E}">
        <p14:creationId xmlns:p14="http://schemas.microsoft.com/office/powerpoint/2010/main" val="3326315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15</a:t>
            </a:fld>
            <a:endParaRPr kumimoji="1" lang="ja-JP" altLang="en-US"/>
          </a:p>
        </p:txBody>
      </p:sp>
    </p:spTree>
    <p:extLst>
      <p:ext uri="{BB962C8B-B14F-4D97-AF65-F5344CB8AC3E}">
        <p14:creationId xmlns:p14="http://schemas.microsoft.com/office/powerpoint/2010/main" val="1948329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ここから、特にこだわった機能を紹介します。１つ目は「暑がり・寒がり機能です</a:t>
            </a:r>
            <a:endParaRPr kumimoji="1" lang="en-US" altLang="ja-JP" dirty="0"/>
          </a:p>
          <a:p>
            <a:r>
              <a:rPr kumimoji="1" lang="ja-JP" altLang="en-US" dirty="0"/>
              <a:t>同じ気温でも、暑がりな人と寒がりな人とでは体感温度が異なるため、個人で暑がり・寒がりの段階を設定し、それによっておすすめする服が変化します。</a:t>
            </a:r>
            <a:endParaRPr kumimoji="1" lang="en-US" altLang="ja-JP" dirty="0"/>
          </a:p>
          <a:p>
            <a:r>
              <a:rPr kumimoji="1" lang="en-US" altLang="ja-JP" dirty="0"/>
              <a:t>(</a:t>
            </a:r>
            <a:r>
              <a:rPr kumimoji="1" lang="ja-JP" altLang="en-US" dirty="0"/>
              <a:t>必要であれば機能の詳しい説明</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890481F9-CFF6-4F01-8E16-C7AB0AB3A6FC}" type="slidenum">
              <a:rPr kumimoji="1" lang="ja-JP" altLang="en-US" smtClean="0"/>
              <a:t>16</a:t>
            </a:fld>
            <a:endParaRPr kumimoji="1" lang="ja-JP" altLang="en-US"/>
          </a:p>
        </p:txBody>
      </p:sp>
    </p:spTree>
    <p:extLst>
      <p:ext uri="{BB962C8B-B14F-4D97-AF65-F5344CB8AC3E}">
        <p14:creationId xmlns:p14="http://schemas.microsoft.com/office/powerpoint/2010/main" val="1136344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267B94-DCBC-46A4-919D-FFC79DAAE7A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363A2C-B8E3-4C5F-98A0-A3A3CB1E0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E05AA20-1B33-402C-ACBF-604064F3C8D9}"/>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DBD34BB4-3F48-4A6E-A668-CA2F0F0AD9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A8F90F-6A2E-4804-8341-D0CCDAAE6E1C}"/>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26639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F90D1-77EE-4582-B62F-BD52CAAFA58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51A6C7-8E9C-48F0-A9EE-836F68F064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DDEF6A-3B5A-4D2B-A8A5-15BD7D64E749}"/>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2AA03FE1-F6EA-4567-8F8E-C41CE00084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05A8F6-1061-4A98-B60B-DD7E7549F67C}"/>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163906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43AF920-C01E-4B72-A885-005925FCBDF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5866C2-D8B2-4DD5-B707-EF77AD6417E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113327-CAA4-45D7-916B-EB8F9BFB73D9}"/>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E4A2948D-697C-46C8-8FE3-188168D0A5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4C80D4-4C4E-4C52-8E1B-AA614D9335AA}"/>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106673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203831-87C5-4D81-87CD-45463D2842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07C579-1E46-444B-B0A9-4E223F2C0B8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409B13-D3BE-4402-B3B9-3FD967EF6C91}"/>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EDAE7F07-9FFD-4BD8-8B60-912D0B0D0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884072-C4E8-442E-8D9D-8E5D838A0F51}"/>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60022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AA23C-C9BD-4326-A334-9D008359E5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7758B1-1F27-4F37-97BB-6812B33941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DB1C0B0-8565-4305-87C7-208A7E581D04}"/>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58619C1E-A51D-4DCD-BF02-9D68882750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65BDF9-B856-4F5B-915E-F5C24270B88F}"/>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16770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A5C65-22CA-4AB7-9B41-842B465746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878F7F-56D1-40BF-8B3E-76306304CE3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AFDF462-97C0-45FD-9B1A-8BCAC8B019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629BC7-5F07-4DBE-BBDB-6873463DA272}"/>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84A27A8F-97E7-4AA4-A5BB-FDA0321E54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045700-B823-43AE-A8E3-850A1B88670E}"/>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285027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0FF89-E210-4708-A517-4F704F3988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BAA46E-0B30-4426-ABC4-72085A9B6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F67773-4D7C-4C1D-B4F1-BCF9C45D3B8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9DF11A4-4961-4E05-9BD3-5E436E0F42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D6B8ED4-E953-4E78-8F03-4DF4CF3A434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A16E3AB-21EC-45AF-9D17-0540A3F832AA}"/>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8" name="フッター プレースホルダー 7">
            <a:extLst>
              <a:ext uri="{FF2B5EF4-FFF2-40B4-BE49-F238E27FC236}">
                <a16:creationId xmlns:a16="http://schemas.microsoft.com/office/drawing/2014/main" id="{63F48185-2518-4045-8F43-2C42D9FFA64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C909079-F3F6-4931-87D1-EF7BEEDFB223}"/>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90529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884BB7-D8C0-4981-A0C4-27089266BA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DA91065-D50A-44FA-A6DA-1D8699ED425B}"/>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4" name="フッター プレースホルダー 3">
            <a:extLst>
              <a:ext uri="{FF2B5EF4-FFF2-40B4-BE49-F238E27FC236}">
                <a16:creationId xmlns:a16="http://schemas.microsoft.com/office/drawing/2014/main" id="{2547EAE7-9243-4B4F-953F-F4C8AD4826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247D75D-18F0-401B-A32F-5203F407780A}"/>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157179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03981FC-D972-4132-8BC4-19DF35F737DA}"/>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3" name="フッター プレースホルダー 2">
            <a:extLst>
              <a:ext uri="{FF2B5EF4-FFF2-40B4-BE49-F238E27FC236}">
                <a16:creationId xmlns:a16="http://schemas.microsoft.com/office/drawing/2014/main" id="{A87D2836-4267-40FC-8DED-2853D88D192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473D1E9-151D-424E-847B-06ADF70B8EAE}"/>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900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EAA83-5342-40BE-957C-0B1A8B519A3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3B18CC-5F30-437E-8454-B1249CFD3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C8FB27E-7D2C-4B4E-A665-230EEE3EE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9E00DF0-60FD-4752-8933-7C083FAF8889}"/>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707D2952-1FDC-4D88-B1F6-FB28F0CEFC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D50722-5760-4963-9328-628E4FE66BBB}"/>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45169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BAE10-E032-4D4D-A692-01ECA56A60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4C9327F-E5D3-4140-AAAD-282DC96C1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A56C01-D7D3-4829-B6E9-F8B79005F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5B76A3-DE19-4C91-9E5D-71C1DD108BE0}"/>
              </a:ext>
            </a:extLst>
          </p:cNvPr>
          <p:cNvSpPr>
            <a:spLocks noGrp="1"/>
          </p:cNvSpPr>
          <p:nvPr>
            <p:ph type="dt" sz="half" idx="10"/>
          </p:nvPr>
        </p:nvSpPr>
        <p:spPr/>
        <p:txBody>
          <a:bodyPr/>
          <a:lstStyle/>
          <a:p>
            <a:fld id="{2CC2E1F1-99E3-4A85-864C-B58457AB1C05}"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9D732CF3-D538-40A0-B5B0-B67CB4AC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53E3DF-4509-4644-A049-20C5BAFEFE92}"/>
              </a:ext>
            </a:extLst>
          </p:cNvPr>
          <p:cNvSpPr>
            <a:spLocks noGrp="1"/>
          </p:cNvSpPr>
          <p:nvPr>
            <p:ph type="sldNum" sz="quarter" idx="12"/>
          </p:nvPr>
        </p:nvSpPr>
        <p:spPr/>
        <p:txBody>
          <a:body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344940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C8C73E-DF0D-431B-B49C-75EFAAF20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B1E2F4-A55A-4F6E-944B-1292CAEBD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B08CE9-9477-414F-AE86-26D7F7436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2E1F1-99E3-4A85-864C-B58457AB1C05}"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5E978D20-187D-4412-83F0-37717401C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6DDE10-E0AA-416A-BB9A-B1FAB892B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41AE0-6156-4A05-A7BE-92BA506EEEEF}" type="slidenum">
              <a:rPr kumimoji="1" lang="ja-JP" altLang="en-US" smtClean="0"/>
              <a:t>‹#›</a:t>
            </a:fld>
            <a:endParaRPr kumimoji="1" lang="ja-JP" altLang="en-US"/>
          </a:p>
        </p:txBody>
      </p:sp>
    </p:spTree>
    <p:extLst>
      <p:ext uri="{BB962C8B-B14F-4D97-AF65-F5344CB8AC3E}">
        <p14:creationId xmlns:p14="http://schemas.microsoft.com/office/powerpoint/2010/main" val="247237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F3EF8-89FE-4A2D-B5E2-A16575A6BE6F}"/>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5156AD6A-FA8D-476F-ABF5-BAA2E4E259D4}"/>
              </a:ext>
            </a:extLst>
          </p:cNvPr>
          <p:cNvSpPr>
            <a:spLocks noGrp="1"/>
          </p:cNvSpPr>
          <p:nvPr>
            <p:ph type="subTitle" idx="1"/>
          </p:nvPr>
        </p:nvSpPr>
        <p:spPr/>
        <p:txBody>
          <a:bodyPr/>
          <a:lstStyle/>
          <a:p>
            <a:endParaRPr kumimoji="1" lang="ja-JP" altLang="en-US"/>
          </a:p>
        </p:txBody>
      </p:sp>
      <p:pic>
        <p:nvPicPr>
          <p:cNvPr id="4" name="図 3">
            <a:extLst>
              <a:ext uri="{FF2B5EF4-FFF2-40B4-BE49-F238E27FC236}">
                <a16:creationId xmlns:a16="http://schemas.microsoft.com/office/drawing/2014/main" id="{02AB200E-72DE-4573-A110-52D8BB27A360}"/>
              </a:ext>
            </a:extLst>
          </p:cNvPr>
          <p:cNvPicPr>
            <a:picLocks noChangeAspect="1"/>
          </p:cNvPicPr>
          <p:nvPr/>
        </p:nvPicPr>
        <p:blipFill>
          <a:blip r:embed="rId2"/>
          <a:stretch>
            <a:fillRect/>
          </a:stretch>
        </p:blipFill>
        <p:spPr>
          <a:xfrm>
            <a:off x="1904166" y="1875932"/>
            <a:ext cx="8383668" cy="3743818"/>
          </a:xfrm>
          <a:prstGeom prst="rect">
            <a:avLst/>
          </a:prstGeom>
        </p:spPr>
      </p:pic>
    </p:spTree>
    <p:extLst>
      <p:ext uri="{BB962C8B-B14F-4D97-AF65-F5344CB8AC3E}">
        <p14:creationId xmlns:p14="http://schemas.microsoft.com/office/powerpoint/2010/main" val="257893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0FB4E-9C6A-42E3-A4FC-050551E44539}"/>
              </a:ext>
            </a:extLst>
          </p:cNvPr>
          <p:cNvSpPr>
            <a:spLocks noGrp="1"/>
          </p:cNvSpPr>
          <p:nvPr>
            <p:ph type="title"/>
          </p:nvPr>
        </p:nvSpPr>
        <p:spPr/>
        <p:txBody>
          <a:bodyPr/>
          <a:lstStyle/>
          <a:p>
            <a:r>
              <a:rPr lang="ja-JP" altLang="en-US" dirty="0"/>
              <a:t>　ユ</a:t>
            </a:r>
            <a:r>
              <a:rPr kumimoji="1" lang="ja-JP" altLang="en-US" dirty="0"/>
              <a:t>ーザー登録</a:t>
            </a:r>
          </a:p>
        </p:txBody>
      </p:sp>
      <p:pic>
        <p:nvPicPr>
          <p:cNvPr id="5" name="コンテンツ プレースホルダー 4">
            <a:extLst>
              <a:ext uri="{FF2B5EF4-FFF2-40B4-BE49-F238E27FC236}">
                <a16:creationId xmlns:a16="http://schemas.microsoft.com/office/drawing/2014/main" id="{943D6D81-9563-4A96-BCA6-0F6B670AAC81}"/>
              </a:ext>
            </a:extLst>
          </p:cNvPr>
          <p:cNvPicPr>
            <a:picLocks noGrp="1" noChangeAspect="1"/>
          </p:cNvPicPr>
          <p:nvPr>
            <p:ph idx="1"/>
          </p:nvPr>
        </p:nvPicPr>
        <p:blipFill>
          <a:blip r:embed="rId3"/>
          <a:stretch>
            <a:fillRect/>
          </a:stretch>
        </p:blipFill>
        <p:spPr>
          <a:xfrm>
            <a:off x="7011094" y="574343"/>
            <a:ext cx="4528652" cy="5555847"/>
          </a:xfrm>
        </p:spPr>
      </p:pic>
      <p:sp>
        <p:nvSpPr>
          <p:cNvPr id="11" name="フリーフォーム: 図形 10">
            <a:extLst>
              <a:ext uri="{FF2B5EF4-FFF2-40B4-BE49-F238E27FC236}">
                <a16:creationId xmlns:a16="http://schemas.microsoft.com/office/drawing/2014/main" id="{6BD56BF7-FFFE-4BCE-8AA8-0C479D8D3CEC}"/>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13" name="図 12">
            <a:extLst>
              <a:ext uri="{FF2B5EF4-FFF2-40B4-BE49-F238E27FC236}">
                <a16:creationId xmlns:a16="http://schemas.microsoft.com/office/drawing/2014/main" id="{073A9902-DC53-4364-BED1-8A60153FB981}"/>
              </a:ext>
            </a:extLst>
          </p:cNvPr>
          <p:cNvPicPr>
            <a:picLocks noChangeAspect="1"/>
          </p:cNvPicPr>
          <p:nvPr/>
        </p:nvPicPr>
        <p:blipFill rotWithShape="1">
          <a:blip r:embed="rId4"/>
          <a:srcRect t="11567"/>
          <a:stretch/>
        </p:blipFill>
        <p:spPr>
          <a:xfrm>
            <a:off x="4210198" y="3429000"/>
            <a:ext cx="2559182" cy="2701191"/>
          </a:xfrm>
          <a:prstGeom prst="rect">
            <a:avLst/>
          </a:prstGeom>
        </p:spPr>
      </p:pic>
      <p:sp>
        <p:nvSpPr>
          <p:cNvPr id="7" name="フリーフォーム: 図形 6">
            <a:extLst>
              <a:ext uri="{FF2B5EF4-FFF2-40B4-BE49-F238E27FC236}">
                <a16:creationId xmlns:a16="http://schemas.microsoft.com/office/drawing/2014/main" id="{BB3B85D4-7191-4836-8837-C8F7C31D0476}"/>
              </a:ext>
            </a:extLst>
          </p:cNvPr>
          <p:cNvSpPr/>
          <p:nvPr/>
        </p:nvSpPr>
        <p:spPr>
          <a:xfrm rot="6377557" flipH="1" flipV="1">
            <a:off x="1916927" y="-13219"/>
            <a:ext cx="2148246" cy="5361345"/>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8" name="フリーフォーム: 図形 7">
            <a:extLst>
              <a:ext uri="{FF2B5EF4-FFF2-40B4-BE49-F238E27FC236}">
                <a16:creationId xmlns:a16="http://schemas.microsoft.com/office/drawing/2014/main" id="{46F649B9-C4E0-467C-8978-D0F9F69D4C28}"/>
              </a:ext>
            </a:extLst>
          </p:cNvPr>
          <p:cNvSpPr/>
          <p:nvPr/>
        </p:nvSpPr>
        <p:spPr>
          <a:xfrm rot="6439028" flipH="1" flipV="1">
            <a:off x="1926400" y="-188107"/>
            <a:ext cx="2148247" cy="5361347"/>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a:p>
        </p:txBody>
      </p:sp>
      <p:sp>
        <p:nvSpPr>
          <p:cNvPr id="6" name="テキスト ボックス 5">
            <a:extLst>
              <a:ext uri="{FF2B5EF4-FFF2-40B4-BE49-F238E27FC236}">
                <a16:creationId xmlns:a16="http://schemas.microsoft.com/office/drawing/2014/main" id="{CB29DA64-D953-4D26-AC52-5668F2629C8B}"/>
              </a:ext>
            </a:extLst>
          </p:cNvPr>
          <p:cNvSpPr txBox="1"/>
          <p:nvPr/>
        </p:nvSpPr>
        <p:spPr>
          <a:xfrm>
            <a:off x="1069287" y="2225180"/>
            <a:ext cx="4018896" cy="461665"/>
          </a:xfrm>
          <a:prstGeom prst="rect">
            <a:avLst/>
          </a:prstGeom>
          <a:noFill/>
        </p:spPr>
        <p:txBody>
          <a:bodyPr wrap="square" rtlCol="0">
            <a:spAutoFit/>
          </a:bodyPr>
          <a:lstStyle/>
          <a:p>
            <a:r>
              <a:rPr kumimoji="1" lang="ja-JP" altLang="en-US" sz="2400" dirty="0"/>
              <a:t>暑がり・寒がり指数を設定</a:t>
            </a:r>
          </a:p>
        </p:txBody>
      </p:sp>
    </p:spTree>
    <p:extLst>
      <p:ext uri="{BB962C8B-B14F-4D97-AF65-F5344CB8AC3E}">
        <p14:creationId xmlns:p14="http://schemas.microsoft.com/office/powerpoint/2010/main" val="160731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54D75-1015-4936-A6C0-3422E0CB4A73}"/>
              </a:ext>
            </a:extLst>
          </p:cNvPr>
          <p:cNvSpPr>
            <a:spLocks noGrp="1"/>
          </p:cNvSpPr>
          <p:nvPr>
            <p:ph type="title"/>
          </p:nvPr>
        </p:nvSpPr>
        <p:spPr/>
        <p:txBody>
          <a:bodyPr/>
          <a:lstStyle/>
          <a:p>
            <a:r>
              <a:rPr lang="ja-JP" altLang="en-US" dirty="0"/>
              <a:t>　メ</a:t>
            </a:r>
            <a:r>
              <a:rPr kumimoji="1" lang="ja-JP" altLang="en-US" dirty="0"/>
              <a:t>イン画面</a:t>
            </a:r>
          </a:p>
        </p:txBody>
      </p:sp>
      <p:sp>
        <p:nvSpPr>
          <p:cNvPr id="3" name="コンテンツ プレースホルダー 2">
            <a:extLst>
              <a:ext uri="{FF2B5EF4-FFF2-40B4-BE49-F238E27FC236}">
                <a16:creationId xmlns:a16="http://schemas.microsoft.com/office/drawing/2014/main" id="{F461264C-3ADF-4207-BC57-8C1D0E2C8677}"/>
              </a:ext>
            </a:extLst>
          </p:cNvPr>
          <p:cNvSpPr>
            <a:spLocks noGrp="1"/>
          </p:cNvSpPr>
          <p:nvPr>
            <p:ph idx="1"/>
          </p:nvPr>
        </p:nvSpPr>
        <p:spPr/>
        <p:txBody>
          <a:bodyPr/>
          <a:lstStyle/>
          <a:p>
            <a:endParaRPr kumimoji="1" lang="ja-JP" altLang="en-US"/>
          </a:p>
        </p:txBody>
      </p:sp>
      <p:sp>
        <p:nvSpPr>
          <p:cNvPr id="6" name="フリーフォーム: 図形 5">
            <a:extLst>
              <a:ext uri="{FF2B5EF4-FFF2-40B4-BE49-F238E27FC236}">
                <a16:creationId xmlns:a16="http://schemas.microsoft.com/office/drawing/2014/main" id="{1B03825B-514A-4976-8245-4C305506F6D9}"/>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8" name="図 7">
            <a:extLst>
              <a:ext uri="{FF2B5EF4-FFF2-40B4-BE49-F238E27FC236}">
                <a16:creationId xmlns:a16="http://schemas.microsoft.com/office/drawing/2014/main" id="{EC17A19C-57C3-4581-BEBE-ADCE96953E74}"/>
              </a:ext>
            </a:extLst>
          </p:cNvPr>
          <p:cNvPicPr>
            <a:picLocks noChangeAspect="1"/>
          </p:cNvPicPr>
          <p:nvPr/>
        </p:nvPicPr>
        <p:blipFill>
          <a:blip r:embed="rId3"/>
          <a:stretch>
            <a:fillRect/>
          </a:stretch>
        </p:blipFill>
        <p:spPr>
          <a:xfrm>
            <a:off x="1599622" y="1519423"/>
            <a:ext cx="8992755" cy="5223291"/>
          </a:xfrm>
          <a:prstGeom prst="rect">
            <a:avLst/>
          </a:prstGeom>
        </p:spPr>
      </p:pic>
    </p:spTree>
    <p:extLst>
      <p:ext uri="{BB962C8B-B14F-4D97-AF65-F5344CB8AC3E}">
        <p14:creationId xmlns:p14="http://schemas.microsoft.com/office/powerpoint/2010/main" val="37480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154093-D8A8-4D5A-B705-D4345D40017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8DCEDD5-49BE-4DF1-B286-3324E2961A1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137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7459F-7942-481F-B758-5831EF4435E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8C903CE-040E-4822-B17C-0F56A896616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98078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77E7B-BEAF-41E8-86F6-EF670D5965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CC63F84-29DA-4492-9981-248C7E1118F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3850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7B629D-B876-4799-93D0-7CF1BF224EF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C987116-B4D4-464F-A857-D5782919CBA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7278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4BB6AA-7416-4A4E-99F4-78F3A24517FE}"/>
              </a:ext>
            </a:extLst>
          </p:cNvPr>
          <p:cNvSpPr>
            <a:spLocks noGrp="1"/>
          </p:cNvSpPr>
          <p:nvPr>
            <p:ph type="title"/>
          </p:nvPr>
        </p:nvSpPr>
        <p:spPr/>
        <p:txBody>
          <a:bodyPr/>
          <a:lstStyle/>
          <a:p>
            <a:r>
              <a:rPr kumimoji="1" lang="ja-JP" altLang="en-US" dirty="0"/>
              <a:t>　</a:t>
            </a:r>
            <a:r>
              <a:rPr kumimoji="1" lang="ja-JP" altLang="en-US" b="1" dirty="0"/>
              <a:t>こだわり①暑がり・寒がり機能</a:t>
            </a:r>
          </a:p>
        </p:txBody>
      </p:sp>
      <p:sp>
        <p:nvSpPr>
          <p:cNvPr id="3" name="コンテンツ プレースホルダー 2">
            <a:extLst>
              <a:ext uri="{FF2B5EF4-FFF2-40B4-BE49-F238E27FC236}">
                <a16:creationId xmlns:a16="http://schemas.microsoft.com/office/drawing/2014/main" id="{C3418010-58A9-4079-93FC-73CD5C35CE2B}"/>
              </a:ext>
            </a:extLst>
          </p:cNvPr>
          <p:cNvSpPr>
            <a:spLocks noGrp="1"/>
          </p:cNvSpPr>
          <p:nvPr>
            <p:ph idx="1"/>
          </p:nvPr>
        </p:nvSpPr>
        <p:spPr/>
        <p:txBody>
          <a:bodyPr/>
          <a:lstStyle/>
          <a:p>
            <a:r>
              <a:rPr lang="ja-JP" altLang="en-US" dirty="0"/>
              <a:t>同じ気温でも暑がりと寒がりでは体感温度が異なる</a:t>
            </a:r>
            <a:endParaRPr lang="en-US" altLang="ja-JP" dirty="0"/>
          </a:p>
          <a:p>
            <a:r>
              <a:rPr kumimoji="1" lang="ja-JP" altLang="en-US" dirty="0"/>
              <a:t>個人で暑がり寒がりレベルを設定</a:t>
            </a:r>
            <a:endParaRPr kumimoji="1" lang="en-US" altLang="ja-JP" dirty="0"/>
          </a:p>
          <a:p>
            <a:pPr marL="0" indent="0">
              <a:buNone/>
            </a:pPr>
            <a:r>
              <a:rPr lang="ja-JP" altLang="en-US" dirty="0"/>
              <a:t>　→おすすめする服が変化</a:t>
            </a:r>
            <a:endParaRPr kumimoji="1" lang="en-US" altLang="ja-JP" dirty="0"/>
          </a:p>
        </p:txBody>
      </p:sp>
      <p:sp>
        <p:nvSpPr>
          <p:cNvPr id="16" name="フリーフォーム: 図形 15">
            <a:extLst>
              <a:ext uri="{FF2B5EF4-FFF2-40B4-BE49-F238E27FC236}">
                <a16:creationId xmlns:a16="http://schemas.microsoft.com/office/drawing/2014/main" id="{24871856-609C-46FE-8655-25582194E0B3}"/>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pic>
        <p:nvPicPr>
          <p:cNvPr id="18" name="図 17" descr="抽象, 挿絵 が含まれている画像&#10;&#10;自動的に生成された説明">
            <a:extLst>
              <a:ext uri="{FF2B5EF4-FFF2-40B4-BE49-F238E27FC236}">
                <a16:creationId xmlns:a16="http://schemas.microsoft.com/office/drawing/2014/main" id="{F131E15E-982E-4B6F-B4A9-A00BB44A0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8239" y="1825625"/>
            <a:ext cx="1386826" cy="4095760"/>
          </a:xfrm>
          <a:prstGeom prst="rect">
            <a:avLst/>
          </a:prstGeom>
        </p:spPr>
      </p:pic>
      <p:sp>
        <p:nvSpPr>
          <p:cNvPr id="19" name="四角形: 角を丸くする 18">
            <a:extLst>
              <a:ext uri="{FF2B5EF4-FFF2-40B4-BE49-F238E27FC236}">
                <a16:creationId xmlns:a16="http://schemas.microsoft.com/office/drawing/2014/main" id="{DD362E03-97BE-4DA9-A3F3-2C36179E6969}"/>
              </a:ext>
            </a:extLst>
          </p:cNvPr>
          <p:cNvSpPr/>
          <p:nvPr/>
        </p:nvSpPr>
        <p:spPr>
          <a:xfrm>
            <a:off x="920405" y="4001294"/>
            <a:ext cx="3175535" cy="1318661"/>
          </a:xfrm>
          <a:prstGeom prst="roundRect">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0" i="0" dirty="0">
                <a:solidFill>
                  <a:srgbClr val="1D1C1D"/>
                </a:solidFill>
                <a:effectLst/>
                <a:latin typeface="NotoSansJP"/>
              </a:rPr>
              <a:t>天気・気温を取得するための</a:t>
            </a:r>
            <a:r>
              <a:rPr lang="en-US" altLang="ja-JP" b="0" i="0" dirty="0">
                <a:solidFill>
                  <a:srgbClr val="1D1C1D"/>
                </a:solidFill>
                <a:effectLst/>
                <a:latin typeface="NotoSansJP"/>
              </a:rPr>
              <a:t>Open-</a:t>
            </a:r>
            <a:r>
              <a:rPr lang="en-US" altLang="ja-JP" b="0" i="0" dirty="0" err="1">
                <a:solidFill>
                  <a:srgbClr val="1D1C1D"/>
                </a:solidFill>
                <a:effectLst/>
                <a:latin typeface="NotoSansJP"/>
              </a:rPr>
              <a:t>Meteo</a:t>
            </a:r>
            <a:r>
              <a:rPr lang="en-US" altLang="ja-JP" b="0" i="0" dirty="0">
                <a:solidFill>
                  <a:srgbClr val="1D1C1D"/>
                </a:solidFill>
                <a:effectLst/>
                <a:latin typeface="NotoSansJP"/>
              </a:rPr>
              <a:t>(API)</a:t>
            </a:r>
            <a:r>
              <a:rPr lang="ja-JP" altLang="en-US" b="0" i="0" dirty="0">
                <a:solidFill>
                  <a:srgbClr val="1D1C1D"/>
                </a:solidFill>
                <a:effectLst/>
                <a:latin typeface="NotoSansJP"/>
              </a:rPr>
              <a:t>を使用</a:t>
            </a:r>
            <a:endParaRPr kumimoji="1" lang="ja-JP" altLang="en-US" dirty="0"/>
          </a:p>
        </p:txBody>
      </p:sp>
      <p:sp>
        <p:nvSpPr>
          <p:cNvPr id="20" name="四角形: 角を丸くする 19">
            <a:extLst>
              <a:ext uri="{FF2B5EF4-FFF2-40B4-BE49-F238E27FC236}">
                <a16:creationId xmlns:a16="http://schemas.microsoft.com/office/drawing/2014/main" id="{E4518CC0-CADE-4A4B-8C18-9B0B3AA9E78F}"/>
              </a:ext>
            </a:extLst>
          </p:cNvPr>
          <p:cNvSpPr/>
          <p:nvPr/>
        </p:nvSpPr>
        <p:spPr>
          <a:xfrm>
            <a:off x="4629754" y="4001293"/>
            <a:ext cx="3175536" cy="1318661"/>
          </a:xfrm>
          <a:prstGeom prst="roundRect">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JavaScript</a:t>
            </a:r>
            <a:r>
              <a:rPr kumimoji="1" lang="ja-JP" altLang="en-US" dirty="0">
                <a:solidFill>
                  <a:schemeClr val="tx1"/>
                </a:solidFill>
              </a:rPr>
              <a:t>で条件を</a:t>
            </a:r>
            <a:endParaRPr kumimoji="1" lang="en-US" altLang="ja-JP" dirty="0">
              <a:solidFill>
                <a:schemeClr val="tx1"/>
              </a:solidFill>
            </a:endParaRPr>
          </a:p>
          <a:p>
            <a:pPr algn="ctr"/>
            <a:r>
              <a:rPr kumimoji="1" lang="ja-JP" altLang="en-US" dirty="0">
                <a:solidFill>
                  <a:schemeClr val="tx1"/>
                </a:solidFill>
              </a:rPr>
              <a:t>指定して服装を提案</a:t>
            </a:r>
          </a:p>
        </p:txBody>
      </p:sp>
    </p:spTree>
    <p:extLst>
      <p:ext uri="{BB962C8B-B14F-4D97-AF65-F5344CB8AC3E}">
        <p14:creationId xmlns:p14="http://schemas.microsoft.com/office/powerpoint/2010/main" val="1165606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B54CD-4AB5-43FA-888A-C18DE3DEA7D2}"/>
              </a:ext>
            </a:extLst>
          </p:cNvPr>
          <p:cNvSpPr>
            <a:spLocks noGrp="1"/>
          </p:cNvSpPr>
          <p:nvPr>
            <p:ph type="title"/>
          </p:nvPr>
        </p:nvSpPr>
        <p:spPr/>
        <p:txBody>
          <a:bodyPr/>
          <a:lstStyle/>
          <a:p>
            <a:r>
              <a:rPr kumimoji="1" lang="ja-JP" altLang="en-US" dirty="0"/>
              <a:t>　暑がり・寒がり機能</a:t>
            </a:r>
          </a:p>
        </p:txBody>
      </p:sp>
      <p:sp>
        <p:nvSpPr>
          <p:cNvPr id="3" name="テキスト プレースホルダー 2">
            <a:extLst>
              <a:ext uri="{FF2B5EF4-FFF2-40B4-BE49-F238E27FC236}">
                <a16:creationId xmlns:a16="http://schemas.microsoft.com/office/drawing/2014/main" id="{081E1B6B-30CA-4C84-A0C5-CA2E4356CB27}"/>
              </a:ext>
            </a:extLst>
          </p:cNvPr>
          <p:cNvSpPr>
            <a:spLocks noGrp="1"/>
          </p:cNvSpPr>
          <p:nvPr>
            <p:ph type="body" idx="1"/>
          </p:nvPr>
        </p:nvSpPr>
        <p:spPr/>
        <p:txBody>
          <a:bodyPr/>
          <a:lstStyle/>
          <a:p>
            <a:pPr algn="ctr"/>
            <a:r>
              <a:rPr kumimoji="1" lang="ja-JP" altLang="en-US" dirty="0"/>
              <a:t>暑がり指数</a:t>
            </a:r>
            <a:r>
              <a:rPr lang="ja-JP" altLang="en-US" dirty="0"/>
              <a:t>＋</a:t>
            </a:r>
            <a:r>
              <a:rPr kumimoji="1" lang="ja-JP" altLang="en-US" dirty="0"/>
              <a:t>５</a:t>
            </a:r>
          </a:p>
        </p:txBody>
      </p:sp>
      <p:sp>
        <p:nvSpPr>
          <p:cNvPr id="4" name="コンテンツ プレースホルダー 3">
            <a:extLst>
              <a:ext uri="{FF2B5EF4-FFF2-40B4-BE49-F238E27FC236}">
                <a16:creationId xmlns:a16="http://schemas.microsoft.com/office/drawing/2014/main" id="{2CD83C4F-F3D5-498B-9341-9990BA0DBEED}"/>
              </a:ext>
            </a:extLst>
          </p:cNvPr>
          <p:cNvSpPr>
            <a:spLocks noGrp="1"/>
          </p:cNvSpPr>
          <p:nvPr>
            <p:ph sz="half" idx="2"/>
          </p:nvPr>
        </p:nvSpPr>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A9055A55-47EE-4C6B-B623-BB4AE4CD99EE}"/>
              </a:ext>
            </a:extLst>
          </p:cNvPr>
          <p:cNvSpPr>
            <a:spLocks noGrp="1"/>
          </p:cNvSpPr>
          <p:nvPr>
            <p:ph type="body" sz="quarter" idx="3"/>
          </p:nvPr>
        </p:nvSpPr>
        <p:spPr/>
        <p:txBody>
          <a:bodyPr/>
          <a:lstStyle/>
          <a:p>
            <a:pPr algn="ctr"/>
            <a:r>
              <a:rPr kumimoji="1" lang="ja-JP" altLang="en-US" dirty="0"/>
              <a:t>寒がり指数－</a:t>
            </a:r>
            <a:r>
              <a:rPr kumimoji="1" lang="en-US" altLang="ja-JP" dirty="0"/>
              <a:t>5</a:t>
            </a:r>
            <a:endParaRPr kumimoji="1" lang="ja-JP" altLang="en-US" dirty="0"/>
          </a:p>
        </p:txBody>
      </p:sp>
      <p:sp>
        <p:nvSpPr>
          <p:cNvPr id="6" name="コンテンツ プレースホルダー 5">
            <a:extLst>
              <a:ext uri="{FF2B5EF4-FFF2-40B4-BE49-F238E27FC236}">
                <a16:creationId xmlns:a16="http://schemas.microsoft.com/office/drawing/2014/main" id="{AE7713EC-2D65-463E-B25B-4D4676A29332}"/>
              </a:ext>
            </a:extLst>
          </p:cNvPr>
          <p:cNvSpPr>
            <a:spLocks noGrp="1"/>
          </p:cNvSpPr>
          <p:nvPr>
            <p:ph sz="quarter" idx="4"/>
          </p:nvPr>
        </p:nvSpPr>
        <p:spPr/>
        <p:txBody>
          <a:bodyPr/>
          <a:lstStyle/>
          <a:p>
            <a:endParaRPr kumimoji="1" lang="ja-JP" altLang="en-US" dirty="0"/>
          </a:p>
        </p:txBody>
      </p:sp>
      <p:pic>
        <p:nvPicPr>
          <p:cNvPr id="9" name="コンテンツ プレースホルダー 4" descr="テキスト, 手紙&#10;&#10;自動的に生成された説明">
            <a:extLst>
              <a:ext uri="{FF2B5EF4-FFF2-40B4-BE49-F238E27FC236}">
                <a16:creationId xmlns:a16="http://schemas.microsoft.com/office/drawing/2014/main" id="{ABA8012F-5254-4A0D-8838-971CE7759FEE}"/>
              </a:ext>
            </a:extLst>
          </p:cNvPr>
          <p:cNvPicPr>
            <a:picLocks noChangeAspect="1"/>
          </p:cNvPicPr>
          <p:nvPr/>
        </p:nvPicPr>
        <p:blipFill rotWithShape="1">
          <a:blip r:embed="rId3">
            <a:extLst>
              <a:ext uri="{28A0092B-C50C-407E-A947-70E740481C1C}">
                <a14:useLocalDpi xmlns:a14="http://schemas.microsoft.com/office/drawing/2010/main" val="0"/>
              </a:ext>
            </a:extLst>
          </a:blip>
          <a:srcRect l="12602" r="7862"/>
          <a:stretch/>
        </p:blipFill>
        <p:spPr>
          <a:xfrm>
            <a:off x="978577" y="2505075"/>
            <a:ext cx="4899259" cy="2692538"/>
          </a:xfrm>
          <a:prstGeom prst="rect">
            <a:avLst/>
          </a:prstGeom>
        </p:spPr>
      </p:pic>
      <p:pic>
        <p:nvPicPr>
          <p:cNvPr id="10" name="図 9" descr="テキスト, 手紙&#10;&#10;自動的に生成された説明">
            <a:extLst>
              <a:ext uri="{FF2B5EF4-FFF2-40B4-BE49-F238E27FC236}">
                <a16:creationId xmlns:a16="http://schemas.microsoft.com/office/drawing/2014/main" id="{1B361B37-1B75-469D-AFB3-053B6812A4B3}"/>
              </a:ext>
            </a:extLst>
          </p:cNvPr>
          <p:cNvPicPr>
            <a:picLocks noChangeAspect="1"/>
          </p:cNvPicPr>
          <p:nvPr/>
        </p:nvPicPr>
        <p:blipFill rotWithShape="1">
          <a:blip r:embed="rId4">
            <a:extLst>
              <a:ext uri="{28A0092B-C50C-407E-A947-70E740481C1C}">
                <a14:useLocalDpi xmlns:a14="http://schemas.microsoft.com/office/drawing/2010/main" val="0"/>
              </a:ext>
            </a:extLst>
          </a:blip>
          <a:srcRect l="8528" r="1916"/>
          <a:stretch/>
        </p:blipFill>
        <p:spPr>
          <a:xfrm>
            <a:off x="6246787" y="2500301"/>
            <a:ext cx="4899259" cy="2692537"/>
          </a:xfrm>
          <a:prstGeom prst="rect">
            <a:avLst/>
          </a:prstGeom>
        </p:spPr>
      </p:pic>
      <p:sp>
        <p:nvSpPr>
          <p:cNvPr id="13" name="正方形/長方形 12">
            <a:extLst>
              <a:ext uri="{FF2B5EF4-FFF2-40B4-BE49-F238E27FC236}">
                <a16:creationId xmlns:a16="http://schemas.microsoft.com/office/drawing/2014/main" id="{3AECE515-0461-4309-A390-8614E139DE22}"/>
              </a:ext>
            </a:extLst>
          </p:cNvPr>
          <p:cNvSpPr/>
          <p:nvPr/>
        </p:nvSpPr>
        <p:spPr>
          <a:xfrm>
            <a:off x="879658" y="4596358"/>
            <a:ext cx="5157787" cy="731520"/>
          </a:xfrm>
          <a:prstGeom prst="rect">
            <a:avLst/>
          </a:prstGeom>
          <a:noFill/>
          <a:ln w="38100">
            <a:solidFill>
              <a:srgbClr val="FFC000"/>
            </a:solidFill>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BC3EFA7-6DFF-4E86-99C9-CCCA2A01A89D}"/>
              </a:ext>
            </a:extLst>
          </p:cNvPr>
          <p:cNvSpPr/>
          <p:nvPr/>
        </p:nvSpPr>
        <p:spPr>
          <a:xfrm>
            <a:off x="6246787" y="4596358"/>
            <a:ext cx="5157787" cy="731520"/>
          </a:xfrm>
          <a:prstGeom prst="rect">
            <a:avLst/>
          </a:prstGeom>
          <a:noFill/>
          <a:ln w="38100">
            <a:solidFill>
              <a:srgbClr val="FFC000"/>
            </a:solidFill>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2E1501F-C225-4BE9-B065-7524DA95DA8B}"/>
              </a:ext>
            </a:extLst>
          </p:cNvPr>
          <p:cNvSpPr txBox="1"/>
          <p:nvPr/>
        </p:nvSpPr>
        <p:spPr>
          <a:xfrm>
            <a:off x="2065389" y="6334780"/>
            <a:ext cx="8061222" cy="523220"/>
          </a:xfrm>
          <a:prstGeom prst="rect">
            <a:avLst/>
          </a:prstGeom>
          <a:noFill/>
        </p:spPr>
        <p:txBody>
          <a:bodyPr wrap="square" rtlCol="0">
            <a:spAutoFit/>
          </a:bodyPr>
          <a:lstStyle/>
          <a:p>
            <a:r>
              <a:rPr kumimoji="1" lang="ja-JP" altLang="en-US" sz="2800" dirty="0"/>
              <a:t>同じ気温でも個人によって提案する服装を変化</a:t>
            </a:r>
          </a:p>
        </p:txBody>
      </p:sp>
      <p:sp>
        <p:nvSpPr>
          <p:cNvPr id="18" name="フリーフォーム: 図形 17">
            <a:extLst>
              <a:ext uri="{FF2B5EF4-FFF2-40B4-BE49-F238E27FC236}">
                <a16:creationId xmlns:a16="http://schemas.microsoft.com/office/drawing/2014/main" id="{BDFC9AF7-CCCA-4A5C-AD66-50051950CE6C}"/>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4151608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A52D6-996C-4689-BF68-EAEE85FD5448}"/>
              </a:ext>
            </a:extLst>
          </p:cNvPr>
          <p:cNvSpPr>
            <a:spLocks noGrp="1"/>
          </p:cNvSpPr>
          <p:nvPr>
            <p:ph type="title"/>
          </p:nvPr>
        </p:nvSpPr>
        <p:spPr/>
        <p:txBody>
          <a:bodyPr/>
          <a:lstStyle/>
          <a:p>
            <a:r>
              <a:rPr kumimoji="1" lang="ja-JP" altLang="en-US" dirty="0"/>
              <a:t>　こだわり②コーディネート機能</a:t>
            </a:r>
          </a:p>
        </p:txBody>
      </p:sp>
      <p:sp>
        <p:nvSpPr>
          <p:cNvPr id="3" name="コンテンツ プレースホルダー 2">
            <a:extLst>
              <a:ext uri="{FF2B5EF4-FFF2-40B4-BE49-F238E27FC236}">
                <a16:creationId xmlns:a16="http://schemas.microsoft.com/office/drawing/2014/main" id="{1FB2442E-BDE9-458A-AFED-64D01DE1239C}"/>
              </a:ext>
            </a:extLst>
          </p:cNvPr>
          <p:cNvSpPr>
            <a:spLocks noGrp="1"/>
          </p:cNvSpPr>
          <p:nvPr>
            <p:ph idx="1"/>
          </p:nvPr>
        </p:nvSpPr>
        <p:spPr/>
        <p:txBody>
          <a:bodyPr/>
          <a:lstStyle/>
          <a:p>
            <a:r>
              <a:rPr kumimoji="1" lang="ja-JP" altLang="en-US" dirty="0"/>
              <a:t>おすすめの組み合わせに沿って着た服の組み合わせをコーディネートとして登録</a:t>
            </a:r>
            <a:endParaRPr kumimoji="1" lang="en-US" altLang="ja-JP" dirty="0"/>
          </a:p>
          <a:p>
            <a:r>
              <a:rPr lang="ja-JP" altLang="en-US" dirty="0"/>
              <a:t>履歴画面では日付か最高気温、最低気温からコーディネートを検索可能</a:t>
            </a:r>
            <a:endParaRPr kumimoji="1" lang="ja-JP" altLang="en-US" dirty="0"/>
          </a:p>
        </p:txBody>
      </p:sp>
      <p:sp>
        <p:nvSpPr>
          <p:cNvPr id="4" name="フリーフォーム: 図形 3">
            <a:extLst>
              <a:ext uri="{FF2B5EF4-FFF2-40B4-BE49-F238E27FC236}">
                <a16:creationId xmlns:a16="http://schemas.microsoft.com/office/drawing/2014/main" id="{CB48123E-AE05-4413-8003-D145EC9321CB}"/>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293934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622AB-A888-4C2F-9979-3A0F1581EA05}"/>
              </a:ext>
            </a:extLst>
          </p:cNvPr>
          <p:cNvSpPr>
            <a:spLocks noGrp="1"/>
          </p:cNvSpPr>
          <p:nvPr>
            <p:ph type="title"/>
          </p:nvPr>
        </p:nvSpPr>
        <p:spPr/>
        <p:txBody>
          <a:bodyPr/>
          <a:lstStyle/>
          <a:p>
            <a:r>
              <a:rPr kumimoji="1" lang="ja-JP" altLang="en-US" dirty="0"/>
              <a:t>　実際に使用してみた！</a:t>
            </a:r>
          </a:p>
        </p:txBody>
      </p:sp>
      <p:sp>
        <p:nvSpPr>
          <p:cNvPr id="3" name="コンテンツ プレースホルダー 2">
            <a:extLst>
              <a:ext uri="{FF2B5EF4-FFF2-40B4-BE49-F238E27FC236}">
                <a16:creationId xmlns:a16="http://schemas.microsoft.com/office/drawing/2014/main" id="{9BD01539-9248-4FFD-BAFD-73AAA9DD0C2D}"/>
              </a:ext>
            </a:extLst>
          </p:cNvPr>
          <p:cNvSpPr>
            <a:spLocks noGrp="1"/>
          </p:cNvSpPr>
          <p:nvPr>
            <p:ph idx="1"/>
          </p:nvPr>
        </p:nvSpPr>
        <p:spPr/>
        <p:txBody>
          <a:bodyPr/>
          <a:lstStyle/>
          <a:p>
            <a:pPr marL="0" indent="0">
              <a:buNone/>
            </a:pPr>
            <a:endParaRPr lang="en-US" altLang="ja-JP" dirty="0"/>
          </a:p>
          <a:p>
            <a:r>
              <a:rPr kumimoji="1" lang="ja-JP" altLang="en-US" dirty="0"/>
              <a:t>アプリを使用しない場合</a:t>
            </a:r>
            <a:r>
              <a:rPr lang="ja-JP" altLang="en-US" dirty="0"/>
              <a:t>→</a:t>
            </a:r>
            <a:r>
              <a:rPr lang="en-US" altLang="ja-JP" dirty="0"/>
              <a:t>3</a:t>
            </a:r>
            <a:r>
              <a:rPr lang="ja-JP" altLang="en-US" dirty="0"/>
              <a:t>分</a:t>
            </a:r>
            <a:r>
              <a:rPr lang="en-US" altLang="ja-JP" dirty="0"/>
              <a:t>28</a:t>
            </a:r>
            <a:r>
              <a:rPr lang="ja-JP" altLang="en-US" dirty="0"/>
              <a:t>秒</a:t>
            </a:r>
            <a:endParaRPr kumimoji="1" lang="en-US" altLang="ja-JP" dirty="0"/>
          </a:p>
          <a:p>
            <a:r>
              <a:rPr lang="ja-JP" altLang="en-US" dirty="0"/>
              <a:t>アプリを使用した場合→</a:t>
            </a:r>
            <a:r>
              <a:rPr lang="en-US" altLang="ja-JP" dirty="0"/>
              <a:t>1</a:t>
            </a:r>
            <a:r>
              <a:rPr lang="ja-JP" altLang="en-US" dirty="0"/>
              <a:t>分</a:t>
            </a:r>
            <a:r>
              <a:rPr lang="en-US" altLang="ja-JP" dirty="0"/>
              <a:t>18</a:t>
            </a:r>
            <a:r>
              <a:rPr lang="ja-JP" altLang="en-US" dirty="0"/>
              <a:t>秒</a:t>
            </a:r>
            <a:endParaRPr kumimoji="1" lang="en-US" altLang="ja-JP" dirty="0"/>
          </a:p>
        </p:txBody>
      </p:sp>
      <p:sp>
        <p:nvSpPr>
          <p:cNvPr id="4" name="フリーフォーム: 図形 3">
            <a:extLst>
              <a:ext uri="{FF2B5EF4-FFF2-40B4-BE49-F238E27FC236}">
                <a16:creationId xmlns:a16="http://schemas.microsoft.com/office/drawing/2014/main" id="{AB31DC0B-54DA-4DDF-A33E-1D4BB891A327}"/>
              </a:ext>
            </a:extLst>
          </p:cNvPr>
          <p:cNvSpPr/>
          <p:nvPr/>
        </p:nvSpPr>
        <p:spPr>
          <a:xfrm rot="3703055" flipH="1">
            <a:off x="7805544" y="3189453"/>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5" name="フリーフォーム: 図形 4">
            <a:extLst>
              <a:ext uri="{FF2B5EF4-FFF2-40B4-BE49-F238E27FC236}">
                <a16:creationId xmlns:a16="http://schemas.microsoft.com/office/drawing/2014/main" id="{2E4CD7EA-0627-45A8-82C2-20FCE376594D}"/>
              </a:ext>
            </a:extLst>
          </p:cNvPr>
          <p:cNvSpPr/>
          <p:nvPr/>
        </p:nvSpPr>
        <p:spPr>
          <a:xfrm rot="3703055" flipH="1">
            <a:off x="7863392" y="3115344"/>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6" name="テキスト ボックス 5">
            <a:extLst>
              <a:ext uri="{FF2B5EF4-FFF2-40B4-BE49-F238E27FC236}">
                <a16:creationId xmlns:a16="http://schemas.microsoft.com/office/drawing/2014/main" id="{B8596588-F968-47F6-BE51-A077D3FE8D19}"/>
              </a:ext>
            </a:extLst>
          </p:cNvPr>
          <p:cNvSpPr txBox="1"/>
          <p:nvPr/>
        </p:nvSpPr>
        <p:spPr>
          <a:xfrm>
            <a:off x="7604328" y="4766006"/>
            <a:ext cx="2954655" cy="369332"/>
          </a:xfrm>
          <a:prstGeom prst="rect">
            <a:avLst/>
          </a:prstGeom>
          <a:noFill/>
        </p:spPr>
        <p:txBody>
          <a:bodyPr wrap="none" rtlCol="0">
            <a:spAutoFit/>
          </a:bodyPr>
          <a:lstStyle/>
          <a:p>
            <a:r>
              <a:rPr kumimoji="1" lang="ja-JP" altLang="en-US" dirty="0"/>
              <a:t>朝の忙しい時間を快適に！</a:t>
            </a:r>
            <a:endParaRPr kumimoji="1" lang="en-US" altLang="ja-JP" dirty="0"/>
          </a:p>
        </p:txBody>
      </p:sp>
      <p:sp>
        <p:nvSpPr>
          <p:cNvPr id="7" name="フリーフォーム: 図形 6">
            <a:extLst>
              <a:ext uri="{FF2B5EF4-FFF2-40B4-BE49-F238E27FC236}">
                <a16:creationId xmlns:a16="http://schemas.microsoft.com/office/drawing/2014/main" id="{83DA43F2-B97F-4D05-B1DF-E9C7B40E6308}"/>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403874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1 つの角を切り取る 10">
            <a:extLst>
              <a:ext uri="{FF2B5EF4-FFF2-40B4-BE49-F238E27FC236}">
                <a16:creationId xmlns:a16="http://schemas.microsoft.com/office/drawing/2014/main" id="{1CD9201F-A823-4C2F-93F2-822CE783708D}"/>
              </a:ext>
            </a:extLst>
          </p:cNvPr>
          <p:cNvSpPr/>
          <p:nvPr/>
        </p:nvSpPr>
        <p:spPr>
          <a:xfrm flipH="1">
            <a:off x="1400173" y="681037"/>
            <a:ext cx="9458324" cy="5756096"/>
          </a:xfrm>
          <a:prstGeom prst="snip1Rect">
            <a:avLst/>
          </a:prstGeom>
          <a:solidFill>
            <a:srgbClr val="B8D4D3"/>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B8D4D3"/>
              </a:solidFill>
              <a:effectLst/>
              <a:uLnTx/>
              <a:uFillTx/>
              <a:latin typeface="Times New Roman" panose="02020603050405020304"/>
              <a:ea typeface="ＭＳ Ｐ明朝" panose="02020600040205080304" pitchFamily="18" charset="-128"/>
              <a:cs typeface="+mn-cs"/>
            </a:endParaRPr>
          </a:p>
        </p:txBody>
      </p:sp>
      <p:sp>
        <p:nvSpPr>
          <p:cNvPr id="12" name="減算記号 11">
            <a:extLst>
              <a:ext uri="{FF2B5EF4-FFF2-40B4-BE49-F238E27FC236}">
                <a16:creationId xmlns:a16="http://schemas.microsoft.com/office/drawing/2014/main" id="{FDB6A37B-0230-4D32-932D-E341D3097CE7}"/>
              </a:ext>
            </a:extLst>
          </p:cNvPr>
          <p:cNvSpPr/>
          <p:nvPr/>
        </p:nvSpPr>
        <p:spPr>
          <a:xfrm>
            <a:off x="-298383" y="5744759"/>
            <a:ext cx="12859351" cy="519720"/>
          </a:xfrm>
          <a:prstGeom prst="mathMinus">
            <a:avLst/>
          </a:prstGeom>
          <a:solidFill>
            <a:srgbClr val="F3F5F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3F5F2"/>
              </a:solidFill>
              <a:effectLst/>
              <a:uLnTx/>
              <a:uFillTx/>
              <a:latin typeface="Times New Roman" panose="02020603050405020304"/>
              <a:ea typeface="ＭＳ Ｐ明朝" panose="02020600040205080304" pitchFamily="18" charset="-128"/>
              <a:cs typeface="+mn-cs"/>
            </a:endParaRPr>
          </a:p>
        </p:txBody>
      </p:sp>
      <p:sp>
        <p:nvSpPr>
          <p:cNvPr id="13" name="フローチャート: 結合子 12">
            <a:extLst>
              <a:ext uri="{FF2B5EF4-FFF2-40B4-BE49-F238E27FC236}">
                <a16:creationId xmlns:a16="http://schemas.microsoft.com/office/drawing/2014/main" id="{3711E2C2-AFC9-4AC5-85BA-24FAF9CF72F5}"/>
              </a:ext>
            </a:extLst>
          </p:cNvPr>
          <p:cNvSpPr/>
          <p:nvPr/>
        </p:nvSpPr>
        <p:spPr>
          <a:xfrm>
            <a:off x="1942964" y="1284132"/>
            <a:ext cx="440689" cy="385011"/>
          </a:xfrm>
          <a:prstGeom prst="flowChartConnector">
            <a:avLst/>
          </a:prstGeom>
          <a:solidFill>
            <a:srgbClr val="F3F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panose="02020603050405020304"/>
              <a:ea typeface="ＭＳ Ｐ明朝" panose="02020600040205080304" pitchFamily="18" charset="-128"/>
              <a:cs typeface="+mn-cs"/>
            </a:endParaRPr>
          </a:p>
        </p:txBody>
      </p:sp>
      <p:sp>
        <p:nvSpPr>
          <p:cNvPr id="3" name="字幕 2">
            <a:extLst>
              <a:ext uri="{FF2B5EF4-FFF2-40B4-BE49-F238E27FC236}">
                <a16:creationId xmlns:a16="http://schemas.microsoft.com/office/drawing/2014/main" id="{0E69DC7B-EB9E-4D53-9B49-270F93F8560C}"/>
              </a:ext>
            </a:extLst>
          </p:cNvPr>
          <p:cNvSpPr>
            <a:spLocks noGrp="1"/>
          </p:cNvSpPr>
          <p:nvPr>
            <p:ph type="subTitle" idx="1"/>
          </p:nvPr>
        </p:nvSpPr>
        <p:spPr>
          <a:xfrm>
            <a:off x="1524000" y="3602038"/>
            <a:ext cx="9144000" cy="2036762"/>
          </a:xfrm>
        </p:spPr>
        <p:txBody>
          <a:bodyPr>
            <a:normAutofit fontScale="92500" lnSpcReduction="10000"/>
          </a:bodyPr>
          <a:lstStyle/>
          <a:p>
            <a:endParaRPr kumimoji="1" lang="en-US" altLang="ja-JP" dirty="0">
              <a:solidFill>
                <a:srgbClr val="818076"/>
              </a:solidFill>
            </a:endParaRPr>
          </a:p>
          <a:p>
            <a:endParaRPr kumimoji="1" lang="en-US" altLang="ja-JP" dirty="0">
              <a:solidFill>
                <a:srgbClr val="818076"/>
              </a:solidFill>
            </a:endParaRPr>
          </a:p>
          <a:p>
            <a:r>
              <a:rPr lang="ja-JP" altLang="en-US" sz="2600" dirty="0">
                <a:solidFill>
                  <a:srgbClr val="230647"/>
                </a:solidFill>
              </a:rPr>
              <a:t>快適な</a:t>
            </a:r>
            <a:r>
              <a:rPr lang="en-US" altLang="ja-JP" sz="2600" dirty="0">
                <a:solidFill>
                  <a:srgbClr val="230647"/>
                </a:solidFill>
              </a:rPr>
              <a:t>1</a:t>
            </a:r>
            <a:r>
              <a:rPr lang="ja-JP" altLang="en-US" sz="2600" dirty="0">
                <a:solidFill>
                  <a:srgbClr val="230647"/>
                </a:solidFill>
              </a:rPr>
              <a:t>日の始まりをあなたに</a:t>
            </a:r>
            <a:endParaRPr lang="en-US" altLang="ja-JP" sz="2600" dirty="0">
              <a:solidFill>
                <a:srgbClr val="230647"/>
              </a:solidFill>
            </a:endParaRPr>
          </a:p>
          <a:p>
            <a:endParaRPr lang="en-US" altLang="ja-JP" sz="2600" dirty="0">
              <a:solidFill>
                <a:srgbClr val="230647"/>
              </a:solidFill>
            </a:endParaRPr>
          </a:p>
          <a:p>
            <a:r>
              <a:rPr lang="ja-JP" altLang="en-US" sz="2600" dirty="0">
                <a:solidFill>
                  <a:srgbClr val="230647"/>
                </a:solidFill>
              </a:rPr>
              <a:t>チーム</a:t>
            </a:r>
            <a:r>
              <a:rPr lang="en-US" altLang="ja-JP" sz="2600" dirty="0">
                <a:solidFill>
                  <a:srgbClr val="230647"/>
                </a:solidFill>
              </a:rPr>
              <a:t>A</a:t>
            </a:r>
            <a:r>
              <a:rPr lang="ja-JP" altLang="en-US" sz="2600" dirty="0">
                <a:solidFill>
                  <a:srgbClr val="230647"/>
                </a:solidFill>
              </a:rPr>
              <a:t>型</a:t>
            </a:r>
            <a:endParaRPr lang="en-US" altLang="ja-JP" sz="2600" dirty="0">
              <a:solidFill>
                <a:srgbClr val="230647"/>
              </a:solidFill>
            </a:endParaRPr>
          </a:p>
          <a:p>
            <a:endParaRPr lang="en-US" altLang="ja-JP" sz="2600" dirty="0">
              <a:solidFill>
                <a:srgbClr val="230647"/>
              </a:solidFill>
            </a:endParaRPr>
          </a:p>
          <a:p>
            <a:endParaRPr kumimoji="1" lang="ja-JP" altLang="en-US" dirty="0"/>
          </a:p>
        </p:txBody>
      </p:sp>
      <p:pic>
        <p:nvPicPr>
          <p:cNvPr id="5" name="図 4" descr="テキスト&#10;&#10;自動的に生成された説明">
            <a:extLst>
              <a:ext uri="{FF2B5EF4-FFF2-40B4-BE49-F238E27FC236}">
                <a16:creationId xmlns:a16="http://schemas.microsoft.com/office/drawing/2014/main" id="{24A83D8D-6F3A-4B2B-ABB7-47615BF1B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673" y="1986371"/>
            <a:ext cx="8949408" cy="2036761"/>
          </a:xfrm>
          <a:prstGeom prst="rect">
            <a:avLst/>
          </a:prstGeom>
        </p:spPr>
      </p:pic>
    </p:spTree>
    <p:extLst>
      <p:ext uri="{BB962C8B-B14F-4D97-AF65-F5344CB8AC3E}">
        <p14:creationId xmlns:p14="http://schemas.microsoft.com/office/powerpoint/2010/main" val="2666226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BDC52-74DC-4C5A-90AC-4AAA883478F5}"/>
              </a:ext>
            </a:extLst>
          </p:cNvPr>
          <p:cNvSpPr>
            <a:spLocks noGrp="1"/>
          </p:cNvSpPr>
          <p:nvPr>
            <p:ph type="title"/>
          </p:nvPr>
        </p:nvSpPr>
        <p:spPr/>
        <p:txBody>
          <a:bodyPr/>
          <a:lstStyle/>
          <a:p>
            <a:r>
              <a:rPr kumimoji="1" lang="ja-JP" altLang="en-US" b="1" dirty="0"/>
              <a:t>　チーム</a:t>
            </a:r>
            <a:r>
              <a:rPr kumimoji="1" lang="en-US" altLang="ja-JP" b="1" dirty="0"/>
              <a:t>A</a:t>
            </a:r>
            <a:r>
              <a:rPr kumimoji="1" lang="ja-JP" altLang="en-US" b="1" dirty="0"/>
              <a:t>型の目標</a:t>
            </a:r>
          </a:p>
        </p:txBody>
      </p:sp>
      <p:sp>
        <p:nvSpPr>
          <p:cNvPr id="3" name="コンテンツ プレースホルダー 2">
            <a:extLst>
              <a:ext uri="{FF2B5EF4-FFF2-40B4-BE49-F238E27FC236}">
                <a16:creationId xmlns:a16="http://schemas.microsoft.com/office/drawing/2014/main" id="{94E472FB-D740-414E-B4C8-88F7B1C142BE}"/>
              </a:ext>
            </a:extLst>
          </p:cNvPr>
          <p:cNvSpPr>
            <a:spLocks noGrp="1"/>
          </p:cNvSpPr>
          <p:nvPr>
            <p:ph idx="1"/>
          </p:nvPr>
        </p:nvSpPr>
        <p:spPr/>
        <p:txBody>
          <a:bodyPr>
            <a:normAutofit lnSpcReduction="10000"/>
          </a:bodyPr>
          <a:lstStyle/>
          <a:p>
            <a:r>
              <a:rPr lang="ja-JP" altLang="en-US" b="1" i="0" dirty="0">
                <a:solidFill>
                  <a:srgbClr val="1D1C1D"/>
                </a:solidFill>
                <a:effectLst/>
                <a:latin typeface="NotoSansJP"/>
              </a:rPr>
              <a:t>チーム目標</a:t>
            </a:r>
            <a:br>
              <a:rPr lang="ja-JP" altLang="en-US" dirty="0"/>
            </a:br>
            <a:r>
              <a:rPr lang="ja-JP" altLang="en-US" b="0" i="0" dirty="0">
                <a:solidFill>
                  <a:srgbClr val="1D1C1D"/>
                </a:solidFill>
                <a:effectLst/>
                <a:latin typeface="NotoSansJP"/>
              </a:rPr>
              <a:t>・無理はしない</a:t>
            </a:r>
            <a:r>
              <a:rPr lang="en-US" altLang="ja-JP" b="0" i="0" dirty="0">
                <a:solidFill>
                  <a:srgbClr val="1D1C1D"/>
                </a:solidFill>
                <a:effectLst/>
                <a:latin typeface="NotoSansJP"/>
              </a:rPr>
              <a:t>:</a:t>
            </a:r>
            <a:r>
              <a:rPr lang="ja-JP" altLang="en-US" b="0" i="0" dirty="0">
                <a:solidFill>
                  <a:srgbClr val="1D1C1D"/>
                </a:solidFill>
                <a:effectLst/>
                <a:latin typeface="NotoSansJP"/>
              </a:rPr>
              <a:t>（心身の健康第一）</a:t>
            </a:r>
            <a:br>
              <a:rPr lang="ja-JP" altLang="en-US" dirty="0"/>
            </a:br>
            <a:r>
              <a:rPr lang="ja-JP" altLang="en-US" b="0" i="0" dirty="0">
                <a:solidFill>
                  <a:srgbClr val="1D1C1D"/>
                </a:solidFill>
                <a:effectLst/>
                <a:latin typeface="NotoSansJP"/>
              </a:rPr>
              <a:t>・日々成長：</a:t>
            </a:r>
            <a:r>
              <a:rPr lang="en-US" altLang="ja-JP" b="0" i="0" dirty="0">
                <a:solidFill>
                  <a:srgbClr val="1D1C1D"/>
                </a:solidFill>
                <a:effectLst/>
                <a:latin typeface="NotoSansJP"/>
              </a:rPr>
              <a:t>1</a:t>
            </a:r>
            <a:r>
              <a:rPr lang="ja-JP" altLang="en-US" b="0" i="0" dirty="0">
                <a:solidFill>
                  <a:srgbClr val="1D1C1D"/>
                </a:solidFill>
                <a:effectLst/>
                <a:latin typeface="NotoSansJP"/>
              </a:rPr>
              <a:t>日</a:t>
            </a:r>
            <a:r>
              <a:rPr lang="en-US" altLang="ja-JP" b="0" i="0" dirty="0">
                <a:solidFill>
                  <a:srgbClr val="1D1C1D"/>
                </a:solidFill>
                <a:effectLst/>
                <a:latin typeface="NotoSansJP"/>
              </a:rPr>
              <a:t>1</a:t>
            </a:r>
            <a:r>
              <a:rPr lang="ja-JP" altLang="en-US" b="0" i="0" dirty="0">
                <a:solidFill>
                  <a:srgbClr val="1D1C1D"/>
                </a:solidFill>
                <a:effectLst/>
                <a:latin typeface="NotoSansJP"/>
              </a:rPr>
              <a:t>つ学んだことをチーム内で共有</a:t>
            </a:r>
            <a:br>
              <a:rPr lang="ja-JP" altLang="en-US" dirty="0"/>
            </a:br>
            <a:r>
              <a:rPr lang="ja-JP" altLang="en-US" b="0" i="0" dirty="0">
                <a:solidFill>
                  <a:srgbClr val="1D1C1D"/>
                </a:solidFill>
                <a:effectLst/>
                <a:latin typeface="NotoSansJP"/>
              </a:rPr>
              <a:t>・楽しむ：常に笑顔</a:t>
            </a:r>
            <a:endParaRPr lang="en-US" altLang="ja-JP" b="0" i="0" dirty="0">
              <a:solidFill>
                <a:srgbClr val="1D1C1D"/>
              </a:solidFill>
              <a:effectLst/>
              <a:latin typeface="NotoSansJP"/>
            </a:endParaRPr>
          </a:p>
          <a:p>
            <a:endParaRPr lang="en-US" altLang="ja-JP" b="0" i="0" dirty="0">
              <a:solidFill>
                <a:srgbClr val="1D1C1D"/>
              </a:solidFill>
              <a:effectLst/>
              <a:latin typeface="NotoSansJP"/>
            </a:endParaRPr>
          </a:p>
          <a:p>
            <a:r>
              <a:rPr lang="ja-JP" altLang="en-US" b="1" i="0" dirty="0">
                <a:solidFill>
                  <a:srgbClr val="1D1C1D"/>
                </a:solidFill>
                <a:effectLst/>
                <a:latin typeface="NotoSansJP"/>
              </a:rPr>
              <a:t>チームとして意識すること</a:t>
            </a:r>
            <a:br>
              <a:rPr lang="ja-JP" altLang="en-US" dirty="0"/>
            </a:br>
            <a:r>
              <a:rPr lang="ja-JP" altLang="en-US" b="0" i="0" dirty="0">
                <a:solidFill>
                  <a:srgbClr val="1D1C1D"/>
                </a:solidFill>
                <a:effectLst/>
                <a:latin typeface="NotoSansJP"/>
              </a:rPr>
              <a:t>・問題は小さいうちに対処</a:t>
            </a:r>
            <a:br>
              <a:rPr lang="ja-JP" altLang="en-US" dirty="0"/>
            </a:br>
            <a:r>
              <a:rPr lang="ja-JP" altLang="en-US" b="0" i="0" dirty="0">
                <a:solidFill>
                  <a:srgbClr val="1D1C1D"/>
                </a:solidFill>
                <a:effectLst/>
                <a:latin typeface="NotoSansJP"/>
              </a:rPr>
              <a:t>・</a:t>
            </a:r>
            <a:r>
              <a:rPr lang="en-US" altLang="ja-JP" b="0" i="0" dirty="0">
                <a:solidFill>
                  <a:srgbClr val="1D1C1D"/>
                </a:solidFill>
                <a:effectLst/>
                <a:latin typeface="NotoSansJP"/>
              </a:rPr>
              <a:t>10</a:t>
            </a:r>
            <a:r>
              <a:rPr lang="ja-JP" altLang="en-US" b="0" i="0" dirty="0">
                <a:solidFill>
                  <a:srgbClr val="1D1C1D"/>
                </a:solidFill>
                <a:effectLst/>
                <a:latin typeface="NotoSansJP"/>
              </a:rPr>
              <a:t>分考えて無理なら聞く</a:t>
            </a:r>
            <a:br>
              <a:rPr lang="ja-JP" altLang="en-US" dirty="0"/>
            </a:br>
            <a:r>
              <a:rPr lang="ja-JP" altLang="en-US" b="0" i="0" dirty="0">
                <a:solidFill>
                  <a:srgbClr val="1D1C1D"/>
                </a:solidFill>
                <a:effectLst/>
                <a:latin typeface="NotoSansJP"/>
              </a:rPr>
              <a:t>・量より</a:t>
            </a:r>
            <a:r>
              <a:rPr lang="ja-JP" altLang="en-US" dirty="0">
                <a:solidFill>
                  <a:srgbClr val="1D1C1D"/>
                </a:solidFill>
                <a:latin typeface="NotoSansJP"/>
              </a:rPr>
              <a:t>質</a:t>
            </a:r>
            <a:r>
              <a:rPr lang="ja-JP" altLang="en-US" b="0" i="0" dirty="0">
                <a:solidFill>
                  <a:srgbClr val="1D1C1D"/>
                </a:solidFill>
                <a:effectLst/>
                <a:latin typeface="NotoSansJP"/>
              </a:rPr>
              <a:t>だけど量を減らす努力は怠らない</a:t>
            </a:r>
            <a:br>
              <a:rPr lang="ja-JP" altLang="en-US" dirty="0"/>
            </a:br>
            <a:r>
              <a:rPr lang="ja-JP" altLang="en-US" b="0" i="0" dirty="0">
                <a:solidFill>
                  <a:srgbClr val="1D1C1D"/>
                </a:solidFill>
                <a:effectLst/>
                <a:latin typeface="NotoSansJP"/>
              </a:rPr>
              <a:t>・誰かの意見に</a:t>
            </a:r>
            <a:r>
              <a:rPr lang="en-US" altLang="ja-JP" b="0" i="0" dirty="0">
                <a:solidFill>
                  <a:srgbClr val="1D1C1D"/>
                </a:solidFill>
                <a:effectLst/>
                <a:latin typeface="NotoSansJP"/>
              </a:rPr>
              <a:t>NO</a:t>
            </a:r>
            <a:r>
              <a:rPr lang="ja-JP" altLang="en-US" b="0" i="0" dirty="0">
                <a:solidFill>
                  <a:srgbClr val="1D1C1D"/>
                </a:solidFill>
                <a:effectLst/>
                <a:latin typeface="NotoSansJP"/>
              </a:rPr>
              <a:t>を言うときはそれに対して考えをいう</a:t>
            </a:r>
            <a:br>
              <a:rPr lang="ja-JP" altLang="en-US" dirty="0"/>
            </a:br>
            <a:r>
              <a:rPr lang="ja-JP" altLang="en-US" b="0" i="0" dirty="0">
                <a:solidFill>
                  <a:srgbClr val="1D1C1D"/>
                </a:solidFill>
                <a:effectLst/>
                <a:latin typeface="NotoSansJP"/>
              </a:rPr>
              <a:t>・文字で打つときは冷たくならない意識</a:t>
            </a:r>
            <a:endParaRPr kumimoji="1" lang="ja-JP" altLang="en-US" dirty="0"/>
          </a:p>
        </p:txBody>
      </p:sp>
      <p:sp>
        <p:nvSpPr>
          <p:cNvPr id="4" name="フリーフォーム: 図形 3">
            <a:extLst>
              <a:ext uri="{FF2B5EF4-FFF2-40B4-BE49-F238E27FC236}">
                <a16:creationId xmlns:a16="http://schemas.microsoft.com/office/drawing/2014/main" id="{F9165AF3-BA87-466D-9794-A8B9B79EFB60}"/>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151912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E26BC-43EF-44B4-B304-396C14A5B425}"/>
              </a:ext>
            </a:extLst>
          </p:cNvPr>
          <p:cNvSpPr>
            <a:spLocks noGrp="1"/>
          </p:cNvSpPr>
          <p:nvPr>
            <p:ph type="title"/>
          </p:nvPr>
        </p:nvSpPr>
        <p:spPr/>
        <p:txBody>
          <a:bodyPr/>
          <a:lstStyle/>
          <a:p>
            <a:r>
              <a:rPr kumimoji="1" lang="ja-JP" altLang="en-US" b="1" dirty="0"/>
              <a:t>　目標達成率</a:t>
            </a:r>
          </a:p>
        </p:txBody>
      </p:sp>
      <p:graphicFrame>
        <p:nvGraphicFramePr>
          <p:cNvPr id="6" name="表 6">
            <a:extLst>
              <a:ext uri="{FF2B5EF4-FFF2-40B4-BE49-F238E27FC236}">
                <a16:creationId xmlns:a16="http://schemas.microsoft.com/office/drawing/2014/main" id="{E01419F4-60F7-4A0B-9407-C48D1EA52887}"/>
              </a:ext>
            </a:extLst>
          </p:cNvPr>
          <p:cNvGraphicFramePr>
            <a:graphicFrameLocks noGrp="1"/>
          </p:cNvGraphicFramePr>
          <p:nvPr>
            <p:ph idx="1"/>
            <p:extLst>
              <p:ext uri="{D42A27DB-BD31-4B8C-83A1-F6EECF244321}">
                <p14:modId xmlns:p14="http://schemas.microsoft.com/office/powerpoint/2010/main" val="3975369787"/>
              </p:ext>
            </p:extLst>
          </p:nvPr>
        </p:nvGraphicFramePr>
        <p:xfrm>
          <a:off x="565079" y="1825625"/>
          <a:ext cx="11363217" cy="4145280"/>
        </p:xfrm>
        <a:graphic>
          <a:graphicData uri="http://schemas.openxmlformats.org/drawingml/2006/table">
            <a:tbl>
              <a:tblPr firstRow="1" bandRow="1">
                <a:tableStyleId>{5C22544A-7EE6-4342-B048-85BDC9FD1C3A}</a:tableStyleId>
              </a:tblPr>
              <a:tblGrid>
                <a:gridCol w="5067281">
                  <a:extLst>
                    <a:ext uri="{9D8B030D-6E8A-4147-A177-3AD203B41FA5}">
                      <a16:colId xmlns:a16="http://schemas.microsoft.com/office/drawing/2014/main" val="3676338071"/>
                    </a:ext>
                  </a:extLst>
                </a:gridCol>
                <a:gridCol w="1106035">
                  <a:extLst>
                    <a:ext uri="{9D8B030D-6E8A-4147-A177-3AD203B41FA5}">
                      <a16:colId xmlns:a16="http://schemas.microsoft.com/office/drawing/2014/main" val="303308993"/>
                    </a:ext>
                  </a:extLst>
                </a:gridCol>
                <a:gridCol w="5189901">
                  <a:extLst>
                    <a:ext uri="{9D8B030D-6E8A-4147-A177-3AD203B41FA5}">
                      <a16:colId xmlns:a16="http://schemas.microsoft.com/office/drawing/2014/main" val="3121205095"/>
                    </a:ext>
                  </a:extLst>
                </a:gridCol>
              </a:tblGrid>
              <a:tr h="370840">
                <a:tc>
                  <a:txBody>
                    <a:bodyPr/>
                    <a:lstStyle/>
                    <a:p>
                      <a:pPr algn="ctr"/>
                      <a:r>
                        <a:rPr kumimoji="1" lang="ja-JP" altLang="en-US" dirty="0">
                          <a:solidFill>
                            <a:srgbClr val="230647"/>
                          </a:solidFill>
                        </a:rPr>
                        <a:t>目標</a:t>
                      </a:r>
                    </a:p>
                  </a:txBody>
                  <a:tcPr>
                    <a:solidFill>
                      <a:srgbClr val="B8D4D3"/>
                    </a:solidFill>
                  </a:tcPr>
                </a:tc>
                <a:tc>
                  <a:txBody>
                    <a:bodyPr/>
                    <a:lstStyle/>
                    <a:p>
                      <a:pPr algn="ctr"/>
                      <a:r>
                        <a:rPr kumimoji="1" lang="ja-JP" altLang="en-US" dirty="0">
                          <a:solidFill>
                            <a:srgbClr val="230647"/>
                          </a:solidFill>
                        </a:rPr>
                        <a:t>達成率</a:t>
                      </a:r>
                    </a:p>
                  </a:txBody>
                  <a:tcPr>
                    <a:solidFill>
                      <a:srgbClr val="B8D4D3"/>
                    </a:solidFill>
                  </a:tcPr>
                </a:tc>
                <a:tc>
                  <a:txBody>
                    <a:bodyPr/>
                    <a:lstStyle/>
                    <a:p>
                      <a:pPr algn="ctr"/>
                      <a:r>
                        <a:rPr kumimoji="1" lang="ja-JP" altLang="en-US" dirty="0">
                          <a:solidFill>
                            <a:srgbClr val="230647"/>
                          </a:solidFill>
                        </a:rPr>
                        <a:t>具体的に</a:t>
                      </a:r>
                      <a:r>
                        <a:rPr kumimoji="1" lang="en-US" altLang="ja-JP" dirty="0">
                          <a:solidFill>
                            <a:srgbClr val="230647"/>
                          </a:solidFill>
                        </a:rPr>
                        <a:t>…</a:t>
                      </a:r>
                      <a:endParaRPr kumimoji="1" lang="ja-JP" altLang="en-US" dirty="0">
                        <a:solidFill>
                          <a:srgbClr val="230647"/>
                        </a:solidFill>
                      </a:endParaRPr>
                    </a:p>
                  </a:txBody>
                  <a:tcPr>
                    <a:solidFill>
                      <a:srgbClr val="B8D4D3"/>
                    </a:solidFill>
                  </a:tcPr>
                </a:tc>
                <a:extLst>
                  <a:ext uri="{0D108BD9-81ED-4DB2-BD59-A6C34878D82A}">
                    <a16:rowId xmlns:a16="http://schemas.microsoft.com/office/drawing/2014/main" val="1877086307"/>
                  </a:ext>
                </a:extLst>
              </a:tr>
              <a:tr h="370840">
                <a:tc>
                  <a:txBody>
                    <a:bodyPr/>
                    <a:lstStyle/>
                    <a:p>
                      <a:r>
                        <a:rPr lang="ja-JP" altLang="en-US" b="0" i="0" dirty="0">
                          <a:solidFill>
                            <a:srgbClr val="1D1C1D"/>
                          </a:solidFill>
                          <a:effectLst/>
                          <a:latin typeface="NotoSansJP"/>
                        </a:rPr>
                        <a:t>無理はしない</a:t>
                      </a:r>
                      <a:r>
                        <a:rPr lang="en-US" altLang="ja-JP" b="0" i="0" dirty="0">
                          <a:solidFill>
                            <a:srgbClr val="1D1C1D"/>
                          </a:solidFill>
                          <a:effectLst/>
                          <a:latin typeface="NotoSansJP"/>
                        </a:rPr>
                        <a:t>:</a:t>
                      </a:r>
                      <a:r>
                        <a:rPr lang="ja-JP" altLang="en-US" b="0" i="0" dirty="0">
                          <a:solidFill>
                            <a:srgbClr val="1D1C1D"/>
                          </a:solidFill>
                          <a:effectLst/>
                          <a:latin typeface="NotoSansJP"/>
                        </a:rPr>
                        <a:t>（心身の健康第一）</a:t>
                      </a:r>
                      <a:endParaRPr kumimoji="1" lang="ja-JP" altLang="en-US" dirty="0"/>
                    </a:p>
                  </a:txBody>
                  <a:tcPr>
                    <a:solidFill>
                      <a:srgbClr val="B8D4D3"/>
                    </a:solidFill>
                  </a:tcPr>
                </a:tc>
                <a:tc>
                  <a:txBody>
                    <a:bodyPr/>
                    <a:lstStyle/>
                    <a:p>
                      <a:pPr algn="ctr"/>
                      <a:r>
                        <a:rPr kumimoji="1" lang="en-US" altLang="ja-JP" dirty="0"/>
                        <a:t>90</a:t>
                      </a:r>
                      <a:r>
                        <a:rPr kumimoji="1" lang="ja-JP" altLang="en-US" dirty="0"/>
                        <a:t>％</a:t>
                      </a:r>
                    </a:p>
                  </a:txBody>
                  <a:tcPr>
                    <a:solidFill>
                      <a:srgbClr val="B8D4D3"/>
                    </a:solidFill>
                  </a:tcPr>
                </a:tc>
                <a:tc>
                  <a:txBody>
                    <a:bodyPr/>
                    <a:lstStyle/>
                    <a:p>
                      <a:pPr algn="ctr"/>
                      <a:r>
                        <a:rPr kumimoji="1" lang="ja-JP" altLang="en-US" dirty="0"/>
                        <a:t>無理せず取り組むことができた</a:t>
                      </a:r>
                    </a:p>
                  </a:txBody>
                  <a:tcPr>
                    <a:solidFill>
                      <a:srgbClr val="B8D4D3"/>
                    </a:solidFill>
                  </a:tcPr>
                </a:tc>
                <a:extLst>
                  <a:ext uri="{0D108BD9-81ED-4DB2-BD59-A6C34878D82A}">
                    <a16:rowId xmlns:a16="http://schemas.microsoft.com/office/drawing/2014/main" val="1815094193"/>
                  </a:ext>
                </a:extLst>
              </a:tr>
              <a:tr h="370840">
                <a:tc>
                  <a:txBody>
                    <a:bodyPr/>
                    <a:lstStyle/>
                    <a:p>
                      <a:r>
                        <a:rPr lang="ja-JP" altLang="en-US" b="0" i="0" dirty="0">
                          <a:solidFill>
                            <a:srgbClr val="1D1C1D"/>
                          </a:solidFill>
                          <a:effectLst/>
                          <a:latin typeface="NotoSansJP"/>
                        </a:rPr>
                        <a:t>日々成長：</a:t>
                      </a:r>
                      <a:r>
                        <a:rPr lang="en-US" altLang="ja-JP" b="0" i="0" dirty="0">
                          <a:solidFill>
                            <a:srgbClr val="1D1C1D"/>
                          </a:solidFill>
                          <a:effectLst/>
                          <a:latin typeface="NotoSansJP"/>
                        </a:rPr>
                        <a:t>1</a:t>
                      </a:r>
                      <a:r>
                        <a:rPr lang="ja-JP" altLang="en-US" b="0" i="0" dirty="0">
                          <a:solidFill>
                            <a:srgbClr val="1D1C1D"/>
                          </a:solidFill>
                          <a:effectLst/>
                          <a:latin typeface="NotoSansJP"/>
                        </a:rPr>
                        <a:t>日</a:t>
                      </a:r>
                      <a:r>
                        <a:rPr lang="en-US" altLang="ja-JP" b="0" i="0" dirty="0">
                          <a:solidFill>
                            <a:srgbClr val="1D1C1D"/>
                          </a:solidFill>
                          <a:effectLst/>
                          <a:latin typeface="NotoSansJP"/>
                        </a:rPr>
                        <a:t>1</a:t>
                      </a:r>
                      <a:r>
                        <a:rPr lang="ja-JP" altLang="en-US" b="0" i="0" dirty="0">
                          <a:solidFill>
                            <a:srgbClr val="1D1C1D"/>
                          </a:solidFill>
                          <a:effectLst/>
                          <a:latin typeface="NotoSansJP"/>
                        </a:rPr>
                        <a:t>つ学んだことをチーム内で共有</a:t>
                      </a:r>
                      <a:endParaRPr kumimoji="1" lang="ja-JP" altLang="en-US" dirty="0"/>
                    </a:p>
                  </a:txBody>
                  <a:tcPr>
                    <a:solidFill>
                      <a:srgbClr val="B8D4D3"/>
                    </a:solidFill>
                  </a:tcPr>
                </a:tc>
                <a:tc>
                  <a:txBody>
                    <a:bodyPr/>
                    <a:lstStyle/>
                    <a:p>
                      <a:pPr algn="ctr"/>
                      <a:r>
                        <a:rPr kumimoji="1" lang="en-US" altLang="ja-JP" dirty="0"/>
                        <a:t>70</a:t>
                      </a:r>
                      <a:r>
                        <a:rPr kumimoji="1" lang="ja-JP" altLang="en-US" dirty="0"/>
                        <a:t>％</a:t>
                      </a:r>
                      <a:endParaRPr kumimoji="1" lang="en-US" altLang="ja-JP" dirty="0"/>
                    </a:p>
                  </a:txBody>
                  <a:tcPr>
                    <a:solidFill>
                      <a:srgbClr val="B8D4D3"/>
                    </a:solidFill>
                  </a:tcPr>
                </a:tc>
                <a:tc>
                  <a:txBody>
                    <a:bodyPr/>
                    <a:lstStyle/>
                    <a:p>
                      <a:pPr algn="ctr"/>
                      <a:r>
                        <a:rPr kumimoji="1" lang="ja-JP" altLang="en-US" dirty="0"/>
                        <a:t>できない日もあったが、ナレッジの共有などを積極的に行うことができた</a:t>
                      </a:r>
                      <a:endParaRPr kumimoji="1" lang="en-US" altLang="ja-JP" dirty="0"/>
                    </a:p>
                  </a:txBody>
                  <a:tcPr>
                    <a:solidFill>
                      <a:srgbClr val="B8D4D3"/>
                    </a:solidFill>
                  </a:tcPr>
                </a:tc>
                <a:extLst>
                  <a:ext uri="{0D108BD9-81ED-4DB2-BD59-A6C34878D82A}">
                    <a16:rowId xmlns:a16="http://schemas.microsoft.com/office/drawing/2014/main" val="28027886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1D1C1D"/>
                          </a:solidFill>
                          <a:effectLst/>
                          <a:latin typeface="NotoSansJP"/>
                        </a:rPr>
                        <a:t>楽しむ：常に笑顔</a:t>
                      </a:r>
                      <a:endParaRPr lang="en-US" altLang="ja-JP" b="0" i="0" dirty="0">
                        <a:solidFill>
                          <a:srgbClr val="1D1C1D"/>
                        </a:solidFill>
                        <a:effectLst/>
                        <a:latin typeface="NotoSansJP"/>
                      </a:endParaRPr>
                    </a:p>
                  </a:txBody>
                  <a:tcPr>
                    <a:solidFill>
                      <a:srgbClr val="B8D4D3"/>
                    </a:solidFill>
                  </a:tcPr>
                </a:tc>
                <a:tc>
                  <a:txBody>
                    <a:bodyPr/>
                    <a:lstStyle/>
                    <a:p>
                      <a:pPr algn="ctr"/>
                      <a:r>
                        <a:rPr kumimoji="1" lang="en-US" altLang="ja-JP" dirty="0"/>
                        <a:t>100</a:t>
                      </a:r>
                      <a:r>
                        <a:rPr kumimoji="1" lang="ja-JP" altLang="en-US" dirty="0"/>
                        <a:t>％</a:t>
                      </a:r>
                    </a:p>
                  </a:txBody>
                  <a:tcPr>
                    <a:solidFill>
                      <a:srgbClr val="B8D4D3"/>
                    </a:solidFill>
                  </a:tcPr>
                </a:tc>
                <a:tc>
                  <a:txBody>
                    <a:bodyPr/>
                    <a:lstStyle/>
                    <a:p>
                      <a:pPr algn="ctr"/>
                      <a:r>
                        <a:rPr kumimoji="1" lang="ja-JP" altLang="en-US" dirty="0"/>
                        <a:t>笑顔でいることができた</a:t>
                      </a:r>
                      <a:endParaRPr kumimoji="1" lang="en-US" altLang="ja-JP" dirty="0"/>
                    </a:p>
                  </a:txBody>
                  <a:tcPr>
                    <a:solidFill>
                      <a:srgbClr val="B8D4D3"/>
                    </a:solidFill>
                  </a:tcPr>
                </a:tc>
                <a:extLst>
                  <a:ext uri="{0D108BD9-81ED-4DB2-BD59-A6C34878D82A}">
                    <a16:rowId xmlns:a16="http://schemas.microsoft.com/office/drawing/2014/main" val="41985302"/>
                  </a:ext>
                </a:extLst>
              </a:tr>
              <a:tr h="370840">
                <a:tc>
                  <a:txBody>
                    <a:bodyPr/>
                    <a:lstStyle/>
                    <a:p>
                      <a:r>
                        <a:rPr lang="ja-JP" altLang="en-US" b="0" i="0" dirty="0">
                          <a:solidFill>
                            <a:srgbClr val="1D1C1D"/>
                          </a:solidFill>
                          <a:effectLst/>
                          <a:latin typeface="NotoSansJP"/>
                        </a:rPr>
                        <a:t>問題は小さいうちに対処</a:t>
                      </a:r>
                      <a:endParaRPr kumimoji="1" lang="ja-JP" altLang="en-US" dirty="0"/>
                    </a:p>
                  </a:txBody>
                  <a:tcPr>
                    <a:solidFill>
                      <a:srgbClr val="B8D4D3"/>
                    </a:solidFill>
                  </a:tcPr>
                </a:tc>
                <a:tc>
                  <a:txBody>
                    <a:bodyPr/>
                    <a:lstStyle/>
                    <a:p>
                      <a:pPr algn="ctr"/>
                      <a:r>
                        <a:rPr kumimoji="1" lang="en-US" altLang="ja-JP" dirty="0"/>
                        <a:t>80</a:t>
                      </a:r>
                      <a:r>
                        <a:rPr kumimoji="1" lang="ja-JP" altLang="en-US" dirty="0"/>
                        <a:t>％</a:t>
                      </a:r>
                    </a:p>
                  </a:txBody>
                  <a:tcPr>
                    <a:solidFill>
                      <a:srgbClr val="B8D4D3"/>
                    </a:solidFill>
                  </a:tcPr>
                </a:tc>
                <a:tc>
                  <a:txBody>
                    <a:bodyPr/>
                    <a:lstStyle/>
                    <a:p>
                      <a:pPr algn="ctr"/>
                      <a:r>
                        <a:rPr kumimoji="1" lang="ja-JP" altLang="en-US" dirty="0"/>
                        <a:t>進捗を確認し合い活動できた</a:t>
                      </a:r>
                    </a:p>
                  </a:txBody>
                  <a:tcPr>
                    <a:solidFill>
                      <a:srgbClr val="B8D4D3"/>
                    </a:solidFill>
                  </a:tcPr>
                </a:tc>
                <a:extLst>
                  <a:ext uri="{0D108BD9-81ED-4DB2-BD59-A6C34878D82A}">
                    <a16:rowId xmlns:a16="http://schemas.microsoft.com/office/drawing/2014/main" val="3805465469"/>
                  </a:ext>
                </a:extLst>
              </a:tr>
              <a:tr h="370840">
                <a:tc>
                  <a:txBody>
                    <a:bodyPr/>
                    <a:lstStyle/>
                    <a:p>
                      <a:r>
                        <a:rPr lang="en-US" altLang="ja-JP" b="0" i="0" dirty="0">
                          <a:solidFill>
                            <a:srgbClr val="1D1C1D"/>
                          </a:solidFill>
                          <a:effectLst/>
                          <a:latin typeface="NotoSansJP"/>
                        </a:rPr>
                        <a:t>10</a:t>
                      </a:r>
                      <a:r>
                        <a:rPr lang="ja-JP" altLang="en-US" b="0" i="0" dirty="0">
                          <a:solidFill>
                            <a:srgbClr val="1D1C1D"/>
                          </a:solidFill>
                          <a:effectLst/>
                          <a:latin typeface="NotoSansJP"/>
                        </a:rPr>
                        <a:t>分考えて無理なら聞く</a:t>
                      </a:r>
                      <a:endParaRPr kumimoji="1" lang="ja-JP" altLang="en-US" dirty="0"/>
                    </a:p>
                  </a:txBody>
                  <a:tcPr>
                    <a:solidFill>
                      <a:srgbClr val="B8D4D3"/>
                    </a:solidFill>
                  </a:tcPr>
                </a:tc>
                <a:tc>
                  <a:txBody>
                    <a:bodyPr/>
                    <a:lstStyle/>
                    <a:p>
                      <a:pPr algn="ctr"/>
                      <a:r>
                        <a:rPr kumimoji="1" lang="en-US" altLang="ja-JP" dirty="0"/>
                        <a:t>80</a:t>
                      </a:r>
                      <a:r>
                        <a:rPr kumimoji="1" lang="ja-JP" altLang="en-US" dirty="0"/>
                        <a:t>％</a:t>
                      </a:r>
                    </a:p>
                  </a:txBody>
                  <a:tcPr>
                    <a:solidFill>
                      <a:srgbClr val="B8D4D3"/>
                    </a:solidFill>
                  </a:tcPr>
                </a:tc>
                <a:tc>
                  <a:txBody>
                    <a:bodyPr/>
                    <a:lstStyle/>
                    <a:p>
                      <a:pPr algn="ctr"/>
                      <a:r>
                        <a:rPr kumimoji="1" lang="ja-JP" altLang="en-US" dirty="0"/>
                        <a:t>チーム内で教え合うことができた</a:t>
                      </a:r>
                      <a:endParaRPr kumimoji="1" lang="en-US" altLang="ja-JP" dirty="0"/>
                    </a:p>
                  </a:txBody>
                  <a:tcPr>
                    <a:solidFill>
                      <a:srgbClr val="B8D4D3"/>
                    </a:solidFill>
                  </a:tcPr>
                </a:tc>
                <a:extLst>
                  <a:ext uri="{0D108BD9-81ED-4DB2-BD59-A6C34878D82A}">
                    <a16:rowId xmlns:a16="http://schemas.microsoft.com/office/drawing/2014/main" val="3007373460"/>
                  </a:ext>
                </a:extLst>
              </a:tr>
              <a:tr h="370840">
                <a:tc>
                  <a:txBody>
                    <a:bodyPr/>
                    <a:lstStyle/>
                    <a:p>
                      <a:r>
                        <a:rPr lang="ja-JP" altLang="en-US" b="0" i="0" dirty="0">
                          <a:solidFill>
                            <a:srgbClr val="1D1C1D"/>
                          </a:solidFill>
                          <a:effectLst/>
                          <a:latin typeface="NotoSansJP"/>
                        </a:rPr>
                        <a:t>量より質だけど量を減らす努力は怠らない</a:t>
                      </a:r>
                      <a:endParaRPr kumimoji="1" lang="ja-JP" altLang="en-US" dirty="0"/>
                    </a:p>
                  </a:txBody>
                  <a:tcPr>
                    <a:solidFill>
                      <a:srgbClr val="B8D4D3"/>
                    </a:solidFill>
                  </a:tcPr>
                </a:tc>
                <a:tc>
                  <a:txBody>
                    <a:bodyPr/>
                    <a:lstStyle/>
                    <a:p>
                      <a:pPr algn="ctr"/>
                      <a:r>
                        <a:rPr kumimoji="1" lang="en-US" altLang="ja-JP" dirty="0"/>
                        <a:t>70</a:t>
                      </a:r>
                      <a:r>
                        <a:rPr kumimoji="1" lang="ja-JP" altLang="en-US" dirty="0"/>
                        <a:t>％</a:t>
                      </a:r>
                    </a:p>
                  </a:txBody>
                  <a:tcPr>
                    <a:solidFill>
                      <a:srgbClr val="B8D4D3"/>
                    </a:solidFill>
                  </a:tcPr>
                </a:tc>
                <a:tc>
                  <a:txBody>
                    <a:bodyPr/>
                    <a:lstStyle/>
                    <a:p>
                      <a:pPr algn="ctr"/>
                      <a:r>
                        <a:rPr kumimoji="1" lang="ja-JP" altLang="en-US" dirty="0"/>
                        <a:t>効率化を意識することができたが上手くいかないこともあった</a:t>
                      </a:r>
                    </a:p>
                  </a:txBody>
                  <a:tcPr>
                    <a:solidFill>
                      <a:srgbClr val="B8D4D3"/>
                    </a:solidFill>
                  </a:tcPr>
                </a:tc>
                <a:extLst>
                  <a:ext uri="{0D108BD9-81ED-4DB2-BD59-A6C34878D82A}">
                    <a16:rowId xmlns:a16="http://schemas.microsoft.com/office/drawing/2014/main" val="652140619"/>
                  </a:ext>
                </a:extLst>
              </a:tr>
              <a:tr h="370840">
                <a:tc>
                  <a:txBody>
                    <a:bodyPr/>
                    <a:lstStyle/>
                    <a:p>
                      <a:r>
                        <a:rPr lang="ja-JP" altLang="en-US" b="0" i="0" dirty="0">
                          <a:solidFill>
                            <a:srgbClr val="1D1C1D"/>
                          </a:solidFill>
                          <a:effectLst/>
                          <a:latin typeface="NotoSansJP"/>
                        </a:rPr>
                        <a:t>誰かの意見に</a:t>
                      </a:r>
                      <a:r>
                        <a:rPr lang="en-US" altLang="ja-JP" b="0" i="0" dirty="0">
                          <a:solidFill>
                            <a:srgbClr val="1D1C1D"/>
                          </a:solidFill>
                          <a:effectLst/>
                          <a:latin typeface="NotoSansJP"/>
                        </a:rPr>
                        <a:t>NO</a:t>
                      </a:r>
                      <a:r>
                        <a:rPr lang="ja-JP" altLang="en-US" b="0" i="0" dirty="0">
                          <a:solidFill>
                            <a:srgbClr val="1D1C1D"/>
                          </a:solidFill>
                          <a:effectLst/>
                          <a:latin typeface="NotoSansJP"/>
                        </a:rPr>
                        <a:t>を言うときはそれに対して考えを言う</a:t>
                      </a:r>
                      <a:endParaRPr kumimoji="1" lang="ja-JP" altLang="en-US" dirty="0"/>
                    </a:p>
                  </a:txBody>
                  <a:tcPr>
                    <a:solidFill>
                      <a:srgbClr val="B8D4D3"/>
                    </a:solidFill>
                  </a:tcPr>
                </a:tc>
                <a:tc>
                  <a:txBody>
                    <a:bodyPr/>
                    <a:lstStyle/>
                    <a:p>
                      <a:pPr algn="ctr"/>
                      <a:r>
                        <a:rPr kumimoji="1" lang="en-US" altLang="ja-JP" dirty="0"/>
                        <a:t>90</a:t>
                      </a:r>
                      <a:r>
                        <a:rPr kumimoji="1" lang="ja-JP" altLang="en-US" dirty="0"/>
                        <a:t>％</a:t>
                      </a:r>
                    </a:p>
                  </a:txBody>
                  <a:tcPr>
                    <a:solidFill>
                      <a:srgbClr val="B8D4D3"/>
                    </a:solidFill>
                  </a:tcPr>
                </a:tc>
                <a:tc>
                  <a:txBody>
                    <a:bodyPr/>
                    <a:lstStyle/>
                    <a:p>
                      <a:pPr algn="ctr"/>
                      <a:r>
                        <a:rPr kumimoji="1" lang="ja-JP" altLang="en-US" dirty="0"/>
                        <a:t>心地よいコミュニケーションを意識できた</a:t>
                      </a:r>
                    </a:p>
                  </a:txBody>
                  <a:tcPr>
                    <a:solidFill>
                      <a:srgbClr val="B8D4D3"/>
                    </a:solidFill>
                  </a:tcPr>
                </a:tc>
                <a:extLst>
                  <a:ext uri="{0D108BD9-81ED-4DB2-BD59-A6C34878D82A}">
                    <a16:rowId xmlns:a16="http://schemas.microsoft.com/office/drawing/2014/main" val="1143228146"/>
                  </a:ext>
                </a:extLst>
              </a:tr>
              <a:tr h="370840">
                <a:tc>
                  <a:txBody>
                    <a:bodyPr/>
                    <a:lstStyle/>
                    <a:p>
                      <a:r>
                        <a:rPr lang="ja-JP" altLang="en-US" b="0" i="0" dirty="0">
                          <a:solidFill>
                            <a:srgbClr val="1D1C1D"/>
                          </a:solidFill>
                          <a:effectLst/>
                          <a:latin typeface="NotoSansJP"/>
                        </a:rPr>
                        <a:t>文字で打つときは冷たくならない意識</a:t>
                      </a:r>
                      <a:endParaRPr kumimoji="1" lang="ja-JP" altLang="en-US" dirty="0"/>
                    </a:p>
                  </a:txBody>
                  <a:tcPr>
                    <a:solidFill>
                      <a:srgbClr val="B8D4D3"/>
                    </a:solidFill>
                  </a:tcPr>
                </a:tc>
                <a:tc>
                  <a:txBody>
                    <a:bodyPr/>
                    <a:lstStyle/>
                    <a:p>
                      <a:pPr algn="ctr"/>
                      <a:r>
                        <a:rPr kumimoji="1" lang="en-US" altLang="ja-JP" dirty="0"/>
                        <a:t>100</a:t>
                      </a:r>
                      <a:r>
                        <a:rPr kumimoji="1" lang="ja-JP" altLang="en-US" dirty="0"/>
                        <a:t>％</a:t>
                      </a:r>
                    </a:p>
                  </a:txBody>
                  <a:tcPr>
                    <a:solidFill>
                      <a:srgbClr val="B8D4D3"/>
                    </a:solidFill>
                  </a:tcPr>
                </a:tc>
                <a:tc>
                  <a:txBody>
                    <a:bodyPr/>
                    <a:lstStyle/>
                    <a:p>
                      <a:pPr algn="ctr"/>
                      <a:r>
                        <a:rPr kumimoji="1" lang="ja-JP" altLang="en-US" dirty="0"/>
                        <a:t>絵文字などを使うように心掛けた</a:t>
                      </a:r>
                    </a:p>
                  </a:txBody>
                  <a:tcPr>
                    <a:solidFill>
                      <a:srgbClr val="B8D4D3"/>
                    </a:solidFill>
                  </a:tcPr>
                </a:tc>
                <a:extLst>
                  <a:ext uri="{0D108BD9-81ED-4DB2-BD59-A6C34878D82A}">
                    <a16:rowId xmlns:a16="http://schemas.microsoft.com/office/drawing/2014/main" val="2768552867"/>
                  </a:ext>
                </a:extLst>
              </a:tr>
            </a:tbl>
          </a:graphicData>
        </a:graphic>
      </p:graphicFrame>
      <p:sp>
        <p:nvSpPr>
          <p:cNvPr id="4" name="フリーフォーム: 図形 3">
            <a:extLst>
              <a:ext uri="{FF2B5EF4-FFF2-40B4-BE49-F238E27FC236}">
                <a16:creationId xmlns:a16="http://schemas.microsoft.com/office/drawing/2014/main" id="{B1CD87FE-2932-409F-BB0E-575C9AFFC248}"/>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1257649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DA58CF-B4A9-4C4E-8715-9CF14478E7DA}"/>
              </a:ext>
            </a:extLst>
          </p:cNvPr>
          <p:cNvSpPr>
            <a:spLocks noGrp="1"/>
          </p:cNvSpPr>
          <p:nvPr>
            <p:ph type="title"/>
          </p:nvPr>
        </p:nvSpPr>
        <p:spPr/>
        <p:txBody>
          <a:bodyPr/>
          <a:lstStyle/>
          <a:p>
            <a:r>
              <a:rPr kumimoji="1" lang="ja-JP" altLang="en-US" b="1" dirty="0"/>
              <a:t>　ナレッジとして学びを共有</a:t>
            </a:r>
          </a:p>
        </p:txBody>
      </p:sp>
      <p:pic>
        <p:nvPicPr>
          <p:cNvPr id="7" name="図 6">
            <a:extLst>
              <a:ext uri="{FF2B5EF4-FFF2-40B4-BE49-F238E27FC236}">
                <a16:creationId xmlns:a16="http://schemas.microsoft.com/office/drawing/2014/main" id="{27BA01A5-3694-4C34-BE7D-0DC96CFE1060}"/>
              </a:ext>
            </a:extLst>
          </p:cNvPr>
          <p:cNvPicPr>
            <a:picLocks noChangeAspect="1"/>
          </p:cNvPicPr>
          <p:nvPr/>
        </p:nvPicPr>
        <p:blipFill>
          <a:blip r:embed="rId3"/>
          <a:stretch>
            <a:fillRect/>
          </a:stretch>
        </p:blipFill>
        <p:spPr>
          <a:xfrm>
            <a:off x="1199081" y="1498067"/>
            <a:ext cx="9989063" cy="2235315"/>
          </a:xfrm>
          <a:prstGeom prst="rect">
            <a:avLst/>
          </a:prstGeom>
        </p:spPr>
      </p:pic>
      <p:pic>
        <p:nvPicPr>
          <p:cNvPr id="5" name="コンテンツ プレースホルダー 4">
            <a:extLst>
              <a:ext uri="{FF2B5EF4-FFF2-40B4-BE49-F238E27FC236}">
                <a16:creationId xmlns:a16="http://schemas.microsoft.com/office/drawing/2014/main" id="{0C340F2A-5E6A-4E11-AC3C-1AB2F1E892C6}"/>
              </a:ext>
            </a:extLst>
          </p:cNvPr>
          <p:cNvPicPr>
            <a:picLocks noGrp="1" noChangeAspect="1"/>
          </p:cNvPicPr>
          <p:nvPr>
            <p:ph idx="1"/>
          </p:nvPr>
        </p:nvPicPr>
        <p:blipFill rotWithShape="1">
          <a:blip r:embed="rId4"/>
          <a:srcRect b="51009"/>
          <a:stretch/>
        </p:blipFill>
        <p:spPr>
          <a:xfrm>
            <a:off x="1199081" y="4120438"/>
            <a:ext cx="4682114" cy="1972353"/>
          </a:xfrm>
        </p:spPr>
      </p:pic>
      <p:pic>
        <p:nvPicPr>
          <p:cNvPr id="4" name="図 3">
            <a:extLst>
              <a:ext uri="{FF2B5EF4-FFF2-40B4-BE49-F238E27FC236}">
                <a16:creationId xmlns:a16="http://schemas.microsoft.com/office/drawing/2014/main" id="{318B352B-3496-48BF-A189-10827F608AC0}"/>
              </a:ext>
            </a:extLst>
          </p:cNvPr>
          <p:cNvPicPr>
            <a:picLocks noChangeAspect="1"/>
          </p:cNvPicPr>
          <p:nvPr/>
        </p:nvPicPr>
        <p:blipFill>
          <a:blip r:embed="rId5"/>
          <a:stretch>
            <a:fillRect/>
          </a:stretch>
        </p:blipFill>
        <p:spPr>
          <a:xfrm>
            <a:off x="6310807" y="4120438"/>
            <a:ext cx="4877337" cy="1972352"/>
          </a:xfrm>
          <a:prstGeom prst="rect">
            <a:avLst/>
          </a:prstGeom>
        </p:spPr>
      </p:pic>
      <p:sp>
        <p:nvSpPr>
          <p:cNvPr id="8" name="フリーフォーム: 図形 7">
            <a:extLst>
              <a:ext uri="{FF2B5EF4-FFF2-40B4-BE49-F238E27FC236}">
                <a16:creationId xmlns:a16="http://schemas.microsoft.com/office/drawing/2014/main" id="{76B79A31-21E4-4243-839D-66CDB1676D17}"/>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2116657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AEA60-CE94-43F6-AED6-935CBCF49B2E}"/>
              </a:ext>
            </a:extLst>
          </p:cNvPr>
          <p:cNvSpPr>
            <a:spLocks noGrp="1"/>
          </p:cNvSpPr>
          <p:nvPr>
            <p:ph type="title"/>
          </p:nvPr>
        </p:nvSpPr>
        <p:spPr/>
        <p:txBody>
          <a:bodyPr/>
          <a:lstStyle/>
          <a:p>
            <a:r>
              <a:rPr kumimoji="1" lang="ja-JP" altLang="en-US" b="1" dirty="0"/>
              <a:t>　苦手克服</a:t>
            </a:r>
          </a:p>
        </p:txBody>
      </p:sp>
      <p:sp>
        <p:nvSpPr>
          <p:cNvPr id="3" name="コンテンツ プレースホルダー 2">
            <a:extLst>
              <a:ext uri="{FF2B5EF4-FFF2-40B4-BE49-F238E27FC236}">
                <a16:creationId xmlns:a16="http://schemas.microsoft.com/office/drawing/2014/main" id="{E0F5CC23-9931-46D6-A6CA-FE9A6666EECF}"/>
              </a:ext>
            </a:extLst>
          </p:cNvPr>
          <p:cNvSpPr>
            <a:spLocks noGrp="1"/>
          </p:cNvSpPr>
          <p:nvPr>
            <p:ph idx="1"/>
          </p:nvPr>
        </p:nvSpPr>
        <p:spPr/>
        <p:txBody>
          <a:bodyPr/>
          <a:lstStyle/>
          <a:p>
            <a:r>
              <a:rPr kumimoji="1" lang="ja-JP" altLang="en-US" dirty="0"/>
              <a:t>あえて苦手な部分にもチャレンジ</a:t>
            </a:r>
            <a:endParaRPr kumimoji="1" lang="en-US" altLang="ja-JP" dirty="0"/>
          </a:p>
          <a:p>
            <a:r>
              <a:rPr lang="ja-JP" altLang="en-US" dirty="0"/>
              <a:t>全員がプログラムを触り成長できるような環境づくり</a:t>
            </a:r>
            <a:endParaRPr lang="en-US" altLang="ja-JP" dirty="0"/>
          </a:p>
        </p:txBody>
      </p:sp>
      <p:sp>
        <p:nvSpPr>
          <p:cNvPr id="4" name="フリーフォーム: 図形 3">
            <a:extLst>
              <a:ext uri="{FF2B5EF4-FFF2-40B4-BE49-F238E27FC236}">
                <a16:creationId xmlns:a16="http://schemas.microsoft.com/office/drawing/2014/main" id="{3B35DA4A-224D-44EB-82B4-CD33311DBAC1}"/>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975779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D5F89-B784-4779-A538-47ECE3F498AC}"/>
              </a:ext>
            </a:extLst>
          </p:cNvPr>
          <p:cNvSpPr>
            <a:spLocks noGrp="1"/>
          </p:cNvSpPr>
          <p:nvPr>
            <p:ph type="title"/>
          </p:nvPr>
        </p:nvSpPr>
        <p:spPr/>
        <p:txBody>
          <a:bodyPr/>
          <a:lstStyle/>
          <a:p>
            <a:r>
              <a:rPr kumimoji="1" lang="ja-JP" altLang="en-US" b="1" dirty="0"/>
              <a:t>　その他グループとしての工夫</a:t>
            </a:r>
          </a:p>
        </p:txBody>
      </p:sp>
      <p:sp>
        <p:nvSpPr>
          <p:cNvPr id="3" name="コンテンツ プレースホルダー 2">
            <a:extLst>
              <a:ext uri="{FF2B5EF4-FFF2-40B4-BE49-F238E27FC236}">
                <a16:creationId xmlns:a16="http://schemas.microsoft.com/office/drawing/2014/main" id="{FF6BB35B-4F0A-4803-AE30-4B0F050692FB}"/>
              </a:ext>
            </a:extLst>
          </p:cNvPr>
          <p:cNvSpPr>
            <a:spLocks noGrp="1"/>
          </p:cNvSpPr>
          <p:nvPr>
            <p:ph idx="1"/>
          </p:nvPr>
        </p:nvSpPr>
        <p:spPr/>
        <p:txBody>
          <a:bodyPr/>
          <a:lstStyle/>
          <a:p>
            <a:r>
              <a:rPr kumimoji="1" lang="ja-JP" altLang="en-US" dirty="0"/>
              <a:t>進捗管理</a:t>
            </a:r>
            <a:r>
              <a:rPr kumimoji="1" lang="en-US" altLang="ja-JP" dirty="0"/>
              <a:t>Excel</a:t>
            </a:r>
            <a:r>
              <a:rPr kumimoji="1" lang="ja-JP" altLang="en-US" dirty="0"/>
              <a:t>ファイル</a:t>
            </a:r>
            <a:endParaRPr kumimoji="1" lang="en-US" altLang="ja-JP" dirty="0"/>
          </a:p>
          <a:p>
            <a:r>
              <a:rPr lang="ja-JP" altLang="en-US" dirty="0"/>
              <a:t>議事録</a:t>
            </a:r>
            <a:endParaRPr lang="en-US" altLang="ja-JP" dirty="0"/>
          </a:p>
          <a:p>
            <a:r>
              <a:rPr kumimoji="1" lang="ja-JP" altLang="en-US" dirty="0"/>
              <a:t>雑談取り入れる努力</a:t>
            </a:r>
            <a:endParaRPr kumimoji="1" lang="en-US" altLang="ja-JP" dirty="0"/>
          </a:p>
          <a:p>
            <a:r>
              <a:rPr lang="ja-JP" altLang="en-US" dirty="0"/>
              <a:t>オンラインで工夫してコミュニケーション取った</a:t>
            </a:r>
            <a:endParaRPr lang="en-US" altLang="ja-JP" dirty="0"/>
          </a:p>
        </p:txBody>
      </p:sp>
      <p:sp>
        <p:nvSpPr>
          <p:cNvPr id="4" name="フリーフォーム: 図形 3">
            <a:extLst>
              <a:ext uri="{FF2B5EF4-FFF2-40B4-BE49-F238E27FC236}">
                <a16:creationId xmlns:a16="http://schemas.microsoft.com/office/drawing/2014/main" id="{5DB68000-CAA8-4435-BD2F-77C2D9218949}"/>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823699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A35D-232F-4F5D-9CAD-EB8C95979AB2}"/>
              </a:ext>
            </a:extLst>
          </p:cNvPr>
          <p:cNvSpPr>
            <a:spLocks noGrp="1"/>
          </p:cNvSpPr>
          <p:nvPr>
            <p:ph type="title"/>
          </p:nvPr>
        </p:nvSpPr>
        <p:spPr/>
        <p:txBody>
          <a:bodyPr/>
          <a:lstStyle/>
          <a:p>
            <a:r>
              <a:rPr kumimoji="1" lang="ja-JP" altLang="en-US" dirty="0"/>
              <a:t>苦労したこと</a:t>
            </a:r>
            <a:r>
              <a:rPr kumimoji="1" lang="en-US" altLang="ja-JP" dirty="0"/>
              <a:t>/</a:t>
            </a:r>
            <a:r>
              <a:rPr kumimoji="1" lang="ja-JP" altLang="en-US" dirty="0"/>
              <a:t>楽しかったこと</a:t>
            </a:r>
          </a:p>
        </p:txBody>
      </p:sp>
      <p:sp>
        <p:nvSpPr>
          <p:cNvPr id="3" name="コンテンツ プレースホルダー 2">
            <a:extLst>
              <a:ext uri="{FF2B5EF4-FFF2-40B4-BE49-F238E27FC236}">
                <a16:creationId xmlns:a16="http://schemas.microsoft.com/office/drawing/2014/main" id="{35B27A29-8C5B-409C-A95E-581C009813F6}"/>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52269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9F3C1-73D2-43AF-97EA-423EC817BBC1}"/>
              </a:ext>
            </a:extLst>
          </p:cNvPr>
          <p:cNvSpPr>
            <a:spLocks noGrp="1"/>
          </p:cNvSpPr>
          <p:nvPr>
            <p:ph type="title"/>
          </p:nvPr>
        </p:nvSpPr>
        <p:spPr/>
        <p:txBody>
          <a:bodyPr/>
          <a:lstStyle/>
          <a:p>
            <a:r>
              <a:rPr kumimoji="1" lang="ja-JP" altLang="en-US" dirty="0"/>
              <a:t>今後の展望</a:t>
            </a:r>
          </a:p>
        </p:txBody>
      </p:sp>
      <p:sp>
        <p:nvSpPr>
          <p:cNvPr id="3" name="コンテンツ プレースホルダー 2">
            <a:extLst>
              <a:ext uri="{FF2B5EF4-FFF2-40B4-BE49-F238E27FC236}">
                <a16:creationId xmlns:a16="http://schemas.microsoft.com/office/drawing/2014/main" id="{BB635517-992A-45F7-81A3-1CE70D65F4A7}"/>
              </a:ext>
            </a:extLst>
          </p:cNvPr>
          <p:cNvSpPr>
            <a:spLocks noGrp="1"/>
          </p:cNvSpPr>
          <p:nvPr>
            <p:ph idx="1"/>
          </p:nvPr>
        </p:nvSpPr>
        <p:spPr/>
        <p:txBody>
          <a:bodyPr/>
          <a:lstStyle/>
          <a:p>
            <a:r>
              <a:rPr lang="ja-JP" altLang="en-US" dirty="0"/>
              <a:t>デザインに凝る時間がなかった</a:t>
            </a:r>
            <a:endParaRPr lang="en-US" altLang="ja-JP" dirty="0"/>
          </a:p>
          <a:p>
            <a:r>
              <a:rPr kumimoji="1" lang="ja-JP" altLang="en-US" dirty="0"/>
              <a:t>スケジュール管理</a:t>
            </a:r>
            <a:endParaRPr kumimoji="1" lang="en-US" altLang="ja-JP" dirty="0"/>
          </a:p>
          <a:p>
            <a:r>
              <a:rPr lang="ja-JP" altLang="en-US" dirty="0"/>
              <a:t>認識統一を図りたかった</a:t>
            </a:r>
            <a:endParaRPr kumimoji="1" lang="ja-JP" altLang="en-US" dirty="0"/>
          </a:p>
        </p:txBody>
      </p:sp>
    </p:spTree>
    <p:extLst>
      <p:ext uri="{BB962C8B-B14F-4D97-AF65-F5344CB8AC3E}">
        <p14:creationId xmlns:p14="http://schemas.microsoft.com/office/powerpoint/2010/main" val="22557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98492-02D2-49E3-88FC-800002FD8E44}"/>
              </a:ext>
            </a:extLst>
          </p:cNvPr>
          <p:cNvSpPr>
            <a:spLocks noGrp="1"/>
          </p:cNvSpPr>
          <p:nvPr>
            <p:ph type="title"/>
          </p:nvPr>
        </p:nvSpPr>
        <p:spPr/>
        <p:txBody>
          <a:bodyPr/>
          <a:lstStyle/>
          <a:p>
            <a:r>
              <a:rPr kumimoji="1" lang="ja-JP" altLang="en-US" b="1" dirty="0"/>
              <a:t>　個人の成長</a:t>
            </a:r>
          </a:p>
        </p:txBody>
      </p:sp>
      <p:sp>
        <p:nvSpPr>
          <p:cNvPr id="3" name="コンテンツ プレースホルダー 2">
            <a:extLst>
              <a:ext uri="{FF2B5EF4-FFF2-40B4-BE49-F238E27FC236}">
                <a16:creationId xmlns:a16="http://schemas.microsoft.com/office/drawing/2014/main" id="{928848D9-CD24-4591-A4D4-ECD4CBABC525}"/>
              </a:ext>
            </a:extLst>
          </p:cNvPr>
          <p:cNvSpPr>
            <a:spLocks noGrp="1"/>
          </p:cNvSpPr>
          <p:nvPr>
            <p:ph idx="1"/>
          </p:nvPr>
        </p:nvSpPr>
        <p:spPr/>
        <p:txBody>
          <a:bodyPr/>
          <a:lstStyle/>
          <a:p>
            <a:r>
              <a:rPr kumimoji="1" lang="en-US" altLang="ja-JP" dirty="0"/>
              <a:t>5</a:t>
            </a:r>
            <a:r>
              <a:rPr kumimoji="1" lang="ja-JP" altLang="en-US" dirty="0"/>
              <a:t>人それぞれ成長したところ</a:t>
            </a:r>
            <a:r>
              <a:rPr kumimoji="1" lang="en-US" altLang="ja-JP" dirty="0"/>
              <a:t>1</a:t>
            </a:r>
            <a:r>
              <a:rPr kumimoji="1" lang="ja-JP" altLang="en-US" dirty="0"/>
              <a:t>ページずつくらいで回して話す？</a:t>
            </a:r>
          </a:p>
        </p:txBody>
      </p:sp>
      <p:sp>
        <p:nvSpPr>
          <p:cNvPr id="4" name="フリーフォーム: 図形 3">
            <a:extLst>
              <a:ext uri="{FF2B5EF4-FFF2-40B4-BE49-F238E27FC236}">
                <a16:creationId xmlns:a16="http://schemas.microsoft.com/office/drawing/2014/main" id="{E0E59550-2929-4643-9D9E-C7C80153F254}"/>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1713267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E293E7-8925-4EAD-8B78-DF5C6456A942}"/>
              </a:ext>
            </a:extLst>
          </p:cNvPr>
          <p:cNvSpPr>
            <a:spLocks noGrp="1"/>
          </p:cNvSpPr>
          <p:nvPr>
            <p:ph type="title"/>
          </p:nvPr>
        </p:nvSpPr>
        <p:spPr/>
        <p:txBody>
          <a:bodyPr>
            <a:normAutofit/>
          </a:bodyPr>
          <a:lstStyle/>
          <a:p>
            <a:r>
              <a:rPr kumimoji="1" lang="ja-JP" altLang="en-US" sz="4400" dirty="0"/>
              <a:t>高井咲楽</a:t>
            </a:r>
          </a:p>
        </p:txBody>
      </p:sp>
      <p:sp>
        <p:nvSpPr>
          <p:cNvPr id="3" name="コンテンツ プレースホルダー 2">
            <a:extLst>
              <a:ext uri="{FF2B5EF4-FFF2-40B4-BE49-F238E27FC236}">
                <a16:creationId xmlns:a16="http://schemas.microsoft.com/office/drawing/2014/main" id="{B96EB204-BAEF-40FF-96EC-A72915E9E6B0}"/>
              </a:ext>
            </a:extLst>
          </p:cNvPr>
          <p:cNvSpPr>
            <a:spLocks noGrp="1"/>
          </p:cNvSpPr>
          <p:nvPr>
            <p:ph idx="1"/>
          </p:nvPr>
        </p:nvSpPr>
        <p:spPr>
          <a:xfrm>
            <a:off x="5183188" y="987425"/>
            <a:ext cx="6172200" cy="5444197"/>
          </a:xfrm>
        </p:spPr>
        <p:txBody>
          <a:bodyPr>
            <a:normAutofit lnSpcReduction="10000"/>
          </a:bodyPr>
          <a:lstStyle/>
          <a:p>
            <a:pPr marL="0" indent="0">
              <a:buNone/>
            </a:pPr>
            <a:r>
              <a:rPr lang="en-US" altLang="ja-JP" sz="2800" dirty="0"/>
              <a:t>【</a:t>
            </a:r>
            <a:r>
              <a:rPr kumimoji="1" lang="en-US" altLang="ja-JP" sz="2800" dirty="0"/>
              <a:t>5</a:t>
            </a:r>
            <a:r>
              <a:rPr kumimoji="1" lang="ja-JP" altLang="en-US" sz="2800" dirty="0"/>
              <a:t>月よりできるようになったこと</a:t>
            </a:r>
            <a:r>
              <a:rPr lang="en-US" altLang="ja-JP" sz="2800" dirty="0"/>
              <a:t>】</a:t>
            </a:r>
            <a:endParaRPr kumimoji="1" lang="en-US" altLang="ja-JP" sz="2800" dirty="0"/>
          </a:p>
          <a:p>
            <a:r>
              <a:rPr kumimoji="1" lang="ja-JP" altLang="en-US" sz="2800" dirty="0"/>
              <a:t>サーバーサイドの理解を深めることができた</a:t>
            </a:r>
            <a:endParaRPr kumimoji="1" lang="en-US" altLang="ja-JP" sz="2800" dirty="0"/>
          </a:p>
          <a:p>
            <a:pPr marL="0" indent="0">
              <a:buNone/>
            </a:pPr>
            <a:endParaRPr kumimoji="1" lang="ja-JP" altLang="en-US" sz="2800" dirty="0"/>
          </a:p>
          <a:p>
            <a:pPr marL="0" indent="0">
              <a:buNone/>
            </a:pPr>
            <a:r>
              <a:rPr kumimoji="1" lang="en-US" altLang="ja-JP" sz="2800" dirty="0"/>
              <a:t>【</a:t>
            </a:r>
            <a:r>
              <a:rPr kumimoji="1" lang="ja-JP" altLang="en-US" sz="2800" dirty="0"/>
              <a:t>チーム開発で学んだこと</a:t>
            </a:r>
            <a:r>
              <a:rPr lang="en-US" altLang="ja-JP" sz="2800" dirty="0"/>
              <a:t>】</a:t>
            </a:r>
            <a:endParaRPr kumimoji="1" lang="en-US" altLang="ja-JP" sz="2800" dirty="0"/>
          </a:p>
          <a:p>
            <a:r>
              <a:rPr kumimoji="1" lang="ja-JP" altLang="en-US" sz="2800" dirty="0"/>
              <a:t>認識統一を図ることの大切さを学んだ</a:t>
            </a:r>
            <a:endParaRPr kumimoji="1" lang="en-US" altLang="ja-JP" sz="2800" dirty="0"/>
          </a:p>
          <a:p>
            <a:r>
              <a:rPr kumimoji="1" lang="ja-JP" altLang="en-US" sz="2800" dirty="0"/>
              <a:t>チームで開発をする難しさと楽しさを知ることができた</a:t>
            </a:r>
            <a:endParaRPr kumimoji="1" lang="en-US" altLang="ja-JP" sz="2800" dirty="0"/>
          </a:p>
          <a:p>
            <a:endParaRPr lang="en-US" altLang="ja-JP" sz="2800" dirty="0"/>
          </a:p>
          <a:p>
            <a:pPr marL="0" indent="0">
              <a:buNone/>
            </a:pPr>
            <a:r>
              <a:rPr lang="en-US" altLang="ja-JP" sz="2800" dirty="0"/>
              <a:t>【</a:t>
            </a:r>
            <a:r>
              <a:rPr kumimoji="1" lang="ja-JP" altLang="en-US" sz="2800" dirty="0"/>
              <a:t>大変だったこと</a:t>
            </a:r>
            <a:r>
              <a:rPr lang="en-US" altLang="ja-JP" sz="2800" dirty="0"/>
              <a:t>】</a:t>
            </a:r>
          </a:p>
          <a:p>
            <a:r>
              <a:rPr kumimoji="1" lang="ja-JP" altLang="en-US" sz="2800" dirty="0"/>
              <a:t>チームで認識を合わせること</a:t>
            </a:r>
            <a:endParaRPr kumimoji="1" lang="en-US" altLang="ja-JP" sz="2800" dirty="0"/>
          </a:p>
          <a:p>
            <a:endParaRPr kumimoji="1" lang="en-US" altLang="ja-JP" sz="2800" dirty="0"/>
          </a:p>
          <a:p>
            <a:endParaRPr kumimoji="1" lang="ja-JP" altLang="en-US" sz="2800" dirty="0"/>
          </a:p>
          <a:p>
            <a:pPr marL="0" indent="0">
              <a:buNone/>
            </a:pPr>
            <a:endParaRPr kumimoji="1" lang="en-US" altLang="ja-JP" sz="2800" dirty="0"/>
          </a:p>
          <a:p>
            <a:endParaRPr kumimoji="1" lang="ja-JP" altLang="en-US" sz="2800" dirty="0"/>
          </a:p>
          <a:p>
            <a:endParaRPr kumimoji="1" lang="ja-JP" altLang="en-US" sz="2800" dirty="0"/>
          </a:p>
        </p:txBody>
      </p:sp>
      <p:sp>
        <p:nvSpPr>
          <p:cNvPr id="4" name="テキスト プレースホルダー 3">
            <a:extLst>
              <a:ext uri="{FF2B5EF4-FFF2-40B4-BE49-F238E27FC236}">
                <a16:creationId xmlns:a16="http://schemas.microsoft.com/office/drawing/2014/main" id="{86A45445-7D14-47F4-AB42-39C495910C9D}"/>
              </a:ext>
            </a:extLst>
          </p:cNvPr>
          <p:cNvSpPr>
            <a:spLocks noGrp="1"/>
          </p:cNvSpPr>
          <p:nvPr>
            <p:ph type="body" sz="half" idx="2"/>
          </p:nvPr>
        </p:nvSpPr>
        <p:spPr/>
        <p:txBody>
          <a:bodyPr/>
          <a:lstStyle/>
          <a:p>
            <a:endParaRPr kumimoji="1" lang="en-US" altLang="ja-JP" sz="2000" dirty="0"/>
          </a:p>
          <a:p>
            <a:r>
              <a:rPr kumimoji="1" lang="en-US" altLang="ja-JP" sz="2000" dirty="0"/>
              <a:t>【</a:t>
            </a:r>
            <a:r>
              <a:rPr kumimoji="1" lang="ja-JP" altLang="en-US" sz="2000" dirty="0"/>
              <a:t>担当箇所</a:t>
            </a:r>
            <a:r>
              <a:rPr kumimoji="1" lang="en-US" altLang="ja-JP" sz="2000" dirty="0"/>
              <a:t>】</a:t>
            </a:r>
          </a:p>
          <a:p>
            <a:r>
              <a:rPr lang="ja-JP" altLang="en-US" sz="2000" dirty="0"/>
              <a:t>コーディネート登録</a:t>
            </a:r>
            <a:endParaRPr lang="en-US" altLang="ja-JP" sz="2000" dirty="0"/>
          </a:p>
          <a:p>
            <a:r>
              <a:rPr lang="ja-JP" altLang="en-US" sz="2000" dirty="0"/>
              <a:t>プロフィール登録</a:t>
            </a:r>
            <a:endParaRPr lang="en-US" altLang="ja-JP" sz="2000" dirty="0"/>
          </a:p>
          <a:p>
            <a:endParaRPr kumimoji="1" lang="ja-JP" altLang="en-US" dirty="0"/>
          </a:p>
        </p:txBody>
      </p:sp>
    </p:spTree>
    <p:extLst>
      <p:ext uri="{BB962C8B-B14F-4D97-AF65-F5344CB8AC3E}">
        <p14:creationId xmlns:p14="http://schemas.microsoft.com/office/powerpoint/2010/main" val="3873038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86A45445-7D14-47F4-AB42-39C495910C9D}"/>
              </a:ext>
            </a:extLst>
          </p:cNvPr>
          <p:cNvSpPr>
            <a:spLocks noGrp="1"/>
          </p:cNvSpPr>
          <p:nvPr>
            <p:ph type="body" sz="half" idx="2"/>
          </p:nvPr>
        </p:nvSpPr>
        <p:spPr/>
        <p:txBody>
          <a:bodyPr/>
          <a:lstStyle/>
          <a:p>
            <a:endParaRPr kumimoji="1" lang="en-US" altLang="ja-JP" sz="2400" dirty="0"/>
          </a:p>
          <a:p>
            <a:r>
              <a:rPr kumimoji="1" lang="en-US" altLang="ja-JP" sz="2400" dirty="0"/>
              <a:t>【</a:t>
            </a:r>
            <a:r>
              <a:rPr kumimoji="1" lang="ja-JP" altLang="en-US" sz="2400" dirty="0"/>
              <a:t>担当箇所</a:t>
            </a:r>
            <a:r>
              <a:rPr kumimoji="1" lang="en-US" altLang="ja-JP" sz="2400" dirty="0"/>
              <a:t>】</a:t>
            </a:r>
          </a:p>
          <a:p>
            <a:r>
              <a:rPr kumimoji="1" lang="ja-JP" altLang="en-US" sz="2400" dirty="0"/>
              <a:t>データベース</a:t>
            </a:r>
            <a:endParaRPr kumimoji="1" lang="en-US" altLang="ja-JP" sz="2400" dirty="0"/>
          </a:p>
          <a:p>
            <a:endParaRPr kumimoji="1" lang="ja-JP" altLang="en-US" dirty="0"/>
          </a:p>
        </p:txBody>
      </p:sp>
      <p:sp>
        <p:nvSpPr>
          <p:cNvPr id="6" name="タイトル 5">
            <a:extLst>
              <a:ext uri="{FF2B5EF4-FFF2-40B4-BE49-F238E27FC236}">
                <a16:creationId xmlns:a16="http://schemas.microsoft.com/office/drawing/2014/main" id="{AC8C9044-E2D5-4505-9DEB-B82BA72FAC77}"/>
              </a:ext>
            </a:extLst>
          </p:cNvPr>
          <p:cNvSpPr>
            <a:spLocks noGrp="1"/>
          </p:cNvSpPr>
          <p:nvPr>
            <p:ph type="title"/>
          </p:nvPr>
        </p:nvSpPr>
        <p:spPr/>
        <p:txBody>
          <a:bodyPr/>
          <a:lstStyle/>
          <a:p>
            <a:r>
              <a:rPr kumimoji="1" lang="ja-JP" altLang="en-US" dirty="0"/>
              <a:t>笹原子龍</a:t>
            </a:r>
          </a:p>
        </p:txBody>
      </p:sp>
      <p:sp>
        <p:nvSpPr>
          <p:cNvPr id="8" name="コンテンツ プレースホルダー 7">
            <a:extLst>
              <a:ext uri="{FF2B5EF4-FFF2-40B4-BE49-F238E27FC236}">
                <a16:creationId xmlns:a16="http://schemas.microsoft.com/office/drawing/2014/main" id="{D3401F4B-DB26-4200-81E6-7E3715CD0D43}"/>
              </a:ext>
            </a:extLst>
          </p:cNvPr>
          <p:cNvSpPr>
            <a:spLocks noGrp="1"/>
          </p:cNvSpPr>
          <p:nvPr>
            <p:ph idx="1"/>
          </p:nvPr>
        </p:nvSpPr>
        <p:spPr>
          <a:xfrm>
            <a:off x="5183188" y="987425"/>
            <a:ext cx="6172200" cy="5546939"/>
          </a:xfrm>
        </p:spPr>
        <p:txBody>
          <a:bodyPr>
            <a:normAutofit fontScale="77500" lnSpcReduction="20000"/>
          </a:bodyPr>
          <a:lstStyle/>
          <a:p>
            <a:pPr marL="0" indent="0">
              <a:buNone/>
            </a:pPr>
            <a:r>
              <a:rPr lang="en-US" altLang="ja-JP" dirty="0"/>
              <a:t>【</a:t>
            </a:r>
            <a:r>
              <a:rPr kumimoji="1" lang="en-US" altLang="ja-JP" dirty="0"/>
              <a:t>5</a:t>
            </a:r>
            <a:r>
              <a:rPr kumimoji="1" lang="ja-JP" altLang="en-US" dirty="0"/>
              <a:t>月よりできるようになったこと</a:t>
            </a:r>
            <a:r>
              <a:rPr lang="en-US" altLang="ja-JP" dirty="0"/>
              <a:t>】</a:t>
            </a:r>
            <a:endParaRPr kumimoji="1" lang="en-US" altLang="ja-JP" dirty="0"/>
          </a:p>
          <a:p>
            <a:r>
              <a:rPr kumimoji="1" lang="ja-JP" altLang="en-US" dirty="0"/>
              <a:t>サーバーサイド</a:t>
            </a:r>
            <a:r>
              <a:rPr kumimoji="1" lang="en-US" altLang="ja-JP" dirty="0"/>
              <a:t>Java</a:t>
            </a:r>
            <a:r>
              <a:rPr kumimoji="1" lang="ja-JP" altLang="en-US" dirty="0"/>
              <a:t>の取り扱い</a:t>
            </a:r>
            <a:endParaRPr kumimoji="1" lang="en-US" altLang="ja-JP" dirty="0"/>
          </a:p>
          <a:p>
            <a:r>
              <a:rPr kumimoji="1" lang="ja-JP" altLang="en-US" dirty="0"/>
              <a:t>プログラムに関して人に教えるということ</a:t>
            </a:r>
            <a:endParaRPr kumimoji="1" lang="en-US" altLang="ja-JP" dirty="0"/>
          </a:p>
          <a:p>
            <a:r>
              <a:rPr kumimoji="1" lang="ja-JP" altLang="en-US" dirty="0"/>
              <a:t>作業を進めていくときに人に頼ること</a:t>
            </a:r>
            <a:endParaRPr kumimoji="1" lang="en-US" altLang="ja-JP" dirty="0"/>
          </a:p>
          <a:p>
            <a:endParaRPr kumimoji="1" lang="ja-JP" altLang="en-US" dirty="0"/>
          </a:p>
          <a:p>
            <a:r>
              <a:rPr kumimoji="1" lang="en-US" altLang="ja-JP" dirty="0"/>
              <a:t>【</a:t>
            </a:r>
            <a:r>
              <a:rPr kumimoji="1" lang="ja-JP" altLang="en-US" dirty="0"/>
              <a:t>チーム開発で学んだこと</a:t>
            </a:r>
            <a:r>
              <a:rPr lang="en-US" altLang="ja-JP" dirty="0"/>
              <a:t>】</a:t>
            </a:r>
            <a:endParaRPr kumimoji="1" lang="en-US" altLang="ja-JP" dirty="0"/>
          </a:p>
          <a:p>
            <a:r>
              <a:rPr kumimoji="1" lang="ja-JP" altLang="en-US" dirty="0"/>
              <a:t>他人に作業を分配すること</a:t>
            </a:r>
            <a:endParaRPr kumimoji="1" lang="en-US" altLang="ja-JP" dirty="0"/>
          </a:p>
          <a:p>
            <a:r>
              <a:rPr kumimoji="1" lang="ja-JP" altLang="en-US" dirty="0"/>
              <a:t>分配できる環境を作ることの大切さ</a:t>
            </a:r>
          </a:p>
          <a:p>
            <a:r>
              <a:rPr kumimoji="1" lang="ja-JP" altLang="en-US" dirty="0"/>
              <a:t>手が止まった時や問題が起きた時にどうするのか指針を決めておくことの大切さ</a:t>
            </a:r>
            <a:endParaRPr kumimoji="1" lang="en-US" altLang="ja-JP" dirty="0"/>
          </a:p>
          <a:p>
            <a:endParaRPr kumimoji="1" lang="ja-JP" altLang="en-US" dirty="0"/>
          </a:p>
          <a:p>
            <a:pPr marL="0" indent="0">
              <a:buNone/>
            </a:pPr>
            <a:r>
              <a:rPr lang="en-US" altLang="ja-JP" dirty="0"/>
              <a:t>【</a:t>
            </a:r>
            <a:r>
              <a:rPr kumimoji="1" lang="ja-JP" altLang="en-US" dirty="0"/>
              <a:t>大変だったこと</a:t>
            </a:r>
            <a:r>
              <a:rPr lang="en-US" altLang="ja-JP" dirty="0"/>
              <a:t>】</a:t>
            </a:r>
            <a:endParaRPr kumimoji="1" lang="en-US" altLang="ja-JP" dirty="0"/>
          </a:p>
          <a:p>
            <a:r>
              <a:rPr kumimoji="1" lang="ja-JP" altLang="en-US" dirty="0"/>
              <a:t>ゴールのわからない会議が長時間続いていくこと</a:t>
            </a:r>
          </a:p>
          <a:p>
            <a:endParaRPr kumimoji="1" lang="ja-JP" altLang="en-US" dirty="0"/>
          </a:p>
        </p:txBody>
      </p:sp>
    </p:spTree>
    <p:extLst>
      <p:ext uri="{BB962C8B-B14F-4D97-AF65-F5344CB8AC3E}">
        <p14:creationId xmlns:p14="http://schemas.microsoft.com/office/powerpoint/2010/main" val="163138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6E749-E2AB-4787-B5B5-6AF6FDFD21B0}"/>
              </a:ext>
            </a:extLst>
          </p:cNvPr>
          <p:cNvSpPr>
            <a:spLocks noGrp="1"/>
          </p:cNvSpPr>
          <p:nvPr>
            <p:ph type="title"/>
          </p:nvPr>
        </p:nvSpPr>
        <p:spPr/>
        <p:txBody>
          <a:bodyPr/>
          <a:lstStyle/>
          <a:p>
            <a:r>
              <a:rPr kumimoji="1" lang="ja-JP" altLang="en-US" dirty="0"/>
              <a:t>　こんなことはないですか？</a:t>
            </a:r>
          </a:p>
        </p:txBody>
      </p:sp>
      <p:sp>
        <p:nvSpPr>
          <p:cNvPr id="3" name="コンテンツ プレースホルダー 2">
            <a:extLst>
              <a:ext uri="{FF2B5EF4-FFF2-40B4-BE49-F238E27FC236}">
                <a16:creationId xmlns:a16="http://schemas.microsoft.com/office/drawing/2014/main" id="{B527FA58-4051-44C5-88E9-20B1FB059873}"/>
              </a:ext>
            </a:extLst>
          </p:cNvPr>
          <p:cNvSpPr>
            <a:spLocks noGrp="1"/>
          </p:cNvSpPr>
          <p:nvPr>
            <p:ph idx="1"/>
          </p:nvPr>
        </p:nvSpPr>
        <p:spPr/>
        <p:txBody>
          <a:bodyPr/>
          <a:lstStyle/>
          <a:p>
            <a:r>
              <a:rPr lang="ja-JP" altLang="en-US" dirty="0"/>
              <a:t>気温に合わせた服装を考えるのが苦手</a:t>
            </a:r>
            <a:endParaRPr lang="en-US" altLang="ja-JP" dirty="0"/>
          </a:p>
          <a:p>
            <a:r>
              <a:rPr lang="ja-JP" altLang="en-US" dirty="0"/>
              <a:t>新社会人になってオフィスカジュアルに悩んでいる</a:t>
            </a:r>
            <a:endParaRPr lang="en-US" altLang="ja-JP" dirty="0"/>
          </a:p>
          <a:p>
            <a:r>
              <a:rPr lang="ja-JP" altLang="en-US" dirty="0"/>
              <a:t>毎朝服装を考えることに時間を取られる</a:t>
            </a:r>
            <a:endParaRPr kumimoji="1" lang="ja-JP" altLang="en-US" dirty="0"/>
          </a:p>
        </p:txBody>
      </p:sp>
      <p:pic>
        <p:nvPicPr>
          <p:cNvPr id="4" name="図 3" descr="挿絵 が含まれている画像&#10;&#10;自動的に生成された説明">
            <a:extLst>
              <a:ext uri="{FF2B5EF4-FFF2-40B4-BE49-F238E27FC236}">
                <a16:creationId xmlns:a16="http://schemas.microsoft.com/office/drawing/2014/main" id="{C389E882-F8FC-48FE-A3CE-49EF76DCD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4641" y="2983832"/>
            <a:ext cx="3286951" cy="3509043"/>
          </a:xfrm>
          <a:prstGeom prst="rect">
            <a:avLst/>
          </a:prstGeom>
        </p:spPr>
      </p:pic>
      <p:sp>
        <p:nvSpPr>
          <p:cNvPr id="5" name="フリーフォーム: 図形 4">
            <a:extLst>
              <a:ext uri="{FF2B5EF4-FFF2-40B4-BE49-F238E27FC236}">
                <a16:creationId xmlns:a16="http://schemas.microsoft.com/office/drawing/2014/main" id="{0E5928CB-1E85-497E-B0B4-F87113EB273B}"/>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13328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53B0B-FC7C-463B-9137-3059537DC8F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B1A5A070-0329-413B-A5A5-E75D28ECD1E1}"/>
              </a:ext>
            </a:extLst>
          </p:cNvPr>
          <p:cNvSpPr>
            <a:spLocks noGrp="1"/>
          </p:cNvSpPr>
          <p:nvPr>
            <p:ph idx="1"/>
          </p:nvPr>
        </p:nvSpPr>
        <p:spPr/>
        <p:txBody>
          <a:bodyPr/>
          <a:lstStyle/>
          <a:p>
            <a:r>
              <a:rPr kumimoji="1" lang="ja-JP" altLang="en-US" dirty="0"/>
              <a:t>ありがとう的な</a:t>
            </a:r>
            <a:endParaRPr kumimoji="1" lang="en-US" altLang="ja-JP" dirty="0"/>
          </a:p>
          <a:p>
            <a:endParaRPr kumimoji="1" lang="ja-JP" altLang="en-US" dirty="0"/>
          </a:p>
        </p:txBody>
      </p:sp>
      <p:pic>
        <p:nvPicPr>
          <p:cNvPr id="5" name="図 4" descr="シャツ が含まれている画像&#10;&#10;自動的に生成された説明">
            <a:extLst>
              <a:ext uri="{FF2B5EF4-FFF2-40B4-BE49-F238E27FC236}">
                <a16:creationId xmlns:a16="http://schemas.microsoft.com/office/drawing/2014/main" id="{87E1D6EA-0CB2-4C72-8354-82BCC8ADD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968" y="2900011"/>
            <a:ext cx="2391568" cy="2391568"/>
          </a:xfrm>
          <a:prstGeom prst="rect">
            <a:avLst/>
          </a:prstGeom>
        </p:spPr>
      </p:pic>
      <p:pic>
        <p:nvPicPr>
          <p:cNvPr id="7" name="図 6" descr="シャツ が含まれている画像&#10;&#10;自動的に生成された説明">
            <a:extLst>
              <a:ext uri="{FF2B5EF4-FFF2-40B4-BE49-F238E27FC236}">
                <a16:creationId xmlns:a16="http://schemas.microsoft.com/office/drawing/2014/main" id="{B4F17CAD-DF05-4396-9B2A-DC7C313FB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598" y="2991444"/>
            <a:ext cx="2208701" cy="2208701"/>
          </a:xfrm>
          <a:prstGeom prst="rect">
            <a:avLst/>
          </a:prstGeom>
        </p:spPr>
      </p:pic>
    </p:spTree>
    <p:extLst>
      <p:ext uri="{BB962C8B-B14F-4D97-AF65-F5344CB8AC3E}">
        <p14:creationId xmlns:p14="http://schemas.microsoft.com/office/powerpoint/2010/main" val="2366153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26EF3-4C79-49BC-B0A4-C617CD28DF95}"/>
              </a:ext>
            </a:extLst>
          </p:cNvPr>
          <p:cNvSpPr>
            <a:spLocks noGrp="1"/>
          </p:cNvSpPr>
          <p:nvPr>
            <p:ph type="title"/>
          </p:nvPr>
        </p:nvSpPr>
        <p:spPr/>
        <p:txBody>
          <a:bodyPr/>
          <a:lstStyle/>
          <a:p>
            <a:r>
              <a:rPr lang="ja-JP" altLang="en-US" dirty="0"/>
              <a:t>　　　　　　　  　　 はどんな人向け</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9E936EC-2CDC-4B5B-8D78-F4B6CE631556}"/>
              </a:ext>
            </a:extLst>
          </p:cNvPr>
          <p:cNvSpPr>
            <a:spLocks noGrp="1"/>
          </p:cNvSpPr>
          <p:nvPr>
            <p:ph idx="1"/>
          </p:nvPr>
        </p:nvSpPr>
        <p:spPr/>
        <p:txBody>
          <a:bodyPr/>
          <a:lstStyle/>
          <a:p>
            <a:pPr marL="0" indent="0">
              <a:buNone/>
            </a:pPr>
            <a:endParaRPr lang="en-US" altLang="ja-JP" dirty="0"/>
          </a:p>
          <a:p>
            <a:r>
              <a:rPr lang="ja-JP" altLang="en-US" dirty="0"/>
              <a:t>気温に合わせた服装を考えるのが苦手な人</a:t>
            </a:r>
            <a:endParaRPr lang="en-US" altLang="ja-JP" dirty="0"/>
          </a:p>
          <a:p>
            <a:r>
              <a:rPr lang="ja-JP" altLang="en-US" dirty="0"/>
              <a:t>オフィスカジュアルの服装に悩む新社会人</a:t>
            </a:r>
            <a:endParaRPr lang="en-US" altLang="ja-JP" dirty="0"/>
          </a:p>
          <a:p>
            <a:r>
              <a:rPr lang="ja-JP" altLang="en-US" dirty="0"/>
              <a:t>毎朝少しでも多く寝たい人</a:t>
            </a:r>
            <a:endParaRPr kumimoji="1" lang="ja-JP" altLang="en-US" dirty="0"/>
          </a:p>
        </p:txBody>
      </p:sp>
      <p:pic>
        <p:nvPicPr>
          <p:cNvPr id="5" name="図 4" descr="テキスト&#10;&#10;自動的に生成された説明">
            <a:extLst>
              <a:ext uri="{FF2B5EF4-FFF2-40B4-BE49-F238E27FC236}">
                <a16:creationId xmlns:a16="http://schemas.microsoft.com/office/drawing/2014/main" id="{3329FB94-38E2-447F-8D1B-3EEA6DE3F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503" y="365125"/>
            <a:ext cx="5559077" cy="1144588"/>
          </a:xfrm>
          <a:prstGeom prst="rect">
            <a:avLst/>
          </a:prstGeom>
        </p:spPr>
      </p:pic>
      <p:pic>
        <p:nvPicPr>
          <p:cNvPr id="8" name="図 7" descr="挿絵 が含まれている画像&#10;&#10;自動的に生成された説明">
            <a:extLst>
              <a:ext uri="{FF2B5EF4-FFF2-40B4-BE49-F238E27FC236}">
                <a16:creationId xmlns:a16="http://schemas.microsoft.com/office/drawing/2014/main" id="{FB390F31-72B0-4EA8-BA51-3D35AA78D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5333" y="2983832"/>
            <a:ext cx="3286951" cy="3509043"/>
          </a:xfrm>
          <a:prstGeom prst="rect">
            <a:avLst/>
          </a:prstGeom>
        </p:spPr>
      </p:pic>
      <p:sp>
        <p:nvSpPr>
          <p:cNvPr id="9" name="フリーフォーム: 図形 8">
            <a:extLst>
              <a:ext uri="{FF2B5EF4-FFF2-40B4-BE49-F238E27FC236}">
                <a16:creationId xmlns:a16="http://schemas.microsoft.com/office/drawing/2014/main" id="{2303E974-03F4-475C-8A10-F997858A2D9E}"/>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406236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057A0355-884F-4403-B6D9-123CECDC818C}"/>
              </a:ext>
            </a:extLst>
          </p:cNvPr>
          <p:cNvSpPr>
            <a:spLocks noGrp="1"/>
          </p:cNvSpPr>
          <p:nvPr>
            <p:ph type="body" idx="1"/>
          </p:nvPr>
        </p:nvSpPr>
        <p:spPr/>
        <p:txBody>
          <a:bodyPr/>
          <a:lstStyle/>
          <a:p>
            <a:endParaRPr kumimoji="1" lang="en-US" altLang="ja-JP" b="1">
              <a:solidFill>
                <a:srgbClr val="230647"/>
              </a:solidFill>
            </a:endParaRPr>
          </a:p>
          <a:p>
            <a:r>
              <a:rPr kumimoji="1" lang="ja-JP" altLang="en-US" b="1">
                <a:solidFill>
                  <a:srgbClr val="230647"/>
                </a:solidFill>
              </a:rPr>
              <a:t>あなたに応じて適切な服装を提案し、</a:t>
            </a:r>
            <a:endParaRPr kumimoji="1" lang="en-US" altLang="ja-JP" b="1">
              <a:solidFill>
                <a:srgbClr val="230647"/>
              </a:solidFill>
            </a:endParaRPr>
          </a:p>
          <a:p>
            <a:r>
              <a:rPr lang="ja-JP" altLang="en-US" b="1">
                <a:solidFill>
                  <a:srgbClr val="230647"/>
                </a:solidFill>
              </a:rPr>
              <a:t>快適な</a:t>
            </a:r>
            <a:r>
              <a:rPr lang="en-US" altLang="ja-JP" b="1">
                <a:solidFill>
                  <a:srgbClr val="230647"/>
                </a:solidFill>
              </a:rPr>
              <a:t>1</a:t>
            </a:r>
            <a:r>
              <a:rPr lang="ja-JP" altLang="en-US" b="1">
                <a:solidFill>
                  <a:srgbClr val="230647"/>
                </a:solidFill>
              </a:rPr>
              <a:t>日の始まりをサポートするアプリ</a:t>
            </a:r>
            <a:endParaRPr kumimoji="1" lang="ja-JP" altLang="en-US" b="1" dirty="0">
              <a:solidFill>
                <a:srgbClr val="230647"/>
              </a:solidFill>
            </a:endParaRPr>
          </a:p>
        </p:txBody>
      </p:sp>
      <p:pic>
        <p:nvPicPr>
          <p:cNvPr id="5" name="図 4" descr="テキスト&#10;&#10;自動的に生成された説明">
            <a:extLst>
              <a:ext uri="{FF2B5EF4-FFF2-40B4-BE49-F238E27FC236}">
                <a16:creationId xmlns:a16="http://schemas.microsoft.com/office/drawing/2014/main" id="{EBDD3961-EB3F-46D5-838B-4B5574DE8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18" y="1700113"/>
            <a:ext cx="11961800" cy="2722339"/>
          </a:xfrm>
          <a:prstGeom prst="rect">
            <a:avLst/>
          </a:prstGeom>
        </p:spPr>
      </p:pic>
      <p:sp>
        <p:nvSpPr>
          <p:cNvPr id="2" name="正方形/長方形 1">
            <a:extLst>
              <a:ext uri="{FF2B5EF4-FFF2-40B4-BE49-F238E27FC236}">
                <a16:creationId xmlns:a16="http://schemas.microsoft.com/office/drawing/2014/main" id="{47C84A95-10C8-4E6E-BEF5-7A73FA39944F}"/>
              </a:ext>
            </a:extLst>
          </p:cNvPr>
          <p:cNvSpPr/>
          <p:nvPr/>
        </p:nvSpPr>
        <p:spPr>
          <a:xfrm>
            <a:off x="333518" y="472611"/>
            <a:ext cx="11524964" cy="6051479"/>
          </a:xfrm>
          <a:prstGeom prst="rect">
            <a:avLst/>
          </a:prstGeom>
          <a:noFill/>
          <a:ln w="28575">
            <a:solidFill>
              <a:srgbClr val="230647"/>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4" name="直角三角形 3">
            <a:extLst>
              <a:ext uri="{FF2B5EF4-FFF2-40B4-BE49-F238E27FC236}">
                <a16:creationId xmlns:a16="http://schemas.microsoft.com/office/drawing/2014/main" id="{1E514D59-7076-4BBD-BD47-F9BAE4DC56BE}"/>
              </a:ext>
            </a:extLst>
          </p:cNvPr>
          <p:cNvSpPr/>
          <p:nvPr/>
        </p:nvSpPr>
        <p:spPr>
          <a:xfrm rot="16200000">
            <a:off x="8794678" y="3490933"/>
            <a:ext cx="3236359" cy="3251198"/>
          </a:xfrm>
          <a:prstGeom prst="rtTriangle">
            <a:avLst/>
          </a:prstGeom>
          <a:solidFill>
            <a:srgbClr val="B8D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30083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2AEC0D-869E-4FE3-83BB-E3C45442B71C}"/>
              </a:ext>
            </a:extLst>
          </p:cNvPr>
          <p:cNvSpPr>
            <a:spLocks noGrp="1"/>
          </p:cNvSpPr>
          <p:nvPr>
            <p:ph type="title"/>
          </p:nvPr>
        </p:nvSpPr>
        <p:spPr/>
        <p:txBody>
          <a:bodyPr/>
          <a:lstStyle/>
          <a:p>
            <a:r>
              <a:rPr kumimoji="1" lang="ja-JP" altLang="en-US" dirty="0"/>
              <a:t>具体的なアプリの仕組み</a:t>
            </a:r>
          </a:p>
        </p:txBody>
      </p:sp>
      <p:sp>
        <p:nvSpPr>
          <p:cNvPr id="3" name="コンテンツ プレースホルダー 2">
            <a:extLst>
              <a:ext uri="{FF2B5EF4-FFF2-40B4-BE49-F238E27FC236}">
                <a16:creationId xmlns:a16="http://schemas.microsoft.com/office/drawing/2014/main" id="{84347917-91DC-4EA6-9963-37C0F65EF1C5}"/>
              </a:ext>
            </a:extLst>
          </p:cNvPr>
          <p:cNvSpPr>
            <a:spLocks noGrp="1"/>
          </p:cNvSpPr>
          <p:nvPr>
            <p:ph idx="1"/>
          </p:nvPr>
        </p:nvSpPr>
        <p:spPr/>
        <p:txBody>
          <a:bodyPr/>
          <a:lstStyle/>
          <a:p>
            <a:endParaRPr kumimoji="1" lang="en-US" altLang="ja-JP" dirty="0"/>
          </a:p>
          <a:p>
            <a:r>
              <a:rPr lang="ja-JP" altLang="en-US" dirty="0"/>
              <a:t>居住地・暑がり寒がり指数などをユーザー登録</a:t>
            </a:r>
            <a:endParaRPr lang="en-US" altLang="ja-JP" dirty="0"/>
          </a:p>
          <a:p>
            <a:r>
              <a:rPr kumimoji="1" lang="ja-JP" altLang="en-US" dirty="0"/>
              <a:t>持っている服を登録</a:t>
            </a:r>
            <a:endParaRPr kumimoji="1" lang="en-US" altLang="ja-JP" dirty="0"/>
          </a:p>
          <a:p>
            <a:r>
              <a:rPr lang="ja-JP" altLang="en-US" dirty="0"/>
              <a:t>今日のおすすめの組み合わせを提示</a:t>
            </a:r>
            <a:endParaRPr lang="en-US" altLang="ja-JP" dirty="0"/>
          </a:p>
          <a:p>
            <a:r>
              <a:rPr kumimoji="1" lang="ja-JP" altLang="en-US" dirty="0"/>
              <a:t>服を確認して、着た服の組み合わせをコーディネート登録</a:t>
            </a:r>
            <a:endParaRPr kumimoji="1" lang="en-US" altLang="ja-JP" dirty="0"/>
          </a:p>
          <a:p>
            <a:r>
              <a:rPr lang="ja-JP" altLang="en-US" dirty="0"/>
              <a:t>コーディネート履歴から過去の同じような日の服を確認</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345537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031BD8-F442-46AF-A62E-A9E79A1322E1}"/>
              </a:ext>
            </a:extLst>
          </p:cNvPr>
          <p:cNvSpPr>
            <a:spLocks noGrp="1"/>
          </p:cNvSpPr>
          <p:nvPr>
            <p:ph type="title"/>
          </p:nvPr>
        </p:nvSpPr>
        <p:spPr/>
        <p:txBody>
          <a:bodyPr/>
          <a:lstStyle/>
          <a:p>
            <a:r>
              <a:rPr kumimoji="1" lang="en-US" altLang="ja-JP" dirty="0"/>
              <a:t>							</a:t>
            </a:r>
            <a:r>
              <a:rPr kumimoji="1" lang="ja-JP" altLang="en-US" dirty="0"/>
              <a:t>の流れ</a:t>
            </a:r>
          </a:p>
        </p:txBody>
      </p:sp>
      <p:pic>
        <p:nvPicPr>
          <p:cNvPr id="4" name="図 3" descr="テキスト&#10;&#10;自動的に生成された説明">
            <a:extLst>
              <a:ext uri="{FF2B5EF4-FFF2-40B4-BE49-F238E27FC236}">
                <a16:creationId xmlns:a16="http://schemas.microsoft.com/office/drawing/2014/main" id="{30F54CB0-751D-4D2A-8BBE-7A63A2FFF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790" y="75644"/>
            <a:ext cx="6343881" cy="1443779"/>
          </a:xfrm>
          <a:prstGeom prst="rect">
            <a:avLst/>
          </a:prstGeom>
        </p:spPr>
      </p:pic>
      <p:sp>
        <p:nvSpPr>
          <p:cNvPr id="5" name="フリーフォーム: 図形 4">
            <a:extLst>
              <a:ext uri="{FF2B5EF4-FFF2-40B4-BE49-F238E27FC236}">
                <a16:creationId xmlns:a16="http://schemas.microsoft.com/office/drawing/2014/main" id="{FFACE5F6-B0D8-4419-9D8A-7D80D4299BA0}"/>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graphicFrame>
        <p:nvGraphicFramePr>
          <p:cNvPr id="6" name="図表 5">
            <a:extLst>
              <a:ext uri="{FF2B5EF4-FFF2-40B4-BE49-F238E27FC236}">
                <a16:creationId xmlns:a16="http://schemas.microsoft.com/office/drawing/2014/main" id="{A297008C-D643-42E9-B56D-2A54BFEEC146}"/>
              </a:ext>
            </a:extLst>
          </p:cNvPr>
          <p:cNvGraphicFramePr/>
          <p:nvPr>
            <p:extLst>
              <p:ext uri="{D42A27DB-BD31-4B8C-83A1-F6EECF244321}">
                <p14:modId xmlns:p14="http://schemas.microsoft.com/office/powerpoint/2010/main" val="1211337192"/>
              </p:ext>
            </p:extLst>
          </p:nvPr>
        </p:nvGraphicFramePr>
        <p:xfrm>
          <a:off x="68495" y="2666536"/>
          <a:ext cx="12123505" cy="9719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101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1CE05C-F404-4FD2-A9A8-AAC34C7C0E45}"/>
              </a:ext>
            </a:extLst>
          </p:cNvPr>
          <p:cNvSpPr>
            <a:spLocks noGrp="1"/>
          </p:cNvSpPr>
          <p:nvPr>
            <p:ph type="title"/>
          </p:nvPr>
        </p:nvSpPr>
        <p:spPr/>
        <p:txBody>
          <a:bodyPr/>
          <a:lstStyle/>
          <a:p>
            <a:r>
              <a:rPr lang="ja-JP" altLang="en-US" dirty="0"/>
              <a:t>    ア</a:t>
            </a:r>
            <a:r>
              <a:rPr kumimoji="1" lang="ja-JP" altLang="en-US" dirty="0"/>
              <a:t>プリの説明</a:t>
            </a:r>
          </a:p>
        </p:txBody>
      </p:sp>
      <p:sp>
        <p:nvSpPr>
          <p:cNvPr id="3" name="コンテンツ プレースホルダー 2">
            <a:extLst>
              <a:ext uri="{FF2B5EF4-FFF2-40B4-BE49-F238E27FC236}">
                <a16:creationId xmlns:a16="http://schemas.microsoft.com/office/drawing/2014/main" id="{07719155-E376-405E-9FE0-85E91E51DBFC}"/>
              </a:ext>
            </a:extLst>
          </p:cNvPr>
          <p:cNvSpPr>
            <a:spLocks noGrp="1"/>
          </p:cNvSpPr>
          <p:nvPr>
            <p:ph idx="1"/>
          </p:nvPr>
        </p:nvSpPr>
        <p:spPr/>
        <p:txBody>
          <a:bodyPr/>
          <a:lstStyle/>
          <a:p>
            <a:r>
              <a:rPr kumimoji="1" lang="ja-JP" altLang="en-US" dirty="0"/>
              <a:t>できれば当日操作は怖いので動画で説明したい</a:t>
            </a:r>
            <a:endParaRPr kumimoji="1" lang="en-US" altLang="ja-JP" dirty="0"/>
          </a:p>
          <a:p>
            <a:r>
              <a:rPr lang="ja-JP" altLang="en-US" dirty="0"/>
              <a:t>暑がり・寒がり機能は推したい</a:t>
            </a:r>
            <a:endParaRPr kumimoji="1" lang="ja-JP" altLang="en-US" dirty="0"/>
          </a:p>
        </p:txBody>
      </p:sp>
      <p:sp>
        <p:nvSpPr>
          <p:cNvPr id="4" name="フリーフォーム: 図形 3">
            <a:extLst>
              <a:ext uri="{FF2B5EF4-FFF2-40B4-BE49-F238E27FC236}">
                <a16:creationId xmlns:a16="http://schemas.microsoft.com/office/drawing/2014/main" id="{4764D895-246B-4E2B-9D62-9F8C34162D76}"/>
              </a:ext>
            </a:extLst>
          </p:cNvPr>
          <p:cNvSpPr/>
          <p:nvPr/>
        </p:nvSpPr>
        <p:spPr>
          <a:xfrm rot="3703055" flipH="1">
            <a:off x="7170277" y="2909541"/>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dirty="0"/>
          </a:p>
        </p:txBody>
      </p:sp>
      <p:sp>
        <p:nvSpPr>
          <p:cNvPr id="5" name="フリーフォーム: 図形 4">
            <a:extLst>
              <a:ext uri="{FF2B5EF4-FFF2-40B4-BE49-F238E27FC236}">
                <a16:creationId xmlns:a16="http://schemas.microsoft.com/office/drawing/2014/main" id="{1FEA39AF-384A-40A6-8676-A6F78077E31A}"/>
              </a:ext>
            </a:extLst>
          </p:cNvPr>
          <p:cNvSpPr/>
          <p:nvPr/>
        </p:nvSpPr>
        <p:spPr>
          <a:xfrm rot="3703055" flipH="1">
            <a:off x="7228125" y="2835432"/>
            <a:ext cx="2436528" cy="3522439"/>
          </a:xfrm>
          <a:custGeom>
            <a:avLst/>
            <a:gdLst>
              <a:gd name="connsiteX0" fmla="*/ 1538153 w 1747589"/>
              <a:gd name="connsiteY0" fmla="*/ 1735113 h 3862746"/>
              <a:gd name="connsiteX1" fmla="*/ 1441348 w 1747589"/>
              <a:gd name="connsiteY1" fmla="*/ 3852599 h 3862746"/>
              <a:gd name="connsiteX2" fmla="*/ 805343 w 1747589"/>
              <a:gd name="connsiteY2" fmla="*/ 3428661 h 3862746"/>
              <a:gd name="connsiteX3" fmla="*/ 686553 w 1747589"/>
              <a:gd name="connsiteY3" fmla="*/ 3241347 h 3862746"/>
              <a:gd name="connsiteX4" fmla="*/ 677463 w 1747589"/>
              <a:gd name="connsiteY4" fmla="*/ 3248227 h 3862746"/>
              <a:gd name="connsiteX5" fmla="*/ 439415 w 1747589"/>
              <a:gd name="connsiteY5" fmla="*/ 3719107 h 3862746"/>
              <a:gd name="connsiteX6" fmla="*/ 555430 w 1747589"/>
              <a:gd name="connsiteY6" fmla="*/ 3161116 h 3862746"/>
              <a:gd name="connsiteX7" fmla="*/ 574198 w 1747589"/>
              <a:gd name="connsiteY7" fmla="*/ 3039201 h 3862746"/>
              <a:gd name="connsiteX8" fmla="*/ 482562 w 1747589"/>
              <a:gd name="connsiteY8" fmla="*/ 2860037 h 3862746"/>
              <a:gd name="connsiteX9" fmla="*/ 209436 w 1747589"/>
              <a:gd name="connsiteY9" fmla="*/ 2127632 h 3862746"/>
              <a:gd name="connsiteX10" fmla="*/ 306241 w 1747589"/>
              <a:gd name="connsiteY10" fmla="*/ 10147 h 3862746"/>
              <a:gd name="connsiteX11" fmla="*/ 1538153 w 1747589"/>
              <a:gd name="connsiteY11" fmla="*/ 1735113 h 386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7589" h="3862746">
                <a:moveTo>
                  <a:pt x="1538153" y="1735113"/>
                </a:moveTo>
                <a:cubicBezTo>
                  <a:pt x="1851604" y="2796177"/>
                  <a:pt x="1808263" y="3744208"/>
                  <a:pt x="1441348" y="3852599"/>
                </a:cubicBezTo>
                <a:cubicBezTo>
                  <a:pt x="1257891" y="3906795"/>
                  <a:pt x="1028276" y="3740819"/>
                  <a:pt x="805343" y="3428661"/>
                </a:cubicBezTo>
                <a:lnTo>
                  <a:pt x="686553" y="3241347"/>
                </a:lnTo>
                <a:lnTo>
                  <a:pt x="677463" y="3248227"/>
                </a:lnTo>
                <a:cubicBezTo>
                  <a:pt x="602602" y="3320897"/>
                  <a:pt x="524001" y="3463809"/>
                  <a:pt x="439415" y="3719107"/>
                </a:cubicBezTo>
                <a:cubicBezTo>
                  <a:pt x="490087" y="3511891"/>
                  <a:pt x="527517" y="3328089"/>
                  <a:pt x="555430" y="3161116"/>
                </a:cubicBezTo>
                <a:lnTo>
                  <a:pt x="574198" y="3039201"/>
                </a:lnTo>
                <a:lnTo>
                  <a:pt x="482562" y="2860037"/>
                </a:lnTo>
                <a:cubicBezTo>
                  <a:pt x="381043" y="2640116"/>
                  <a:pt x="287799" y="2392898"/>
                  <a:pt x="209436" y="2127632"/>
                </a:cubicBezTo>
                <a:cubicBezTo>
                  <a:pt x="-104015" y="1066569"/>
                  <a:pt x="-60674" y="118538"/>
                  <a:pt x="306241" y="10147"/>
                </a:cubicBezTo>
                <a:cubicBezTo>
                  <a:pt x="673156" y="-98244"/>
                  <a:pt x="1224702" y="674050"/>
                  <a:pt x="1538153" y="1735113"/>
                </a:cubicBezTo>
                <a:close/>
              </a:path>
            </a:pathLst>
          </a:custGeom>
          <a:solidFill>
            <a:srgbClr val="B8D4D3"/>
          </a:solidFill>
          <a:ln w="38100" cap="flat" cmpd="sng" algn="ctr">
            <a:solidFill>
              <a:srgbClr val="81807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kumimoji="1" lang="ja-JP" altLang="en-US"/>
          </a:p>
        </p:txBody>
      </p:sp>
      <p:sp>
        <p:nvSpPr>
          <p:cNvPr id="6" name="フリーフォーム: 図形 5">
            <a:extLst>
              <a:ext uri="{FF2B5EF4-FFF2-40B4-BE49-F238E27FC236}">
                <a16:creationId xmlns:a16="http://schemas.microsoft.com/office/drawing/2014/main" id="{AD73B340-5BD1-4F62-9E5C-3DF3E35DD6CB}"/>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184499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243B88-036B-4E05-8D92-DA6177AC3837}"/>
              </a:ext>
            </a:extLst>
          </p:cNvPr>
          <p:cNvSpPr>
            <a:spLocks noGrp="1"/>
          </p:cNvSpPr>
          <p:nvPr>
            <p:ph type="title"/>
          </p:nvPr>
        </p:nvSpPr>
        <p:spPr/>
        <p:txBody>
          <a:bodyPr/>
          <a:lstStyle/>
          <a:p>
            <a:r>
              <a:rPr lang="ja-JP" altLang="en-US" dirty="0"/>
              <a:t>　ロ</a:t>
            </a:r>
            <a:r>
              <a:rPr kumimoji="1" lang="ja-JP" altLang="en-US" dirty="0"/>
              <a:t>グイン画面</a:t>
            </a:r>
          </a:p>
        </p:txBody>
      </p:sp>
      <p:pic>
        <p:nvPicPr>
          <p:cNvPr id="5" name="コンテンツ プレースホルダー 4">
            <a:extLst>
              <a:ext uri="{FF2B5EF4-FFF2-40B4-BE49-F238E27FC236}">
                <a16:creationId xmlns:a16="http://schemas.microsoft.com/office/drawing/2014/main" id="{CA92004E-301A-4FBC-B295-82350CBBBBF6}"/>
              </a:ext>
            </a:extLst>
          </p:cNvPr>
          <p:cNvPicPr>
            <a:picLocks noGrp="1" noChangeAspect="1"/>
          </p:cNvPicPr>
          <p:nvPr>
            <p:ph idx="1"/>
          </p:nvPr>
        </p:nvPicPr>
        <p:blipFill rotWithShape="1">
          <a:blip r:embed="rId2"/>
          <a:srcRect t="8296"/>
          <a:stretch/>
        </p:blipFill>
        <p:spPr>
          <a:xfrm>
            <a:off x="1757219" y="1897850"/>
            <a:ext cx="8677562" cy="4442701"/>
          </a:xfrm>
        </p:spPr>
      </p:pic>
      <p:sp>
        <p:nvSpPr>
          <p:cNvPr id="6" name="フリーフォーム: 図形 5">
            <a:extLst>
              <a:ext uri="{FF2B5EF4-FFF2-40B4-BE49-F238E27FC236}">
                <a16:creationId xmlns:a16="http://schemas.microsoft.com/office/drawing/2014/main" id="{46552A8E-5BDE-4EDF-A8AB-5E8CC6833827}"/>
              </a:ext>
            </a:extLst>
          </p:cNvPr>
          <p:cNvSpPr/>
          <p:nvPr/>
        </p:nvSpPr>
        <p:spPr>
          <a:xfrm rot="5400000" flipV="1">
            <a:off x="160694" y="270427"/>
            <a:ext cx="1519422" cy="978569"/>
          </a:xfrm>
          <a:custGeom>
            <a:avLst/>
            <a:gdLst>
              <a:gd name="connsiteX0" fmla="*/ 0 w 3155712"/>
              <a:gd name="connsiteY0" fmla="*/ 0 h 818148"/>
              <a:gd name="connsiteX1" fmla="*/ 3155712 w 3155712"/>
              <a:gd name="connsiteY1" fmla="*/ 0 h 818148"/>
              <a:gd name="connsiteX2" fmla="*/ 3155712 w 3155712"/>
              <a:gd name="connsiteY2" fmla="*/ 1 h 818148"/>
              <a:gd name="connsiteX3" fmla="*/ 2829140 w 3155712"/>
              <a:gd name="connsiteY3" fmla="*/ 1 h 818148"/>
              <a:gd name="connsiteX4" fmla="*/ 2420067 w 3155712"/>
              <a:gd name="connsiteY4" fmla="*/ 409074 h 818148"/>
              <a:gd name="connsiteX5" fmla="*/ 2829140 w 3155712"/>
              <a:gd name="connsiteY5" fmla="*/ 818148 h 818148"/>
              <a:gd name="connsiteX6" fmla="*/ 0 w 3155712"/>
              <a:gd name="connsiteY6" fmla="*/ 818148 h 81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5712" h="818148">
                <a:moveTo>
                  <a:pt x="0" y="0"/>
                </a:moveTo>
                <a:lnTo>
                  <a:pt x="3155712" y="0"/>
                </a:lnTo>
                <a:lnTo>
                  <a:pt x="3155712" y="1"/>
                </a:lnTo>
                <a:lnTo>
                  <a:pt x="2829140" y="1"/>
                </a:lnTo>
                <a:lnTo>
                  <a:pt x="2420067" y="409074"/>
                </a:lnTo>
                <a:lnTo>
                  <a:pt x="2829140" y="818148"/>
                </a:lnTo>
                <a:lnTo>
                  <a:pt x="0" y="818148"/>
                </a:lnTo>
                <a:close/>
              </a:path>
            </a:pathLst>
          </a:custGeom>
          <a:solidFill>
            <a:srgbClr val="B8D4D3"/>
          </a:solidFill>
          <a:ln>
            <a:noFill/>
          </a:ln>
        </p:spPr>
        <p:style>
          <a:lnRef idx="0">
            <a:scrgbClr r="0" g="0" b="0"/>
          </a:lnRef>
          <a:fillRef idx="0">
            <a:scrgbClr r="0" g="0" b="0"/>
          </a:fillRef>
          <a:effectRef idx="0">
            <a:scrgbClr r="0" g="0" b="0"/>
          </a:effectRef>
          <a:fontRef idx="minor">
            <a:schemeClr val="lt1"/>
          </a:fontRef>
        </p:style>
        <p:txBody>
          <a:bodyPr vert="eaVert"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srgbClr val="403E60"/>
              </a:solidFill>
              <a:effectLst/>
              <a:uLnTx/>
              <a:uFillTx/>
              <a:latin typeface="Times New Roman" panose="02020603050405020304"/>
              <a:ea typeface="ＭＳ Ｐ明朝" panose="02020600040205080304" pitchFamily="18" charset="-128"/>
              <a:cs typeface="+mn-cs"/>
            </a:endParaRPr>
          </a:p>
        </p:txBody>
      </p:sp>
    </p:spTree>
    <p:extLst>
      <p:ext uri="{BB962C8B-B14F-4D97-AF65-F5344CB8AC3E}">
        <p14:creationId xmlns:p14="http://schemas.microsoft.com/office/powerpoint/2010/main" val="35775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1572</Words>
  <Application>Microsoft Office PowerPoint</Application>
  <PresentationFormat>ワイド画面</PresentationFormat>
  <Paragraphs>196</Paragraphs>
  <Slides>30</Slides>
  <Notes>14</Notes>
  <HiddenSlides>4</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NotoSansJP</vt:lpstr>
      <vt:lpstr>游ゴシック</vt:lpstr>
      <vt:lpstr>游ゴシック Light</vt:lpstr>
      <vt:lpstr>Arial</vt:lpstr>
      <vt:lpstr>Times New Roman</vt:lpstr>
      <vt:lpstr>Office テーマ</vt:lpstr>
      <vt:lpstr>PowerPoint プレゼンテーション</vt:lpstr>
      <vt:lpstr>PowerPoint プレゼンテーション</vt:lpstr>
      <vt:lpstr>　こんなことはないですか？</vt:lpstr>
      <vt:lpstr>　　　　　　　  　　 はどんな人向け?</vt:lpstr>
      <vt:lpstr>PowerPoint プレゼンテーション</vt:lpstr>
      <vt:lpstr>具体的なアプリの仕組み</vt:lpstr>
      <vt:lpstr>       の流れ</vt:lpstr>
      <vt:lpstr>    アプリの説明</vt:lpstr>
      <vt:lpstr>　ログイン画面</vt:lpstr>
      <vt:lpstr>　ユーザー登録</vt:lpstr>
      <vt:lpstr>　メイン画面</vt:lpstr>
      <vt:lpstr>PowerPoint プレゼンテーション</vt:lpstr>
      <vt:lpstr>PowerPoint プレゼンテーション</vt:lpstr>
      <vt:lpstr>PowerPoint プレゼンテーション</vt:lpstr>
      <vt:lpstr>PowerPoint プレゼンテーション</vt:lpstr>
      <vt:lpstr>　こだわり①暑がり・寒がり機能</vt:lpstr>
      <vt:lpstr>　暑がり・寒がり機能</vt:lpstr>
      <vt:lpstr>　こだわり②コーディネート機能</vt:lpstr>
      <vt:lpstr>　実際に使用してみた！</vt:lpstr>
      <vt:lpstr>　チームA型の目標</vt:lpstr>
      <vt:lpstr>　目標達成率</vt:lpstr>
      <vt:lpstr>　ナレッジとして学びを共有</vt:lpstr>
      <vt:lpstr>　苦手克服</vt:lpstr>
      <vt:lpstr>　その他グループとしての工夫</vt:lpstr>
      <vt:lpstr>苦労したこと/楽しかったこと</vt:lpstr>
      <vt:lpstr>今後の展望</vt:lpstr>
      <vt:lpstr>　個人の成長</vt:lpstr>
      <vt:lpstr>高井咲楽</vt:lpstr>
      <vt:lpstr>笹原子龍</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高井咲楽</dc:creator>
  <cp:lastModifiedBy>高井咲楽</cp:lastModifiedBy>
  <cp:revision>140</cp:revision>
  <dcterms:created xsi:type="dcterms:W3CDTF">2023-06-25T05:32:01Z</dcterms:created>
  <dcterms:modified xsi:type="dcterms:W3CDTF">2023-06-27T04:02:46Z</dcterms:modified>
</cp:coreProperties>
</file>