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8" r:id="rId2"/>
    <p:sldId id="259" r:id="rId3"/>
    <p:sldId id="260" r:id="rId4"/>
    <p:sldId id="261" r:id="rId5"/>
    <p:sldId id="293" r:id="rId6"/>
    <p:sldId id="289" r:id="rId7"/>
    <p:sldId id="288" r:id="rId8"/>
    <p:sldId id="267" r:id="rId9"/>
    <p:sldId id="268" r:id="rId10"/>
    <p:sldId id="269" r:id="rId11"/>
    <p:sldId id="298" r:id="rId12"/>
    <p:sldId id="270" r:id="rId13"/>
    <p:sldId id="271" r:id="rId14"/>
    <p:sldId id="272" r:id="rId15"/>
    <p:sldId id="273" r:id="rId16"/>
    <p:sldId id="274" r:id="rId17"/>
    <p:sldId id="292" r:id="rId18"/>
    <p:sldId id="276" r:id="rId19"/>
    <p:sldId id="277" r:id="rId20"/>
    <p:sldId id="297" r:id="rId21"/>
    <p:sldId id="296" r:id="rId22"/>
    <p:sldId id="279" r:id="rId23"/>
    <p:sldId id="280" r:id="rId24"/>
    <p:sldId id="281" r:id="rId25"/>
    <p:sldId id="282" r:id="rId26"/>
    <p:sldId id="283" r:id="rId27"/>
    <p:sldId id="284" r:id="rId28"/>
    <p:sldId id="285" r:id="rId29"/>
    <p:sldId id="300"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3032"/>
    <a:srgbClr val="B8D4D3"/>
    <a:srgbClr val="818076"/>
    <a:srgbClr val="D7CF88"/>
    <a:srgbClr val="F3F5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5946" autoAdjust="0"/>
  </p:normalViewPr>
  <p:slideViewPr>
    <p:cSldViewPr snapToGrid="0">
      <p:cViewPr varScale="1">
        <p:scale>
          <a:sx n="44" d="100"/>
          <a:sy n="44" d="100"/>
        </p:scale>
        <p:origin x="152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AA1568-BFA5-4FAC-AE3E-A7067FCFC581}" type="datetimeFigureOut">
              <a:rPr kumimoji="1" lang="ja-JP" altLang="en-US" smtClean="0"/>
              <a:t>2023/6/29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E29D4-9341-4F00-B08B-8003D9BAF60B}" type="slidenum">
              <a:rPr kumimoji="1" lang="ja-JP" altLang="en-US" smtClean="0"/>
              <a:t>‹#›</a:t>
            </a:fld>
            <a:endParaRPr kumimoji="1" lang="ja-JP" altLang="en-US"/>
          </a:p>
        </p:txBody>
      </p:sp>
    </p:spTree>
    <p:extLst>
      <p:ext uri="{BB962C8B-B14F-4D97-AF65-F5344CB8AC3E}">
        <p14:creationId xmlns:p14="http://schemas.microsoft.com/office/powerpoint/2010/main" val="1995678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高井</a:t>
            </a:r>
            <a:r>
              <a:rPr kumimoji="1" lang="en-US" altLang="ja-JP" dirty="0"/>
              <a:t>】</a:t>
            </a:r>
          </a:p>
          <a:p>
            <a:r>
              <a:rPr kumimoji="1" lang="ja-JP" altLang="en-US" dirty="0"/>
              <a:t>みなさん、こんにちは！</a:t>
            </a:r>
            <a:endParaRPr kumimoji="1" lang="en-US" altLang="ja-JP" dirty="0"/>
          </a:p>
          <a:p>
            <a:r>
              <a:rPr kumimoji="1" lang="ja-JP" altLang="en-US" dirty="0"/>
              <a:t>チーム</a:t>
            </a:r>
            <a:r>
              <a:rPr kumimoji="1" lang="en-US" altLang="ja-JP" dirty="0"/>
              <a:t>A</a:t>
            </a:r>
            <a:r>
              <a:rPr kumimoji="1" lang="ja-JP" altLang="en-US" dirty="0"/>
              <a:t>型です。</a:t>
            </a:r>
            <a:endParaRPr kumimoji="1" lang="en-US" altLang="ja-JP" dirty="0"/>
          </a:p>
          <a:p>
            <a:r>
              <a:rPr kumimoji="1" lang="ja-JP" altLang="en-US" dirty="0"/>
              <a:t>たくさん発表を聞いてお疲れの方もいらっしゃると思いますが、是非私たちの発表に耳を傾けていただけたらと思います。</a:t>
            </a:r>
            <a:endParaRPr kumimoji="1" lang="en-US" altLang="ja-JP" dirty="0"/>
          </a:p>
          <a:p>
            <a:r>
              <a:rPr kumimoji="1" lang="ja-JP" altLang="en-US" dirty="0"/>
              <a:t>それでは、これから「</a:t>
            </a:r>
            <a:r>
              <a:rPr kumimoji="1" lang="en-US" altLang="ja-JP" dirty="0"/>
              <a:t>Closet with me</a:t>
            </a:r>
            <a:r>
              <a:rPr kumimoji="1" lang="ja-JP" altLang="en-US" dirty="0"/>
              <a:t>　快適な</a:t>
            </a:r>
            <a:r>
              <a:rPr kumimoji="1" lang="en-US" altLang="ja-JP" dirty="0"/>
              <a:t>1</a:t>
            </a:r>
            <a:r>
              <a:rPr kumimoji="1" lang="ja-JP" altLang="en-US" dirty="0"/>
              <a:t>日の始まりをあなたに」を始めます。</a:t>
            </a:r>
            <a:endParaRPr kumimoji="1" lang="en-US" altLang="ja-JP" dirty="0"/>
          </a:p>
          <a:p>
            <a:r>
              <a:rPr kumimoji="1" lang="ja-JP" altLang="en-US" dirty="0"/>
              <a:t>よろしくお願いします。</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1</a:t>
            </a:fld>
            <a:endParaRPr kumimoji="1" lang="ja-JP" altLang="en-US"/>
          </a:p>
        </p:txBody>
      </p:sp>
    </p:spTree>
    <p:extLst>
      <p:ext uri="{BB962C8B-B14F-4D97-AF65-F5344CB8AC3E}">
        <p14:creationId xmlns:p14="http://schemas.microsoft.com/office/powerpoint/2010/main" val="1719864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0" i="0" dirty="0">
                <a:solidFill>
                  <a:srgbClr val="1D1C1D"/>
                </a:solidFill>
                <a:effectLst/>
                <a:latin typeface="NotoSansJP"/>
              </a:rPr>
              <a:t>【</a:t>
            </a:r>
            <a:r>
              <a:rPr lang="ja-JP" altLang="en-US" b="0" i="0" dirty="0">
                <a:solidFill>
                  <a:srgbClr val="1D1C1D"/>
                </a:solidFill>
                <a:effectLst/>
                <a:latin typeface="NotoSansJP"/>
              </a:rPr>
              <a:t>笹原</a:t>
            </a:r>
            <a:r>
              <a:rPr lang="en-US" altLang="ja-JP" b="0" i="0" dirty="0">
                <a:solidFill>
                  <a:srgbClr val="1D1C1D"/>
                </a:solidFill>
                <a:effectLst/>
                <a:latin typeface="NotoSansJP"/>
              </a:rPr>
              <a:t>】</a:t>
            </a:r>
            <a:r>
              <a:rPr lang="ja-JP" altLang="en-US" b="0" i="0" dirty="0">
                <a:solidFill>
                  <a:srgbClr val="1D1C1D"/>
                </a:solidFill>
                <a:effectLst/>
                <a:latin typeface="NotoSansJP"/>
              </a:rPr>
              <a:t>同じ状況でもその人の体感によっては適切な服装も分かれるのではないかと思う方もいらっしゃると思います。</a:t>
            </a:r>
            <a:br>
              <a:rPr lang="ja-JP" altLang="en-US" dirty="0"/>
            </a:br>
            <a:r>
              <a:rPr lang="ja-JP" altLang="en-US" b="0" i="0" dirty="0">
                <a:solidFill>
                  <a:srgbClr val="1D1C1D"/>
                </a:solidFill>
                <a:effectLst/>
                <a:latin typeface="NotoSansJP"/>
              </a:rPr>
              <a:t>それを解決するために導入したのがこの指数です。</a:t>
            </a:r>
            <a:br>
              <a:rPr lang="ja-JP" altLang="en-US" dirty="0"/>
            </a:br>
            <a:r>
              <a:rPr lang="ja-JP" altLang="en-US" b="0" i="0" dirty="0">
                <a:solidFill>
                  <a:srgbClr val="1D1C1D"/>
                </a:solidFill>
                <a:effectLst/>
                <a:latin typeface="NotoSansJP"/>
              </a:rPr>
              <a:t>暑がり・寒がり指数は個人で自分が暑がりか寒がりかを判断し、</a:t>
            </a:r>
            <a:r>
              <a:rPr lang="en-US" altLang="ja-JP" b="0" i="0" dirty="0">
                <a:solidFill>
                  <a:srgbClr val="1D1C1D"/>
                </a:solidFill>
                <a:effectLst/>
                <a:latin typeface="NotoSansJP"/>
              </a:rPr>
              <a:t>11</a:t>
            </a:r>
            <a:r>
              <a:rPr lang="ja-JP" altLang="en-US" b="0" i="0" dirty="0">
                <a:solidFill>
                  <a:srgbClr val="1D1C1D"/>
                </a:solidFill>
                <a:effectLst/>
                <a:latin typeface="NotoSansJP"/>
              </a:rPr>
              <a:t>段階の中から</a:t>
            </a:r>
            <a:br>
              <a:rPr lang="ja-JP" altLang="en-US" dirty="0"/>
            </a:br>
            <a:r>
              <a:rPr lang="ja-JP" altLang="en-US" b="0" i="0" dirty="0">
                <a:solidFill>
                  <a:srgbClr val="1D1C1D"/>
                </a:solidFill>
                <a:effectLst/>
                <a:latin typeface="NotoSansJP"/>
              </a:rPr>
              <a:t>例えばとても暑がりな人は</a:t>
            </a:r>
            <a:r>
              <a:rPr lang="en-US" altLang="ja-JP" b="0" i="0" dirty="0">
                <a:solidFill>
                  <a:srgbClr val="1D1C1D"/>
                </a:solidFill>
                <a:effectLst/>
                <a:latin typeface="NotoSansJP"/>
              </a:rPr>
              <a:t>+</a:t>
            </a:r>
            <a:r>
              <a:rPr lang="ja-JP" altLang="en-US" b="0" i="0" dirty="0">
                <a:solidFill>
                  <a:srgbClr val="1D1C1D"/>
                </a:solidFill>
                <a:effectLst/>
                <a:latin typeface="NotoSansJP"/>
              </a:rPr>
              <a:t>５，普通の人は０，とても寒がりな人は－５というように設定します。</a:t>
            </a:r>
            <a:br>
              <a:rPr lang="ja-JP" altLang="en-US" dirty="0"/>
            </a:br>
            <a:endParaRPr kumimoji="1" lang="ja-JP" altLang="en-US" dirty="0"/>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10</a:t>
            </a:fld>
            <a:endParaRPr kumimoji="1" lang="ja-JP" altLang="en-US"/>
          </a:p>
        </p:txBody>
      </p:sp>
    </p:spTree>
    <p:extLst>
      <p:ext uri="{BB962C8B-B14F-4D97-AF65-F5344CB8AC3E}">
        <p14:creationId xmlns:p14="http://schemas.microsoft.com/office/powerpoint/2010/main" val="1253072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笹原</a:t>
            </a:r>
            <a:r>
              <a:rPr kumimoji="1" lang="en-US" altLang="ja-JP" dirty="0"/>
              <a:t>】</a:t>
            </a:r>
          </a:p>
          <a:p>
            <a:pPr algn="l"/>
            <a:r>
              <a:rPr lang="ja-JP" altLang="en-US" b="0" i="0" dirty="0">
                <a:solidFill>
                  <a:srgbClr val="1D1C1D"/>
                </a:solidFill>
                <a:effectLst/>
                <a:latin typeface="NotoSansJP"/>
              </a:rPr>
              <a:t>暑がり寒がり指数の詳細を少しお話致します。標準の指数</a:t>
            </a:r>
            <a:r>
              <a:rPr lang="en-US" altLang="ja-JP" b="0" i="0" dirty="0">
                <a:solidFill>
                  <a:srgbClr val="1D1C1D"/>
                </a:solidFill>
                <a:effectLst/>
                <a:latin typeface="NotoSansJP"/>
              </a:rPr>
              <a:t>0</a:t>
            </a:r>
            <a:r>
              <a:rPr lang="ja-JP" altLang="en-US" b="0" i="0" dirty="0">
                <a:solidFill>
                  <a:srgbClr val="1D1C1D"/>
                </a:solidFill>
                <a:effectLst/>
                <a:latin typeface="NotoSansJP"/>
              </a:rPr>
              <a:t>では大体</a:t>
            </a:r>
            <a:r>
              <a:rPr lang="en-US" altLang="ja-JP" b="0" i="0" dirty="0">
                <a:solidFill>
                  <a:srgbClr val="1D1C1D"/>
                </a:solidFill>
                <a:effectLst/>
                <a:latin typeface="NotoSansJP"/>
              </a:rPr>
              <a:t>25℃</a:t>
            </a:r>
            <a:r>
              <a:rPr lang="ja-JP" altLang="en-US" b="0" i="0" dirty="0">
                <a:solidFill>
                  <a:srgbClr val="1D1C1D"/>
                </a:solidFill>
                <a:effectLst/>
                <a:latin typeface="NotoSansJP"/>
              </a:rPr>
              <a:t>になったら半袖一枚で外に出るかなという方を想定しています。</a:t>
            </a:r>
            <a:br>
              <a:rPr lang="ja-JP" altLang="en-US" dirty="0"/>
            </a:br>
            <a:r>
              <a:rPr lang="ja-JP" altLang="en-US" b="0" i="0" dirty="0">
                <a:solidFill>
                  <a:srgbClr val="1D1C1D"/>
                </a:solidFill>
                <a:effectLst/>
                <a:latin typeface="NotoSansJP"/>
              </a:rPr>
              <a:t>そこから</a:t>
            </a:r>
            <a:r>
              <a:rPr lang="en-US" altLang="ja-JP" b="0" i="0" dirty="0">
                <a:solidFill>
                  <a:srgbClr val="1D1C1D"/>
                </a:solidFill>
                <a:effectLst/>
                <a:latin typeface="NotoSansJP"/>
              </a:rPr>
              <a:t>23℃</a:t>
            </a:r>
            <a:r>
              <a:rPr lang="ja-JP" altLang="en-US" b="0" i="0" dirty="0">
                <a:solidFill>
                  <a:srgbClr val="1D1C1D"/>
                </a:solidFill>
                <a:effectLst/>
                <a:latin typeface="NotoSansJP"/>
              </a:rPr>
              <a:t>からなら半袖一枚でという方は２を設定していただけるとそれに合わせた基準で服装をお勧めすることができます。</a:t>
            </a:r>
            <a:br>
              <a:rPr lang="ja-JP" altLang="en-US" dirty="0"/>
            </a:br>
            <a:r>
              <a:rPr lang="ja-JP" altLang="en-US" b="0" i="0" dirty="0">
                <a:solidFill>
                  <a:srgbClr val="1D1C1D"/>
                </a:solidFill>
                <a:effectLst/>
                <a:latin typeface="NotoSansJP"/>
              </a:rPr>
              <a:t>最大の想定としては、</a:t>
            </a:r>
            <a:r>
              <a:rPr lang="en-US" altLang="ja-JP" b="0" i="0" dirty="0">
                <a:solidFill>
                  <a:srgbClr val="1D1C1D"/>
                </a:solidFill>
                <a:effectLst/>
                <a:latin typeface="NotoSansJP"/>
              </a:rPr>
              <a:t>20℃</a:t>
            </a:r>
            <a:r>
              <a:rPr lang="ja-JP" altLang="en-US" b="0" i="0" dirty="0">
                <a:solidFill>
                  <a:srgbClr val="1D1C1D"/>
                </a:solidFill>
                <a:effectLst/>
                <a:latin typeface="NotoSansJP"/>
              </a:rPr>
              <a:t>からもう半袖一枚で行けるぜという暑いハートをおもちのかたはぜひ５の設定をお願いいたします。</a:t>
            </a:r>
            <a:br>
              <a:rPr lang="ja-JP" altLang="en-US" dirty="0"/>
            </a:br>
            <a:r>
              <a:rPr lang="ja-JP" altLang="en-US" b="0" i="0" dirty="0">
                <a:solidFill>
                  <a:srgbClr val="1D1C1D"/>
                </a:solidFill>
                <a:effectLst/>
                <a:latin typeface="NotoSansJP"/>
              </a:rPr>
              <a:t>その逆に寒がりの方の場合は</a:t>
            </a:r>
            <a:r>
              <a:rPr lang="en-US" altLang="ja-JP" b="0" i="0" dirty="0">
                <a:solidFill>
                  <a:srgbClr val="1D1C1D"/>
                </a:solidFill>
                <a:effectLst/>
                <a:latin typeface="NotoSansJP"/>
              </a:rPr>
              <a:t>27℃</a:t>
            </a:r>
            <a:r>
              <a:rPr lang="ja-JP" altLang="en-US" b="0" i="0" dirty="0">
                <a:solidFill>
                  <a:srgbClr val="1D1C1D"/>
                </a:solidFill>
                <a:effectLst/>
                <a:latin typeface="NotoSansJP"/>
              </a:rPr>
              <a:t>くらいじゃないと半袖一枚では肌寒いと感じられる方はー</a:t>
            </a:r>
            <a:r>
              <a:rPr lang="en-US" altLang="ja-JP" b="0" i="0" dirty="0">
                <a:solidFill>
                  <a:srgbClr val="1D1C1D"/>
                </a:solidFill>
                <a:effectLst/>
                <a:latin typeface="NotoSansJP"/>
              </a:rPr>
              <a:t>2</a:t>
            </a:r>
            <a:r>
              <a:rPr lang="ja-JP" altLang="en-US" b="0" i="0" dirty="0">
                <a:solidFill>
                  <a:srgbClr val="1D1C1D"/>
                </a:solidFill>
                <a:effectLst/>
                <a:latin typeface="NotoSansJP"/>
              </a:rPr>
              <a:t>を設定していただけるとちょうどよい基準になります。</a:t>
            </a:r>
            <a:br>
              <a:rPr lang="ja-JP" altLang="en-US" dirty="0"/>
            </a:br>
            <a:r>
              <a:rPr lang="ja-JP" altLang="en-US" b="0" i="0" dirty="0">
                <a:solidFill>
                  <a:srgbClr val="1D1C1D"/>
                </a:solidFill>
                <a:effectLst/>
                <a:latin typeface="NotoSansJP"/>
              </a:rPr>
              <a:t>こちらも₋</a:t>
            </a:r>
            <a:r>
              <a:rPr lang="en-US" altLang="ja-JP" b="0" i="0" dirty="0">
                <a:solidFill>
                  <a:srgbClr val="1D1C1D"/>
                </a:solidFill>
                <a:effectLst/>
                <a:latin typeface="NotoSansJP"/>
              </a:rPr>
              <a:t>5</a:t>
            </a:r>
            <a:r>
              <a:rPr lang="ja-JP" altLang="en-US" b="0" i="0" dirty="0">
                <a:solidFill>
                  <a:srgbClr val="1D1C1D"/>
                </a:solidFill>
                <a:effectLst/>
                <a:latin typeface="NotoSansJP"/>
              </a:rPr>
              <a:t>の設定になりますと</a:t>
            </a:r>
            <a:r>
              <a:rPr lang="en-US" altLang="ja-JP" b="0" i="0" dirty="0">
                <a:solidFill>
                  <a:srgbClr val="1D1C1D"/>
                </a:solidFill>
                <a:effectLst/>
                <a:latin typeface="NotoSansJP"/>
              </a:rPr>
              <a:t>30℃</a:t>
            </a:r>
            <a:r>
              <a:rPr lang="ja-JP" altLang="en-US" b="0" i="0" dirty="0">
                <a:solidFill>
                  <a:srgbClr val="1D1C1D"/>
                </a:solidFill>
                <a:effectLst/>
                <a:latin typeface="NotoSansJP"/>
              </a:rPr>
              <a:t>を超えてこないと半袖一枚なんてなれんわという方にお勧めとなります。</a:t>
            </a:r>
            <a:br>
              <a:rPr lang="ja-JP" altLang="en-US" dirty="0"/>
            </a:br>
            <a:r>
              <a:rPr lang="ja-JP" altLang="en-US" b="0" i="0" dirty="0">
                <a:solidFill>
                  <a:srgbClr val="1D1C1D"/>
                </a:solidFill>
                <a:effectLst/>
                <a:latin typeface="NotoSansJP"/>
              </a:rPr>
              <a:t>設定した指数は後からプロフィール画面で変更することができるので、日々使用を繰り返す中でユーザーの方に調整していただき、より最善に近い服装提案を可能としています。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A0FE29D4-9341-4F00-B08B-8003D9BAF60B}" type="slidenum">
              <a:rPr kumimoji="1" lang="ja-JP" altLang="en-US" smtClean="0"/>
              <a:t>11</a:t>
            </a:fld>
            <a:endParaRPr kumimoji="1" lang="ja-JP" altLang="en-US"/>
          </a:p>
        </p:txBody>
      </p:sp>
    </p:spTree>
    <p:extLst>
      <p:ext uri="{BB962C8B-B14F-4D97-AF65-F5344CB8AC3E}">
        <p14:creationId xmlns:p14="http://schemas.microsoft.com/office/powerpoint/2010/main" val="58941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笹原</a:t>
            </a:r>
            <a:r>
              <a:rPr kumimoji="1" lang="en-US" altLang="ja-JP" dirty="0"/>
              <a:t>】</a:t>
            </a:r>
            <a:r>
              <a:rPr kumimoji="1" lang="ja-JP" altLang="en-US" dirty="0"/>
              <a:t>こちらが実際の画面です。</a:t>
            </a:r>
            <a:endParaRPr kumimoji="1" lang="en-US" altLang="ja-JP" dirty="0"/>
          </a:p>
          <a:p>
            <a:r>
              <a:rPr kumimoji="1" lang="ja-JP" altLang="en-US" dirty="0"/>
              <a:t>同じ日時、気温でも暑がり・寒がり指数が異なる２人では提案されるおすすめの組み合わせに変化が生じています。</a:t>
            </a:r>
            <a:endParaRPr kumimoji="1" lang="en-US" altLang="ja-JP" dirty="0"/>
          </a:p>
          <a:p>
            <a:r>
              <a:rPr kumimoji="1" lang="ja-JP" altLang="en-US" dirty="0"/>
              <a:t>このように、本アプリでは個人の体感も考慮し、より皆さま一人一人にフィットした服装を提案することが可能となっています。</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12</a:t>
            </a:fld>
            <a:endParaRPr kumimoji="1" lang="ja-JP" altLang="en-US"/>
          </a:p>
        </p:txBody>
      </p:sp>
    </p:spTree>
    <p:extLst>
      <p:ext uri="{BB962C8B-B14F-4D97-AF65-F5344CB8AC3E}">
        <p14:creationId xmlns:p14="http://schemas.microsoft.com/office/powerpoint/2010/main" val="3284136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笹原</a:t>
            </a:r>
            <a:r>
              <a:rPr kumimoji="1" lang="en-US" altLang="ja-JP" dirty="0"/>
              <a:t>】</a:t>
            </a:r>
            <a:r>
              <a:rPr kumimoji="1" lang="ja-JP" altLang="en-US" dirty="0"/>
              <a:t>２つ目は、コーディネート登録・履歴機能です</a:t>
            </a:r>
            <a:endParaRPr kumimoji="1" lang="en-US" altLang="ja-JP" dirty="0"/>
          </a:p>
          <a:p>
            <a:r>
              <a:rPr kumimoji="1" lang="ja-JP" altLang="en-US" dirty="0"/>
              <a:t>おすすめの組み合わせに沿って実際に着用した服の組み合わせをコーディネートとして登録することができます。</a:t>
            </a:r>
            <a:endParaRPr kumimoji="1" lang="en-US" altLang="ja-JP" dirty="0"/>
          </a:p>
          <a:p>
            <a:r>
              <a:rPr kumimoji="1" lang="ja-JP" altLang="en-US" dirty="0"/>
              <a:t>登録したコーディネートは</a:t>
            </a:r>
            <a:r>
              <a:rPr lang="ja-JP" altLang="en-US" dirty="0"/>
              <a:t>日付、最高気温、最低気温、全件検索のいずれかで検索することができ、</a:t>
            </a:r>
            <a:endParaRPr lang="en-US" altLang="ja-JP" dirty="0"/>
          </a:p>
          <a:p>
            <a:r>
              <a:rPr lang="ja-JP" altLang="en-US" dirty="0"/>
              <a:t>同じような時期や気温の日に過去のコーディネートを参考にして服を選ぶこともできます。</a:t>
            </a:r>
            <a:endParaRPr lang="en-US" altLang="ja-JP" dirty="0"/>
          </a:p>
          <a:p>
            <a:r>
              <a:rPr kumimoji="1" lang="ja-JP" altLang="en-US" dirty="0"/>
              <a:t>これにより、忙しいあなたには過去に着用したコーディネートをさっと見て参考にすることができ、コーディネートがマンネリ化してしまうあなたには</a:t>
            </a:r>
            <a:endParaRPr kumimoji="1" lang="en-US" altLang="ja-JP" dirty="0"/>
          </a:p>
          <a:p>
            <a:r>
              <a:rPr kumimoji="1" lang="ja-JP" altLang="en-US" dirty="0"/>
              <a:t>新しい組み合わせを探すきっかけにもなります。</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13</a:t>
            </a:fld>
            <a:endParaRPr kumimoji="1" lang="ja-JP" altLang="en-US"/>
          </a:p>
        </p:txBody>
      </p:sp>
    </p:spTree>
    <p:extLst>
      <p:ext uri="{BB962C8B-B14F-4D97-AF65-F5344CB8AC3E}">
        <p14:creationId xmlns:p14="http://schemas.microsoft.com/office/powerpoint/2010/main" val="3023460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藤澤</a:t>
            </a:r>
            <a:r>
              <a:rPr kumimoji="1" lang="en-US" altLang="ja-JP" dirty="0"/>
              <a:t>】</a:t>
            </a:r>
          </a:p>
          <a:p>
            <a:r>
              <a:rPr kumimoji="1" lang="ja-JP" altLang="en-US" dirty="0"/>
              <a:t>このアプリを実際に使用してみた際の所要時間と工程がこちらです、</a:t>
            </a:r>
            <a:endParaRPr kumimoji="1" lang="en-US" altLang="ja-JP" dirty="0"/>
          </a:p>
          <a:p>
            <a:r>
              <a:rPr kumimoji="1" lang="ja-JP" altLang="en-US" dirty="0"/>
              <a:t>工程の数と所要時間が大幅に削減されたことが分かると思います。</a:t>
            </a:r>
            <a:endParaRPr kumimoji="1" lang="en-US" altLang="ja-JP" dirty="0"/>
          </a:p>
          <a:p>
            <a:r>
              <a:rPr kumimoji="1" lang="ja-JP" altLang="en-US" dirty="0"/>
              <a:t>このように朝の忙しい時間を効率的に、そして１日をより快適に過ごすことができるようになります。</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14</a:t>
            </a:fld>
            <a:endParaRPr kumimoji="1" lang="ja-JP" altLang="en-US"/>
          </a:p>
        </p:txBody>
      </p:sp>
    </p:spTree>
    <p:extLst>
      <p:ext uri="{BB962C8B-B14F-4D97-AF65-F5344CB8AC3E}">
        <p14:creationId xmlns:p14="http://schemas.microsoft.com/office/powerpoint/2010/main" val="2451210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藤澤</a:t>
            </a:r>
            <a:r>
              <a:rPr kumimoji="1" lang="en-US" altLang="ja-JP" dirty="0"/>
              <a:t>】</a:t>
            </a:r>
            <a:r>
              <a:rPr kumimoji="1" lang="ja-JP" altLang="en-US" dirty="0"/>
              <a:t>こここからは、開発にあたってのチームでの取り組みについてお話しします。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15</a:t>
            </a:fld>
            <a:endParaRPr kumimoji="1" lang="ja-JP" altLang="en-US"/>
          </a:p>
        </p:txBody>
      </p:sp>
    </p:spTree>
    <p:extLst>
      <p:ext uri="{BB962C8B-B14F-4D97-AF65-F5344CB8AC3E}">
        <p14:creationId xmlns:p14="http://schemas.microsoft.com/office/powerpoint/2010/main" val="1865777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笹原</a:t>
            </a:r>
            <a:r>
              <a:rPr kumimoji="1" lang="en-US" altLang="ja-JP" dirty="0"/>
              <a:t>】</a:t>
            </a:r>
          </a:p>
          <a:p>
            <a:r>
              <a:rPr kumimoji="1" lang="ja-JP" altLang="en-US" dirty="0"/>
              <a:t>わたしたちチーム</a:t>
            </a:r>
            <a:r>
              <a:rPr kumimoji="1" lang="en-US" altLang="ja-JP" dirty="0"/>
              <a:t>A</a:t>
            </a:r>
            <a:r>
              <a:rPr kumimoji="1" lang="ja-JP" altLang="en-US" dirty="0"/>
              <a:t>型では、次のように意識することを決めてチーム開発に取り組みました。</a:t>
            </a:r>
            <a:endParaRPr kumimoji="1" lang="en-US" altLang="ja-JP" dirty="0"/>
          </a:p>
          <a:p>
            <a:r>
              <a:rPr kumimoji="1" lang="en-US" altLang="ja-JP" dirty="0"/>
              <a:t>(</a:t>
            </a:r>
            <a:r>
              <a:rPr kumimoji="1" lang="ja-JP" altLang="en-US" dirty="0"/>
              <a:t>読み上げる、次のスライド行くときタイミング分からないので頷いてくれるとありがたいです！！！</a:t>
            </a:r>
            <a:r>
              <a:rPr kumimoji="1" lang="en-US" altLang="ja-JP" dirty="0"/>
              <a:t>)</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16</a:t>
            </a:fld>
            <a:endParaRPr kumimoji="1" lang="ja-JP" altLang="en-US"/>
          </a:p>
        </p:txBody>
      </p:sp>
    </p:spTree>
    <p:extLst>
      <p:ext uri="{BB962C8B-B14F-4D97-AF65-F5344CB8AC3E}">
        <p14:creationId xmlns:p14="http://schemas.microsoft.com/office/powerpoint/2010/main" val="2547089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高井</a:t>
            </a:r>
            <a:r>
              <a:rPr kumimoji="1" lang="en-US" altLang="ja-JP" dirty="0"/>
              <a:t>】</a:t>
            </a:r>
          </a:p>
          <a:p>
            <a:r>
              <a:rPr kumimoji="1" lang="ja-JP" altLang="en-US" dirty="0"/>
              <a:t>先程の</a:t>
            </a:r>
            <a:r>
              <a:rPr kumimoji="1" lang="en-US" altLang="ja-JP" dirty="0"/>
              <a:t>5</a:t>
            </a:r>
            <a:r>
              <a:rPr kumimoji="1" lang="ja-JP" altLang="en-US" dirty="0"/>
              <a:t>点の中で、特に意識したものを</a:t>
            </a:r>
            <a:r>
              <a:rPr kumimoji="1" lang="en-US" altLang="ja-JP" dirty="0"/>
              <a:t>2</a:t>
            </a:r>
            <a:r>
              <a:rPr kumimoji="1" lang="ja-JP" altLang="en-US" dirty="0"/>
              <a:t>点お話しします。</a:t>
            </a:r>
            <a:endParaRPr kumimoji="1" lang="en-US" altLang="ja-JP" dirty="0"/>
          </a:p>
          <a:p>
            <a:r>
              <a:rPr kumimoji="1" lang="ja-JP" altLang="en-US" dirty="0"/>
              <a:t>ひとつ目は、問題は小さいうちに対処することです。</a:t>
            </a:r>
            <a:endParaRPr kumimoji="1" lang="en-US" altLang="ja-JP" dirty="0"/>
          </a:p>
          <a:p>
            <a:r>
              <a:rPr kumimoji="1" lang="ja-JP" altLang="en-US" dirty="0"/>
              <a:t>休憩明けにはお互いの進捗を確認し、問題が小さいうちに気軽に質問ができる環境づくりを心掛けました。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二つ目は、</a:t>
            </a:r>
            <a:r>
              <a:rPr lang="ja-JP" altLang="en-US" sz="1200" b="0" i="0" dirty="0">
                <a:solidFill>
                  <a:srgbClr val="1D1C1D"/>
                </a:solidFill>
                <a:effectLst/>
                <a:latin typeface="NotoSansJP"/>
              </a:rPr>
              <a:t>誰かの意見に</a:t>
            </a:r>
            <a:r>
              <a:rPr lang="en-US" altLang="ja-JP" sz="1200" b="0" i="0" dirty="0">
                <a:solidFill>
                  <a:srgbClr val="1D1C1D"/>
                </a:solidFill>
                <a:effectLst/>
                <a:latin typeface="NotoSansJP"/>
              </a:rPr>
              <a:t>NO</a:t>
            </a:r>
            <a:r>
              <a:rPr lang="ja-JP" altLang="en-US" sz="1200" b="0" i="0" dirty="0">
                <a:solidFill>
                  <a:srgbClr val="1D1C1D"/>
                </a:solidFill>
                <a:effectLst/>
                <a:latin typeface="NotoSansJP"/>
              </a:rPr>
              <a:t>を言うときはそれに対して考えを言う</a:t>
            </a:r>
            <a:r>
              <a:rPr kumimoji="1" lang="ja-JP" altLang="en-US" sz="1200" b="0" i="0" dirty="0">
                <a:solidFill>
                  <a:srgbClr val="1D1C1D"/>
                </a:solidFill>
                <a:effectLst/>
                <a:latin typeface="NotoSansJP"/>
              </a:rPr>
              <a:t>ことです。</a:t>
            </a:r>
            <a:endParaRPr kumimoji="1" lang="en-US" altLang="ja-JP" dirty="0"/>
          </a:p>
          <a:p>
            <a:r>
              <a:rPr kumimoji="1" lang="ja-JP" altLang="en-US" dirty="0"/>
              <a:t>「その意見も良いけれど、こういう考え方もあるよね」といった肯定から意見を述べることで、攻撃的にならずに会話が進むように取り組みました。</a:t>
            </a:r>
          </a:p>
        </p:txBody>
      </p:sp>
      <p:sp>
        <p:nvSpPr>
          <p:cNvPr id="4" name="スライド番号プレースホルダー 3"/>
          <p:cNvSpPr>
            <a:spLocks noGrp="1"/>
          </p:cNvSpPr>
          <p:nvPr>
            <p:ph type="sldNum" sz="quarter" idx="5"/>
          </p:nvPr>
        </p:nvSpPr>
        <p:spPr/>
        <p:txBody>
          <a:bodyPr/>
          <a:lstStyle/>
          <a:p>
            <a:fld id="{A0FE29D4-9341-4F00-B08B-8003D9BAF60B}" type="slidenum">
              <a:rPr kumimoji="1" lang="ja-JP" altLang="en-US" smtClean="0"/>
              <a:t>17</a:t>
            </a:fld>
            <a:endParaRPr kumimoji="1" lang="ja-JP" altLang="en-US"/>
          </a:p>
        </p:txBody>
      </p:sp>
    </p:spTree>
    <p:extLst>
      <p:ext uri="{BB962C8B-B14F-4D97-AF65-F5344CB8AC3E}">
        <p14:creationId xmlns:p14="http://schemas.microsoft.com/office/powerpoint/2010/main" val="1061436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藤澤</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lang="ja-JP" altLang="en-US" sz="1200" i="0" dirty="0">
                <a:solidFill>
                  <a:srgbClr val="1D1C1D"/>
                </a:solidFill>
                <a:effectLst/>
                <a:latin typeface="NotoSansJP"/>
              </a:rPr>
              <a:t>問題は小さいうちに対処</a:t>
            </a:r>
            <a:r>
              <a:rPr kumimoji="1" lang="en-US" altLang="ja-JP" dirty="0"/>
              <a:t>]</a:t>
            </a:r>
            <a:r>
              <a:rPr kumimoji="1" lang="ja-JP" altLang="en-US" dirty="0"/>
              <a:t>の一つとして、解決した問題をナレッジとして日々</a:t>
            </a:r>
            <a:r>
              <a:rPr kumimoji="1" lang="en-US" altLang="ja-JP" dirty="0"/>
              <a:t>Slack</a:t>
            </a:r>
            <a:r>
              <a:rPr kumimoji="1" lang="ja-JP" altLang="en-US" dirty="0"/>
              <a:t>に投稿しました。</a:t>
            </a:r>
            <a:endParaRPr kumimoji="1" lang="en-US" altLang="ja-JP" dirty="0"/>
          </a:p>
          <a:p>
            <a:r>
              <a:rPr kumimoji="1" lang="ja-JP" altLang="en-US" dirty="0"/>
              <a:t>このナレッジを参考に問題を解決することもあり、有意義な取り組みだと感じています。</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18</a:t>
            </a:fld>
            <a:endParaRPr kumimoji="1" lang="ja-JP" altLang="en-US"/>
          </a:p>
        </p:txBody>
      </p:sp>
    </p:spTree>
    <p:extLst>
      <p:ext uri="{BB962C8B-B14F-4D97-AF65-F5344CB8AC3E}">
        <p14:creationId xmlns:p14="http://schemas.microsoft.com/office/powerpoint/2010/main" val="1896413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高井</a:t>
            </a:r>
            <a:r>
              <a:rPr kumimoji="1" lang="en-US" altLang="ja-JP" dirty="0"/>
              <a:t>】</a:t>
            </a:r>
            <a:r>
              <a:rPr kumimoji="1" lang="ja-JP" altLang="en-US" dirty="0"/>
              <a:t>あえて苦手な部分に挑戦することで、失敗を恐れずに挑戦し教え合うことを大切にしました。</a:t>
            </a:r>
            <a:endParaRPr kumimoji="1" lang="en-US" altLang="ja-JP" dirty="0"/>
          </a:p>
          <a:p>
            <a:r>
              <a:rPr kumimoji="1" lang="en-US" altLang="ja-JP" dirty="0"/>
              <a:t>Servlet</a:t>
            </a:r>
            <a:r>
              <a:rPr kumimoji="1" lang="ja-JP" altLang="en-US" dirty="0"/>
              <a:t>や</a:t>
            </a:r>
            <a:r>
              <a:rPr kumimoji="1" lang="en-US" altLang="ja-JP" dirty="0"/>
              <a:t>Dao</a:t>
            </a:r>
            <a:r>
              <a:rPr kumimoji="1" lang="ja-JP" altLang="en-US" dirty="0"/>
              <a:t>など、分担しながらなるべく全ての箇所に全員が関わるように心掛けました。</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19</a:t>
            </a:fld>
            <a:endParaRPr kumimoji="1" lang="ja-JP" altLang="en-US"/>
          </a:p>
        </p:txBody>
      </p:sp>
    </p:spTree>
    <p:extLst>
      <p:ext uri="{BB962C8B-B14F-4D97-AF65-F5344CB8AC3E}">
        <p14:creationId xmlns:p14="http://schemas.microsoft.com/office/powerpoint/2010/main" val="3758568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発表のアジェンダは、大きく分けて</a:t>
            </a:r>
            <a:r>
              <a:rPr kumimoji="1" lang="en-US" altLang="ja-JP" dirty="0"/>
              <a:t>3</a:t>
            </a:r>
            <a:r>
              <a:rPr kumimoji="1" lang="ja-JP" altLang="en-US" dirty="0"/>
              <a:t>つ</a:t>
            </a:r>
            <a:endParaRPr kumimoji="1" lang="en-US" altLang="ja-JP" dirty="0"/>
          </a:p>
          <a:p>
            <a:r>
              <a:rPr lang="en-US" altLang="ja-JP" sz="1200" b="1" dirty="0"/>
              <a:t>1</a:t>
            </a:r>
            <a:r>
              <a:rPr lang="ja-JP" altLang="en-US" sz="1200" b="1" dirty="0"/>
              <a:t> </a:t>
            </a:r>
            <a:r>
              <a:rPr kumimoji="1" lang="ja-JP" altLang="en-US" sz="1200" b="1" dirty="0"/>
              <a:t>制作したアプリの説明</a:t>
            </a:r>
            <a:endParaRPr kumimoji="1" lang="en-US" altLang="ja-JP" sz="1200" b="1" dirty="0"/>
          </a:p>
          <a:p>
            <a:pPr marL="0" indent="0">
              <a:buNone/>
            </a:pPr>
            <a:r>
              <a:rPr lang="en-US" altLang="ja-JP" sz="1200" b="1" dirty="0"/>
              <a:t>2</a:t>
            </a:r>
            <a:r>
              <a:rPr lang="ja-JP" altLang="en-US" sz="1200" b="1" dirty="0"/>
              <a:t> チームとしてこだわった点</a:t>
            </a:r>
            <a:endParaRPr lang="en-US" altLang="ja-JP" sz="1200" dirty="0"/>
          </a:p>
          <a:p>
            <a:pPr marL="0" indent="0">
              <a:buNone/>
            </a:pPr>
            <a:r>
              <a:rPr kumimoji="1" lang="en-US" altLang="ja-JP" sz="1200" b="1" dirty="0"/>
              <a:t>3 </a:t>
            </a:r>
            <a:r>
              <a:rPr kumimoji="1" lang="ja-JP" altLang="en-US" sz="1200" b="1" dirty="0"/>
              <a:t>個人の成長</a:t>
            </a:r>
            <a:endParaRPr kumimoji="1" lang="en-US" altLang="ja-JP"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で、お話しさせていただきます。</a:t>
            </a:r>
            <a:endParaRPr kumimoji="1" lang="en-US" altLang="ja-JP" dirty="0"/>
          </a:p>
          <a:p>
            <a:pPr marL="0" indent="0">
              <a:buNone/>
            </a:pPr>
            <a:endParaRPr kumimoji="1" lang="ja-JP" alt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dirty="0"/>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2</a:t>
            </a:fld>
            <a:endParaRPr kumimoji="1" lang="ja-JP" altLang="en-US"/>
          </a:p>
        </p:txBody>
      </p:sp>
    </p:spTree>
    <p:extLst>
      <p:ext uri="{BB962C8B-B14F-4D97-AF65-F5344CB8AC3E}">
        <p14:creationId xmlns:p14="http://schemas.microsoft.com/office/powerpoint/2010/main" val="3610220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0" i="0" dirty="0">
                <a:solidFill>
                  <a:srgbClr val="1D1C1D"/>
                </a:solidFill>
                <a:effectLst/>
                <a:latin typeface="NotoSansJP"/>
              </a:rPr>
              <a:t>【</a:t>
            </a:r>
            <a:r>
              <a:rPr lang="ja-JP" altLang="en-US" b="0" i="0" dirty="0">
                <a:solidFill>
                  <a:srgbClr val="1D1C1D"/>
                </a:solidFill>
                <a:effectLst/>
                <a:latin typeface="NotoSansJP"/>
              </a:rPr>
              <a:t>松倉</a:t>
            </a:r>
            <a:r>
              <a:rPr lang="en-US" altLang="ja-JP" b="0" i="0" dirty="0">
                <a:solidFill>
                  <a:srgbClr val="1D1C1D"/>
                </a:solidFill>
                <a:effectLst/>
                <a:latin typeface="NotoSansJP"/>
              </a:rPr>
              <a:t>】</a:t>
            </a:r>
            <a:r>
              <a:rPr lang="ja-JP" altLang="en-US" b="0" i="0" dirty="0">
                <a:solidFill>
                  <a:srgbClr val="1D1C1D"/>
                </a:solidFill>
                <a:effectLst/>
                <a:latin typeface="NotoSansJP"/>
              </a:rPr>
              <a:t>その他のグループとしての工夫として、３点行いました。</a:t>
            </a:r>
            <a:br>
              <a:rPr lang="ja-JP" altLang="en-US" dirty="0"/>
            </a:br>
            <a:r>
              <a:rPr lang="ja-JP" altLang="en-US" b="0" i="0" dirty="0">
                <a:solidFill>
                  <a:srgbClr val="1D1C1D"/>
                </a:solidFill>
                <a:effectLst/>
                <a:latin typeface="NotoSansJP"/>
              </a:rPr>
              <a:t>１点目がミーティングにおける議事メモの作成、</a:t>
            </a:r>
            <a:br>
              <a:rPr lang="ja-JP" altLang="en-US" dirty="0"/>
            </a:br>
            <a:r>
              <a:rPr lang="ja-JP" altLang="en-US" b="0" i="0" dirty="0">
                <a:solidFill>
                  <a:srgbClr val="1D1C1D"/>
                </a:solidFill>
                <a:effectLst/>
                <a:latin typeface="NotoSansJP"/>
              </a:rPr>
              <a:t>２点目がオンライン上での息抜き、</a:t>
            </a:r>
            <a:br>
              <a:rPr lang="ja-JP" altLang="en-US" dirty="0"/>
            </a:br>
            <a:r>
              <a:rPr lang="ja-JP" altLang="en-US" b="0" i="0" dirty="0">
                <a:solidFill>
                  <a:srgbClr val="1D1C1D"/>
                </a:solidFill>
                <a:effectLst/>
                <a:latin typeface="NotoSansJP"/>
              </a:rPr>
              <a:t>３点目が</a:t>
            </a:r>
            <a:r>
              <a:rPr lang="en-US" altLang="ja-JP" b="0" i="0" dirty="0">
                <a:solidFill>
                  <a:srgbClr val="1D1C1D"/>
                </a:solidFill>
                <a:effectLst/>
                <a:latin typeface="NotoSansJP"/>
              </a:rPr>
              <a:t>Excel</a:t>
            </a:r>
            <a:r>
              <a:rPr lang="ja-JP" altLang="en-US" b="0" i="0" dirty="0">
                <a:solidFill>
                  <a:srgbClr val="1D1C1D"/>
                </a:solidFill>
                <a:effectLst/>
                <a:latin typeface="NotoSansJP"/>
              </a:rPr>
              <a:t>を用いての進捗管理を行いました。</a:t>
            </a:r>
            <a:br>
              <a:rPr lang="ja-JP" altLang="en-US" dirty="0"/>
            </a:br>
            <a:r>
              <a:rPr lang="ja-JP" altLang="en-US" b="0" i="0" dirty="0">
                <a:solidFill>
                  <a:srgbClr val="1D1C1D"/>
                </a:solidFill>
                <a:effectLst/>
                <a:latin typeface="NotoSansJP"/>
              </a:rPr>
              <a:t>議事メモの作成に関してその日に決定したこととなぜそうなったのかを記載することで、設計書に書いていない細かな決定事項を再度確認することができ、メンバーに確認せずとも、作業を進めることができました。</a:t>
            </a:r>
            <a:br>
              <a:rPr lang="ja-JP" altLang="en-US" dirty="0"/>
            </a:br>
            <a:r>
              <a:rPr lang="ja-JP" altLang="en-US" b="0" i="0" dirty="0">
                <a:solidFill>
                  <a:srgbClr val="1D1C1D"/>
                </a:solidFill>
                <a:effectLst/>
                <a:latin typeface="NotoSansJP"/>
              </a:rPr>
              <a:t>また日ごとに役割を変え、全員が議事メモの作成に携わるようにしました。</a:t>
            </a:r>
            <a:br>
              <a:rPr lang="ja-JP" altLang="en-US" dirty="0"/>
            </a:br>
            <a:r>
              <a:rPr lang="ja-JP" altLang="en-US" b="0" i="0" dirty="0">
                <a:solidFill>
                  <a:srgbClr val="1D1C1D"/>
                </a:solidFill>
                <a:effectLst/>
                <a:latin typeface="NotoSansJP"/>
              </a:rPr>
              <a:t>またオンラインでも息抜きに会話をして普段から声をかけやすい雰囲気づくりに取り組みました。</a:t>
            </a:r>
            <a:endParaRPr kumimoji="1" lang="en-US" altLang="ja-JP" dirty="0"/>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20</a:t>
            </a:fld>
            <a:endParaRPr kumimoji="1" lang="ja-JP" altLang="en-US"/>
          </a:p>
        </p:txBody>
      </p:sp>
    </p:spTree>
    <p:extLst>
      <p:ext uri="{BB962C8B-B14F-4D97-AF65-F5344CB8AC3E}">
        <p14:creationId xmlns:p14="http://schemas.microsoft.com/office/powerpoint/2010/main" val="3038713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松倉</a:t>
            </a:r>
            <a:r>
              <a:rPr kumimoji="1" lang="en-US" altLang="ja-JP" dirty="0"/>
              <a:t>】</a:t>
            </a:r>
            <a:r>
              <a:rPr kumimoji="1" lang="ja-JP" altLang="en-US" dirty="0"/>
              <a:t>３つ目の進捗管理に関しては特に工夫をして進捗管理を行いました。</a:t>
            </a:r>
            <a:endParaRPr kumimoji="1" lang="en-US" altLang="ja-JP" dirty="0"/>
          </a:p>
          <a:p>
            <a:r>
              <a:rPr kumimoji="1" lang="en-US" altLang="ja-JP" dirty="0"/>
              <a:t>Excel</a:t>
            </a:r>
            <a:r>
              <a:rPr kumimoji="1" lang="ja-JP" altLang="en-US" dirty="0"/>
              <a:t>のスライサー機能を用いることで大量にあるタスクの中からすぐに自分の作業を把握できたり、</a:t>
            </a:r>
            <a:endParaRPr kumimoji="1" lang="en-US" altLang="ja-JP" dirty="0"/>
          </a:p>
          <a:p>
            <a:r>
              <a:rPr kumimoji="1" lang="ja-JP" altLang="en-US" dirty="0"/>
              <a:t>積み上げ棒グラフを使うことで全体の進捗を視覚的にわかりやすいようにしました。</a:t>
            </a:r>
            <a:endParaRPr kumimoji="1" lang="en-US" altLang="ja-JP" dirty="0"/>
          </a:p>
          <a:p>
            <a:r>
              <a:rPr kumimoji="1" lang="ja-JP" altLang="en-US" dirty="0"/>
              <a:t>また右側には予定終了日から１日遅れると黄色、２日以上遅れると赤が表示されることで現在タスクがどうなっているのかを把握できるようにして、</a:t>
            </a:r>
            <a:endParaRPr kumimoji="1" lang="en-US" altLang="ja-JP" dirty="0"/>
          </a:p>
          <a:p>
            <a:r>
              <a:rPr kumimoji="1" lang="ja-JP" altLang="en-US" dirty="0"/>
              <a:t>進捗に遅れがでた際に素早く対応できるようにしました。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21</a:t>
            </a:fld>
            <a:endParaRPr kumimoji="1" lang="ja-JP" altLang="en-US"/>
          </a:p>
        </p:txBody>
      </p:sp>
    </p:spTree>
    <p:extLst>
      <p:ext uri="{BB962C8B-B14F-4D97-AF65-F5344CB8AC3E}">
        <p14:creationId xmlns:p14="http://schemas.microsoft.com/office/powerpoint/2010/main" val="30612320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altLang="ja-JP" b="0" i="0" dirty="0">
                <a:solidFill>
                  <a:srgbClr val="1D1C1D"/>
                </a:solidFill>
                <a:effectLst/>
                <a:latin typeface="Monaco"/>
              </a:rPr>
              <a:t>【</a:t>
            </a:r>
            <a:r>
              <a:rPr lang="ja-JP" altLang="en-US" b="0" i="0" dirty="0">
                <a:solidFill>
                  <a:srgbClr val="1D1C1D"/>
                </a:solidFill>
                <a:effectLst/>
                <a:latin typeface="Monaco"/>
              </a:rPr>
              <a:t>石堂</a:t>
            </a:r>
            <a:r>
              <a:rPr lang="en-US" altLang="ja-JP" b="0" i="0" dirty="0">
                <a:solidFill>
                  <a:srgbClr val="1D1C1D"/>
                </a:solidFill>
                <a:effectLst/>
                <a:latin typeface="Monaco"/>
              </a:rPr>
              <a:t>】</a:t>
            </a:r>
          </a:p>
          <a:p>
            <a:pPr algn="l"/>
            <a:r>
              <a:rPr lang="ja-JP" altLang="en-US" b="0" i="0" dirty="0">
                <a:solidFill>
                  <a:srgbClr val="1D1C1D"/>
                </a:solidFill>
                <a:effectLst/>
                <a:latin typeface="Monaco"/>
              </a:rPr>
              <a:t>次に、今後の反省点が</a:t>
            </a:r>
            <a:r>
              <a:rPr lang="en-US" altLang="ja-JP" b="0" i="0" dirty="0">
                <a:solidFill>
                  <a:srgbClr val="1D1C1D"/>
                </a:solidFill>
                <a:effectLst/>
                <a:latin typeface="Monaco"/>
              </a:rPr>
              <a:t>3</a:t>
            </a:r>
            <a:r>
              <a:rPr lang="ja-JP" altLang="en-US" b="0" i="0" dirty="0">
                <a:solidFill>
                  <a:srgbClr val="1D1C1D"/>
                </a:solidFill>
                <a:effectLst/>
                <a:latin typeface="Monaco"/>
              </a:rPr>
              <a:t>点あります。</a:t>
            </a:r>
          </a:p>
          <a:p>
            <a:pPr algn="l"/>
            <a:r>
              <a:rPr lang="en-US" altLang="ja-JP" b="0" i="0" dirty="0">
                <a:solidFill>
                  <a:srgbClr val="1D1C1D"/>
                </a:solidFill>
                <a:effectLst/>
                <a:latin typeface="Monaco"/>
              </a:rPr>
              <a:t>1</a:t>
            </a:r>
            <a:r>
              <a:rPr lang="ja-JP" altLang="en-US" b="0" i="0" dirty="0">
                <a:solidFill>
                  <a:srgbClr val="1D1C1D"/>
                </a:solidFill>
                <a:effectLst/>
                <a:latin typeface="Monaco"/>
              </a:rPr>
              <a:t>点目は、スケジュール管理です。開発の最終段階では、時間に追われてしまい完成できなかった機能もありました。</a:t>
            </a:r>
          </a:p>
          <a:p>
            <a:pPr algn="l"/>
            <a:r>
              <a:rPr lang="ja-JP" altLang="en-US" b="0" i="0" dirty="0">
                <a:solidFill>
                  <a:srgbClr val="1D1C1D"/>
                </a:solidFill>
                <a:effectLst/>
                <a:latin typeface="Monaco"/>
              </a:rPr>
              <a:t>　　設計やチームでの開発など、メンバー全員が経験のない物事に対して予定を立てることが難しく感じました。</a:t>
            </a:r>
          </a:p>
          <a:p>
            <a:pPr algn="l"/>
            <a:r>
              <a:rPr lang="ja-JP" altLang="en-US" b="0" i="0" dirty="0">
                <a:solidFill>
                  <a:srgbClr val="1D1C1D"/>
                </a:solidFill>
                <a:effectLst/>
                <a:latin typeface="Monaco"/>
              </a:rPr>
              <a:t>　　これに対しては、スケジュールが崩れたら新たに作業時間の見積もりを行い、スケジュールを立て直すことが重要だと学びました。</a:t>
            </a:r>
          </a:p>
          <a:p>
            <a:pPr algn="l"/>
            <a:r>
              <a:rPr lang="en-US" altLang="ja-JP" b="0" i="0" dirty="0">
                <a:solidFill>
                  <a:srgbClr val="1D1C1D"/>
                </a:solidFill>
                <a:effectLst/>
                <a:latin typeface="Monaco"/>
              </a:rPr>
              <a:t>2</a:t>
            </a:r>
            <a:r>
              <a:rPr lang="ja-JP" altLang="en-US" b="0" i="0" dirty="0">
                <a:solidFill>
                  <a:srgbClr val="1D1C1D"/>
                </a:solidFill>
                <a:effectLst/>
                <a:latin typeface="Monaco"/>
              </a:rPr>
              <a:t>点目は、認識統一です。開発に入ると気付く認識のずれもあったため、設計段階の話し合いに重きを置くべきだったと感じました。</a:t>
            </a:r>
          </a:p>
          <a:p>
            <a:pPr algn="l"/>
            <a:r>
              <a:rPr lang="en-US" altLang="ja-JP" b="0" i="0" dirty="0">
                <a:solidFill>
                  <a:srgbClr val="1D1C1D"/>
                </a:solidFill>
                <a:effectLst/>
                <a:latin typeface="Monaco"/>
              </a:rPr>
              <a:t>3</a:t>
            </a:r>
            <a:r>
              <a:rPr lang="ja-JP" altLang="en-US" b="0" i="0" dirty="0">
                <a:solidFill>
                  <a:srgbClr val="1D1C1D"/>
                </a:solidFill>
                <a:effectLst/>
                <a:latin typeface="Monaco"/>
              </a:rPr>
              <a:t>点目は、設計書通りに進まなかったことです。</a:t>
            </a:r>
          </a:p>
          <a:p>
            <a:pPr algn="l"/>
            <a:r>
              <a:rPr lang="ja-JP" altLang="en-US" b="0" i="0" dirty="0">
                <a:solidFill>
                  <a:srgbClr val="1D1C1D"/>
                </a:solidFill>
                <a:effectLst/>
                <a:latin typeface="Monaco"/>
              </a:rPr>
              <a:t>　開発の最終段階で設計書を振り返った際に、設計書の内容を反映していない部分があることに気づき、急遽、機能実装に取り掛かった場面がありました。</a:t>
            </a:r>
          </a:p>
          <a:p>
            <a:pPr algn="l"/>
            <a:r>
              <a:rPr lang="ja-JP" altLang="en-US" b="0" i="0" dirty="0">
                <a:solidFill>
                  <a:srgbClr val="1D1C1D"/>
                </a:solidFill>
                <a:effectLst/>
                <a:latin typeface="Monaco"/>
              </a:rPr>
              <a:t>　　</a:t>
            </a:r>
            <a:r>
              <a:rPr lang="en-US" altLang="ja-JP" b="0" i="0" dirty="0">
                <a:solidFill>
                  <a:srgbClr val="1D1C1D"/>
                </a:solidFill>
                <a:effectLst/>
                <a:latin typeface="Monaco"/>
              </a:rPr>
              <a:t>l</a:t>
            </a:r>
            <a:r>
              <a:rPr lang="ja-JP" altLang="en-US" b="0" i="0" dirty="0">
                <a:solidFill>
                  <a:srgbClr val="1D1C1D"/>
                </a:solidFill>
                <a:effectLst/>
                <a:latin typeface="Monaco"/>
              </a:rPr>
              <a:t>この経験から、思い込みで開発を進めず、細かくドキュメントを確認する必要があったと気付きました。</a:t>
            </a:r>
          </a:p>
          <a:p>
            <a:pPr algn="l"/>
            <a:r>
              <a:rPr lang="ja-JP" altLang="en-US" b="0" i="0" dirty="0">
                <a:solidFill>
                  <a:srgbClr val="1D1C1D"/>
                </a:solidFill>
                <a:effectLst/>
                <a:latin typeface="Monaco"/>
              </a:rPr>
              <a:t>今後の研修や業務の際にはこれらの反省を活かして取り組んでいきたいです。</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22</a:t>
            </a:fld>
            <a:endParaRPr kumimoji="1" lang="ja-JP" altLang="en-US"/>
          </a:p>
        </p:txBody>
      </p:sp>
    </p:spTree>
    <p:extLst>
      <p:ext uri="{BB962C8B-B14F-4D97-AF65-F5344CB8AC3E}">
        <p14:creationId xmlns:p14="http://schemas.microsoft.com/office/powerpoint/2010/main" val="14536586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石堂</a:t>
            </a:r>
            <a:r>
              <a:rPr kumimoji="1" lang="en-US" altLang="ja-JP" dirty="0"/>
              <a:t>】</a:t>
            </a:r>
            <a:r>
              <a:rPr kumimoji="1" lang="ja-JP" altLang="en-US" dirty="0"/>
              <a:t>ここからは個人の成長についてです。それぞれこの研修で学んだ部分を発表していきます。</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23</a:t>
            </a:fld>
            <a:endParaRPr kumimoji="1" lang="ja-JP" altLang="en-US"/>
          </a:p>
        </p:txBody>
      </p:sp>
    </p:spTree>
    <p:extLst>
      <p:ext uri="{BB962C8B-B14F-4D97-AF65-F5344CB8AC3E}">
        <p14:creationId xmlns:p14="http://schemas.microsoft.com/office/powerpoint/2010/main" val="2780090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b="0" i="0" dirty="0">
                <a:solidFill>
                  <a:srgbClr val="1D1C1D"/>
                </a:solidFill>
                <a:effectLst/>
                <a:latin typeface="NotoSansJP"/>
              </a:rPr>
              <a:t>まずはわたくし石堂から発表させていただきます。</a:t>
            </a:r>
          </a:p>
          <a:p>
            <a:pPr algn="l"/>
            <a:r>
              <a:rPr lang="ja-JP" altLang="en-US" b="0" i="0" dirty="0">
                <a:solidFill>
                  <a:srgbClr val="1D1C1D"/>
                </a:solidFill>
                <a:effectLst/>
                <a:latin typeface="NotoSansJP"/>
              </a:rPr>
              <a:t>メンバーからは必殺仕事人、問題解決請負人などと評価されています。</a:t>
            </a:r>
          </a:p>
          <a:p>
            <a:pPr algn="l"/>
            <a:r>
              <a:rPr lang="ja-JP" altLang="en-US" b="0" i="0" dirty="0">
                <a:solidFill>
                  <a:srgbClr val="1D1C1D"/>
                </a:solidFill>
                <a:effectLst/>
                <a:latin typeface="NotoSansJP"/>
              </a:rPr>
              <a:t>私を知らない方がこれを聞くと、なんだか怖そうな人に思うかもしれませんが、全く怖くないので安心してください♡</a:t>
            </a:r>
            <a:r>
              <a:rPr lang="en-US" altLang="ja-JP" b="0" i="0" dirty="0">
                <a:solidFill>
                  <a:srgbClr val="1D1C1D"/>
                </a:solidFill>
                <a:effectLst/>
                <a:latin typeface="NotoSansJP"/>
              </a:rPr>
              <a:t>(⋈◍</a:t>
            </a:r>
            <a:r>
              <a:rPr lang="ja-JP" altLang="en-US" b="0" i="0" dirty="0">
                <a:solidFill>
                  <a:srgbClr val="1D1C1D"/>
                </a:solidFill>
                <a:effectLst/>
                <a:latin typeface="NotoSansJP"/>
              </a:rPr>
              <a:t>＞◡＜◍</a:t>
            </a:r>
            <a:r>
              <a:rPr lang="en-US" altLang="ja-JP" b="0" i="0" dirty="0">
                <a:solidFill>
                  <a:srgbClr val="1D1C1D"/>
                </a:solidFill>
                <a:effectLst/>
                <a:latin typeface="NotoSansJP"/>
              </a:rPr>
              <a:t>)</a:t>
            </a:r>
            <a:r>
              <a:rPr lang="ja-JP" altLang="en-US" b="0" i="0" dirty="0">
                <a:solidFill>
                  <a:srgbClr val="1D1C1D"/>
                </a:solidFill>
                <a:effectLst/>
                <a:latin typeface="NotoSansJP"/>
              </a:rPr>
              <a:t>。✧♡</a:t>
            </a:r>
            <a:br>
              <a:rPr lang="ja-JP" altLang="en-US" b="0" i="0" dirty="0">
                <a:solidFill>
                  <a:srgbClr val="1D1C1D"/>
                </a:solidFill>
                <a:effectLst/>
                <a:latin typeface="NotoSansJP"/>
              </a:rPr>
            </a:br>
            <a:endParaRPr lang="ja-JP" altLang="en-US" b="0" i="0" dirty="0">
              <a:solidFill>
                <a:srgbClr val="1D1C1D"/>
              </a:solidFill>
              <a:effectLst/>
              <a:latin typeface="NotoSansJP"/>
            </a:endParaRPr>
          </a:p>
          <a:p>
            <a:pPr algn="l"/>
            <a:r>
              <a:rPr lang="ja-JP" altLang="en-US" b="0" i="0" dirty="0">
                <a:solidFill>
                  <a:srgbClr val="1D1C1D"/>
                </a:solidFill>
                <a:effectLst/>
                <a:latin typeface="NotoSansJP"/>
              </a:rPr>
              <a:t>ということで、こんな私がまず</a:t>
            </a:r>
            <a:r>
              <a:rPr lang="en-US" altLang="ja-JP" b="0" i="0" dirty="0">
                <a:solidFill>
                  <a:srgbClr val="1D1C1D"/>
                </a:solidFill>
                <a:effectLst/>
                <a:latin typeface="NotoSansJP"/>
              </a:rPr>
              <a:t>5</a:t>
            </a:r>
            <a:r>
              <a:rPr lang="ja-JP" altLang="en-US" b="0" i="0" dirty="0">
                <a:solidFill>
                  <a:srgbClr val="1D1C1D"/>
                </a:solidFill>
                <a:effectLst/>
                <a:latin typeface="NotoSansJP"/>
              </a:rPr>
              <a:t>月よりできるようになったことは、</a:t>
            </a:r>
            <a:r>
              <a:rPr lang="en-US" altLang="ja-JP" b="0" i="0" dirty="0">
                <a:solidFill>
                  <a:srgbClr val="1D1C1D"/>
                </a:solidFill>
                <a:effectLst/>
                <a:latin typeface="NotoSansJP"/>
              </a:rPr>
              <a:t>DAO</a:t>
            </a:r>
            <a:r>
              <a:rPr lang="ja-JP" altLang="en-US" b="0" i="0" dirty="0">
                <a:solidFill>
                  <a:srgbClr val="1D1C1D"/>
                </a:solidFill>
                <a:effectLst/>
                <a:latin typeface="NotoSansJP"/>
              </a:rPr>
              <a:t>、</a:t>
            </a:r>
            <a:r>
              <a:rPr lang="en-US" altLang="ja-JP" b="0" i="0" dirty="0">
                <a:solidFill>
                  <a:srgbClr val="1D1C1D"/>
                </a:solidFill>
                <a:effectLst/>
                <a:latin typeface="NotoSansJP"/>
              </a:rPr>
              <a:t>model</a:t>
            </a:r>
            <a:r>
              <a:rPr lang="ja-JP" altLang="en-US" b="0" i="0" dirty="0">
                <a:solidFill>
                  <a:srgbClr val="1D1C1D"/>
                </a:solidFill>
                <a:effectLst/>
                <a:latin typeface="NotoSansJP"/>
              </a:rPr>
              <a:t>、</a:t>
            </a:r>
            <a:r>
              <a:rPr lang="en-US" altLang="ja-JP" b="0" i="0" dirty="0">
                <a:solidFill>
                  <a:srgbClr val="1D1C1D"/>
                </a:solidFill>
                <a:effectLst/>
                <a:latin typeface="NotoSansJP"/>
              </a:rPr>
              <a:t>servlet</a:t>
            </a:r>
            <a:r>
              <a:rPr lang="ja-JP" altLang="en-US" b="0" i="0" dirty="0">
                <a:solidFill>
                  <a:srgbClr val="1D1C1D"/>
                </a:solidFill>
                <a:effectLst/>
                <a:latin typeface="NotoSansJP"/>
              </a:rPr>
              <a:t>、</a:t>
            </a:r>
            <a:r>
              <a:rPr lang="en-US" altLang="ja-JP" b="0" i="0" dirty="0">
                <a:solidFill>
                  <a:srgbClr val="1D1C1D"/>
                </a:solidFill>
                <a:effectLst/>
                <a:latin typeface="NotoSansJP"/>
              </a:rPr>
              <a:t>JSP</a:t>
            </a:r>
            <a:r>
              <a:rPr lang="ja-JP" altLang="en-US" b="0" i="0" dirty="0">
                <a:solidFill>
                  <a:srgbClr val="1D1C1D"/>
                </a:solidFill>
                <a:effectLst/>
                <a:latin typeface="NotoSansJP"/>
              </a:rPr>
              <a:t>のつながりを理解することです。</a:t>
            </a:r>
          </a:p>
          <a:p>
            <a:pPr algn="l"/>
            <a:r>
              <a:rPr lang="ja-JP" altLang="en-US" b="0" i="0" dirty="0">
                <a:solidFill>
                  <a:srgbClr val="1D1C1D"/>
                </a:solidFill>
                <a:effectLst/>
                <a:latin typeface="NotoSansJP"/>
              </a:rPr>
              <a:t>メンバーにほぼつきっきりで教えていただき、つながりを理解したうえでコーディングができるようになりました。</a:t>
            </a:r>
            <a:br>
              <a:rPr lang="ja-JP" altLang="en-US" b="0" i="0" dirty="0">
                <a:solidFill>
                  <a:srgbClr val="1D1C1D"/>
                </a:solidFill>
                <a:effectLst/>
                <a:latin typeface="NotoSansJP"/>
              </a:rPr>
            </a:br>
            <a:r>
              <a:rPr lang="ja-JP" altLang="en-US" b="0" i="0" dirty="0">
                <a:solidFill>
                  <a:srgbClr val="1D1C1D"/>
                </a:solidFill>
                <a:effectLst/>
                <a:latin typeface="NotoSansJP"/>
              </a:rPr>
              <a:t>チーム開発で学んだことは、まず質問形式ではなくても不明点を話しておくことの重要性です。</a:t>
            </a:r>
            <a:br>
              <a:rPr lang="ja-JP" altLang="en-US" b="0" i="0" dirty="0">
                <a:solidFill>
                  <a:srgbClr val="1D1C1D"/>
                </a:solidFill>
                <a:effectLst/>
                <a:latin typeface="NotoSansJP"/>
              </a:rPr>
            </a:br>
            <a:r>
              <a:rPr lang="ja-JP" altLang="en-US" b="0" i="0" dirty="0">
                <a:solidFill>
                  <a:srgbClr val="1D1C1D"/>
                </a:solidFill>
                <a:effectLst/>
                <a:latin typeface="NotoSansJP"/>
              </a:rPr>
              <a:t>不明点を共有しておくことで、その場では解決できなくてもそのあとメンバーがナレッジとして共有してくれ、効率的に開発を進めることができました。</a:t>
            </a:r>
            <a:br>
              <a:rPr lang="ja-JP" altLang="en-US" b="0" i="0" dirty="0">
                <a:solidFill>
                  <a:srgbClr val="1D1C1D"/>
                </a:solidFill>
                <a:effectLst/>
                <a:latin typeface="NotoSansJP"/>
              </a:rPr>
            </a:br>
            <a:r>
              <a:rPr lang="ja-JP" altLang="en-US" b="0" i="0" dirty="0">
                <a:solidFill>
                  <a:srgbClr val="1D1C1D"/>
                </a:solidFill>
                <a:effectLst/>
                <a:latin typeface="NotoSansJP"/>
              </a:rPr>
              <a:t>最後に大変だったことは、アプリとして実現可能かを考えながら設計を行うことです。</a:t>
            </a:r>
          </a:p>
          <a:p>
            <a:pPr algn="l"/>
            <a:r>
              <a:rPr lang="ja-JP" altLang="en-US" b="0" i="0" dirty="0">
                <a:solidFill>
                  <a:srgbClr val="1D1C1D"/>
                </a:solidFill>
                <a:effectLst/>
                <a:latin typeface="NotoSansJP"/>
              </a:rPr>
              <a:t>設計段階では理想を追い求めてしまいそうになりますが、グループの技術力と時間を考えながら実現可能なアプリに落とし込むことが、</a:t>
            </a:r>
          </a:p>
          <a:p>
            <a:pPr algn="l"/>
            <a:r>
              <a:rPr lang="ja-JP" altLang="en-US" b="0" i="0" dirty="0">
                <a:solidFill>
                  <a:srgbClr val="1D1C1D"/>
                </a:solidFill>
                <a:effectLst/>
                <a:latin typeface="NotoSansJP"/>
              </a:rPr>
              <a:t>今までに経験のないことだったため非常に苦戦しました。</a:t>
            </a:r>
          </a:p>
          <a:p>
            <a:pPr algn="l"/>
            <a:r>
              <a:rPr lang="ja-JP" altLang="en-US" b="0" i="0" dirty="0">
                <a:solidFill>
                  <a:srgbClr val="1D1C1D"/>
                </a:solidFill>
                <a:effectLst/>
                <a:latin typeface="NotoSansJP"/>
              </a:rPr>
              <a:t>今回、チームの皆さんのおかげで楽しく開発を進め、成長することができました。</a:t>
            </a:r>
            <a:r>
              <a:rPr lang="en-US" altLang="ja-JP" b="0" i="0" dirty="0">
                <a:solidFill>
                  <a:srgbClr val="1D1C1D"/>
                </a:solidFill>
                <a:effectLst/>
                <a:latin typeface="NotoSansJP"/>
              </a:rPr>
              <a:t>7</a:t>
            </a:r>
            <a:r>
              <a:rPr lang="ja-JP" altLang="en-US" b="0" i="0" dirty="0">
                <a:solidFill>
                  <a:srgbClr val="1D1C1D"/>
                </a:solidFill>
                <a:effectLst/>
                <a:latin typeface="NotoSansJP"/>
              </a:rPr>
              <a:t>月の研修も今回の学びを生かし、さらに成長していきます。</a:t>
            </a:r>
          </a:p>
          <a:p>
            <a:pPr algn="l"/>
            <a:endParaRPr lang="ja-JP" altLang="en-US" b="0" i="0" dirty="0">
              <a:solidFill>
                <a:srgbClr val="1D1C1D"/>
              </a:solidFill>
              <a:effectLst/>
              <a:latin typeface="NotoSansJP"/>
            </a:endParaRPr>
          </a:p>
          <a:p>
            <a:pPr algn="l"/>
            <a:endParaRPr lang="ja-JP" altLang="en-US" b="0" i="0" dirty="0">
              <a:solidFill>
                <a:srgbClr val="1D1C1D"/>
              </a:solidFill>
              <a:effectLst/>
              <a:latin typeface="NotoSansJP"/>
            </a:endParaRPr>
          </a:p>
          <a:p>
            <a:pPr algn="l"/>
            <a:endParaRPr lang="ja-JP" altLang="en-US" b="0" i="0" dirty="0">
              <a:solidFill>
                <a:srgbClr val="1D1C1D"/>
              </a:solidFill>
              <a:effectLst/>
              <a:latin typeface="NotoSansJP"/>
            </a:endParaRP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24</a:t>
            </a:fld>
            <a:endParaRPr kumimoji="1" lang="ja-JP" altLang="en-US"/>
          </a:p>
        </p:txBody>
      </p:sp>
    </p:spTree>
    <p:extLst>
      <p:ext uri="{BB962C8B-B14F-4D97-AF65-F5344CB8AC3E}">
        <p14:creationId xmlns:p14="http://schemas.microsoft.com/office/powerpoint/2010/main" val="16641106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1D1C1D"/>
                </a:solidFill>
                <a:effectLst/>
                <a:latin typeface="NotoSansJP"/>
              </a:rPr>
              <a:t>続いて笹原が発表いたします。</a:t>
            </a:r>
            <a:br>
              <a:rPr lang="ja-JP" altLang="en-US" dirty="0"/>
            </a:br>
            <a:r>
              <a:rPr lang="ja-JP" altLang="en-US" b="0" i="0" dirty="0">
                <a:solidFill>
                  <a:srgbClr val="1D1C1D"/>
                </a:solidFill>
                <a:effectLst/>
                <a:latin typeface="NotoSansJP"/>
              </a:rPr>
              <a:t>メンバーから私はサーブレットの魔術師、教え上手と思われているそうです。</a:t>
            </a:r>
            <a:br>
              <a:rPr lang="ja-JP" altLang="en-US" dirty="0"/>
            </a:br>
            <a:r>
              <a:rPr lang="ja-JP" altLang="en-US" b="0" i="0" dirty="0">
                <a:solidFill>
                  <a:srgbClr val="1D1C1D"/>
                </a:solidFill>
                <a:effectLst/>
                <a:latin typeface="NotoSansJP"/>
              </a:rPr>
              <a:t>初対面の方もいる中で僕はサーブレットの魔術師なんですというのかと思うと冷や汗ものでしたが、自身が頑張ったところをメンバーが見てくれていた結果なのかなとうれしく感じます。</a:t>
            </a:r>
            <a:br>
              <a:rPr lang="ja-JP" altLang="en-US" dirty="0"/>
            </a:br>
            <a:r>
              <a:rPr lang="ja-JP" altLang="en-US" b="0" i="0" dirty="0">
                <a:solidFill>
                  <a:srgbClr val="1D1C1D"/>
                </a:solidFill>
                <a:effectLst/>
                <a:latin typeface="NotoSansJP"/>
              </a:rPr>
              <a:t>私が</a:t>
            </a:r>
            <a:r>
              <a:rPr lang="en-US" altLang="ja-JP" b="0" i="0" dirty="0">
                <a:solidFill>
                  <a:srgbClr val="1D1C1D"/>
                </a:solidFill>
                <a:effectLst/>
                <a:latin typeface="NotoSansJP"/>
              </a:rPr>
              <a:t>6</a:t>
            </a:r>
            <a:r>
              <a:rPr lang="ja-JP" altLang="en-US" b="0" i="0" dirty="0">
                <a:solidFill>
                  <a:srgbClr val="1D1C1D"/>
                </a:solidFill>
                <a:effectLst/>
                <a:latin typeface="NotoSansJP"/>
              </a:rPr>
              <a:t>月研修に参加し、</a:t>
            </a:r>
            <a:r>
              <a:rPr lang="en-US" altLang="ja-JP" b="0" i="0" dirty="0">
                <a:solidFill>
                  <a:srgbClr val="1D1C1D"/>
                </a:solidFill>
                <a:effectLst/>
                <a:latin typeface="NotoSansJP"/>
              </a:rPr>
              <a:t>DB</a:t>
            </a:r>
            <a:r>
              <a:rPr lang="ja-JP" altLang="en-US" b="0" i="0" dirty="0">
                <a:solidFill>
                  <a:srgbClr val="1D1C1D"/>
                </a:solidFill>
                <a:effectLst/>
                <a:latin typeface="NotoSansJP"/>
              </a:rPr>
              <a:t>関連に携わったことでサーバーサイドの取り扱いは他の人に積極的に教えに回れるほどの上達しました。</a:t>
            </a:r>
            <a:br>
              <a:rPr lang="ja-JP" altLang="en-US" dirty="0"/>
            </a:br>
            <a:r>
              <a:rPr lang="ja-JP" altLang="en-US" b="0" i="0" dirty="0">
                <a:solidFill>
                  <a:srgbClr val="1D1C1D"/>
                </a:solidFill>
                <a:effectLst/>
                <a:latin typeface="NotoSansJP"/>
              </a:rPr>
              <a:t>そして人に教えることと人に頼ることは私の未熟だったコミュニケーション能力を大いに成長させてくれました。</a:t>
            </a:r>
            <a:br>
              <a:rPr lang="ja-JP" altLang="en-US" dirty="0"/>
            </a:br>
            <a:r>
              <a:rPr lang="en-US" altLang="ja-JP" b="0" i="0" dirty="0">
                <a:solidFill>
                  <a:srgbClr val="1D1C1D"/>
                </a:solidFill>
                <a:effectLst/>
                <a:latin typeface="NotoSansJP"/>
              </a:rPr>
              <a:t>5</a:t>
            </a:r>
            <a:r>
              <a:rPr lang="ja-JP" altLang="en-US" b="0" i="0" dirty="0">
                <a:solidFill>
                  <a:srgbClr val="1D1C1D"/>
                </a:solidFill>
                <a:effectLst/>
                <a:latin typeface="NotoSansJP"/>
              </a:rPr>
              <a:t>月の成果発表では」エラーは道しるべだと言っていたのですが、そこからそれを使った道案内人にはなることができました。</a:t>
            </a:r>
            <a:br>
              <a:rPr lang="ja-JP" altLang="en-US" dirty="0"/>
            </a:br>
            <a:r>
              <a:rPr lang="ja-JP" altLang="en-US" b="0" i="0" dirty="0">
                <a:solidFill>
                  <a:srgbClr val="1D1C1D"/>
                </a:solidFill>
                <a:effectLst/>
                <a:latin typeface="NotoSansJP"/>
              </a:rPr>
              <a:t> またチーム開発では作業を分担することで効率を上げることの難しさを実感しました。</a:t>
            </a:r>
            <a:br>
              <a:rPr lang="ja-JP" altLang="en-US" dirty="0"/>
            </a:br>
            <a:r>
              <a:rPr lang="ja-JP" altLang="en-US" b="0" i="0" dirty="0">
                <a:solidFill>
                  <a:srgbClr val="1D1C1D"/>
                </a:solidFill>
                <a:effectLst/>
                <a:latin typeface="NotoSansJP"/>
              </a:rPr>
              <a:t> 最後に大変だったことは研修生の方の中には同じ気持ちを持ってくれる方もいるかもしれません。</a:t>
            </a:r>
            <a:br>
              <a:rPr lang="ja-JP" altLang="en-US" dirty="0"/>
            </a:br>
            <a:r>
              <a:rPr lang="ja-JP" altLang="en-US" b="0" i="0" dirty="0">
                <a:solidFill>
                  <a:srgbClr val="1D1C1D"/>
                </a:solidFill>
                <a:effectLst/>
                <a:latin typeface="NotoSansJP"/>
              </a:rPr>
              <a:t>前半二週間で行った要件定義や外部設計を決めるために終わりのないマラソンをするかのような会議が長時間続いたことです。</a:t>
            </a:r>
            <a:br>
              <a:rPr lang="ja-JP" altLang="en-US" dirty="0"/>
            </a:br>
            <a:r>
              <a:rPr lang="ja-JP" altLang="en-US" b="0" i="0" dirty="0">
                <a:solidFill>
                  <a:srgbClr val="1D1C1D"/>
                </a:solidFill>
                <a:effectLst/>
                <a:latin typeface="NotoSansJP"/>
              </a:rPr>
              <a:t> 心が折れそうになった分、終わった時の解放感はとてもありました。</a:t>
            </a:r>
            <a:br>
              <a:rPr lang="ja-JP" altLang="en-US" dirty="0"/>
            </a:br>
            <a:r>
              <a:rPr lang="ja-JP" altLang="en-US" b="0" i="0" dirty="0">
                <a:solidFill>
                  <a:srgbClr val="1D1C1D"/>
                </a:solidFill>
                <a:effectLst/>
                <a:latin typeface="NotoSansJP"/>
              </a:rPr>
              <a:t>研修が終わってみると、チームとしても個人としてもとても満足なアプリを一から作ることができました。</a:t>
            </a:r>
            <a:br>
              <a:rPr lang="ja-JP" altLang="en-US" dirty="0"/>
            </a:br>
            <a:r>
              <a:rPr lang="ja-JP" altLang="en-US" b="0" i="0" dirty="0">
                <a:solidFill>
                  <a:srgbClr val="1D1C1D"/>
                </a:solidFill>
                <a:effectLst/>
                <a:latin typeface="NotoSansJP"/>
              </a:rPr>
              <a:t>これらの知識を活かし、次の一か月の社内研修も乗り越え、配属へと向かっていきます。</a:t>
            </a:r>
            <a:endParaRPr kumimoji="1" lang="ja-JP" altLang="en-US" dirty="0"/>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25</a:t>
            </a:fld>
            <a:endParaRPr kumimoji="1" lang="ja-JP" altLang="en-US"/>
          </a:p>
        </p:txBody>
      </p:sp>
    </p:spTree>
    <p:extLst>
      <p:ext uri="{BB962C8B-B14F-4D97-AF65-F5344CB8AC3E}">
        <p14:creationId xmlns:p14="http://schemas.microsoft.com/office/powerpoint/2010/main" val="355887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続いて私高井の個人の成長についてです。</a:t>
            </a:r>
            <a:endParaRPr kumimoji="1" lang="en-US" altLang="ja-JP" dirty="0"/>
          </a:p>
          <a:p>
            <a:r>
              <a:rPr lang="ja-JP" altLang="en-US" b="0" i="0" dirty="0">
                <a:solidFill>
                  <a:srgbClr val="1D1C1D"/>
                </a:solidFill>
                <a:effectLst/>
                <a:latin typeface="NotoSansJP"/>
              </a:rPr>
              <a:t>メンバーから私は</a:t>
            </a:r>
            <a:r>
              <a:rPr kumimoji="1" lang="ja-JP" altLang="en-US" b="0" i="0" dirty="0">
                <a:solidFill>
                  <a:srgbClr val="1D1C1D"/>
                </a:solidFill>
                <a:effectLst/>
                <a:latin typeface="NotoSansJP"/>
              </a:rPr>
              <a:t>「デザインセンスがある」「学習意欲が高い」と思われているそうです。</a:t>
            </a:r>
            <a:endParaRPr kumimoji="1" lang="en-US" altLang="ja-JP" b="0" i="0" dirty="0">
              <a:solidFill>
                <a:srgbClr val="1D1C1D"/>
              </a:solidFill>
              <a:effectLst/>
              <a:latin typeface="NotoSansJP"/>
            </a:endParaRPr>
          </a:p>
          <a:p>
            <a:r>
              <a:rPr kumimoji="1" lang="ja-JP" altLang="en-US" b="0" i="0" dirty="0">
                <a:solidFill>
                  <a:srgbClr val="1D1C1D"/>
                </a:solidFill>
                <a:effectLst/>
                <a:latin typeface="NotoSansJP"/>
              </a:rPr>
              <a:t>自分でセンスというのもお恥ずかしい限りですが、有難く受け止めています。</a:t>
            </a:r>
            <a:endParaRPr kumimoji="1" lang="en-US" altLang="ja-JP" b="0" i="0" dirty="0">
              <a:solidFill>
                <a:srgbClr val="1D1C1D"/>
              </a:solidFill>
              <a:effectLst/>
              <a:latin typeface="NotoSansJP"/>
            </a:endParaRP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5</a:t>
            </a:r>
            <a:r>
              <a:rPr kumimoji="1" lang="ja-JP" altLang="en-US" dirty="0"/>
              <a:t>月よりできるようになったことは</a:t>
            </a:r>
            <a:r>
              <a:rPr kumimoji="1" lang="ja-JP" altLang="en-US" sz="1200" dirty="0"/>
              <a:t>サーバーサイドの理解を深めることです。</a:t>
            </a:r>
            <a:endParaRPr kumimoji="1" lang="en-US" altLang="ja-JP" dirty="0"/>
          </a:p>
          <a:p>
            <a:r>
              <a:rPr kumimoji="1" lang="en-US" altLang="ja-JP" dirty="0"/>
              <a:t>5</a:t>
            </a:r>
            <a:r>
              <a:rPr kumimoji="1" lang="ja-JP" altLang="en-US" dirty="0"/>
              <a:t>月の名刺管理アプリでは、サーバーサイドは講師の方のサンプルからほとんど変更することができず、理解が追い付いていませんでした。具体的には、</a:t>
            </a:r>
            <a:r>
              <a:rPr kumimoji="1" lang="en-US" altLang="ja-JP" dirty="0"/>
              <a:t>Dao</a:t>
            </a:r>
            <a:r>
              <a:rPr kumimoji="1" lang="ja-JP" altLang="en-US" dirty="0"/>
              <a:t>がどういうものか、何をしているのかすらよくわかっていませんでしたが、今回チームで</a:t>
            </a:r>
            <a:r>
              <a:rPr kumimoji="1" lang="en-US" altLang="ja-JP" dirty="0"/>
              <a:t>1</a:t>
            </a:r>
            <a:r>
              <a:rPr kumimoji="1" lang="ja-JP" altLang="en-US" dirty="0"/>
              <a:t>から制作をすることでチームメンバーにで教えてもらったり、自分で調べたりすることで以前より理解ができるようになったと感じています。</a:t>
            </a:r>
            <a:endParaRPr kumimoji="1" lang="en-US" altLang="ja-JP" dirty="0"/>
          </a:p>
          <a:p>
            <a:r>
              <a:rPr kumimoji="1" lang="ja-JP" altLang="en-US" dirty="0"/>
              <a:t>チーム開発で学んだことは</a:t>
            </a:r>
            <a:r>
              <a:rPr kumimoji="1" lang="ja-JP" altLang="en-US" sz="1200" dirty="0"/>
              <a:t>、たくさんありますが一番はチームで作業をする楽しさです。</a:t>
            </a:r>
            <a:endParaRPr kumimoji="1" lang="en-US" altLang="ja-JP" sz="1200" dirty="0"/>
          </a:p>
          <a:p>
            <a:r>
              <a:rPr kumimoji="1" lang="ja-JP" altLang="en-US" sz="1200" dirty="0"/>
              <a:t>５月の名刺管理アプリ作成の際にも達成感があったのですが、</a:t>
            </a:r>
            <a:endParaRPr kumimoji="1" lang="en-US" altLang="ja-JP" sz="1200" dirty="0"/>
          </a:p>
          <a:p>
            <a:r>
              <a:rPr kumimoji="1" lang="ja-JP" altLang="en-US" sz="1200" dirty="0"/>
              <a:t>今月はチームで作業を分担し、それぞれの箇所を持ち寄ってからも修正箇所がたくさんありました。</a:t>
            </a:r>
            <a:endParaRPr kumimoji="1" lang="en-US" altLang="ja-JP" sz="1200" dirty="0"/>
          </a:p>
          <a:p>
            <a:r>
              <a:rPr kumimoji="1" lang="ja-JP" altLang="en-US" sz="1200" dirty="0"/>
              <a:t>苦労した分、最終的に完成した際にはより大きな喜びを味わうことができました。</a:t>
            </a:r>
            <a:endParaRPr kumimoji="1" lang="en-US" altLang="ja-JP" sz="1200" dirty="0"/>
          </a:p>
          <a:p>
            <a:r>
              <a:rPr kumimoji="1" lang="ja-JP" altLang="en-US" sz="1200" dirty="0"/>
              <a:t>最初にチーム分けが決まった際には今までチームが同じになったことがなく、</a:t>
            </a:r>
            <a:endParaRPr kumimoji="1" lang="en-US" altLang="ja-JP" sz="1200" dirty="0"/>
          </a:p>
          <a:p>
            <a:r>
              <a:rPr kumimoji="1" lang="ja-JP" altLang="en-US" sz="1200" dirty="0"/>
              <a:t>話したことがない人がほとんどで不安もありましたが、このチームで開発ができて良かったと感じることができました。</a:t>
            </a:r>
            <a:endParaRPr kumimoji="1" lang="en-US" altLang="ja-JP" sz="1200" dirty="0"/>
          </a:p>
          <a:p>
            <a:r>
              <a:rPr kumimoji="1" lang="ja-JP" altLang="en-US" sz="1200" dirty="0"/>
              <a:t>大変だったことはチームで期限内にタスクを終わらせることです。</a:t>
            </a:r>
            <a:endParaRPr kumimoji="1" lang="en-US" altLang="ja-JP" sz="1200" dirty="0"/>
          </a:p>
          <a:p>
            <a:r>
              <a:rPr kumimoji="1" lang="ja-JP" altLang="en-US" sz="1200" dirty="0"/>
              <a:t>特に、チーム開発の経験がなくプログラミングの知識も浅い状態で、「どのくらいの時間でどのくらいの量の作業ができるか」が分からず苦労しました。</a:t>
            </a:r>
            <a:endParaRPr kumimoji="1" lang="en-US" altLang="ja-JP" sz="1200" dirty="0"/>
          </a:p>
          <a:p>
            <a:r>
              <a:rPr kumimoji="1" lang="ja-JP" altLang="en-US" sz="1200" dirty="0"/>
              <a:t>今後はこの研修での学びを活かして頑張っていきたいです。</a:t>
            </a:r>
            <a:endParaRPr kumimoji="1" lang="en-US" altLang="ja-JP" sz="1200" dirty="0"/>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26</a:t>
            </a:fld>
            <a:endParaRPr kumimoji="1" lang="ja-JP" altLang="en-US"/>
          </a:p>
        </p:txBody>
      </p:sp>
    </p:spTree>
    <p:extLst>
      <p:ext uri="{BB962C8B-B14F-4D97-AF65-F5344CB8AC3E}">
        <p14:creationId xmlns:p14="http://schemas.microsoft.com/office/powerpoint/2010/main" val="23799687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次に私藤澤が発表させていただきます。</a:t>
            </a:r>
            <a:endParaRPr kumimoji="1" lang="en-US" altLang="ja-JP" dirty="0"/>
          </a:p>
          <a:p>
            <a:pPr algn="l"/>
            <a:r>
              <a:rPr lang="ja-JP" altLang="en-US" dirty="0">
                <a:effectLst/>
              </a:rPr>
              <a:t>メンバーから見た私は、影の立役者、言語化が上手などと言われています。</a:t>
            </a:r>
            <a:br>
              <a:rPr lang="ja-JP" altLang="en-US" dirty="0">
                <a:effectLst/>
              </a:rPr>
            </a:br>
            <a:r>
              <a:rPr lang="ja-JP" altLang="en-US" dirty="0">
                <a:effectLst/>
              </a:rPr>
              <a:t>ビジネスでのコミュニケーションが苦手なので言語化が上手と言われてうれしいです。</a:t>
            </a:r>
            <a:endParaRPr kumimoji="1" lang="en-US" altLang="ja-JP" dirty="0"/>
          </a:p>
          <a:p>
            <a:endParaRPr kumimoji="1" lang="ja-JP" altLang="en-US" dirty="0"/>
          </a:p>
          <a:p>
            <a:r>
              <a:rPr kumimoji="1" lang="en-US" altLang="ja-JP" dirty="0"/>
              <a:t>5</a:t>
            </a:r>
            <a:r>
              <a:rPr kumimoji="1" lang="ja-JP" altLang="en-US" dirty="0"/>
              <a:t>月よりできるようになったことは、少し考えても分からないときに質問をすることです。</a:t>
            </a:r>
          </a:p>
          <a:p>
            <a:r>
              <a:rPr kumimoji="1" lang="en-US" altLang="ja-JP" dirty="0"/>
              <a:t>5</a:t>
            </a:r>
            <a:r>
              <a:rPr kumimoji="1" lang="ja-JP" altLang="en-US" dirty="0"/>
              <a:t>月までは自分で調べて解決しようと思っていたことが多かったのですが、</a:t>
            </a:r>
            <a:r>
              <a:rPr kumimoji="1" lang="en-US" altLang="ja-JP" dirty="0"/>
              <a:t>6</a:t>
            </a:r>
            <a:r>
              <a:rPr kumimoji="1" lang="ja-JP" altLang="en-US" dirty="0"/>
              <a:t>月のチーム開発になって周りの人に質問をするようになってより速く問題を解決することができました。</a:t>
            </a:r>
          </a:p>
          <a:p>
            <a:r>
              <a:rPr kumimoji="1" lang="ja-JP" altLang="en-US" dirty="0"/>
              <a:t>チーム開発で学んだことは、コミュニケーションの大切さです。</a:t>
            </a:r>
          </a:p>
          <a:p>
            <a:r>
              <a:rPr kumimoji="1" lang="ja-JP" altLang="en-US" dirty="0"/>
              <a:t>自分一人で開発するときと違いチーム内で認識統一をしなければバラバラな仕上がりになってしまうため今どこを作成しているか、統一させる部分の確認などコミュニケーションをとることが大切だと思いました。</a:t>
            </a:r>
          </a:p>
          <a:p>
            <a:r>
              <a:rPr kumimoji="1" lang="ja-JP" altLang="en-US" dirty="0"/>
              <a:t>最後に大変だったことは、限られた期限内で作成しながらも品質を保つことです。</a:t>
            </a:r>
          </a:p>
          <a:p>
            <a:r>
              <a:rPr kumimoji="1" lang="ja-JP" altLang="en-US" dirty="0"/>
              <a:t>限られた期限内に完成させること、品質を落とさないようにアプリを開発していくことの大変さを知りました。</a:t>
            </a:r>
            <a:endParaRPr kumimoji="1" lang="en-US" altLang="ja-JP" dirty="0"/>
          </a:p>
          <a:p>
            <a:endParaRPr kumimoji="1" lang="en-US" altLang="ja-JP" dirty="0"/>
          </a:p>
          <a:p>
            <a:pPr algn="l"/>
            <a:r>
              <a:rPr lang="en-US" altLang="ja-JP" b="0" i="0" dirty="0">
                <a:solidFill>
                  <a:srgbClr val="1D1C1D"/>
                </a:solidFill>
                <a:effectLst/>
                <a:latin typeface="NotoSansJP"/>
              </a:rPr>
              <a:t>6</a:t>
            </a:r>
            <a:r>
              <a:rPr lang="ja-JP" altLang="en-US" b="0" i="0" dirty="0">
                <a:solidFill>
                  <a:srgbClr val="1D1C1D"/>
                </a:solidFill>
                <a:effectLst/>
                <a:latin typeface="NotoSansJP"/>
              </a:rPr>
              <a:t>月の研修で自分の中では</a:t>
            </a:r>
            <a:r>
              <a:rPr lang="en-US" altLang="ja-JP" b="0" i="0" dirty="0">
                <a:solidFill>
                  <a:srgbClr val="1D1C1D"/>
                </a:solidFill>
                <a:effectLst/>
                <a:latin typeface="NotoSansJP"/>
              </a:rPr>
              <a:t>5</a:t>
            </a:r>
            <a:r>
              <a:rPr lang="ja-JP" altLang="en-US" b="0" i="0" dirty="0">
                <a:solidFill>
                  <a:srgbClr val="1D1C1D"/>
                </a:solidFill>
                <a:effectLst/>
                <a:latin typeface="NotoSansJP"/>
              </a:rPr>
              <a:t>月の時より大きく成長したと感じているため、この成長を止めずに</a:t>
            </a:r>
            <a:r>
              <a:rPr lang="en-US" altLang="ja-JP" b="0" i="0" dirty="0">
                <a:solidFill>
                  <a:srgbClr val="1D1C1D"/>
                </a:solidFill>
                <a:effectLst/>
                <a:latin typeface="NotoSansJP"/>
              </a:rPr>
              <a:t>7</a:t>
            </a:r>
            <a:r>
              <a:rPr lang="ja-JP" altLang="en-US" b="0" i="0" dirty="0">
                <a:solidFill>
                  <a:srgbClr val="1D1C1D"/>
                </a:solidFill>
                <a:effectLst/>
                <a:latin typeface="NotoSansJP"/>
              </a:rPr>
              <a:t>月以降も頑張っていきたいと思います。</a:t>
            </a:r>
          </a:p>
          <a:p>
            <a:pPr algn="r"/>
            <a:r>
              <a:rPr lang="en-US" altLang="ja-JP" b="0" i="0" u="none" strike="noStrike" dirty="0">
                <a:solidFill>
                  <a:srgbClr val="1D1C1D"/>
                </a:solidFill>
                <a:effectLst/>
                <a:latin typeface="NotoSansJP"/>
              </a:rPr>
              <a:t>16:4</a:t>
            </a:r>
            <a:endParaRPr lang="ja-JP" altLang="en-US" b="0" i="0" dirty="0">
              <a:solidFill>
                <a:srgbClr val="1D1C1D"/>
              </a:solidFill>
              <a:effectLst/>
              <a:latin typeface="NotoSansJP"/>
            </a:endParaRPr>
          </a:p>
        </p:txBody>
      </p:sp>
      <p:sp>
        <p:nvSpPr>
          <p:cNvPr id="4" name="スライド番号プレースホルダー 3"/>
          <p:cNvSpPr>
            <a:spLocks noGrp="1"/>
          </p:cNvSpPr>
          <p:nvPr>
            <p:ph type="sldNum" sz="quarter" idx="5"/>
          </p:nvPr>
        </p:nvSpPr>
        <p:spPr/>
        <p:txBody>
          <a:bodyPr/>
          <a:lstStyle/>
          <a:p>
            <a:fld id="{A0FE29D4-9341-4F00-B08B-8003D9BAF60B}" type="slidenum">
              <a:rPr kumimoji="1" lang="ja-JP" altLang="en-US" smtClean="0"/>
              <a:t>27</a:t>
            </a:fld>
            <a:endParaRPr kumimoji="1" lang="ja-JP" altLang="en-US"/>
          </a:p>
        </p:txBody>
      </p:sp>
    </p:spTree>
    <p:extLst>
      <p:ext uri="{BB962C8B-B14F-4D97-AF65-F5344CB8AC3E}">
        <p14:creationId xmlns:p14="http://schemas.microsoft.com/office/powerpoint/2010/main" val="3427831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1D1C1D"/>
                </a:solidFill>
                <a:effectLst/>
                <a:latin typeface="NotoSansJP"/>
              </a:rPr>
              <a:t>松倉の個人の成長についてです。</a:t>
            </a:r>
            <a:endParaRPr lang="en-US" altLang="ja-JP" b="0" i="0" dirty="0">
              <a:solidFill>
                <a:srgbClr val="1D1C1D"/>
              </a:solidFill>
              <a:effectLst/>
              <a:latin typeface="NotoSansJP"/>
            </a:endParaRPr>
          </a:p>
          <a:p>
            <a:r>
              <a:rPr lang="ja-JP" altLang="en-US" b="0" i="0" dirty="0">
                <a:solidFill>
                  <a:srgbClr val="1D1C1D"/>
                </a:solidFill>
                <a:effectLst/>
                <a:latin typeface="NotoSansJP"/>
              </a:rPr>
              <a:t>メンバーから見た私は頼れるリーダー、</a:t>
            </a:r>
            <a:r>
              <a:rPr lang="en-US" altLang="ja-JP" b="0" i="0" dirty="0" err="1">
                <a:solidFill>
                  <a:srgbClr val="1D1C1D"/>
                </a:solidFill>
                <a:effectLst/>
                <a:latin typeface="NotoSansJP"/>
              </a:rPr>
              <a:t>Javacript</a:t>
            </a:r>
            <a:r>
              <a:rPr lang="ja-JP" altLang="en-US" b="0" i="0" dirty="0">
                <a:solidFill>
                  <a:srgbClr val="1D1C1D"/>
                </a:solidFill>
                <a:effectLst/>
                <a:latin typeface="NotoSansJP"/>
              </a:rPr>
              <a:t>大臣など言われています。</a:t>
            </a:r>
            <a:br>
              <a:rPr lang="ja-JP" altLang="en-US" dirty="0"/>
            </a:br>
            <a:r>
              <a:rPr lang="ja-JP" altLang="en-US" b="0" i="0" dirty="0">
                <a:solidFill>
                  <a:srgbClr val="1D1C1D"/>
                </a:solidFill>
                <a:effectLst/>
                <a:latin typeface="NotoSansJP"/>
              </a:rPr>
              <a:t>５月よりできるようになったこととして、２点あげられます。１点目は</a:t>
            </a:r>
            <a:r>
              <a:rPr lang="en-US" altLang="ja-JP" b="0" i="0" dirty="0">
                <a:solidFill>
                  <a:srgbClr val="1D1C1D"/>
                </a:solidFill>
                <a:effectLst/>
                <a:latin typeface="NotoSansJP"/>
              </a:rPr>
              <a:t>Java</a:t>
            </a:r>
            <a:r>
              <a:rPr lang="ja-JP" altLang="en-US" b="0" i="0" dirty="0">
                <a:solidFill>
                  <a:srgbClr val="1D1C1D"/>
                </a:solidFill>
                <a:effectLst/>
                <a:latin typeface="NotoSansJP"/>
              </a:rPr>
              <a:t>のオブジェクト指向を少しだけ理解することができたました。</a:t>
            </a:r>
            <a:endParaRPr lang="en-US" altLang="ja-JP" b="0" i="0" dirty="0">
              <a:solidFill>
                <a:srgbClr val="1D1C1D"/>
              </a:solidFill>
              <a:effectLst/>
              <a:latin typeface="NotoSansJP"/>
            </a:endParaRPr>
          </a:p>
          <a:p>
            <a:r>
              <a:rPr lang="ja-JP" altLang="en-US" b="0" i="0" dirty="0">
                <a:solidFill>
                  <a:srgbClr val="1D1C1D"/>
                </a:solidFill>
                <a:effectLst/>
                <a:latin typeface="NotoSansJP"/>
              </a:rPr>
              <a:t>５月の研修ではプログラムの意味を正確に理解しながらプログラムを組むことができていませんでしたが、</a:t>
            </a:r>
            <a:endParaRPr lang="en-US" altLang="ja-JP" b="0" i="0" dirty="0">
              <a:solidFill>
                <a:srgbClr val="1D1C1D"/>
              </a:solidFill>
              <a:effectLst/>
              <a:latin typeface="NotoSansJP"/>
            </a:endParaRPr>
          </a:p>
          <a:p>
            <a:r>
              <a:rPr lang="ja-JP" altLang="en-US" b="0" i="0" dirty="0">
                <a:solidFill>
                  <a:srgbClr val="1D1C1D"/>
                </a:solidFill>
                <a:effectLst/>
                <a:latin typeface="NotoSansJP"/>
              </a:rPr>
              <a:t>しかし、６月の研修では自分のやりたいこととプログラムを紐づけ動作させることができました。</a:t>
            </a:r>
            <a:br>
              <a:rPr lang="ja-JP" altLang="en-US" dirty="0"/>
            </a:br>
            <a:r>
              <a:rPr lang="ja-JP" altLang="en-US" b="0" i="0" dirty="0">
                <a:solidFill>
                  <a:srgbClr val="1D1C1D"/>
                </a:solidFill>
                <a:effectLst/>
                <a:latin typeface="NotoSansJP"/>
              </a:rPr>
              <a:t>２点目は</a:t>
            </a:r>
            <a:r>
              <a:rPr lang="en-US" altLang="ja-JP" b="0" i="0" dirty="0">
                <a:solidFill>
                  <a:srgbClr val="1D1C1D"/>
                </a:solidFill>
                <a:effectLst/>
                <a:latin typeface="NotoSansJP"/>
              </a:rPr>
              <a:t>API</a:t>
            </a:r>
            <a:r>
              <a:rPr lang="ja-JP" altLang="en-US" b="0" i="0" dirty="0">
                <a:solidFill>
                  <a:srgbClr val="1D1C1D"/>
                </a:solidFill>
                <a:effectLst/>
                <a:latin typeface="NotoSansJP"/>
              </a:rPr>
              <a:t>を使用することで少し高度な技術に触れることもできました。</a:t>
            </a:r>
            <a:br>
              <a:rPr lang="ja-JP" altLang="en-US" dirty="0"/>
            </a:br>
            <a:r>
              <a:rPr lang="ja-JP" altLang="en-US" b="0" i="0" dirty="0">
                <a:solidFill>
                  <a:srgbClr val="1D1C1D"/>
                </a:solidFill>
                <a:effectLst/>
                <a:latin typeface="NotoSansJP"/>
              </a:rPr>
              <a:t>チーム開発で学んだこととしては３つあります。１つ目はたった５人という少ない人数ではありますが、認識を統一しながら１つのものを作り上げる難しさを学びました。２つ目は一人では高い壁もチームで協力し、メンバーがそれぞれ力を発揮することで高い壁も乗り越えられるということも学ぶことができました。３つ目はスケジュールは思うように進まないということを学びました。そもそもでタスクを分解しきれていないこともあり、新規でタスクが増えるということが多々ありました。しかし、これは計画当初から予想できていたため、ある程度は対応することができましたが、すべてを対応しきれなかったことで、実装できなかった機能が発生してしまいました。</a:t>
            </a:r>
            <a:br>
              <a:rPr lang="ja-JP" altLang="en-US" dirty="0"/>
            </a:br>
            <a:r>
              <a:rPr lang="ja-JP" altLang="en-US" dirty="0"/>
              <a:t>そして、</a:t>
            </a:r>
            <a:r>
              <a:rPr lang="ja-JP" altLang="en-US" b="0" i="0" dirty="0">
                <a:solidFill>
                  <a:srgbClr val="1D1C1D"/>
                </a:solidFill>
                <a:effectLst/>
                <a:latin typeface="NotoSansJP"/>
              </a:rPr>
              <a:t>気づいたこととして、調べる技術力があると業務効率が格段に上がるということに気づきました。そのため今後は調べ方や調べる手段を精査して、より効率的に自分が欲しい情報にアクセスできるように努力していきたいと思います。</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A0FE29D4-9341-4F00-B08B-8003D9BAF60B}" type="slidenum">
              <a:rPr kumimoji="1" lang="ja-JP" altLang="en-US" smtClean="0"/>
              <a:t>28</a:t>
            </a:fld>
            <a:endParaRPr kumimoji="1" lang="ja-JP" altLang="en-US"/>
          </a:p>
        </p:txBody>
      </p:sp>
    </p:spTree>
    <p:extLst>
      <p:ext uri="{BB962C8B-B14F-4D97-AF65-F5344CB8AC3E}">
        <p14:creationId xmlns:p14="http://schemas.microsoft.com/office/powerpoint/2010/main" val="533127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松倉</a:t>
            </a:r>
            <a:r>
              <a:rPr kumimoji="1" lang="en-US" altLang="ja-JP" dirty="0"/>
              <a:t>】</a:t>
            </a:r>
          </a:p>
          <a:p>
            <a:r>
              <a:rPr kumimoji="1" lang="ja-JP" altLang="en-US" dirty="0"/>
              <a:t>　この１か月間、私たちはこのアプリ開発を通してさまざまなことを学びました。</a:t>
            </a:r>
            <a:endParaRPr kumimoji="1" lang="en-US" altLang="ja-JP" dirty="0"/>
          </a:p>
          <a:p>
            <a:r>
              <a:rPr kumimoji="1" lang="ja-JP" altLang="en-US" dirty="0"/>
              <a:t>研修後はそれぞれの道に進みますが、この研修での学びを忘れずに頑張っていこうと思います。</a:t>
            </a:r>
            <a:endParaRPr kumimoji="1" lang="en-US" altLang="ja-JP" dirty="0"/>
          </a:p>
          <a:p>
            <a:endParaRPr kumimoji="1" lang="en-US" altLang="ja-JP" dirty="0"/>
          </a:p>
          <a:p>
            <a:r>
              <a:rPr lang="ja-JP" altLang="en-US" b="0" i="0" dirty="0">
                <a:solidFill>
                  <a:srgbClr val="1D1C1D"/>
                </a:solidFill>
                <a:effectLst/>
                <a:latin typeface="NotoSansJP"/>
              </a:rPr>
              <a:t>最後にはなりますが研修講師の皆様、ならびに研修事務局の皆様</a:t>
            </a:r>
            <a:br>
              <a:rPr lang="ja-JP" altLang="en-US" dirty="0"/>
            </a:br>
            <a:r>
              <a:rPr lang="ja-JP" altLang="en-US" b="0" i="0" dirty="0">
                <a:solidFill>
                  <a:srgbClr val="1D1C1D"/>
                </a:solidFill>
                <a:effectLst/>
                <a:latin typeface="NotoSansJP"/>
              </a:rPr>
              <a:t>一緒に学習してくれた</a:t>
            </a:r>
            <a:r>
              <a:rPr lang="en-US" altLang="ja-JP" b="0" i="0" dirty="0">
                <a:solidFill>
                  <a:srgbClr val="1D1C1D"/>
                </a:solidFill>
                <a:effectLst/>
                <a:latin typeface="NotoSansJP"/>
              </a:rPr>
              <a:t>C</a:t>
            </a:r>
            <a:r>
              <a:rPr lang="ja-JP" altLang="en-US" b="0" i="0" dirty="0">
                <a:solidFill>
                  <a:srgbClr val="1D1C1D"/>
                </a:solidFill>
                <a:effectLst/>
                <a:latin typeface="NotoSansJP"/>
              </a:rPr>
              <a:t>クラスの仲間たち</a:t>
            </a:r>
            <a:br>
              <a:rPr lang="ja-JP" altLang="en-US" dirty="0"/>
            </a:br>
            <a:r>
              <a:rPr lang="ja-JP" altLang="en-US" b="0" i="0" dirty="0">
                <a:solidFill>
                  <a:srgbClr val="1D1C1D"/>
                </a:solidFill>
                <a:effectLst/>
                <a:latin typeface="NotoSansJP"/>
              </a:rPr>
              <a:t>研修に参加させてくれた企業の皆様にお礼申し上げます。</a:t>
            </a:r>
            <a:endParaRPr kumimoji="1" lang="en-US" altLang="ja-JP" dirty="0"/>
          </a:p>
          <a:p>
            <a:r>
              <a:rPr kumimoji="1" lang="ja-JP" altLang="en-US" dirty="0"/>
              <a:t>以上でチーム</a:t>
            </a:r>
            <a:r>
              <a:rPr kumimoji="1" lang="en-US" altLang="ja-JP" dirty="0"/>
              <a:t>A</a:t>
            </a:r>
            <a:r>
              <a:rPr kumimoji="1" lang="ja-JP" altLang="en-US" dirty="0"/>
              <a:t>型の発表を終わります。ありがとうございました。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29</a:t>
            </a:fld>
            <a:endParaRPr kumimoji="1" lang="ja-JP" altLang="en-US"/>
          </a:p>
        </p:txBody>
      </p:sp>
    </p:spTree>
    <p:extLst>
      <p:ext uri="{BB962C8B-B14F-4D97-AF65-F5344CB8AC3E}">
        <p14:creationId xmlns:p14="http://schemas.microsoft.com/office/powerpoint/2010/main" val="3070795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高井</a:t>
            </a:r>
            <a:r>
              <a:rPr kumimoji="1" lang="en-US" altLang="ja-JP" dirty="0"/>
              <a:t>】</a:t>
            </a:r>
            <a:r>
              <a:rPr kumimoji="1" lang="ja-JP" altLang="en-US" dirty="0"/>
              <a:t>突然ですがみなさんこんなことはないですか？</a:t>
            </a:r>
            <a:endParaRPr kumimoji="1" lang="en-US" altLang="ja-JP" dirty="0"/>
          </a:p>
          <a:p>
            <a:r>
              <a:rPr kumimoji="1" lang="ja-JP" altLang="en-US" dirty="0"/>
              <a:t>・気温に合わせた服装を考えることが苦手で失敗してしまったことがある</a:t>
            </a:r>
            <a:endParaRPr kumimoji="1" lang="en-US" altLang="ja-JP" dirty="0"/>
          </a:p>
          <a:p>
            <a:r>
              <a:rPr kumimoji="1" lang="ja-JP" altLang="en-US" dirty="0"/>
              <a:t>・新社会人になってオフィスカジュアルに悩んでいる</a:t>
            </a:r>
            <a:endParaRPr kumimoji="1" lang="en-US" altLang="ja-JP" dirty="0"/>
          </a:p>
          <a:p>
            <a:r>
              <a:rPr kumimoji="1" lang="ja-JP" altLang="en-US" dirty="0"/>
              <a:t>・毎朝服装を考えることに時間を取られる</a:t>
            </a:r>
            <a:endParaRPr kumimoji="1" lang="en-US" altLang="ja-JP" dirty="0"/>
          </a:p>
          <a:p>
            <a:endParaRPr kumimoji="1" lang="en-US" altLang="ja-JP" dirty="0"/>
          </a:p>
          <a:p>
            <a:r>
              <a:rPr kumimoji="1" lang="en-US" altLang="ja-JP" dirty="0"/>
              <a:t>(</a:t>
            </a:r>
            <a:r>
              <a:rPr kumimoji="1" lang="ja-JP" altLang="en-US" dirty="0"/>
              <a:t>笑わない</a:t>
            </a:r>
            <a:r>
              <a:rPr kumimoji="1" lang="en-US" altLang="ja-JP" dirty="0"/>
              <a:t>)</a:t>
            </a:r>
          </a:p>
          <a:p>
            <a:r>
              <a:rPr kumimoji="1" lang="ja-JP" altLang="en-US" dirty="0"/>
              <a:t>ちなみに、私は大学時代天気予報を見ず薄着で出かけたところ、寒すぎて耐えられずに大学近くの古着屋で急遽トレーナーを購入したことがありました。</a:t>
            </a:r>
            <a:endParaRPr kumimoji="1" lang="en-US" altLang="ja-JP" dirty="0"/>
          </a:p>
          <a:p>
            <a:r>
              <a:rPr kumimoji="1" lang="ja-JP" altLang="en-US" dirty="0"/>
              <a:t>「お金を無駄に使ってしまった</a:t>
            </a:r>
            <a:r>
              <a:rPr kumimoji="1" lang="en-US" altLang="ja-JP" dirty="0"/>
              <a:t>…</a:t>
            </a:r>
            <a:r>
              <a:rPr kumimoji="1" lang="ja-JP" altLang="en-US" dirty="0"/>
              <a:t>」と後悔したのを覚えています。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3</a:t>
            </a:fld>
            <a:endParaRPr kumimoji="1" lang="ja-JP" altLang="en-US"/>
          </a:p>
        </p:txBody>
      </p:sp>
    </p:spTree>
    <p:extLst>
      <p:ext uri="{BB962C8B-B14F-4D97-AF65-F5344CB8AC3E}">
        <p14:creationId xmlns:p14="http://schemas.microsoft.com/office/powerpoint/2010/main" val="2799384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高井</a:t>
            </a:r>
            <a:r>
              <a:rPr kumimoji="1" lang="en-US" altLang="ja-JP" dirty="0"/>
              <a:t>】</a:t>
            </a:r>
          </a:p>
          <a:p>
            <a:r>
              <a:rPr kumimoji="1" lang="ja-JP" altLang="en-US" dirty="0"/>
              <a:t>そんなあなたにお勧めしたいのが、私たちが制作したアプリ「</a:t>
            </a:r>
            <a:r>
              <a:rPr kumimoji="1" lang="en-US" altLang="ja-JP" dirty="0"/>
              <a:t>Closet</a:t>
            </a:r>
            <a:r>
              <a:rPr kumimoji="1" lang="ja-JP" altLang="en-US" dirty="0"/>
              <a:t>　</a:t>
            </a:r>
            <a:r>
              <a:rPr kumimoji="1" lang="en-US" altLang="ja-JP" dirty="0"/>
              <a:t>with me</a:t>
            </a:r>
            <a:r>
              <a:rPr kumimoji="1" lang="ja-JP" altLang="en-US" dirty="0"/>
              <a:t>」です。</a:t>
            </a:r>
            <a:endParaRPr kumimoji="1" lang="en-US" altLang="ja-JP" dirty="0"/>
          </a:p>
          <a:p>
            <a:r>
              <a:rPr kumimoji="1" lang="ja-JP" altLang="en-US" dirty="0"/>
              <a:t>このアプリは、気温に応じて適切な服装を提案してくれます。</a:t>
            </a:r>
            <a:endParaRPr kumimoji="1" lang="en-US" altLang="ja-JP" dirty="0"/>
          </a:p>
          <a:p>
            <a:r>
              <a:rPr kumimoji="1" lang="ja-JP" altLang="en-US" dirty="0"/>
              <a:t>平日の朝、社会人が仕事に向かう前に使用することを想定しています。</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4</a:t>
            </a:fld>
            <a:endParaRPr kumimoji="1" lang="ja-JP" altLang="en-US"/>
          </a:p>
        </p:txBody>
      </p:sp>
    </p:spTree>
    <p:extLst>
      <p:ext uri="{BB962C8B-B14F-4D97-AF65-F5344CB8AC3E}">
        <p14:creationId xmlns:p14="http://schemas.microsoft.com/office/powerpoint/2010/main" val="151228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1D1C1D"/>
                </a:solidFill>
                <a:effectLst/>
                <a:latin typeface="Monaco"/>
              </a:rPr>
              <a:t>【</a:t>
            </a:r>
            <a:r>
              <a:rPr lang="ja-JP" altLang="en-US" b="0" i="0" dirty="0">
                <a:solidFill>
                  <a:srgbClr val="1D1C1D"/>
                </a:solidFill>
                <a:effectLst/>
                <a:latin typeface="Monaco"/>
              </a:rPr>
              <a:t>石堂</a:t>
            </a:r>
            <a:r>
              <a:rPr lang="en-US" altLang="ja-JP" b="0" i="0" dirty="0">
                <a:solidFill>
                  <a:srgbClr val="1D1C1D"/>
                </a:solidFill>
                <a:effectLst/>
                <a:latin typeface="Monaco"/>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1D1C1D"/>
                </a:solidFill>
                <a:effectLst/>
                <a:latin typeface="Monaco"/>
              </a:rPr>
              <a:t>ここから皆さんが実際にアプリを使用するときの流れを説明します。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1D1C1D"/>
                </a:solidFill>
                <a:effectLst/>
                <a:latin typeface="Monaco"/>
              </a:rPr>
              <a:t>まず、ログインするとメイン画面が表示されます。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1D1C1D"/>
                </a:solidFill>
                <a:effectLst/>
                <a:latin typeface="Monaco"/>
              </a:rPr>
              <a:t>次に、服の種類ごとに文字で表示されている「今日のおすすめの組み合わせ」を確認します。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1D1C1D"/>
                </a:solidFill>
                <a:effectLst/>
                <a:latin typeface="Monaco"/>
              </a:rPr>
              <a:t>その後天気と気温を確認し外出する準備をします。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b="0" i="0" dirty="0">
              <a:solidFill>
                <a:srgbClr val="1D1C1D"/>
              </a:solidFill>
              <a:effectLst/>
              <a:latin typeface="Monac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1D1C1D"/>
                </a:solidFill>
                <a:effectLst/>
                <a:latin typeface="Monaco"/>
              </a:rPr>
              <a:t>服装が決まったら、下の「コーディネート登録」で持っている服の画像からコーディネートを登録して保存することで、</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1D1C1D"/>
                </a:solidFill>
                <a:effectLst/>
                <a:latin typeface="Monaco"/>
              </a:rPr>
              <a:t>「コーディネート履歴」から過去のコーディネートを確認して、服装を決めることもできます。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1D1C1D"/>
                </a:solidFill>
                <a:effectLst/>
                <a:latin typeface="Monaco"/>
              </a:rPr>
              <a:t>服の登録の仕方は、この後ご説明いたします。</a:t>
            </a:r>
            <a:endParaRPr kumimoji="1" lang="en-US" altLang="ja-JP" dirty="0"/>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5</a:t>
            </a:fld>
            <a:endParaRPr kumimoji="1" lang="ja-JP" altLang="en-US"/>
          </a:p>
        </p:txBody>
      </p:sp>
    </p:spTree>
    <p:extLst>
      <p:ext uri="{BB962C8B-B14F-4D97-AF65-F5344CB8AC3E}">
        <p14:creationId xmlns:p14="http://schemas.microsoft.com/office/powerpoint/2010/main" val="982766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藤澤</a:t>
            </a:r>
            <a:r>
              <a:rPr kumimoji="1" lang="en-US" altLang="ja-JP" dirty="0"/>
              <a:t>】</a:t>
            </a:r>
          </a:p>
          <a:p>
            <a:r>
              <a:rPr kumimoji="1" lang="ja-JP" altLang="en-US" dirty="0"/>
              <a:t>服登録では、自分の持っている服を登録します。</a:t>
            </a:r>
            <a:endParaRPr kumimoji="1" lang="en-US" altLang="ja-JP" dirty="0"/>
          </a:p>
          <a:p>
            <a:r>
              <a:rPr lang="ja-JP" altLang="en-US" b="0" i="0" dirty="0">
                <a:solidFill>
                  <a:srgbClr val="1D1C1D"/>
                </a:solidFill>
                <a:effectLst/>
                <a:latin typeface="NotoSansJP"/>
              </a:rPr>
              <a:t>アップロードする画像を選択</a:t>
            </a:r>
            <a:r>
              <a:rPr kumimoji="1" lang="ja-JP" altLang="en-US" b="0" i="0" dirty="0">
                <a:solidFill>
                  <a:srgbClr val="1D1C1D"/>
                </a:solidFill>
                <a:effectLst/>
                <a:latin typeface="NotoSansJP"/>
              </a:rPr>
              <a:t>し、</a:t>
            </a:r>
            <a:r>
              <a:rPr kumimoji="1" lang="ja-JP" altLang="en-US" dirty="0"/>
              <a:t>服の種類をプルダウンで選択します。</a:t>
            </a:r>
            <a:endParaRPr kumimoji="1" lang="en-US" altLang="ja-JP" dirty="0"/>
          </a:p>
          <a:p>
            <a:r>
              <a:rPr kumimoji="1" lang="ja-JP" altLang="en-US" dirty="0"/>
              <a:t>ところで、みなさんの自宅には服が何着あるでしょうか？恐らく</a:t>
            </a:r>
            <a:r>
              <a:rPr kumimoji="1" lang="en-US" altLang="ja-JP" dirty="0"/>
              <a:t>10</a:t>
            </a:r>
            <a:r>
              <a:rPr kumimoji="1" lang="ja-JP" altLang="en-US" dirty="0"/>
              <a:t>着以上持っている方が多いと思います。</a:t>
            </a:r>
            <a:endParaRPr kumimoji="1" lang="en-US" altLang="ja-JP" dirty="0"/>
          </a:p>
          <a:p>
            <a:r>
              <a:rPr kumimoji="1" lang="ja-JP" altLang="en-US" dirty="0"/>
              <a:t>そこで「</a:t>
            </a:r>
            <a:r>
              <a:rPr kumimoji="1" lang="en-US" altLang="ja-JP" dirty="0"/>
              <a:t>1</a:t>
            </a:r>
            <a:r>
              <a:rPr kumimoji="1" lang="ja-JP" altLang="en-US" dirty="0"/>
              <a:t>枚ずつ登録するのは面倒！」というあなたも安心の、複数登録機能があります。</a:t>
            </a:r>
            <a:endParaRPr kumimoji="1" lang="en-US" altLang="ja-JP" dirty="0"/>
          </a:p>
          <a:p>
            <a:r>
              <a:rPr kumimoji="1" lang="en-US" altLang="ja-JP" dirty="0"/>
              <a:t>1</a:t>
            </a:r>
            <a:r>
              <a:rPr kumimoji="1" lang="ja-JP" altLang="en-US" dirty="0"/>
              <a:t>回に最大</a:t>
            </a:r>
            <a:r>
              <a:rPr kumimoji="1" lang="en-US" altLang="ja-JP" dirty="0"/>
              <a:t>6</a:t>
            </a:r>
            <a:r>
              <a:rPr kumimoji="1" lang="ja-JP" altLang="en-US" dirty="0"/>
              <a:t>件まで一気に服を登録することができます。</a:t>
            </a:r>
            <a:endParaRPr kumimoji="1" lang="en-US" altLang="ja-JP" dirty="0"/>
          </a:p>
          <a:p>
            <a:r>
              <a:rPr kumimoji="1" lang="ja-JP" altLang="en-US" dirty="0"/>
              <a:t>これで服をたくさん持っているあなたも気軽にこのアプリを使用できます♪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0FE29D4-9341-4F00-B08B-8003D9BAF60B}" type="slidenum">
              <a:rPr kumimoji="1" lang="ja-JP" altLang="en-US" smtClean="0"/>
              <a:t>6</a:t>
            </a:fld>
            <a:endParaRPr kumimoji="1" lang="ja-JP" altLang="en-US"/>
          </a:p>
        </p:txBody>
      </p:sp>
    </p:spTree>
    <p:extLst>
      <p:ext uri="{BB962C8B-B14F-4D97-AF65-F5344CB8AC3E}">
        <p14:creationId xmlns:p14="http://schemas.microsoft.com/office/powerpoint/2010/main" val="244882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藤澤</a:t>
            </a:r>
            <a:r>
              <a:rPr kumimoji="1" lang="en-US" altLang="ja-JP" dirty="0"/>
              <a:t>】</a:t>
            </a:r>
          </a:p>
          <a:p>
            <a:r>
              <a:rPr kumimoji="1" lang="ja-JP" altLang="en-US" dirty="0"/>
              <a:t>一覧では、登録した服の一覧がジャンルごとに表示されます。</a:t>
            </a:r>
            <a:endParaRPr kumimoji="1" lang="en-US" altLang="ja-JP" dirty="0"/>
          </a:p>
          <a:p>
            <a:r>
              <a:rPr kumimoji="1" lang="ja-JP" altLang="en-US" dirty="0"/>
              <a:t>更新・削除ボタンでは服の画像を変更したり、服を削除することができるので、</a:t>
            </a:r>
            <a:endParaRPr kumimoji="1" lang="en-US" altLang="ja-JP" dirty="0"/>
          </a:p>
          <a:p>
            <a:r>
              <a:rPr kumimoji="1" lang="ja-JP" altLang="en-US" dirty="0"/>
              <a:t>間違えて登録したときも安心です。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0FE29D4-9341-4F00-B08B-8003D9BAF60B}" type="slidenum">
              <a:rPr kumimoji="1" lang="ja-JP" altLang="en-US" smtClean="0"/>
              <a:t>7</a:t>
            </a:fld>
            <a:endParaRPr kumimoji="1" lang="ja-JP" altLang="en-US"/>
          </a:p>
        </p:txBody>
      </p:sp>
    </p:spTree>
    <p:extLst>
      <p:ext uri="{BB962C8B-B14F-4D97-AF65-F5344CB8AC3E}">
        <p14:creationId xmlns:p14="http://schemas.microsoft.com/office/powerpoint/2010/main" val="3238727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0" i="0" dirty="0">
                <a:solidFill>
                  <a:srgbClr val="1D1C1D"/>
                </a:solidFill>
                <a:effectLst/>
                <a:latin typeface="NotoSansJP"/>
              </a:rPr>
              <a:t>【</a:t>
            </a:r>
            <a:r>
              <a:rPr lang="ja-JP" altLang="en-US" b="0" i="0" dirty="0">
                <a:solidFill>
                  <a:srgbClr val="1D1C1D"/>
                </a:solidFill>
                <a:effectLst/>
                <a:latin typeface="NotoSansJP"/>
              </a:rPr>
              <a:t>松倉</a:t>
            </a:r>
            <a:r>
              <a:rPr lang="en-US" altLang="ja-JP" b="0" i="0" dirty="0">
                <a:solidFill>
                  <a:srgbClr val="1D1C1D"/>
                </a:solidFill>
                <a:effectLst/>
                <a:latin typeface="NotoSansJP"/>
              </a:rPr>
              <a:t>】</a:t>
            </a:r>
            <a:br>
              <a:rPr lang="ja-JP" altLang="en-US" dirty="0"/>
            </a:br>
            <a:r>
              <a:rPr lang="ja-JP" altLang="en-US" b="0" i="0" dirty="0">
                <a:solidFill>
                  <a:srgbClr val="1D1C1D"/>
                </a:solidFill>
                <a:effectLst/>
                <a:latin typeface="NotoSansJP"/>
              </a:rPr>
              <a:t>ここからは、特にこだわった機能を紹介します。１つ目はおすすめの組み合わせ機能です。その日の気温に応じて、おすすめの服装を提案します。提案の基準は気象庁の服装指数を参考にし、さらにチームで研究を重ねアルゴリズムを作成しました。</a:t>
            </a:r>
            <a:br>
              <a:rPr lang="ja-JP" altLang="en-US" dirty="0"/>
            </a:br>
            <a:r>
              <a:rPr lang="ja-JP" altLang="en-US" b="0" i="0" dirty="0">
                <a:solidFill>
                  <a:srgbClr val="1D1C1D"/>
                </a:solidFill>
                <a:effectLst/>
                <a:latin typeface="NotoSansJP"/>
              </a:rPr>
              <a:t>天気と気温に関しては、オープンメテオと言われる</a:t>
            </a:r>
            <a:r>
              <a:rPr lang="en-US" altLang="ja-JP" b="0" i="0" dirty="0">
                <a:solidFill>
                  <a:srgbClr val="1D1C1D"/>
                </a:solidFill>
                <a:effectLst/>
                <a:latin typeface="NotoSansJP"/>
              </a:rPr>
              <a:t>API</a:t>
            </a:r>
            <a:r>
              <a:rPr lang="ja-JP" altLang="en-US" b="0" i="0" dirty="0">
                <a:solidFill>
                  <a:srgbClr val="1D1C1D"/>
                </a:solidFill>
                <a:effectLst/>
                <a:latin typeface="NotoSansJP"/>
              </a:rPr>
              <a:t>を使用して取得し、それらのデータと基準値を比較して算出しています。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8</a:t>
            </a:fld>
            <a:endParaRPr kumimoji="1" lang="ja-JP" altLang="en-US"/>
          </a:p>
        </p:txBody>
      </p:sp>
    </p:spTree>
    <p:extLst>
      <p:ext uri="{BB962C8B-B14F-4D97-AF65-F5344CB8AC3E}">
        <p14:creationId xmlns:p14="http://schemas.microsoft.com/office/powerpoint/2010/main" val="1136344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松倉</a:t>
            </a:r>
            <a:r>
              <a:rPr kumimoji="1" lang="en-US" altLang="ja-JP" dirty="0"/>
              <a:t>】</a:t>
            </a:r>
          </a:p>
          <a:p>
            <a:r>
              <a:rPr kumimoji="1" lang="ja-JP" altLang="en-US" dirty="0"/>
              <a:t>こちらが実際に神奈川県と北海道で登録した画面です。地域を変更すると、その地域の天気・気温・おすすめの組み合わせが表示されます。</a:t>
            </a:r>
            <a:endParaRPr kumimoji="1" lang="en-US" altLang="ja-JP" dirty="0"/>
          </a:p>
          <a:p>
            <a:r>
              <a:rPr kumimoji="1" lang="ja-JP" altLang="en-US" dirty="0"/>
              <a:t>同じ日付ですが、神奈川県と北海道ではおすすめの組み合わせが変化していることが分かると思います。</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9</a:t>
            </a:fld>
            <a:endParaRPr kumimoji="1" lang="ja-JP" altLang="en-US"/>
          </a:p>
        </p:txBody>
      </p:sp>
    </p:spTree>
    <p:extLst>
      <p:ext uri="{BB962C8B-B14F-4D97-AF65-F5344CB8AC3E}">
        <p14:creationId xmlns:p14="http://schemas.microsoft.com/office/powerpoint/2010/main" val="4074737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267B94-DCBC-46A4-919D-FFC79DAAE7A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B363A2C-B8E3-4C5F-98A0-A3A3CB1E0E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E05AA20-1B33-402C-ACBF-604064F3C8D9}"/>
              </a:ext>
            </a:extLst>
          </p:cNvPr>
          <p:cNvSpPr>
            <a:spLocks noGrp="1"/>
          </p:cNvSpPr>
          <p:nvPr>
            <p:ph type="dt" sz="half" idx="10"/>
          </p:nvPr>
        </p:nvSpPr>
        <p:spPr/>
        <p:txBody>
          <a:bodyPr/>
          <a:lstStyle/>
          <a:p>
            <a:fld id="{2CC2E1F1-99E3-4A85-864C-B58457AB1C05}"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DBD34BB4-3F48-4A6E-A668-CA2F0F0AD9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A8F90F-6A2E-4804-8341-D0CCDAAE6E1C}"/>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26639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5F90D1-77EE-4582-B62F-BD52CAAFA58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551A6C7-8E9C-48F0-A9EE-836F68F064E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DDEF6A-3B5A-4D2B-A8A5-15BD7D64E749}"/>
              </a:ext>
            </a:extLst>
          </p:cNvPr>
          <p:cNvSpPr>
            <a:spLocks noGrp="1"/>
          </p:cNvSpPr>
          <p:nvPr>
            <p:ph type="dt" sz="half" idx="10"/>
          </p:nvPr>
        </p:nvSpPr>
        <p:spPr/>
        <p:txBody>
          <a:bodyPr/>
          <a:lstStyle/>
          <a:p>
            <a:fld id="{2CC2E1F1-99E3-4A85-864C-B58457AB1C05}"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2AA03FE1-F6EA-4567-8F8E-C41CE00084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D05A8F6-1061-4A98-B60B-DD7E7549F67C}"/>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1639060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43AF920-C01E-4B72-A885-005925FCBDF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5866C2-D8B2-4DD5-B707-EF77AD6417E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113327-CAA4-45D7-916B-EB8F9BFB73D9}"/>
              </a:ext>
            </a:extLst>
          </p:cNvPr>
          <p:cNvSpPr>
            <a:spLocks noGrp="1"/>
          </p:cNvSpPr>
          <p:nvPr>
            <p:ph type="dt" sz="half" idx="10"/>
          </p:nvPr>
        </p:nvSpPr>
        <p:spPr/>
        <p:txBody>
          <a:bodyPr/>
          <a:lstStyle/>
          <a:p>
            <a:fld id="{2CC2E1F1-99E3-4A85-864C-B58457AB1C05}"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E4A2948D-697C-46C8-8FE3-188168D0A5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4C80D4-4C4E-4C52-8E1B-AA614D9335AA}"/>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1066736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203831-87C5-4D81-87CD-45463D2842D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07C579-1E46-444B-B0A9-4E223F2C0B8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E409B13-D3BE-4402-B3B9-3FD967EF6C91}"/>
              </a:ext>
            </a:extLst>
          </p:cNvPr>
          <p:cNvSpPr>
            <a:spLocks noGrp="1"/>
          </p:cNvSpPr>
          <p:nvPr>
            <p:ph type="dt" sz="half" idx="10"/>
          </p:nvPr>
        </p:nvSpPr>
        <p:spPr/>
        <p:txBody>
          <a:bodyPr/>
          <a:lstStyle/>
          <a:p>
            <a:fld id="{2CC2E1F1-99E3-4A85-864C-B58457AB1C05}"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EDAE7F07-9FFD-4BD8-8B60-912D0B0D04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884072-C4E8-442E-8D9D-8E5D838A0F51}"/>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360022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7AA23C-C9BD-4326-A334-9D008359E5A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7758B1-1F27-4F37-97BB-6812B33941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DB1C0B0-8565-4305-87C7-208A7E581D04}"/>
              </a:ext>
            </a:extLst>
          </p:cNvPr>
          <p:cNvSpPr>
            <a:spLocks noGrp="1"/>
          </p:cNvSpPr>
          <p:nvPr>
            <p:ph type="dt" sz="half" idx="10"/>
          </p:nvPr>
        </p:nvSpPr>
        <p:spPr/>
        <p:txBody>
          <a:bodyPr/>
          <a:lstStyle/>
          <a:p>
            <a:fld id="{2CC2E1F1-99E3-4A85-864C-B58457AB1C05}"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58619C1E-A51D-4DCD-BF02-9D68882750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65BDF9-B856-4F5B-915E-F5C24270B88F}"/>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3167703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FA5C65-22CA-4AB7-9B41-842B4657464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878F7F-56D1-40BF-8B3E-76306304CE3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AFDF462-97C0-45FD-9B1A-8BCAC8B0190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4629BC7-5F07-4DBE-BBDB-6873463DA272}"/>
              </a:ext>
            </a:extLst>
          </p:cNvPr>
          <p:cNvSpPr>
            <a:spLocks noGrp="1"/>
          </p:cNvSpPr>
          <p:nvPr>
            <p:ph type="dt" sz="half" idx="10"/>
          </p:nvPr>
        </p:nvSpPr>
        <p:spPr/>
        <p:txBody>
          <a:bodyPr/>
          <a:lstStyle/>
          <a:p>
            <a:fld id="{2CC2E1F1-99E3-4A85-864C-B58457AB1C05}" type="datetimeFigureOut">
              <a:rPr kumimoji="1" lang="ja-JP" altLang="en-US" smtClean="0"/>
              <a:t>2023/6/29</a:t>
            </a:fld>
            <a:endParaRPr kumimoji="1" lang="ja-JP" altLang="en-US"/>
          </a:p>
        </p:txBody>
      </p:sp>
      <p:sp>
        <p:nvSpPr>
          <p:cNvPr id="6" name="フッター プレースホルダー 5">
            <a:extLst>
              <a:ext uri="{FF2B5EF4-FFF2-40B4-BE49-F238E27FC236}">
                <a16:creationId xmlns:a16="http://schemas.microsoft.com/office/drawing/2014/main" id="{84A27A8F-97E7-4AA4-A5BB-FDA0321E54F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E045700-B823-43AE-A8E3-850A1B88670E}"/>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285027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40FF89-E210-4708-A517-4F704F3988F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5BAA46E-0B30-4426-ABC4-72085A9B6C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DF67773-4D7C-4C1D-B4F1-BCF9C45D3B8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9DF11A4-4961-4E05-9BD3-5E436E0F42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D6B8ED4-E953-4E78-8F03-4DF4CF3A434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A16E3AB-21EC-45AF-9D17-0540A3F832AA}"/>
              </a:ext>
            </a:extLst>
          </p:cNvPr>
          <p:cNvSpPr>
            <a:spLocks noGrp="1"/>
          </p:cNvSpPr>
          <p:nvPr>
            <p:ph type="dt" sz="half" idx="10"/>
          </p:nvPr>
        </p:nvSpPr>
        <p:spPr/>
        <p:txBody>
          <a:bodyPr/>
          <a:lstStyle/>
          <a:p>
            <a:fld id="{2CC2E1F1-99E3-4A85-864C-B58457AB1C05}" type="datetimeFigureOut">
              <a:rPr kumimoji="1" lang="ja-JP" altLang="en-US" smtClean="0"/>
              <a:t>2023/6/29</a:t>
            </a:fld>
            <a:endParaRPr kumimoji="1" lang="ja-JP" altLang="en-US"/>
          </a:p>
        </p:txBody>
      </p:sp>
      <p:sp>
        <p:nvSpPr>
          <p:cNvPr id="8" name="フッター プレースホルダー 7">
            <a:extLst>
              <a:ext uri="{FF2B5EF4-FFF2-40B4-BE49-F238E27FC236}">
                <a16:creationId xmlns:a16="http://schemas.microsoft.com/office/drawing/2014/main" id="{63F48185-2518-4045-8F43-2C42D9FFA64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C909079-F3F6-4931-87D1-EF7BEEDFB223}"/>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905292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884BB7-D8C0-4981-A0C4-27089266BAB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DA91065-D50A-44FA-A6DA-1D8699ED425B}"/>
              </a:ext>
            </a:extLst>
          </p:cNvPr>
          <p:cNvSpPr>
            <a:spLocks noGrp="1"/>
          </p:cNvSpPr>
          <p:nvPr>
            <p:ph type="dt" sz="half" idx="10"/>
          </p:nvPr>
        </p:nvSpPr>
        <p:spPr/>
        <p:txBody>
          <a:bodyPr/>
          <a:lstStyle/>
          <a:p>
            <a:fld id="{2CC2E1F1-99E3-4A85-864C-B58457AB1C05}" type="datetimeFigureOut">
              <a:rPr kumimoji="1" lang="ja-JP" altLang="en-US" smtClean="0"/>
              <a:t>2023/6/29</a:t>
            </a:fld>
            <a:endParaRPr kumimoji="1" lang="ja-JP" altLang="en-US"/>
          </a:p>
        </p:txBody>
      </p:sp>
      <p:sp>
        <p:nvSpPr>
          <p:cNvPr id="4" name="フッター プレースホルダー 3">
            <a:extLst>
              <a:ext uri="{FF2B5EF4-FFF2-40B4-BE49-F238E27FC236}">
                <a16:creationId xmlns:a16="http://schemas.microsoft.com/office/drawing/2014/main" id="{2547EAE7-9243-4B4F-953F-F4C8AD4826B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247D75D-18F0-401B-A32F-5203F407780A}"/>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157179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03981FC-D972-4132-8BC4-19DF35F737DA}"/>
              </a:ext>
            </a:extLst>
          </p:cNvPr>
          <p:cNvSpPr>
            <a:spLocks noGrp="1"/>
          </p:cNvSpPr>
          <p:nvPr>
            <p:ph type="dt" sz="half" idx="10"/>
          </p:nvPr>
        </p:nvSpPr>
        <p:spPr/>
        <p:txBody>
          <a:bodyPr/>
          <a:lstStyle/>
          <a:p>
            <a:fld id="{2CC2E1F1-99E3-4A85-864C-B58457AB1C05}" type="datetimeFigureOut">
              <a:rPr kumimoji="1" lang="ja-JP" altLang="en-US" smtClean="0"/>
              <a:t>2023/6/29</a:t>
            </a:fld>
            <a:endParaRPr kumimoji="1" lang="ja-JP" altLang="en-US"/>
          </a:p>
        </p:txBody>
      </p:sp>
      <p:sp>
        <p:nvSpPr>
          <p:cNvPr id="3" name="フッター プレースホルダー 2">
            <a:extLst>
              <a:ext uri="{FF2B5EF4-FFF2-40B4-BE49-F238E27FC236}">
                <a16:creationId xmlns:a16="http://schemas.microsoft.com/office/drawing/2014/main" id="{A87D2836-4267-40FC-8DED-2853D88D192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473D1E9-151D-424E-847B-06ADF70B8EAE}"/>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39000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AEAA83-5342-40BE-957C-0B1A8B519A3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3B18CC-5F30-437E-8454-B1249CFD3E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C8FB27E-7D2C-4B4E-A665-230EEE3EED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9E00DF0-60FD-4752-8933-7C083FAF8889}"/>
              </a:ext>
            </a:extLst>
          </p:cNvPr>
          <p:cNvSpPr>
            <a:spLocks noGrp="1"/>
          </p:cNvSpPr>
          <p:nvPr>
            <p:ph type="dt" sz="half" idx="10"/>
          </p:nvPr>
        </p:nvSpPr>
        <p:spPr/>
        <p:txBody>
          <a:bodyPr/>
          <a:lstStyle/>
          <a:p>
            <a:fld id="{2CC2E1F1-99E3-4A85-864C-B58457AB1C05}" type="datetimeFigureOut">
              <a:rPr kumimoji="1" lang="ja-JP" altLang="en-US" smtClean="0"/>
              <a:t>2023/6/29</a:t>
            </a:fld>
            <a:endParaRPr kumimoji="1" lang="ja-JP" altLang="en-US"/>
          </a:p>
        </p:txBody>
      </p:sp>
      <p:sp>
        <p:nvSpPr>
          <p:cNvPr id="6" name="フッター プレースホルダー 5">
            <a:extLst>
              <a:ext uri="{FF2B5EF4-FFF2-40B4-BE49-F238E27FC236}">
                <a16:creationId xmlns:a16="http://schemas.microsoft.com/office/drawing/2014/main" id="{707D2952-1FDC-4D88-B1F6-FB28F0CEFC1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2D50722-5760-4963-9328-628E4FE66BBB}"/>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3451693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ABAE10-E032-4D4D-A692-01ECA56A601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4C9327F-E5D3-4140-AAAD-282DC96C1B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6A56C01-D7D3-4829-B6E9-F8B79005F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5B76A3-DE19-4C91-9E5D-71C1DD108BE0}"/>
              </a:ext>
            </a:extLst>
          </p:cNvPr>
          <p:cNvSpPr>
            <a:spLocks noGrp="1"/>
          </p:cNvSpPr>
          <p:nvPr>
            <p:ph type="dt" sz="half" idx="10"/>
          </p:nvPr>
        </p:nvSpPr>
        <p:spPr/>
        <p:txBody>
          <a:bodyPr/>
          <a:lstStyle/>
          <a:p>
            <a:fld id="{2CC2E1F1-99E3-4A85-864C-B58457AB1C05}" type="datetimeFigureOut">
              <a:rPr kumimoji="1" lang="ja-JP" altLang="en-US" smtClean="0"/>
              <a:t>2023/6/29</a:t>
            </a:fld>
            <a:endParaRPr kumimoji="1" lang="ja-JP" altLang="en-US"/>
          </a:p>
        </p:txBody>
      </p:sp>
      <p:sp>
        <p:nvSpPr>
          <p:cNvPr id="6" name="フッター プレースホルダー 5">
            <a:extLst>
              <a:ext uri="{FF2B5EF4-FFF2-40B4-BE49-F238E27FC236}">
                <a16:creationId xmlns:a16="http://schemas.microsoft.com/office/drawing/2014/main" id="{9D732CF3-D538-40A0-B5B0-B67CB4AC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53E3DF-4509-4644-A049-20C5BAFEFE92}"/>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3449406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AC8C73E-DF0D-431B-B49C-75EFAAF20C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6B1E2F4-A55A-4F6E-944B-1292CAEBD3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B08CE9-9477-414F-AE86-26D7F7436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2E1F1-99E3-4A85-864C-B58457AB1C05}"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5E978D20-187D-4412-83F0-37717401C8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A6DDE10-E0AA-416A-BB9A-B1FAB892BC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2472376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四角形: 1 つの角を切り取る 10">
            <a:extLst>
              <a:ext uri="{FF2B5EF4-FFF2-40B4-BE49-F238E27FC236}">
                <a16:creationId xmlns:a16="http://schemas.microsoft.com/office/drawing/2014/main" id="{1CD9201F-A823-4C2F-93F2-822CE783708D}"/>
              </a:ext>
            </a:extLst>
          </p:cNvPr>
          <p:cNvSpPr/>
          <p:nvPr/>
        </p:nvSpPr>
        <p:spPr>
          <a:xfrm flipH="1">
            <a:off x="1400173" y="681037"/>
            <a:ext cx="9458324" cy="5756096"/>
          </a:xfrm>
          <a:prstGeom prst="snip1Rect">
            <a:avLst/>
          </a:prstGeom>
          <a:solidFill>
            <a:srgbClr val="B8D4D3"/>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B8D4D3"/>
              </a:solidFill>
              <a:effectLst/>
              <a:uLnTx/>
              <a:uFillTx/>
              <a:latin typeface="Times New Roman" panose="02020603050405020304"/>
              <a:ea typeface="ＭＳ Ｐ明朝" panose="02020600040205080304" pitchFamily="18" charset="-128"/>
              <a:cs typeface="+mn-cs"/>
            </a:endParaRPr>
          </a:p>
        </p:txBody>
      </p:sp>
      <p:sp>
        <p:nvSpPr>
          <p:cNvPr id="12" name="減算記号 11">
            <a:extLst>
              <a:ext uri="{FF2B5EF4-FFF2-40B4-BE49-F238E27FC236}">
                <a16:creationId xmlns:a16="http://schemas.microsoft.com/office/drawing/2014/main" id="{FDB6A37B-0230-4D32-932D-E341D3097CE7}"/>
              </a:ext>
            </a:extLst>
          </p:cNvPr>
          <p:cNvSpPr/>
          <p:nvPr/>
        </p:nvSpPr>
        <p:spPr>
          <a:xfrm>
            <a:off x="-298383" y="5744759"/>
            <a:ext cx="12859351" cy="519720"/>
          </a:xfrm>
          <a:prstGeom prst="mathMinus">
            <a:avLst/>
          </a:prstGeom>
          <a:solidFill>
            <a:srgbClr val="F3F5F2"/>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3F5F2"/>
              </a:solidFill>
              <a:effectLst/>
              <a:uLnTx/>
              <a:uFillTx/>
              <a:latin typeface="Times New Roman" panose="02020603050405020304"/>
              <a:ea typeface="ＭＳ Ｐ明朝" panose="02020600040205080304" pitchFamily="18" charset="-128"/>
              <a:cs typeface="+mn-cs"/>
            </a:endParaRPr>
          </a:p>
        </p:txBody>
      </p:sp>
      <p:sp>
        <p:nvSpPr>
          <p:cNvPr id="13" name="フローチャート: 結合子 12">
            <a:extLst>
              <a:ext uri="{FF2B5EF4-FFF2-40B4-BE49-F238E27FC236}">
                <a16:creationId xmlns:a16="http://schemas.microsoft.com/office/drawing/2014/main" id="{3711E2C2-AFC9-4AC5-85BA-24FAF9CF72F5}"/>
              </a:ext>
            </a:extLst>
          </p:cNvPr>
          <p:cNvSpPr/>
          <p:nvPr/>
        </p:nvSpPr>
        <p:spPr>
          <a:xfrm>
            <a:off x="1942964" y="1284132"/>
            <a:ext cx="440689" cy="385011"/>
          </a:xfrm>
          <a:prstGeom prst="flowChartConnector">
            <a:avLst/>
          </a:prstGeom>
          <a:solidFill>
            <a:srgbClr val="F3F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imes New Roman" panose="02020603050405020304"/>
              <a:ea typeface="ＭＳ Ｐ明朝" panose="02020600040205080304" pitchFamily="18" charset="-128"/>
              <a:cs typeface="+mn-cs"/>
            </a:endParaRPr>
          </a:p>
        </p:txBody>
      </p:sp>
      <p:sp>
        <p:nvSpPr>
          <p:cNvPr id="3" name="字幕 2">
            <a:extLst>
              <a:ext uri="{FF2B5EF4-FFF2-40B4-BE49-F238E27FC236}">
                <a16:creationId xmlns:a16="http://schemas.microsoft.com/office/drawing/2014/main" id="{0E69DC7B-EB9E-4D53-9B49-270F93F8560C}"/>
              </a:ext>
            </a:extLst>
          </p:cNvPr>
          <p:cNvSpPr>
            <a:spLocks noGrp="1"/>
          </p:cNvSpPr>
          <p:nvPr>
            <p:ph type="subTitle" idx="1"/>
          </p:nvPr>
        </p:nvSpPr>
        <p:spPr>
          <a:xfrm>
            <a:off x="1524000" y="3602038"/>
            <a:ext cx="9144000" cy="2036762"/>
          </a:xfrm>
        </p:spPr>
        <p:txBody>
          <a:bodyPr>
            <a:normAutofit fontScale="92500" lnSpcReduction="20000"/>
          </a:bodyPr>
          <a:lstStyle/>
          <a:p>
            <a:endParaRPr kumimoji="1" lang="en-US" altLang="ja-JP" dirty="0">
              <a:solidFill>
                <a:srgbClr val="818076"/>
              </a:solidFill>
            </a:endParaRPr>
          </a:p>
          <a:p>
            <a:endParaRPr kumimoji="1" lang="en-US" altLang="ja-JP" dirty="0">
              <a:solidFill>
                <a:srgbClr val="818076"/>
              </a:solidFill>
            </a:endParaRPr>
          </a:p>
          <a:p>
            <a:r>
              <a:rPr lang="ja-JP" altLang="en-US" sz="3500" dirty="0">
                <a:solidFill>
                  <a:srgbClr val="230647"/>
                </a:solidFill>
              </a:rPr>
              <a:t>快適な</a:t>
            </a:r>
            <a:r>
              <a:rPr lang="en-US" altLang="ja-JP" sz="3500" dirty="0">
                <a:solidFill>
                  <a:srgbClr val="230647"/>
                </a:solidFill>
              </a:rPr>
              <a:t>1</a:t>
            </a:r>
            <a:r>
              <a:rPr lang="ja-JP" altLang="en-US" sz="3500" dirty="0">
                <a:solidFill>
                  <a:srgbClr val="230647"/>
                </a:solidFill>
              </a:rPr>
              <a:t>日の始まりをあなたに</a:t>
            </a:r>
            <a:endParaRPr lang="en-US" altLang="ja-JP" sz="3500" dirty="0">
              <a:solidFill>
                <a:srgbClr val="230647"/>
              </a:solidFill>
            </a:endParaRPr>
          </a:p>
          <a:p>
            <a:endParaRPr lang="en-US" altLang="ja-JP" sz="2600" dirty="0">
              <a:solidFill>
                <a:srgbClr val="230647"/>
              </a:solidFill>
            </a:endParaRPr>
          </a:p>
          <a:p>
            <a:r>
              <a:rPr lang="ja-JP" altLang="en-US" sz="3000" dirty="0">
                <a:solidFill>
                  <a:srgbClr val="230647"/>
                </a:solidFill>
              </a:rPr>
              <a:t>チーム</a:t>
            </a:r>
            <a:r>
              <a:rPr lang="en-US" altLang="ja-JP" sz="3000" dirty="0">
                <a:solidFill>
                  <a:srgbClr val="230647"/>
                </a:solidFill>
              </a:rPr>
              <a:t>A</a:t>
            </a:r>
            <a:r>
              <a:rPr lang="ja-JP" altLang="en-US" sz="3000" dirty="0">
                <a:solidFill>
                  <a:srgbClr val="230647"/>
                </a:solidFill>
              </a:rPr>
              <a:t>型</a:t>
            </a:r>
            <a:endParaRPr lang="en-US" altLang="ja-JP" sz="3000" dirty="0">
              <a:solidFill>
                <a:srgbClr val="230647"/>
              </a:solidFill>
            </a:endParaRPr>
          </a:p>
          <a:p>
            <a:endParaRPr lang="en-US" altLang="ja-JP" sz="2600" dirty="0">
              <a:solidFill>
                <a:srgbClr val="230647"/>
              </a:solidFill>
            </a:endParaRPr>
          </a:p>
          <a:p>
            <a:endParaRPr kumimoji="1" lang="ja-JP" altLang="en-US" dirty="0"/>
          </a:p>
        </p:txBody>
      </p:sp>
      <p:pic>
        <p:nvPicPr>
          <p:cNvPr id="5" name="図 4" descr="テキスト&#10;&#10;自動的に生成された説明">
            <a:extLst>
              <a:ext uri="{FF2B5EF4-FFF2-40B4-BE49-F238E27FC236}">
                <a16:creationId xmlns:a16="http://schemas.microsoft.com/office/drawing/2014/main" id="{24A83D8D-6F3A-4B2B-ABB7-47615BF1B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673" y="1986371"/>
            <a:ext cx="8949408" cy="2036761"/>
          </a:xfrm>
          <a:prstGeom prst="rect">
            <a:avLst/>
          </a:prstGeom>
        </p:spPr>
      </p:pic>
    </p:spTree>
    <p:extLst>
      <p:ext uri="{BB962C8B-B14F-4D97-AF65-F5344CB8AC3E}">
        <p14:creationId xmlns:p14="http://schemas.microsoft.com/office/powerpoint/2010/main" val="2666226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30FB4E-9C6A-42E3-A4FC-050551E44539}"/>
              </a:ext>
            </a:extLst>
          </p:cNvPr>
          <p:cNvSpPr>
            <a:spLocks noGrp="1"/>
          </p:cNvSpPr>
          <p:nvPr>
            <p:ph type="title"/>
          </p:nvPr>
        </p:nvSpPr>
        <p:spPr/>
        <p:txBody>
          <a:bodyPr/>
          <a:lstStyle/>
          <a:p>
            <a:r>
              <a:rPr lang="ja-JP" altLang="en-US" dirty="0"/>
              <a:t>　</a:t>
            </a:r>
            <a:r>
              <a:rPr lang="ja-JP" altLang="en-US" sz="4800" b="1" dirty="0"/>
              <a:t>①</a:t>
            </a:r>
            <a:r>
              <a:rPr lang="en-US" altLang="ja-JP" b="1" dirty="0"/>
              <a:t>‐1</a:t>
            </a:r>
            <a:r>
              <a:rPr lang="ja-JP" altLang="en-US" dirty="0"/>
              <a:t>　</a:t>
            </a:r>
            <a:r>
              <a:rPr lang="ja-JP" altLang="en-US" b="1" dirty="0"/>
              <a:t>暑がり・寒がり指数</a:t>
            </a:r>
            <a:endParaRPr kumimoji="1" lang="ja-JP" altLang="en-US" b="1" dirty="0"/>
          </a:p>
        </p:txBody>
      </p:sp>
      <p:pic>
        <p:nvPicPr>
          <p:cNvPr id="5" name="コンテンツ プレースホルダー 4">
            <a:extLst>
              <a:ext uri="{FF2B5EF4-FFF2-40B4-BE49-F238E27FC236}">
                <a16:creationId xmlns:a16="http://schemas.microsoft.com/office/drawing/2014/main" id="{943D6D81-9563-4A96-BCA6-0F6B670AAC81}"/>
              </a:ext>
            </a:extLst>
          </p:cNvPr>
          <p:cNvPicPr>
            <a:picLocks noGrp="1" noChangeAspect="1"/>
          </p:cNvPicPr>
          <p:nvPr>
            <p:ph idx="1"/>
          </p:nvPr>
        </p:nvPicPr>
        <p:blipFill rotWithShape="1">
          <a:blip r:embed="rId3"/>
          <a:srcRect t="2052"/>
          <a:stretch/>
        </p:blipFill>
        <p:spPr>
          <a:xfrm>
            <a:off x="7386638" y="1469816"/>
            <a:ext cx="4374242" cy="5256275"/>
          </a:xfrm>
          <a:ln w="38100">
            <a:solidFill>
              <a:srgbClr val="230647"/>
            </a:solidFill>
          </a:ln>
        </p:spPr>
      </p:pic>
      <p:sp>
        <p:nvSpPr>
          <p:cNvPr id="11" name="フリーフォーム: 図形 10">
            <a:extLst>
              <a:ext uri="{FF2B5EF4-FFF2-40B4-BE49-F238E27FC236}">
                <a16:creationId xmlns:a16="http://schemas.microsoft.com/office/drawing/2014/main" id="{6BD56BF7-FFFE-4BCE-8AA8-0C479D8D3CEC}"/>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pic>
        <p:nvPicPr>
          <p:cNvPr id="13" name="図 12">
            <a:extLst>
              <a:ext uri="{FF2B5EF4-FFF2-40B4-BE49-F238E27FC236}">
                <a16:creationId xmlns:a16="http://schemas.microsoft.com/office/drawing/2014/main" id="{073A9902-DC53-4364-BED1-8A60153FB981}"/>
              </a:ext>
            </a:extLst>
          </p:cNvPr>
          <p:cNvPicPr>
            <a:picLocks noChangeAspect="1"/>
          </p:cNvPicPr>
          <p:nvPr/>
        </p:nvPicPr>
        <p:blipFill rotWithShape="1">
          <a:blip r:embed="rId4"/>
          <a:srcRect t="11567"/>
          <a:stretch/>
        </p:blipFill>
        <p:spPr>
          <a:xfrm>
            <a:off x="3686175" y="3429000"/>
            <a:ext cx="3083205" cy="3254292"/>
          </a:xfrm>
          <a:prstGeom prst="rect">
            <a:avLst/>
          </a:prstGeom>
          <a:ln w="38100">
            <a:solidFill>
              <a:srgbClr val="230647"/>
            </a:solidFill>
          </a:ln>
        </p:spPr>
      </p:pic>
      <p:sp>
        <p:nvSpPr>
          <p:cNvPr id="7" name="フリーフォーム: 図形 6">
            <a:extLst>
              <a:ext uri="{FF2B5EF4-FFF2-40B4-BE49-F238E27FC236}">
                <a16:creationId xmlns:a16="http://schemas.microsoft.com/office/drawing/2014/main" id="{BB3B85D4-7191-4836-8837-C8F7C31D0476}"/>
              </a:ext>
            </a:extLst>
          </p:cNvPr>
          <p:cNvSpPr/>
          <p:nvPr/>
        </p:nvSpPr>
        <p:spPr>
          <a:xfrm rot="6377557" flipH="1" flipV="1">
            <a:off x="1838326" y="-13217"/>
            <a:ext cx="2148246" cy="5361345"/>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571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dirty="0"/>
          </a:p>
        </p:txBody>
      </p:sp>
      <p:sp>
        <p:nvSpPr>
          <p:cNvPr id="8" name="フリーフォーム: 図形 7">
            <a:extLst>
              <a:ext uri="{FF2B5EF4-FFF2-40B4-BE49-F238E27FC236}">
                <a16:creationId xmlns:a16="http://schemas.microsoft.com/office/drawing/2014/main" id="{46F649B9-C4E0-467C-8978-D0F9F69D4C28}"/>
              </a:ext>
            </a:extLst>
          </p:cNvPr>
          <p:cNvSpPr/>
          <p:nvPr/>
        </p:nvSpPr>
        <p:spPr>
          <a:xfrm rot="6439028" flipH="1" flipV="1">
            <a:off x="1847799" y="-188105"/>
            <a:ext cx="2148247" cy="5361347"/>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38100" cap="flat" cmpd="sng" algn="ctr">
            <a:solidFill>
              <a:srgbClr val="81807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a:p>
        </p:txBody>
      </p:sp>
      <p:sp>
        <p:nvSpPr>
          <p:cNvPr id="6" name="テキスト ボックス 5">
            <a:extLst>
              <a:ext uri="{FF2B5EF4-FFF2-40B4-BE49-F238E27FC236}">
                <a16:creationId xmlns:a16="http://schemas.microsoft.com/office/drawing/2014/main" id="{CB29DA64-D953-4D26-AC52-5668F2629C8B}"/>
              </a:ext>
            </a:extLst>
          </p:cNvPr>
          <p:cNvSpPr txBox="1"/>
          <p:nvPr/>
        </p:nvSpPr>
        <p:spPr>
          <a:xfrm>
            <a:off x="1409690" y="2074894"/>
            <a:ext cx="4018896" cy="830997"/>
          </a:xfrm>
          <a:prstGeom prst="rect">
            <a:avLst/>
          </a:prstGeom>
          <a:noFill/>
        </p:spPr>
        <p:txBody>
          <a:bodyPr wrap="square" rtlCol="0">
            <a:spAutoFit/>
          </a:bodyPr>
          <a:lstStyle/>
          <a:p>
            <a:r>
              <a:rPr kumimoji="1" lang="ja-JP" altLang="en-US" sz="2400" dirty="0"/>
              <a:t>暑がり・寒がり指数を</a:t>
            </a:r>
            <a:endParaRPr kumimoji="1" lang="en-US" altLang="ja-JP" sz="2400" dirty="0"/>
          </a:p>
          <a:p>
            <a:r>
              <a:rPr lang="ja-JP" altLang="en-US" sz="2400" dirty="0"/>
              <a:t>１１段階から</a:t>
            </a:r>
            <a:r>
              <a:rPr kumimoji="1" lang="ja-JP" altLang="en-US" sz="2400" dirty="0"/>
              <a:t>設定</a:t>
            </a:r>
          </a:p>
        </p:txBody>
      </p:sp>
    </p:spTree>
    <p:extLst>
      <p:ext uri="{BB962C8B-B14F-4D97-AF65-F5344CB8AC3E}">
        <p14:creationId xmlns:p14="http://schemas.microsoft.com/office/powerpoint/2010/main" val="1607310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324BB4-3C3C-4C2F-80B4-9927D2751923}"/>
              </a:ext>
            </a:extLst>
          </p:cNvPr>
          <p:cNvSpPr>
            <a:spLocks noGrp="1"/>
          </p:cNvSpPr>
          <p:nvPr>
            <p:ph type="title"/>
          </p:nvPr>
        </p:nvSpPr>
        <p:spPr/>
        <p:txBody>
          <a:bodyPr/>
          <a:lstStyle/>
          <a:p>
            <a:r>
              <a:rPr kumimoji="1" lang="ja-JP" altLang="en-US" dirty="0"/>
              <a:t>　</a:t>
            </a:r>
            <a:r>
              <a:rPr kumimoji="1" lang="ja-JP" altLang="en-US" b="1" dirty="0"/>
              <a:t>暑がり・寒がり指数</a:t>
            </a:r>
            <a:r>
              <a:rPr lang="ja-JP" altLang="en-US" b="1" dirty="0"/>
              <a:t>とは</a:t>
            </a:r>
            <a:endParaRPr kumimoji="1" lang="ja-JP" altLang="en-US" b="1" dirty="0"/>
          </a:p>
        </p:txBody>
      </p:sp>
      <p:sp>
        <p:nvSpPr>
          <p:cNvPr id="3" name="コンテンツ プレースホルダー 2">
            <a:extLst>
              <a:ext uri="{FF2B5EF4-FFF2-40B4-BE49-F238E27FC236}">
                <a16:creationId xmlns:a16="http://schemas.microsoft.com/office/drawing/2014/main" id="{E254DE47-00F1-4542-947E-37BBD27993A1}"/>
              </a:ext>
            </a:extLst>
          </p:cNvPr>
          <p:cNvSpPr>
            <a:spLocks noGrp="1"/>
          </p:cNvSpPr>
          <p:nvPr>
            <p:ph idx="1"/>
          </p:nvPr>
        </p:nvSpPr>
        <p:spPr>
          <a:xfrm>
            <a:off x="838200" y="1825624"/>
            <a:ext cx="10515600" cy="5032375"/>
          </a:xfrm>
        </p:spPr>
        <p:txBody>
          <a:bodyPr>
            <a:normAutofit/>
          </a:bodyPr>
          <a:lstStyle/>
          <a:p>
            <a:pPr marL="0" indent="0">
              <a:buNone/>
            </a:pPr>
            <a:r>
              <a:rPr lang="ja-JP" altLang="en-US" dirty="0"/>
              <a:t>指数</a:t>
            </a:r>
            <a:r>
              <a:rPr lang="en-US" altLang="ja-JP" dirty="0"/>
              <a:t>2</a:t>
            </a:r>
            <a:r>
              <a:rPr lang="ja-JP" altLang="en-US" dirty="0"/>
              <a:t>の場合</a:t>
            </a:r>
            <a:endParaRPr lang="en-US" altLang="ja-JP" dirty="0"/>
          </a:p>
          <a:p>
            <a:pPr marL="0" indent="0">
              <a:buNone/>
            </a:pPr>
            <a:r>
              <a:rPr lang="en-US" altLang="ja-JP" b="1" dirty="0">
                <a:solidFill>
                  <a:srgbClr val="CA3032"/>
                </a:solidFill>
              </a:rPr>
              <a:t>23</a:t>
            </a:r>
            <a:r>
              <a:rPr lang="ja-JP" altLang="en-US" dirty="0"/>
              <a:t>℃から半袖一枚でいけるぞという方</a:t>
            </a:r>
            <a:endParaRPr lang="en-US" altLang="ja-JP" dirty="0"/>
          </a:p>
          <a:p>
            <a:pPr marL="0" indent="0">
              <a:buNone/>
            </a:pPr>
            <a:endParaRPr lang="en-US" altLang="ja-JP" dirty="0"/>
          </a:p>
          <a:p>
            <a:pPr marL="0" indent="0">
              <a:buNone/>
            </a:pPr>
            <a:r>
              <a:rPr lang="ja-JP" altLang="en-US" dirty="0"/>
              <a:t>指数</a:t>
            </a:r>
            <a:r>
              <a:rPr lang="en-US" altLang="ja-JP" dirty="0"/>
              <a:t>0</a:t>
            </a:r>
            <a:r>
              <a:rPr lang="ja-JP" altLang="en-US" dirty="0"/>
              <a:t>の場合</a:t>
            </a:r>
            <a:endParaRPr lang="en-US" altLang="ja-JP" dirty="0"/>
          </a:p>
          <a:p>
            <a:pPr marL="0" indent="0">
              <a:buNone/>
            </a:pPr>
            <a:r>
              <a:rPr lang="en-US" altLang="ja-JP" b="1" dirty="0">
                <a:solidFill>
                  <a:srgbClr val="FFC000"/>
                </a:solidFill>
              </a:rPr>
              <a:t>25</a:t>
            </a:r>
            <a:r>
              <a:rPr lang="ja-JP" altLang="en-US" dirty="0"/>
              <a:t>℃から半袖一枚になって適切と感じる方</a:t>
            </a:r>
            <a:endParaRPr lang="en-US" altLang="ja-JP" dirty="0"/>
          </a:p>
          <a:p>
            <a:pPr marL="0" indent="0">
              <a:buNone/>
            </a:pPr>
            <a:endParaRPr kumimoji="1" lang="en-US" altLang="ja-JP" dirty="0"/>
          </a:p>
          <a:p>
            <a:pPr marL="0" indent="0">
              <a:buNone/>
            </a:pPr>
            <a:r>
              <a:rPr lang="ja-JP" altLang="en-US" dirty="0"/>
              <a:t>指数－</a:t>
            </a:r>
            <a:r>
              <a:rPr lang="en-US" altLang="ja-JP" dirty="0"/>
              <a:t>2</a:t>
            </a:r>
            <a:r>
              <a:rPr lang="ja-JP" altLang="en-US" dirty="0"/>
              <a:t>の場合</a:t>
            </a:r>
            <a:endParaRPr lang="en-US" altLang="ja-JP" dirty="0"/>
          </a:p>
          <a:p>
            <a:pPr marL="0" indent="0">
              <a:buNone/>
            </a:pPr>
            <a:r>
              <a:rPr lang="en-US" altLang="ja-JP" b="1" dirty="0">
                <a:solidFill>
                  <a:schemeClr val="accent1"/>
                </a:solidFill>
              </a:rPr>
              <a:t>27</a:t>
            </a:r>
            <a:r>
              <a:rPr lang="ja-JP" altLang="en-US" dirty="0"/>
              <a:t>℃にならないと半袖一枚にはなりたくないわという方</a:t>
            </a:r>
            <a:endParaRPr lang="en-US" altLang="ja-JP" dirty="0"/>
          </a:p>
          <a:p>
            <a:pPr marL="0" indent="0">
              <a:buNone/>
            </a:pPr>
            <a:endParaRPr kumimoji="1" lang="en-US" altLang="ja-JP" dirty="0"/>
          </a:p>
          <a:p>
            <a:pPr marL="0" indent="0">
              <a:buNone/>
            </a:pPr>
            <a:endParaRPr kumimoji="1" lang="ja-JP" altLang="en-US" dirty="0"/>
          </a:p>
        </p:txBody>
      </p:sp>
      <p:sp>
        <p:nvSpPr>
          <p:cNvPr id="4" name="フリーフォーム: 図形 3">
            <a:extLst>
              <a:ext uri="{FF2B5EF4-FFF2-40B4-BE49-F238E27FC236}">
                <a16:creationId xmlns:a16="http://schemas.microsoft.com/office/drawing/2014/main" id="{9E755D77-B458-4042-8D30-B3293E284EAA}"/>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
        <p:nvSpPr>
          <p:cNvPr id="15" name="矢印: 上 14">
            <a:extLst>
              <a:ext uri="{FF2B5EF4-FFF2-40B4-BE49-F238E27FC236}">
                <a16:creationId xmlns:a16="http://schemas.microsoft.com/office/drawing/2014/main" id="{67EB4738-5BDD-409A-8D1E-5D7B1CB4A9E6}"/>
              </a:ext>
            </a:extLst>
          </p:cNvPr>
          <p:cNvSpPr/>
          <p:nvPr/>
        </p:nvSpPr>
        <p:spPr>
          <a:xfrm>
            <a:off x="920405" y="2857500"/>
            <a:ext cx="419110" cy="342900"/>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A3032"/>
              </a:solidFill>
            </a:endParaRPr>
          </a:p>
        </p:txBody>
      </p:sp>
      <p:sp>
        <p:nvSpPr>
          <p:cNvPr id="16" name="矢印: 下 15">
            <a:extLst>
              <a:ext uri="{FF2B5EF4-FFF2-40B4-BE49-F238E27FC236}">
                <a16:creationId xmlns:a16="http://schemas.microsoft.com/office/drawing/2014/main" id="{9565552D-8154-4723-92E8-765E80F31EEB}"/>
              </a:ext>
            </a:extLst>
          </p:cNvPr>
          <p:cNvSpPr/>
          <p:nvPr/>
        </p:nvSpPr>
        <p:spPr>
          <a:xfrm>
            <a:off x="901365" y="4341811"/>
            <a:ext cx="438150"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アイコン&#10;&#10;自動的に生成された説明">
            <a:extLst>
              <a:ext uri="{FF2B5EF4-FFF2-40B4-BE49-F238E27FC236}">
                <a16:creationId xmlns:a16="http://schemas.microsoft.com/office/drawing/2014/main" id="{9890B919-303F-404A-A624-46C7C57DBD51}"/>
              </a:ext>
            </a:extLst>
          </p:cNvPr>
          <p:cNvPicPr>
            <a:picLocks noChangeAspect="1"/>
          </p:cNvPicPr>
          <p:nvPr/>
        </p:nvPicPr>
        <p:blipFill rotWithShape="1">
          <a:blip r:embed="rId3">
            <a:extLst>
              <a:ext uri="{28A0092B-C50C-407E-A947-70E740481C1C}">
                <a14:useLocalDpi xmlns:a14="http://schemas.microsoft.com/office/drawing/2010/main" val="0"/>
              </a:ext>
            </a:extLst>
          </a:blip>
          <a:srcRect l="67209" t="44675"/>
          <a:stretch/>
        </p:blipFill>
        <p:spPr>
          <a:xfrm>
            <a:off x="9005778" y="1966646"/>
            <a:ext cx="1684858" cy="2718065"/>
          </a:xfrm>
          <a:prstGeom prst="rect">
            <a:avLst/>
          </a:prstGeom>
        </p:spPr>
      </p:pic>
    </p:spTree>
    <p:extLst>
      <p:ext uri="{BB962C8B-B14F-4D97-AF65-F5344CB8AC3E}">
        <p14:creationId xmlns:p14="http://schemas.microsoft.com/office/powerpoint/2010/main" val="3026654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DB54CD-4AB5-43FA-888A-C18DE3DEA7D2}"/>
              </a:ext>
            </a:extLst>
          </p:cNvPr>
          <p:cNvSpPr>
            <a:spLocks noGrp="1"/>
          </p:cNvSpPr>
          <p:nvPr>
            <p:ph type="title"/>
          </p:nvPr>
        </p:nvSpPr>
        <p:spPr/>
        <p:txBody>
          <a:bodyPr/>
          <a:lstStyle/>
          <a:p>
            <a:r>
              <a:rPr kumimoji="1" lang="ja-JP" altLang="en-US" dirty="0"/>
              <a:t>　</a:t>
            </a:r>
            <a:r>
              <a:rPr kumimoji="1" lang="ja-JP" altLang="en-US" sz="4800" b="1" dirty="0"/>
              <a:t>①</a:t>
            </a:r>
            <a:r>
              <a:rPr kumimoji="1" lang="en-US" altLang="ja-JP" b="1" dirty="0"/>
              <a:t>‐1</a:t>
            </a:r>
            <a:r>
              <a:rPr kumimoji="1" lang="ja-JP" altLang="en-US" dirty="0"/>
              <a:t>　</a:t>
            </a:r>
            <a:r>
              <a:rPr kumimoji="1" lang="ja-JP" altLang="en-US" b="1" dirty="0"/>
              <a:t>暑がり・寒がり</a:t>
            </a:r>
            <a:r>
              <a:rPr lang="ja-JP" altLang="en-US" b="1" dirty="0"/>
              <a:t>指数</a:t>
            </a:r>
            <a:endParaRPr kumimoji="1" lang="ja-JP" altLang="en-US" b="1" dirty="0"/>
          </a:p>
        </p:txBody>
      </p:sp>
      <p:sp>
        <p:nvSpPr>
          <p:cNvPr id="3" name="テキスト プレースホルダー 2">
            <a:extLst>
              <a:ext uri="{FF2B5EF4-FFF2-40B4-BE49-F238E27FC236}">
                <a16:creationId xmlns:a16="http://schemas.microsoft.com/office/drawing/2014/main" id="{081E1B6B-30CA-4C84-A0C5-CA2E4356CB27}"/>
              </a:ext>
            </a:extLst>
          </p:cNvPr>
          <p:cNvSpPr>
            <a:spLocks noGrp="1"/>
          </p:cNvSpPr>
          <p:nvPr>
            <p:ph type="body" idx="1"/>
          </p:nvPr>
        </p:nvSpPr>
        <p:spPr/>
        <p:txBody>
          <a:bodyPr/>
          <a:lstStyle/>
          <a:p>
            <a:pPr algn="ctr"/>
            <a:r>
              <a:rPr kumimoji="1" lang="ja-JP" altLang="en-US" dirty="0"/>
              <a:t>暑がり指数</a:t>
            </a:r>
            <a:r>
              <a:rPr lang="ja-JP" altLang="en-US" dirty="0"/>
              <a:t>＋</a:t>
            </a:r>
            <a:r>
              <a:rPr kumimoji="1" lang="ja-JP" altLang="en-US" dirty="0"/>
              <a:t>５</a:t>
            </a:r>
          </a:p>
        </p:txBody>
      </p:sp>
      <p:pic>
        <p:nvPicPr>
          <p:cNvPr id="9" name="コンテンツ プレースホルダー 8" descr="タイムライン&#10;&#10;自動的に生成された説明">
            <a:extLst>
              <a:ext uri="{FF2B5EF4-FFF2-40B4-BE49-F238E27FC236}">
                <a16:creationId xmlns:a16="http://schemas.microsoft.com/office/drawing/2014/main" id="{2FCB5FF3-442F-4A35-AEA3-441EC8DEAA90}"/>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7357" t="14594" r="5443"/>
          <a:stretch/>
        </p:blipFill>
        <p:spPr>
          <a:xfrm>
            <a:off x="82936" y="2728802"/>
            <a:ext cx="5864562" cy="2471663"/>
          </a:xfrm>
        </p:spPr>
      </p:pic>
      <p:sp>
        <p:nvSpPr>
          <p:cNvPr id="5" name="テキスト プレースホルダー 4">
            <a:extLst>
              <a:ext uri="{FF2B5EF4-FFF2-40B4-BE49-F238E27FC236}">
                <a16:creationId xmlns:a16="http://schemas.microsoft.com/office/drawing/2014/main" id="{A9055A55-47EE-4C6B-B623-BB4AE4CD99EE}"/>
              </a:ext>
            </a:extLst>
          </p:cNvPr>
          <p:cNvSpPr>
            <a:spLocks noGrp="1"/>
          </p:cNvSpPr>
          <p:nvPr>
            <p:ph type="body" sz="quarter" idx="3"/>
          </p:nvPr>
        </p:nvSpPr>
        <p:spPr/>
        <p:txBody>
          <a:bodyPr/>
          <a:lstStyle/>
          <a:p>
            <a:pPr algn="ctr"/>
            <a:r>
              <a:rPr kumimoji="1" lang="ja-JP" altLang="en-US" dirty="0"/>
              <a:t>寒がり指数－</a:t>
            </a:r>
            <a:r>
              <a:rPr kumimoji="1" lang="en-US" altLang="ja-JP" dirty="0"/>
              <a:t>5</a:t>
            </a:r>
            <a:endParaRPr kumimoji="1" lang="ja-JP" altLang="en-US" dirty="0"/>
          </a:p>
        </p:txBody>
      </p:sp>
      <p:pic>
        <p:nvPicPr>
          <p:cNvPr id="11" name="コンテンツ プレースホルダー 10" descr="グラフ, バブル チャート&#10;&#10;自動的に生成された説明">
            <a:extLst>
              <a:ext uri="{FF2B5EF4-FFF2-40B4-BE49-F238E27FC236}">
                <a16:creationId xmlns:a16="http://schemas.microsoft.com/office/drawing/2014/main" id="{944D8177-8195-49DF-8271-CCF62D358583}"/>
              </a:ext>
            </a:extLst>
          </p:cNvPr>
          <p:cNvPicPr>
            <a:picLocks noGrp="1" noChangeAspect="1"/>
          </p:cNvPicPr>
          <p:nvPr>
            <p:ph sz="quarter" idx="4"/>
          </p:nvPr>
        </p:nvPicPr>
        <p:blipFill rotWithShape="1">
          <a:blip r:embed="rId4">
            <a:extLst>
              <a:ext uri="{28A0092B-C50C-407E-A947-70E740481C1C}">
                <a14:useLocalDpi xmlns:a14="http://schemas.microsoft.com/office/drawing/2010/main" val="0"/>
              </a:ext>
            </a:extLst>
          </a:blip>
          <a:srcRect l="8718" t="15095" r="9433"/>
          <a:stretch/>
        </p:blipFill>
        <p:spPr>
          <a:xfrm>
            <a:off x="6071070" y="2728802"/>
            <a:ext cx="5886650" cy="2471662"/>
          </a:xfrm>
        </p:spPr>
      </p:pic>
      <p:sp>
        <p:nvSpPr>
          <p:cNvPr id="17" name="テキスト ボックス 16">
            <a:extLst>
              <a:ext uri="{FF2B5EF4-FFF2-40B4-BE49-F238E27FC236}">
                <a16:creationId xmlns:a16="http://schemas.microsoft.com/office/drawing/2014/main" id="{22E1501F-C225-4BE9-B065-7524DA95DA8B}"/>
              </a:ext>
            </a:extLst>
          </p:cNvPr>
          <p:cNvSpPr txBox="1"/>
          <p:nvPr/>
        </p:nvSpPr>
        <p:spPr>
          <a:xfrm>
            <a:off x="2065389" y="6334780"/>
            <a:ext cx="8061222" cy="523220"/>
          </a:xfrm>
          <a:prstGeom prst="rect">
            <a:avLst/>
          </a:prstGeom>
          <a:noFill/>
        </p:spPr>
        <p:txBody>
          <a:bodyPr wrap="square" rtlCol="0">
            <a:spAutoFit/>
          </a:bodyPr>
          <a:lstStyle/>
          <a:p>
            <a:r>
              <a:rPr kumimoji="1" lang="ja-JP" altLang="en-US" sz="2800" dirty="0"/>
              <a:t>同じ気温でも個人によって提案する服装を変化</a:t>
            </a:r>
          </a:p>
        </p:txBody>
      </p:sp>
      <p:sp>
        <p:nvSpPr>
          <p:cNvPr id="18" name="フリーフォーム: 図形 17">
            <a:extLst>
              <a:ext uri="{FF2B5EF4-FFF2-40B4-BE49-F238E27FC236}">
                <a16:creationId xmlns:a16="http://schemas.microsoft.com/office/drawing/2014/main" id="{BDFC9AF7-CCCA-4A5C-AD66-50051950CE6C}"/>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
        <p:nvSpPr>
          <p:cNvPr id="14" name="正方形/長方形 13">
            <a:extLst>
              <a:ext uri="{FF2B5EF4-FFF2-40B4-BE49-F238E27FC236}">
                <a16:creationId xmlns:a16="http://schemas.microsoft.com/office/drawing/2014/main" id="{5BC3EFA7-6DFF-4E86-99C9-CCCA2A01A89D}"/>
              </a:ext>
            </a:extLst>
          </p:cNvPr>
          <p:cNvSpPr/>
          <p:nvPr/>
        </p:nvSpPr>
        <p:spPr>
          <a:xfrm>
            <a:off x="6435501" y="4214814"/>
            <a:ext cx="5157787" cy="1175201"/>
          </a:xfrm>
          <a:prstGeom prst="rect">
            <a:avLst/>
          </a:prstGeom>
          <a:noFill/>
          <a:ln w="76200">
            <a:solidFill>
              <a:srgbClr val="CA3032"/>
            </a:solidFill>
          </a:ln>
        </p:spPr>
        <p:style>
          <a:lnRef idx="0">
            <a:scrgbClr r="0" g="0" b="0"/>
          </a:lnRef>
          <a:fillRef idx="0">
            <a:scrgbClr r="0" g="0" b="0"/>
          </a:fillRef>
          <a:effectRef idx="0">
            <a:scrgbClr r="0" g="0" b="0"/>
          </a:effectRef>
          <a:fontRef idx="minor">
            <a:schemeClr val="accent5"/>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AECE515-0461-4309-A390-8614E139DE22}"/>
              </a:ext>
            </a:extLst>
          </p:cNvPr>
          <p:cNvSpPr/>
          <p:nvPr/>
        </p:nvSpPr>
        <p:spPr>
          <a:xfrm>
            <a:off x="436323" y="4222116"/>
            <a:ext cx="5157787" cy="1167899"/>
          </a:xfrm>
          <a:prstGeom prst="rect">
            <a:avLst/>
          </a:prstGeom>
          <a:noFill/>
          <a:ln w="76200">
            <a:solidFill>
              <a:srgbClr val="CA3032"/>
            </a:solidFill>
          </a:ln>
        </p:spPr>
        <p:style>
          <a:lnRef idx="0">
            <a:scrgbClr r="0" g="0" b="0"/>
          </a:lnRef>
          <a:fillRef idx="0">
            <a:scrgbClr r="0" g="0" b="0"/>
          </a:fillRef>
          <a:effectRef idx="0">
            <a:scrgbClr r="0" g="0" b="0"/>
          </a:effectRef>
          <a:fontRef idx="minor">
            <a:schemeClr val="accent5"/>
          </a:fontRef>
        </p:style>
        <p:txBody>
          <a:bodyPr rtlCol="0" anchor="ctr"/>
          <a:lstStyle/>
          <a:p>
            <a:pPr algn="ctr"/>
            <a:endParaRPr kumimoji="1" lang="ja-JP" altLang="en-US"/>
          </a:p>
        </p:txBody>
      </p:sp>
    </p:spTree>
    <p:extLst>
      <p:ext uri="{BB962C8B-B14F-4D97-AF65-F5344CB8AC3E}">
        <p14:creationId xmlns:p14="http://schemas.microsoft.com/office/powerpoint/2010/main" val="4151608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0A52D6-996C-4689-BF68-EAEE85FD5448}"/>
              </a:ext>
            </a:extLst>
          </p:cNvPr>
          <p:cNvSpPr>
            <a:spLocks noGrp="1"/>
          </p:cNvSpPr>
          <p:nvPr>
            <p:ph type="title"/>
          </p:nvPr>
        </p:nvSpPr>
        <p:spPr/>
        <p:txBody>
          <a:bodyPr/>
          <a:lstStyle/>
          <a:p>
            <a:r>
              <a:rPr kumimoji="1" lang="ja-JP" altLang="en-US" dirty="0"/>
              <a:t>　</a:t>
            </a:r>
            <a:r>
              <a:rPr kumimoji="1" lang="ja-JP" altLang="en-US" b="1" dirty="0"/>
              <a:t>こだわり②コーディネート機能</a:t>
            </a:r>
          </a:p>
        </p:txBody>
      </p:sp>
      <p:sp>
        <p:nvSpPr>
          <p:cNvPr id="3" name="コンテンツ プレースホルダー 2">
            <a:extLst>
              <a:ext uri="{FF2B5EF4-FFF2-40B4-BE49-F238E27FC236}">
                <a16:creationId xmlns:a16="http://schemas.microsoft.com/office/drawing/2014/main" id="{1FB2442E-BDE9-458A-AFED-64D01DE1239C}"/>
              </a:ext>
            </a:extLst>
          </p:cNvPr>
          <p:cNvSpPr>
            <a:spLocks noGrp="1"/>
          </p:cNvSpPr>
          <p:nvPr>
            <p:ph idx="1"/>
          </p:nvPr>
        </p:nvSpPr>
        <p:spPr/>
        <p:txBody>
          <a:bodyPr/>
          <a:lstStyle/>
          <a:p>
            <a:r>
              <a:rPr kumimoji="1" lang="ja-JP" altLang="en-US" dirty="0"/>
              <a:t>おすすめの組み合わせに沿って着た服の組み合わせをコーディネートとして登録</a:t>
            </a:r>
            <a:endParaRPr kumimoji="1" lang="en-US" altLang="ja-JP" dirty="0"/>
          </a:p>
          <a:p>
            <a:r>
              <a:rPr lang="ja-JP" altLang="en-US" dirty="0"/>
              <a:t>履歴画面では日付か最高気温、最低気温からコーディネートを検索可能</a:t>
            </a:r>
            <a:endParaRPr kumimoji="1" lang="ja-JP" altLang="en-US" dirty="0"/>
          </a:p>
        </p:txBody>
      </p:sp>
      <p:sp>
        <p:nvSpPr>
          <p:cNvPr id="4" name="フリーフォーム: 図形 3">
            <a:extLst>
              <a:ext uri="{FF2B5EF4-FFF2-40B4-BE49-F238E27FC236}">
                <a16:creationId xmlns:a16="http://schemas.microsoft.com/office/drawing/2014/main" id="{CB48123E-AE05-4413-8003-D145EC9321CB}"/>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pic>
        <p:nvPicPr>
          <p:cNvPr id="8" name="図 7">
            <a:extLst>
              <a:ext uri="{FF2B5EF4-FFF2-40B4-BE49-F238E27FC236}">
                <a16:creationId xmlns:a16="http://schemas.microsoft.com/office/drawing/2014/main" id="{7DE12300-3A14-4FEC-AB1A-50C8BC5CFAD8}"/>
              </a:ext>
            </a:extLst>
          </p:cNvPr>
          <p:cNvPicPr>
            <a:picLocks noChangeAspect="1"/>
          </p:cNvPicPr>
          <p:nvPr/>
        </p:nvPicPr>
        <p:blipFill>
          <a:blip r:embed="rId3"/>
          <a:stretch>
            <a:fillRect/>
          </a:stretch>
        </p:blipFill>
        <p:spPr>
          <a:xfrm>
            <a:off x="1409690" y="3643313"/>
            <a:ext cx="9386032" cy="3063875"/>
          </a:xfrm>
          <a:prstGeom prst="rect">
            <a:avLst/>
          </a:prstGeom>
          <a:ln w="38100">
            <a:solidFill>
              <a:srgbClr val="230647"/>
            </a:solidFill>
          </a:ln>
        </p:spPr>
      </p:pic>
    </p:spTree>
    <p:extLst>
      <p:ext uri="{BB962C8B-B14F-4D97-AF65-F5344CB8AC3E}">
        <p14:creationId xmlns:p14="http://schemas.microsoft.com/office/powerpoint/2010/main" val="2939345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4622AB-A888-4C2F-9979-3A0F1581EA05}"/>
              </a:ext>
            </a:extLst>
          </p:cNvPr>
          <p:cNvSpPr>
            <a:spLocks noGrp="1"/>
          </p:cNvSpPr>
          <p:nvPr>
            <p:ph type="title"/>
          </p:nvPr>
        </p:nvSpPr>
        <p:spPr/>
        <p:txBody>
          <a:bodyPr/>
          <a:lstStyle/>
          <a:p>
            <a:r>
              <a:rPr kumimoji="1" lang="ja-JP" altLang="en-US" dirty="0"/>
              <a:t>　</a:t>
            </a:r>
            <a:r>
              <a:rPr kumimoji="1" lang="ja-JP" altLang="en-US" b="1" dirty="0"/>
              <a:t>実際に使用してみた！</a:t>
            </a:r>
          </a:p>
        </p:txBody>
      </p:sp>
      <p:graphicFrame>
        <p:nvGraphicFramePr>
          <p:cNvPr id="8" name="表 8">
            <a:extLst>
              <a:ext uri="{FF2B5EF4-FFF2-40B4-BE49-F238E27FC236}">
                <a16:creationId xmlns:a16="http://schemas.microsoft.com/office/drawing/2014/main" id="{4BF1F215-F97F-40C9-B703-EBDF455C5B7D}"/>
              </a:ext>
            </a:extLst>
          </p:cNvPr>
          <p:cNvGraphicFramePr>
            <a:graphicFrameLocks noGrp="1"/>
          </p:cNvGraphicFramePr>
          <p:nvPr>
            <p:ph idx="1"/>
            <p:extLst>
              <p:ext uri="{D42A27DB-BD31-4B8C-83A1-F6EECF244321}">
                <p14:modId xmlns:p14="http://schemas.microsoft.com/office/powerpoint/2010/main" val="3783282416"/>
              </p:ext>
            </p:extLst>
          </p:nvPr>
        </p:nvGraphicFramePr>
        <p:xfrm>
          <a:off x="95693" y="2321416"/>
          <a:ext cx="12096307" cy="3685030"/>
        </p:xfrm>
        <a:graphic>
          <a:graphicData uri="http://schemas.openxmlformats.org/drawingml/2006/table">
            <a:tbl>
              <a:tblPr firstCol="1" bandRow="1">
                <a:tableStyleId>{5C22544A-7EE6-4342-B048-85BDC9FD1C3A}</a:tableStyleId>
              </a:tblPr>
              <a:tblGrid>
                <a:gridCol w="3598779">
                  <a:extLst>
                    <a:ext uri="{9D8B030D-6E8A-4147-A177-3AD203B41FA5}">
                      <a16:colId xmlns:a16="http://schemas.microsoft.com/office/drawing/2014/main" val="1399265934"/>
                    </a:ext>
                  </a:extLst>
                </a:gridCol>
                <a:gridCol w="1553352">
                  <a:extLst>
                    <a:ext uri="{9D8B030D-6E8A-4147-A177-3AD203B41FA5}">
                      <a16:colId xmlns:a16="http://schemas.microsoft.com/office/drawing/2014/main" val="3930563602"/>
                    </a:ext>
                  </a:extLst>
                </a:gridCol>
                <a:gridCol w="6944176">
                  <a:extLst>
                    <a:ext uri="{9D8B030D-6E8A-4147-A177-3AD203B41FA5}">
                      <a16:colId xmlns:a16="http://schemas.microsoft.com/office/drawing/2014/main" val="1173770613"/>
                    </a:ext>
                  </a:extLst>
                </a:gridCol>
              </a:tblGrid>
              <a:tr h="552375">
                <a:tc>
                  <a:txBody>
                    <a:bodyPr/>
                    <a:lstStyle/>
                    <a:p>
                      <a:pPr algn="ctr"/>
                      <a:endParaRPr kumimoji="1" lang="ja-JP" altLang="en-US" sz="2400" dirty="0"/>
                    </a:p>
                  </a:txBody>
                  <a:tcPr>
                    <a:solidFill>
                      <a:srgbClr val="B8D4D3"/>
                    </a:solidFill>
                  </a:tcPr>
                </a:tc>
                <a:tc>
                  <a:txBody>
                    <a:bodyPr/>
                    <a:lstStyle/>
                    <a:p>
                      <a:pPr algn="l"/>
                      <a:r>
                        <a:rPr kumimoji="1" lang="ja-JP" altLang="en-US" sz="2400" dirty="0"/>
                        <a:t>所要時間</a:t>
                      </a:r>
                    </a:p>
                  </a:txBody>
                  <a:tcPr>
                    <a:solidFill>
                      <a:srgbClr val="B8D4D3"/>
                    </a:solidFill>
                  </a:tcPr>
                </a:tc>
                <a:tc>
                  <a:txBody>
                    <a:bodyPr/>
                    <a:lstStyle/>
                    <a:p>
                      <a:pPr algn="l"/>
                      <a:r>
                        <a:rPr kumimoji="1" lang="ja-JP" altLang="en-US" sz="2400" dirty="0"/>
                        <a:t>工程</a:t>
                      </a:r>
                    </a:p>
                  </a:txBody>
                  <a:tcPr>
                    <a:solidFill>
                      <a:srgbClr val="B8D4D3"/>
                    </a:solidFill>
                  </a:tcPr>
                </a:tc>
                <a:extLst>
                  <a:ext uri="{0D108BD9-81ED-4DB2-BD59-A6C34878D82A}">
                    <a16:rowId xmlns:a16="http://schemas.microsoft.com/office/drawing/2014/main" val="1775206"/>
                  </a:ext>
                </a:extLst>
              </a:tr>
              <a:tr h="1770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dirty="0">
                          <a:solidFill>
                            <a:srgbClr val="230647"/>
                          </a:solidFill>
                        </a:rPr>
                        <a:t>アプリを使用</a:t>
                      </a:r>
                      <a:endParaRPr kumimoji="1" lang="en-US" altLang="ja-JP" sz="2400" b="0" dirty="0">
                        <a:solidFill>
                          <a:srgbClr val="230647"/>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dirty="0">
                          <a:solidFill>
                            <a:srgbClr val="230647"/>
                          </a:solidFill>
                        </a:rPr>
                        <a:t>しなかった場合</a:t>
                      </a:r>
                    </a:p>
                    <a:p>
                      <a:pPr algn="l"/>
                      <a:endParaRPr kumimoji="1" lang="ja-JP" altLang="en-US" sz="2400" b="0" dirty="0">
                        <a:solidFill>
                          <a:srgbClr val="230647"/>
                        </a:solidFill>
                      </a:endParaRPr>
                    </a:p>
                  </a:txBody>
                  <a:tcPr>
                    <a:solidFill>
                      <a:srgbClr val="B8D4D3"/>
                    </a:solidFill>
                  </a:tcPr>
                </a:tc>
                <a:tc>
                  <a:txBody>
                    <a:bodyPr/>
                    <a:lstStyle/>
                    <a:p>
                      <a:pPr algn="l"/>
                      <a:r>
                        <a:rPr kumimoji="1" lang="en-US" altLang="ja-JP" sz="2400" b="1" dirty="0">
                          <a:solidFill>
                            <a:srgbClr val="230647"/>
                          </a:solidFill>
                        </a:rPr>
                        <a:t>3</a:t>
                      </a:r>
                      <a:r>
                        <a:rPr kumimoji="1" lang="ja-JP" altLang="en-US" sz="2400" b="1" dirty="0">
                          <a:solidFill>
                            <a:srgbClr val="230647"/>
                          </a:solidFill>
                        </a:rPr>
                        <a:t>分</a:t>
                      </a:r>
                      <a:r>
                        <a:rPr kumimoji="1" lang="en-US" altLang="ja-JP" sz="2400" b="1" dirty="0">
                          <a:solidFill>
                            <a:srgbClr val="230647"/>
                          </a:solidFill>
                        </a:rPr>
                        <a:t>35</a:t>
                      </a:r>
                      <a:r>
                        <a:rPr kumimoji="1" lang="ja-JP" altLang="en-US" sz="2400" b="1" dirty="0">
                          <a:solidFill>
                            <a:srgbClr val="230647"/>
                          </a:solidFill>
                        </a:rPr>
                        <a:t>秒</a:t>
                      </a:r>
                    </a:p>
                  </a:txBody>
                  <a:tcPr>
                    <a:solidFill>
                      <a:srgbClr val="B8D4D3"/>
                    </a:solidFill>
                  </a:tcPr>
                </a:tc>
                <a:tc>
                  <a:txBody>
                    <a:bodyPr/>
                    <a:lstStyle/>
                    <a:p>
                      <a:pPr algn="l"/>
                      <a:r>
                        <a:rPr kumimoji="1" lang="ja-JP" altLang="en-US" sz="2400" dirty="0"/>
                        <a:t>①天気アプリを開く</a:t>
                      </a:r>
                      <a:endParaRPr kumimoji="1" lang="en-US" altLang="ja-JP" sz="2400" dirty="0"/>
                    </a:p>
                    <a:p>
                      <a:pPr algn="l"/>
                      <a:r>
                        <a:rPr kumimoji="1" lang="ja-JP" altLang="en-US" sz="2400" dirty="0"/>
                        <a:t>②気温を確認する</a:t>
                      </a:r>
                      <a:endParaRPr kumimoji="1" lang="en-US" altLang="ja-JP" sz="2400" dirty="0"/>
                    </a:p>
                    <a:p>
                      <a:pPr algn="l"/>
                      <a:r>
                        <a:rPr kumimoji="1" lang="ja-JP" altLang="en-US" sz="2400" dirty="0"/>
                        <a:t>③過去の同じ時期の服装を写真フォルダから探す</a:t>
                      </a:r>
                      <a:endParaRPr kumimoji="1" lang="en-US" altLang="ja-JP" sz="2400" dirty="0"/>
                    </a:p>
                    <a:p>
                      <a:pPr algn="l"/>
                      <a:r>
                        <a:rPr kumimoji="1" lang="ja-JP" altLang="en-US" sz="2400" dirty="0"/>
                        <a:t>④コーディネートを考える</a:t>
                      </a:r>
                      <a:endParaRPr kumimoji="1" lang="en-US" altLang="ja-JP" sz="2400" dirty="0"/>
                    </a:p>
                  </a:txBody>
                  <a:tcPr>
                    <a:solidFill>
                      <a:srgbClr val="B8D4D3"/>
                    </a:solidFill>
                  </a:tcPr>
                </a:tc>
                <a:extLst>
                  <a:ext uri="{0D108BD9-81ED-4DB2-BD59-A6C34878D82A}">
                    <a16:rowId xmlns:a16="http://schemas.microsoft.com/office/drawing/2014/main" val="3557003479"/>
                  </a:ext>
                </a:extLst>
              </a:tr>
              <a:tr h="13620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dirty="0">
                          <a:solidFill>
                            <a:srgbClr val="230647"/>
                          </a:solidFill>
                        </a:rPr>
                        <a:t>アプリを使用した場合</a:t>
                      </a:r>
                      <a:endParaRPr kumimoji="1" lang="en-US" altLang="ja-JP" sz="2400" b="0" dirty="0">
                        <a:solidFill>
                          <a:srgbClr val="230647"/>
                        </a:solidFill>
                      </a:endParaRPr>
                    </a:p>
                    <a:p>
                      <a:pPr algn="l"/>
                      <a:endParaRPr kumimoji="1" lang="ja-JP" altLang="en-US" sz="2400" b="0" dirty="0">
                        <a:solidFill>
                          <a:srgbClr val="230647"/>
                        </a:solidFill>
                      </a:endParaRPr>
                    </a:p>
                  </a:txBody>
                  <a:tcPr>
                    <a:solidFill>
                      <a:srgbClr val="B8D4D3"/>
                    </a:solidFill>
                  </a:tcPr>
                </a:tc>
                <a:tc>
                  <a:txBody>
                    <a:bodyPr/>
                    <a:lstStyle/>
                    <a:p>
                      <a:pPr algn="l"/>
                      <a:r>
                        <a:rPr kumimoji="1" lang="en-US" altLang="ja-JP" sz="2400" b="1" dirty="0"/>
                        <a:t>1</a:t>
                      </a:r>
                      <a:r>
                        <a:rPr kumimoji="1" lang="ja-JP" altLang="en-US" sz="2400" b="1" dirty="0"/>
                        <a:t>分</a:t>
                      </a:r>
                      <a:r>
                        <a:rPr kumimoji="1" lang="en-US" altLang="ja-JP" sz="2400" b="1" dirty="0"/>
                        <a:t>09</a:t>
                      </a:r>
                      <a:r>
                        <a:rPr kumimoji="1" lang="ja-JP" altLang="en-US" sz="2400" b="1" dirty="0"/>
                        <a:t>秒</a:t>
                      </a:r>
                    </a:p>
                  </a:txBody>
                  <a:tcPr>
                    <a:solidFill>
                      <a:srgbClr val="B8D4D3"/>
                    </a:solidFill>
                  </a:tcPr>
                </a:tc>
                <a:tc>
                  <a:txBody>
                    <a:bodyPr/>
                    <a:lstStyle/>
                    <a:p>
                      <a:pPr algn="l"/>
                      <a:r>
                        <a:rPr kumimoji="1" lang="ja-JP" altLang="en-US" sz="2400" dirty="0"/>
                        <a:t>①アプリを開く</a:t>
                      </a:r>
                      <a:endParaRPr kumimoji="1" lang="en-US" altLang="ja-JP" sz="2400" dirty="0"/>
                    </a:p>
                    <a:p>
                      <a:pPr algn="l"/>
                      <a:r>
                        <a:rPr kumimoji="1" lang="ja-JP" altLang="en-US" sz="2400" dirty="0"/>
                        <a:t>②おすすめの組み合わせを確認する</a:t>
                      </a:r>
                      <a:endParaRPr kumimoji="1" lang="en-US" altLang="ja-JP" sz="2400" dirty="0"/>
                    </a:p>
                    <a:p>
                      <a:pPr algn="l"/>
                      <a:r>
                        <a:rPr kumimoji="1" lang="ja-JP" altLang="en-US" sz="2400" dirty="0"/>
                        <a:t>③コーディネートを考える</a:t>
                      </a:r>
                    </a:p>
                  </a:txBody>
                  <a:tcPr>
                    <a:solidFill>
                      <a:srgbClr val="B8D4D3"/>
                    </a:solidFill>
                  </a:tcPr>
                </a:tc>
                <a:extLst>
                  <a:ext uri="{0D108BD9-81ED-4DB2-BD59-A6C34878D82A}">
                    <a16:rowId xmlns:a16="http://schemas.microsoft.com/office/drawing/2014/main" val="4064322340"/>
                  </a:ext>
                </a:extLst>
              </a:tr>
            </a:tbl>
          </a:graphicData>
        </a:graphic>
      </p:graphicFrame>
      <p:sp>
        <p:nvSpPr>
          <p:cNvPr id="4" name="フリーフォーム: 図形 3">
            <a:extLst>
              <a:ext uri="{FF2B5EF4-FFF2-40B4-BE49-F238E27FC236}">
                <a16:creationId xmlns:a16="http://schemas.microsoft.com/office/drawing/2014/main" id="{AB31DC0B-54DA-4DDF-A33E-1D4BB891A327}"/>
              </a:ext>
            </a:extLst>
          </p:cNvPr>
          <p:cNvSpPr/>
          <p:nvPr/>
        </p:nvSpPr>
        <p:spPr>
          <a:xfrm rot="3703055" flipH="1">
            <a:off x="8160959" y="-725000"/>
            <a:ext cx="2436528" cy="3522439"/>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571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dirty="0"/>
          </a:p>
        </p:txBody>
      </p:sp>
      <p:sp>
        <p:nvSpPr>
          <p:cNvPr id="5" name="フリーフォーム: 図形 4">
            <a:extLst>
              <a:ext uri="{FF2B5EF4-FFF2-40B4-BE49-F238E27FC236}">
                <a16:creationId xmlns:a16="http://schemas.microsoft.com/office/drawing/2014/main" id="{2E4CD7EA-0627-45A8-82C2-20FCE376594D}"/>
              </a:ext>
            </a:extLst>
          </p:cNvPr>
          <p:cNvSpPr/>
          <p:nvPr/>
        </p:nvSpPr>
        <p:spPr>
          <a:xfrm rot="3703055" flipH="1">
            <a:off x="8218807" y="-799109"/>
            <a:ext cx="2436528" cy="3522439"/>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38100" cap="flat" cmpd="sng" algn="ctr">
            <a:solidFill>
              <a:srgbClr val="81807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dirty="0"/>
          </a:p>
        </p:txBody>
      </p:sp>
      <p:sp>
        <p:nvSpPr>
          <p:cNvPr id="6" name="テキスト ボックス 5">
            <a:extLst>
              <a:ext uri="{FF2B5EF4-FFF2-40B4-BE49-F238E27FC236}">
                <a16:creationId xmlns:a16="http://schemas.microsoft.com/office/drawing/2014/main" id="{B8596588-F968-47F6-BE51-A077D3FE8D19}"/>
              </a:ext>
            </a:extLst>
          </p:cNvPr>
          <p:cNvSpPr txBox="1"/>
          <p:nvPr/>
        </p:nvSpPr>
        <p:spPr>
          <a:xfrm>
            <a:off x="7959743" y="851553"/>
            <a:ext cx="2954655" cy="369332"/>
          </a:xfrm>
          <a:prstGeom prst="rect">
            <a:avLst/>
          </a:prstGeom>
          <a:noFill/>
        </p:spPr>
        <p:txBody>
          <a:bodyPr wrap="none" rtlCol="0">
            <a:spAutoFit/>
          </a:bodyPr>
          <a:lstStyle/>
          <a:p>
            <a:r>
              <a:rPr kumimoji="1" lang="ja-JP" altLang="en-US" dirty="0"/>
              <a:t>朝の忙しい時間を快適に！</a:t>
            </a:r>
            <a:endParaRPr kumimoji="1" lang="en-US" altLang="ja-JP" dirty="0"/>
          </a:p>
        </p:txBody>
      </p:sp>
      <p:sp>
        <p:nvSpPr>
          <p:cNvPr id="7" name="フリーフォーム: 図形 6">
            <a:extLst>
              <a:ext uri="{FF2B5EF4-FFF2-40B4-BE49-F238E27FC236}">
                <a16:creationId xmlns:a16="http://schemas.microsoft.com/office/drawing/2014/main" id="{83DA43F2-B97F-4D05-B1DF-E9C7B40E6308}"/>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
        <p:nvSpPr>
          <p:cNvPr id="3" name="テキスト ボックス 2">
            <a:extLst>
              <a:ext uri="{FF2B5EF4-FFF2-40B4-BE49-F238E27FC236}">
                <a16:creationId xmlns:a16="http://schemas.microsoft.com/office/drawing/2014/main" id="{53AF7319-92E2-42BC-8013-3720B348394B}"/>
              </a:ext>
            </a:extLst>
          </p:cNvPr>
          <p:cNvSpPr txBox="1"/>
          <p:nvPr/>
        </p:nvSpPr>
        <p:spPr>
          <a:xfrm>
            <a:off x="8669597" y="6098968"/>
            <a:ext cx="7578904" cy="984885"/>
          </a:xfrm>
          <a:prstGeom prst="rect">
            <a:avLst/>
          </a:prstGeom>
          <a:noFill/>
        </p:spPr>
        <p:txBody>
          <a:bodyPr wrap="square" rtlCol="0">
            <a:spAutoFit/>
          </a:bodyPr>
          <a:lstStyle/>
          <a:p>
            <a:r>
              <a:rPr kumimoji="1" lang="ja-JP" altLang="en-US" sz="2000" dirty="0"/>
              <a:t>実施日</a:t>
            </a:r>
            <a:r>
              <a:rPr kumimoji="1" lang="en-US" altLang="ja-JP" sz="2000" dirty="0"/>
              <a:t>:2023</a:t>
            </a:r>
            <a:r>
              <a:rPr kumimoji="1" lang="ja-JP" altLang="en-US" sz="2000" dirty="0"/>
              <a:t>年</a:t>
            </a:r>
            <a:r>
              <a:rPr kumimoji="1" lang="en-US" altLang="ja-JP" sz="2000" dirty="0"/>
              <a:t>6</a:t>
            </a:r>
            <a:r>
              <a:rPr kumimoji="1" lang="ja-JP" altLang="en-US" sz="2000" dirty="0"/>
              <a:t>月</a:t>
            </a:r>
            <a:r>
              <a:rPr kumimoji="1" lang="en-US" altLang="ja-JP" sz="2000" dirty="0"/>
              <a:t>28</a:t>
            </a:r>
            <a:r>
              <a:rPr kumimoji="1" lang="ja-JP" altLang="en-US" sz="2000" dirty="0"/>
              <a:t>日</a:t>
            </a:r>
            <a:endParaRPr kumimoji="1" lang="en-US" altLang="ja-JP" sz="2000" dirty="0"/>
          </a:p>
          <a:p>
            <a:r>
              <a:rPr kumimoji="1" lang="ja-JP" altLang="en-US" sz="2000" dirty="0"/>
              <a:t>実施者</a:t>
            </a:r>
            <a:r>
              <a:rPr kumimoji="1" lang="en-US" altLang="ja-JP" sz="2000" dirty="0"/>
              <a:t>:</a:t>
            </a:r>
            <a:r>
              <a:rPr kumimoji="1" lang="ja-JP" altLang="en-US" sz="2000" dirty="0"/>
              <a:t>チーム</a:t>
            </a:r>
            <a:r>
              <a:rPr kumimoji="1" lang="en-US" altLang="ja-JP" sz="2000" dirty="0"/>
              <a:t>A</a:t>
            </a:r>
            <a:r>
              <a:rPr kumimoji="1" lang="ja-JP" altLang="en-US" sz="2000" dirty="0"/>
              <a:t>型メンバー</a:t>
            </a:r>
            <a:r>
              <a:rPr lang="en-US" altLang="ja-JP" sz="2000" dirty="0"/>
              <a:t>I</a:t>
            </a:r>
            <a:endParaRPr kumimoji="1" lang="en-US" altLang="ja-JP" sz="2000" dirty="0"/>
          </a:p>
          <a:p>
            <a:endParaRPr kumimoji="1" lang="ja-JP" altLang="en-US" dirty="0"/>
          </a:p>
        </p:txBody>
      </p:sp>
      <p:sp>
        <p:nvSpPr>
          <p:cNvPr id="10" name="正方形/長方形 9">
            <a:extLst>
              <a:ext uri="{FF2B5EF4-FFF2-40B4-BE49-F238E27FC236}">
                <a16:creationId xmlns:a16="http://schemas.microsoft.com/office/drawing/2014/main" id="{8A309278-A291-4CBF-80CF-1FC85E0201B9}"/>
              </a:ext>
            </a:extLst>
          </p:cNvPr>
          <p:cNvSpPr/>
          <p:nvPr/>
        </p:nvSpPr>
        <p:spPr>
          <a:xfrm>
            <a:off x="95693" y="4487520"/>
            <a:ext cx="12000614" cy="1605444"/>
          </a:xfrm>
          <a:prstGeom prst="rect">
            <a:avLst/>
          </a:prstGeom>
          <a:noFill/>
          <a:ln w="57150">
            <a:solidFill>
              <a:srgbClr val="CA3032"/>
            </a:solidFill>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403874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F98492-02D2-49E3-88FC-800002FD8E44}"/>
              </a:ext>
            </a:extLst>
          </p:cNvPr>
          <p:cNvSpPr>
            <a:spLocks noGrp="1"/>
          </p:cNvSpPr>
          <p:nvPr>
            <p:ph type="title"/>
          </p:nvPr>
        </p:nvSpPr>
        <p:spPr/>
        <p:txBody>
          <a:bodyPr/>
          <a:lstStyle/>
          <a:p>
            <a:r>
              <a:rPr kumimoji="1" lang="ja-JP" altLang="en-US" b="1" dirty="0"/>
              <a:t>　</a:t>
            </a:r>
            <a:r>
              <a:rPr lang="ja-JP" altLang="en-US" b="1" dirty="0"/>
              <a:t>チームでの取り組み</a:t>
            </a:r>
            <a:endParaRPr kumimoji="1" lang="ja-JP" altLang="en-US" b="1" dirty="0"/>
          </a:p>
        </p:txBody>
      </p:sp>
      <p:sp>
        <p:nvSpPr>
          <p:cNvPr id="4" name="フリーフォーム: 図形 3">
            <a:extLst>
              <a:ext uri="{FF2B5EF4-FFF2-40B4-BE49-F238E27FC236}">
                <a16:creationId xmlns:a16="http://schemas.microsoft.com/office/drawing/2014/main" id="{E0E59550-2929-4643-9D9E-C7C80153F254}"/>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
        <p:nvSpPr>
          <p:cNvPr id="5" name="フリーフォーム: 図形 4">
            <a:extLst>
              <a:ext uri="{FF2B5EF4-FFF2-40B4-BE49-F238E27FC236}">
                <a16:creationId xmlns:a16="http://schemas.microsoft.com/office/drawing/2014/main" id="{A83E8A09-B34C-43E2-A136-F4EB864A86FD}"/>
              </a:ext>
            </a:extLst>
          </p:cNvPr>
          <p:cNvSpPr/>
          <p:nvPr/>
        </p:nvSpPr>
        <p:spPr>
          <a:xfrm rot="3703055" flipH="1">
            <a:off x="6570322" y="-55150"/>
            <a:ext cx="4146897" cy="6006848"/>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571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dirty="0"/>
          </a:p>
        </p:txBody>
      </p:sp>
      <p:sp>
        <p:nvSpPr>
          <p:cNvPr id="6" name="フリーフォーム: 図形 5">
            <a:extLst>
              <a:ext uri="{FF2B5EF4-FFF2-40B4-BE49-F238E27FC236}">
                <a16:creationId xmlns:a16="http://schemas.microsoft.com/office/drawing/2014/main" id="{5D250D35-A3FD-4C88-A121-76E5DBB0400D}"/>
              </a:ext>
            </a:extLst>
          </p:cNvPr>
          <p:cNvSpPr/>
          <p:nvPr/>
        </p:nvSpPr>
        <p:spPr>
          <a:xfrm rot="3703055" flipH="1">
            <a:off x="6491230" y="-347536"/>
            <a:ext cx="4146897" cy="6006848"/>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38100" cap="flat" cmpd="sng" algn="ctr">
            <a:solidFill>
              <a:srgbClr val="81807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dirty="0"/>
          </a:p>
        </p:txBody>
      </p:sp>
      <p:sp>
        <p:nvSpPr>
          <p:cNvPr id="7" name="テキスト ボックス 6">
            <a:extLst>
              <a:ext uri="{FF2B5EF4-FFF2-40B4-BE49-F238E27FC236}">
                <a16:creationId xmlns:a16="http://schemas.microsoft.com/office/drawing/2014/main" id="{6788E9C7-FF29-43AC-A562-7C590FE0DC39}"/>
              </a:ext>
            </a:extLst>
          </p:cNvPr>
          <p:cNvSpPr txBox="1"/>
          <p:nvPr/>
        </p:nvSpPr>
        <p:spPr>
          <a:xfrm>
            <a:off x="4847457" y="2220625"/>
            <a:ext cx="7434442" cy="1077218"/>
          </a:xfrm>
          <a:prstGeom prst="rect">
            <a:avLst/>
          </a:prstGeom>
          <a:noFill/>
        </p:spPr>
        <p:txBody>
          <a:bodyPr wrap="square" rtlCol="0">
            <a:spAutoFit/>
          </a:bodyPr>
          <a:lstStyle/>
          <a:p>
            <a:pPr algn="ctr"/>
            <a:r>
              <a:rPr lang="ja-JP" altLang="en-US" sz="3200" dirty="0"/>
              <a:t>チームの取り組みについて</a:t>
            </a:r>
            <a:endParaRPr lang="en-US" altLang="ja-JP" sz="3200" dirty="0"/>
          </a:p>
          <a:p>
            <a:pPr algn="ctr"/>
            <a:r>
              <a:rPr lang="ja-JP" altLang="en-US" sz="3200" dirty="0"/>
              <a:t>お話しします</a:t>
            </a:r>
            <a:endParaRPr kumimoji="1" lang="en-US" altLang="ja-JP" sz="3200" dirty="0"/>
          </a:p>
        </p:txBody>
      </p:sp>
      <p:pic>
        <p:nvPicPr>
          <p:cNvPr id="8" name="図 7" descr="時計 が含まれている画像&#10;&#10;自動的に生成された説明">
            <a:extLst>
              <a:ext uri="{FF2B5EF4-FFF2-40B4-BE49-F238E27FC236}">
                <a16:creationId xmlns:a16="http://schemas.microsoft.com/office/drawing/2014/main" id="{F4317410-C563-4BED-8C0E-ED15ADDFD6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446" y="2110906"/>
            <a:ext cx="3459671" cy="4351339"/>
          </a:xfrm>
          <a:prstGeom prst="rect">
            <a:avLst/>
          </a:prstGeom>
        </p:spPr>
      </p:pic>
    </p:spTree>
    <p:extLst>
      <p:ext uri="{BB962C8B-B14F-4D97-AF65-F5344CB8AC3E}">
        <p14:creationId xmlns:p14="http://schemas.microsoft.com/office/powerpoint/2010/main" val="152228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2BDC52-74DC-4C5A-90AC-4AAA883478F5}"/>
              </a:ext>
            </a:extLst>
          </p:cNvPr>
          <p:cNvSpPr>
            <a:spLocks noGrp="1"/>
          </p:cNvSpPr>
          <p:nvPr>
            <p:ph type="title"/>
          </p:nvPr>
        </p:nvSpPr>
        <p:spPr/>
        <p:txBody>
          <a:bodyPr/>
          <a:lstStyle/>
          <a:p>
            <a:r>
              <a:rPr kumimoji="1" lang="ja-JP" altLang="en-US" b="1" dirty="0"/>
              <a:t>　チーム</a:t>
            </a:r>
            <a:r>
              <a:rPr kumimoji="1" lang="en-US" altLang="ja-JP" b="1" dirty="0"/>
              <a:t>A</a:t>
            </a:r>
            <a:r>
              <a:rPr kumimoji="1" lang="ja-JP" altLang="en-US" b="1" dirty="0"/>
              <a:t>型</a:t>
            </a:r>
            <a:r>
              <a:rPr lang="ja-JP" altLang="en-US" b="1" dirty="0"/>
              <a:t>で意識したこと</a:t>
            </a:r>
            <a:endParaRPr kumimoji="1" lang="ja-JP" altLang="en-US" b="1" dirty="0"/>
          </a:p>
        </p:txBody>
      </p:sp>
      <p:sp>
        <p:nvSpPr>
          <p:cNvPr id="3" name="コンテンツ プレースホルダー 2">
            <a:extLst>
              <a:ext uri="{FF2B5EF4-FFF2-40B4-BE49-F238E27FC236}">
                <a16:creationId xmlns:a16="http://schemas.microsoft.com/office/drawing/2014/main" id="{94E472FB-D740-414E-B4C8-88F7B1C142BE}"/>
              </a:ext>
            </a:extLst>
          </p:cNvPr>
          <p:cNvSpPr>
            <a:spLocks noGrp="1"/>
          </p:cNvSpPr>
          <p:nvPr>
            <p:ph idx="1"/>
          </p:nvPr>
        </p:nvSpPr>
        <p:spPr>
          <a:xfrm>
            <a:off x="431120" y="1253331"/>
            <a:ext cx="11030778" cy="4351338"/>
          </a:xfrm>
        </p:spPr>
        <p:txBody>
          <a:bodyPr>
            <a:normAutofit fontScale="92500" lnSpcReduction="10000"/>
          </a:bodyPr>
          <a:lstStyle/>
          <a:p>
            <a:pPr marL="0" indent="0">
              <a:buNone/>
            </a:pPr>
            <a:endParaRPr lang="en-US" altLang="ja-JP" b="0" i="0" dirty="0">
              <a:solidFill>
                <a:srgbClr val="1D1C1D"/>
              </a:solidFill>
              <a:effectLst/>
              <a:latin typeface="NotoSansJP"/>
            </a:endParaRPr>
          </a:p>
          <a:p>
            <a:pPr marL="0" indent="0">
              <a:lnSpc>
                <a:spcPct val="135000"/>
              </a:lnSpc>
              <a:buNone/>
            </a:pPr>
            <a:br>
              <a:rPr lang="ja-JP" altLang="en-US" sz="3200" dirty="0"/>
            </a:br>
            <a:r>
              <a:rPr lang="ja-JP" altLang="en-US" sz="3600" b="0" i="0" dirty="0">
                <a:solidFill>
                  <a:srgbClr val="1D1C1D"/>
                </a:solidFill>
                <a:effectLst/>
                <a:latin typeface="NotoSansJP"/>
              </a:rPr>
              <a:t>・問題は小さいうちに対処</a:t>
            </a:r>
            <a:br>
              <a:rPr lang="ja-JP" altLang="en-US" sz="3600" dirty="0"/>
            </a:br>
            <a:r>
              <a:rPr lang="ja-JP" altLang="en-US" sz="3600" b="0" i="0" dirty="0">
                <a:solidFill>
                  <a:srgbClr val="1D1C1D"/>
                </a:solidFill>
                <a:effectLst/>
                <a:latin typeface="NotoSansJP"/>
              </a:rPr>
              <a:t>・</a:t>
            </a:r>
            <a:r>
              <a:rPr lang="en-US" altLang="ja-JP" sz="3600" b="0" i="0" dirty="0">
                <a:solidFill>
                  <a:srgbClr val="1D1C1D"/>
                </a:solidFill>
                <a:effectLst/>
                <a:latin typeface="NotoSansJP"/>
              </a:rPr>
              <a:t>10</a:t>
            </a:r>
            <a:r>
              <a:rPr lang="ja-JP" altLang="en-US" sz="3600" b="0" i="0" dirty="0">
                <a:solidFill>
                  <a:srgbClr val="1D1C1D"/>
                </a:solidFill>
                <a:effectLst/>
                <a:latin typeface="NotoSansJP"/>
              </a:rPr>
              <a:t>分考えて無理なら聞く</a:t>
            </a:r>
            <a:br>
              <a:rPr lang="ja-JP" altLang="en-US" sz="3600" dirty="0"/>
            </a:br>
            <a:r>
              <a:rPr lang="ja-JP" altLang="en-US" sz="3600" b="0" i="0" dirty="0">
                <a:solidFill>
                  <a:srgbClr val="1D1C1D"/>
                </a:solidFill>
                <a:effectLst/>
                <a:latin typeface="NotoSansJP"/>
              </a:rPr>
              <a:t>・</a:t>
            </a:r>
            <a:r>
              <a:rPr lang="ja-JP" altLang="en-US" sz="3600" dirty="0">
                <a:solidFill>
                  <a:srgbClr val="1D1C1D"/>
                </a:solidFill>
                <a:latin typeface="NotoSansJP"/>
              </a:rPr>
              <a:t>質</a:t>
            </a:r>
            <a:r>
              <a:rPr lang="ja-JP" altLang="en-US" sz="3600" b="0" i="0" dirty="0">
                <a:solidFill>
                  <a:srgbClr val="1D1C1D"/>
                </a:solidFill>
                <a:effectLst/>
                <a:latin typeface="NotoSansJP"/>
              </a:rPr>
              <a:t>より量だけど量を減らす努力は怠らない</a:t>
            </a:r>
            <a:br>
              <a:rPr lang="ja-JP" altLang="en-US" sz="3600" dirty="0"/>
            </a:br>
            <a:r>
              <a:rPr lang="ja-JP" altLang="en-US" sz="3600" b="0" i="0" dirty="0">
                <a:solidFill>
                  <a:srgbClr val="1D1C1D"/>
                </a:solidFill>
                <a:effectLst/>
                <a:latin typeface="NotoSansJP"/>
              </a:rPr>
              <a:t>・誰かの意見に</a:t>
            </a:r>
            <a:r>
              <a:rPr lang="en-US" altLang="ja-JP" sz="3600" b="0" i="0" dirty="0">
                <a:solidFill>
                  <a:srgbClr val="1D1C1D"/>
                </a:solidFill>
                <a:effectLst/>
                <a:latin typeface="NotoSansJP"/>
              </a:rPr>
              <a:t>NO</a:t>
            </a:r>
            <a:r>
              <a:rPr lang="ja-JP" altLang="en-US" sz="3600" b="0" i="0" dirty="0">
                <a:solidFill>
                  <a:srgbClr val="1D1C1D"/>
                </a:solidFill>
                <a:effectLst/>
                <a:latin typeface="NotoSansJP"/>
              </a:rPr>
              <a:t>を言うときはそれに対して考えをいう</a:t>
            </a:r>
            <a:br>
              <a:rPr lang="ja-JP" altLang="en-US" sz="3600" dirty="0"/>
            </a:br>
            <a:r>
              <a:rPr lang="ja-JP" altLang="en-US" sz="3600" b="0" i="0" dirty="0">
                <a:solidFill>
                  <a:srgbClr val="1D1C1D"/>
                </a:solidFill>
                <a:effectLst/>
                <a:latin typeface="NotoSansJP"/>
              </a:rPr>
              <a:t>・文字で打つときは冷たくならない意識</a:t>
            </a:r>
            <a:endParaRPr kumimoji="1" lang="ja-JP" altLang="en-US" sz="3200" dirty="0"/>
          </a:p>
        </p:txBody>
      </p:sp>
      <p:sp>
        <p:nvSpPr>
          <p:cNvPr id="4" name="フリーフォーム: 図形 3">
            <a:extLst>
              <a:ext uri="{FF2B5EF4-FFF2-40B4-BE49-F238E27FC236}">
                <a16:creationId xmlns:a16="http://schemas.microsoft.com/office/drawing/2014/main" id="{F9165AF3-BA87-466D-9794-A8B9B79EFB60}"/>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
        <p:nvSpPr>
          <p:cNvPr id="5" name="四角形: 角を丸くする 4">
            <a:extLst>
              <a:ext uri="{FF2B5EF4-FFF2-40B4-BE49-F238E27FC236}">
                <a16:creationId xmlns:a16="http://schemas.microsoft.com/office/drawing/2014/main" id="{F422056D-AB98-43D2-AE4A-843A03F27A2C}"/>
              </a:ext>
            </a:extLst>
          </p:cNvPr>
          <p:cNvSpPr/>
          <p:nvPr/>
        </p:nvSpPr>
        <p:spPr>
          <a:xfrm>
            <a:off x="431120" y="1884547"/>
            <a:ext cx="11141755" cy="3973993"/>
          </a:xfrm>
          <a:prstGeom prst="roundRect">
            <a:avLst/>
          </a:prstGeom>
          <a:noFill/>
          <a:ln w="57150">
            <a:solidFill>
              <a:srgbClr val="B8D4D3"/>
            </a:solidFill>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1519120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98D972-178F-4724-8C68-E8E7EA150A60}"/>
              </a:ext>
            </a:extLst>
          </p:cNvPr>
          <p:cNvSpPr>
            <a:spLocks noGrp="1"/>
          </p:cNvSpPr>
          <p:nvPr>
            <p:ph type="title"/>
          </p:nvPr>
        </p:nvSpPr>
        <p:spPr/>
        <p:txBody>
          <a:bodyPr/>
          <a:lstStyle/>
          <a:p>
            <a:r>
              <a:rPr lang="ja-JP" altLang="en-US" b="1" dirty="0"/>
              <a:t>　チ</a:t>
            </a:r>
            <a:r>
              <a:rPr kumimoji="1" lang="ja-JP" altLang="en-US" b="1" dirty="0"/>
              <a:t>ーム</a:t>
            </a:r>
            <a:r>
              <a:rPr kumimoji="1" lang="en-US" altLang="ja-JP" b="1" dirty="0"/>
              <a:t>A</a:t>
            </a:r>
            <a:r>
              <a:rPr kumimoji="1" lang="ja-JP" altLang="en-US" b="1" dirty="0"/>
              <a:t>型</a:t>
            </a:r>
            <a:r>
              <a:rPr lang="ja-JP" altLang="en-US" b="1" dirty="0"/>
              <a:t>で意識したこと</a:t>
            </a:r>
            <a:r>
              <a:rPr lang="ja-JP" altLang="en-US" dirty="0"/>
              <a:t>　</a:t>
            </a:r>
            <a:endParaRPr kumimoji="1" lang="ja-JP" altLang="en-US" dirty="0"/>
          </a:p>
        </p:txBody>
      </p:sp>
      <p:sp>
        <p:nvSpPr>
          <p:cNvPr id="3" name="コンテンツ プレースホルダー 2">
            <a:extLst>
              <a:ext uri="{FF2B5EF4-FFF2-40B4-BE49-F238E27FC236}">
                <a16:creationId xmlns:a16="http://schemas.microsoft.com/office/drawing/2014/main" id="{D6176827-D374-45E4-B1F0-1F939859A716}"/>
              </a:ext>
            </a:extLst>
          </p:cNvPr>
          <p:cNvSpPr>
            <a:spLocks noGrp="1"/>
          </p:cNvSpPr>
          <p:nvPr>
            <p:ph idx="1"/>
          </p:nvPr>
        </p:nvSpPr>
        <p:spPr>
          <a:xfrm>
            <a:off x="431120" y="2141537"/>
            <a:ext cx="11760880" cy="4351338"/>
          </a:xfrm>
        </p:spPr>
        <p:txBody>
          <a:bodyPr>
            <a:normAutofit/>
          </a:bodyPr>
          <a:lstStyle/>
          <a:p>
            <a:pPr marL="0" indent="0">
              <a:buNone/>
            </a:pPr>
            <a:r>
              <a:rPr lang="ja-JP" altLang="en-US" sz="3600" dirty="0">
                <a:solidFill>
                  <a:srgbClr val="1D1C1D"/>
                </a:solidFill>
                <a:latin typeface="NotoSansJP"/>
              </a:rPr>
              <a:t>①</a:t>
            </a:r>
            <a:r>
              <a:rPr lang="ja-JP" altLang="en-US" sz="3600" i="0" dirty="0">
                <a:solidFill>
                  <a:srgbClr val="1D1C1D"/>
                </a:solidFill>
                <a:effectLst/>
                <a:latin typeface="NotoSansJP"/>
              </a:rPr>
              <a:t>問題は小さいうちに対処</a:t>
            </a:r>
            <a:endParaRPr lang="en-US" altLang="ja-JP" sz="3600" i="0" dirty="0">
              <a:solidFill>
                <a:srgbClr val="1D1C1D"/>
              </a:solidFill>
              <a:effectLst/>
              <a:latin typeface="NotoSansJP"/>
            </a:endParaRPr>
          </a:p>
          <a:p>
            <a:pPr marL="0" indent="0">
              <a:buNone/>
            </a:pPr>
            <a:r>
              <a:rPr kumimoji="1" lang="ja-JP" altLang="en-US" sz="3200" dirty="0">
                <a:solidFill>
                  <a:srgbClr val="1D1C1D"/>
                </a:solidFill>
                <a:latin typeface="NotoSansJP"/>
              </a:rPr>
              <a:t>　→</a:t>
            </a:r>
            <a:r>
              <a:rPr kumimoji="1" lang="ja-JP" altLang="en-US" sz="3200" dirty="0"/>
              <a:t>休憩明けに声かけ、質問タイム</a:t>
            </a:r>
            <a:endParaRPr kumimoji="1" lang="en-US" altLang="ja-JP" sz="3200" dirty="0"/>
          </a:p>
          <a:p>
            <a:pPr marL="0" indent="0">
              <a:buNone/>
            </a:pPr>
            <a:endParaRPr lang="en-US" altLang="ja-JP" sz="3200" b="0" i="0" dirty="0">
              <a:solidFill>
                <a:srgbClr val="1D1C1D"/>
              </a:solidFill>
              <a:effectLst/>
              <a:latin typeface="NotoSansJP"/>
            </a:endParaRPr>
          </a:p>
          <a:p>
            <a:pPr marL="0" indent="0">
              <a:buNone/>
            </a:pPr>
            <a:r>
              <a:rPr lang="ja-JP" altLang="en-US" sz="3600" b="0" i="0" dirty="0">
                <a:solidFill>
                  <a:srgbClr val="1D1C1D"/>
                </a:solidFill>
                <a:effectLst/>
                <a:latin typeface="NotoSansJP"/>
              </a:rPr>
              <a:t>②誰かの意見に</a:t>
            </a:r>
            <a:r>
              <a:rPr lang="en-US" altLang="ja-JP" sz="3600" b="0" i="0" dirty="0">
                <a:solidFill>
                  <a:srgbClr val="1D1C1D"/>
                </a:solidFill>
                <a:effectLst/>
                <a:latin typeface="NotoSansJP"/>
              </a:rPr>
              <a:t>NO</a:t>
            </a:r>
            <a:r>
              <a:rPr lang="ja-JP" altLang="en-US" sz="3600" b="0" i="0" dirty="0">
                <a:solidFill>
                  <a:srgbClr val="1D1C1D"/>
                </a:solidFill>
                <a:effectLst/>
                <a:latin typeface="NotoSansJP"/>
              </a:rPr>
              <a:t>を言うときはそれに対して考えを言う</a:t>
            </a:r>
            <a:endParaRPr lang="en-US" altLang="ja-JP" sz="3600" dirty="0">
              <a:solidFill>
                <a:srgbClr val="1D1C1D"/>
              </a:solidFill>
              <a:latin typeface="NotoSansJP"/>
            </a:endParaRPr>
          </a:p>
          <a:p>
            <a:pPr marL="0" indent="0">
              <a:buNone/>
            </a:pPr>
            <a:r>
              <a:rPr kumimoji="1" lang="ja-JP" altLang="en-US" sz="3200" dirty="0">
                <a:solidFill>
                  <a:srgbClr val="1D1C1D"/>
                </a:solidFill>
                <a:latin typeface="NotoSansJP"/>
              </a:rPr>
              <a:t>　→</a:t>
            </a:r>
            <a:r>
              <a:rPr lang="ja-JP" altLang="en-US" sz="3200" dirty="0">
                <a:solidFill>
                  <a:srgbClr val="1D1C1D"/>
                </a:solidFill>
                <a:latin typeface="NotoSansJP"/>
              </a:rPr>
              <a:t>肯定から意見を言う発言</a:t>
            </a:r>
            <a:r>
              <a:rPr kumimoji="1" lang="ja-JP" altLang="en-US" sz="3200" dirty="0"/>
              <a:t>を意識</a:t>
            </a:r>
            <a:endParaRPr kumimoji="1" lang="en-US" altLang="ja-JP" sz="3200" dirty="0"/>
          </a:p>
          <a:p>
            <a:pPr marL="0" indent="0">
              <a:buNone/>
            </a:pPr>
            <a:endParaRPr kumimoji="1" lang="en-US" altLang="ja-JP" dirty="0"/>
          </a:p>
          <a:p>
            <a:pPr marL="0" indent="0">
              <a:buNone/>
            </a:pPr>
            <a:endParaRPr kumimoji="1" lang="ja-JP" altLang="en-US" dirty="0"/>
          </a:p>
          <a:p>
            <a:endParaRPr lang="en-US" altLang="ja-JP" b="0" i="0" dirty="0">
              <a:solidFill>
                <a:srgbClr val="1D1C1D"/>
              </a:solidFill>
              <a:effectLst/>
              <a:latin typeface="NotoSansJP"/>
            </a:endParaRPr>
          </a:p>
          <a:p>
            <a:endParaRPr kumimoji="1" lang="en-US" altLang="ja-JP" dirty="0">
              <a:solidFill>
                <a:srgbClr val="1D1C1D"/>
              </a:solidFill>
              <a:latin typeface="NotoSansJP"/>
            </a:endParaRPr>
          </a:p>
          <a:p>
            <a:endParaRPr kumimoji="1" lang="ja-JP" altLang="en-US" dirty="0"/>
          </a:p>
        </p:txBody>
      </p:sp>
      <p:sp>
        <p:nvSpPr>
          <p:cNvPr id="4" name="フリーフォーム: 図形 3">
            <a:extLst>
              <a:ext uri="{FF2B5EF4-FFF2-40B4-BE49-F238E27FC236}">
                <a16:creationId xmlns:a16="http://schemas.microsoft.com/office/drawing/2014/main" id="{B0FB4B7B-2EAC-4F4A-94D5-4D4EF3994496}"/>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Tree>
    <p:extLst>
      <p:ext uri="{BB962C8B-B14F-4D97-AF65-F5344CB8AC3E}">
        <p14:creationId xmlns:p14="http://schemas.microsoft.com/office/powerpoint/2010/main" val="975866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DA58CF-B4A9-4C4E-8715-9CF14478E7DA}"/>
              </a:ext>
            </a:extLst>
          </p:cNvPr>
          <p:cNvSpPr>
            <a:spLocks noGrp="1"/>
          </p:cNvSpPr>
          <p:nvPr>
            <p:ph type="title"/>
          </p:nvPr>
        </p:nvSpPr>
        <p:spPr/>
        <p:txBody>
          <a:bodyPr/>
          <a:lstStyle/>
          <a:p>
            <a:r>
              <a:rPr kumimoji="1" lang="ja-JP" altLang="en-US" b="1" dirty="0"/>
              <a:t>　ナレッジとして学びを共有</a:t>
            </a:r>
          </a:p>
        </p:txBody>
      </p:sp>
      <p:pic>
        <p:nvPicPr>
          <p:cNvPr id="7" name="図 6">
            <a:extLst>
              <a:ext uri="{FF2B5EF4-FFF2-40B4-BE49-F238E27FC236}">
                <a16:creationId xmlns:a16="http://schemas.microsoft.com/office/drawing/2014/main" id="{27BA01A5-3694-4C34-BE7D-0DC96CFE1060}"/>
              </a:ext>
            </a:extLst>
          </p:cNvPr>
          <p:cNvPicPr>
            <a:picLocks noChangeAspect="1"/>
          </p:cNvPicPr>
          <p:nvPr/>
        </p:nvPicPr>
        <p:blipFill>
          <a:blip r:embed="rId3"/>
          <a:stretch>
            <a:fillRect/>
          </a:stretch>
        </p:blipFill>
        <p:spPr>
          <a:xfrm>
            <a:off x="1199081" y="1498067"/>
            <a:ext cx="9989063" cy="2235315"/>
          </a:xfrm>
          <a:prstGeom prst="rect">
            <a:avLst/>
          </a:prstGeom>
          <a:ln w="38100">
            <a:solidFill>
              <a:schemeClr val="accent1">
                <a:lumMod val="50000"/>
              </a:schemeClr>
            </a:solidFill>
          </a:ln>
        </p:spPr>
      </p:pic>
      <p:pic>
        <p:nvPicPr>
          <p:cNvPr id="5" name="コンテンツ プレースホルダー 4">
            <a:extLst>
              <a:ext uri="{FF2B5EF4-FFF2-40B4-BE49-F238E27FC236}">
                <a16:creationId xmlns:a16="http://schemas.microsoft.com/office/drawing/2014/main" id="{0C340F2A-5E6A-4E11-AC3C-1AB2F1E892C6}"/>
              </a:ext>
            </a:extLst>
          </p:cNvPr>
          <p:cNvPicPr>
            <a:picLocks noGrp="1" noChangeAspect="1"/>
          </p:cNvPicPr>
          <p:nvPr>
            <p:ph idx="1"/>
          </p:nvPr>
        </p:nvPicPr>
        <p:blipFill rotWithShape="1">
          <a:blip r:embed="rId4"/>
          <a:srcRect b="51009"/>
          <a:stretch/>
        </p:blipFill>
        <p:spPr>
          <a:xfrm>
            <a:off x="1199081" y="4120438"/>
            <a:ext cx="4682114" cy="1972353"/>
          </a:xfrm>
          <a:ln w="38100">
            <a:solidFill>
              <a:schemeClr val="accent1">
                <a:lumMod val="50000"/>
              </a:schemeClr>
            </a:solidFill>
          </a:ln>
        </p:spPr>
      </p:pic>
      <p:pic>
        <p:nvPicPr>
          <p:cNvPr id="4" name="図 3">
            <a:extLst>
              <a:ext uri="{FF2B5EF4-FFF2-40B4-BE49-F238E27FC236}">
                <a16:creationId xmlns:a16="http://schemas.microsoft.com/office/drawing/2014/main" id="{318B352B-3496-48BF-A189-10827F608AC0}"/>
              </a:ext>
            </a:extLst>
          </p:cNvPr>
          <p:cNvPicPr>
            <a:picLocks noChangeAspect="1"/>
          </p:cNvPicPr>
          <p:nvPr/>
        </p:nvPicPr>
        <p:blipFill>
          <a:blip r:embed="rId5"/>
          <a:stretch>
            <a:fillRect/>
          </a:stretch>
        </p:blipFill>
        <p:spPr>
          <a:xfrm>
            <a:off x="6310807" y="4120438"/>
            <a:ext cx="4877337" cy="1972352"/>
          </a:xfrm>
          <a:prstGeom prst="rect">
            <a:avLst/>
          </a:prstGeom>
          <a:ln w="38100">
            <a:solidFill>
              <a:schemeClr val="accent1">
                <a:lumMod val="50000"/>
              </a:schemeClr>
            </a:solidFill>
          </a:ln>
        </p:spPr>
      </p:pic>
      <p:sp>
        <p:nvSpPr>
          <p:cNvPr id="8" name="フリーフォーム: 図形 7">
            <a:extLst>
              <a:ext uri="{FF2B5EF4-FFF2-40B4-BE49-F238E27FC236}">
                <a16:creationId xmlns:a16="http://schemas.microsoft.com/office/drawing/2014/main" id="{76B79A31-21E4-4243-839D-66CDB1676D17}"/>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
        <p:nvSpPr>
          <p:cNvPr id="3" name="テキスト ボックス 2">
            <a:extLst>
              <a:ext uri="{FF2B5EF4-FFF2-40B4-BE49-F238E27FC236}">
                <a16:creationId xmlns:a16="http://schemas.microsoft.com/office/drawing/2014/main" id="{F8DA9819-8DEA-4833-AD13-45BC74665726}"/>
              </a:ext>
            </a:extLst>
          </p:cNvPr>
          <p:cNvSpPr txBox="1"/>
          <p:nvPr/>
        </p:nvSpPr>
        <p:spPr>
          <a:xfrm>
            <a:off x="2434975" y="6308333"/>
            <a:ext cx="6688477" cy="461665"/>
          </a:xfrm>
          <a:prstGeom prst="rect">
            <a:avLst/>
          </a:prstGeom>
          <a:noFill/>
        </p:spPr>
        <p:txBody>
          <a:bodyPr wrap="square" rtlCol="0">
            <a:spAutoFit/>
          </a:bodyPr>
          <a:lstStyle/>
          <a:p>
            <a:pPr algn="ctr"/>
            <a:r>
              <a:rPr kumimoji="1" lang="en-US" altLang="ja-JP" sz="2400" dirty="0"/>
              <a:t>6</a:t>
            </a:r>
            <a:r>
              <a:rPr kumimoji="1" lang="ja-JP" altLang="en-US" sz="2400" dirty="0"/>
              <a:t>月の総ナレッジ数</a:t>
            </a:r>
            <a:r>
              <a:rPr kumimoji="1" lang="en-US" altLang="ja-JP" sz="2400" dirty="0"/>
              <a:t>:15</a:t>
            </a:r>
            <a:r>
              <a:rPr kumimoji="1" lang="ja-JP" altLang="en-US" sz="2400" dirty="0"/>
              <a:t>個</a:t>
            </a:r>
          </a:p>
        </p:txBody>
      </p:sp>
    </p:spTree>
    <p:extLst>
      <p:ext uri="{BB962C8B-B14F-4D97-AF65-F5344CB8AC3E}">
        <p14:creationId xmlns:p14="http://schemas.microsoft.com/office/powerpoint/2010/main" val="2116657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AEA60-CE94-43F6-AED6-935CBCF49B2E}"/>
              </a:ext>
            </a:extLst>
          </p:cNvPr>
          <p:cNvSpPr>
            <a:spLocks noGrp="1"/>
          </p:cNvSpPr>
          <p:nvPr>
            <p:ph type="title"/>
          </p:nvPr>
        </p:nvSpPr>
        <p:spPr/>
        <p:txBody>
          <a:bodyPr/>
          <a:lstStyle/>
          <a:p>
            <a:r>
              <a:rPr kumimoji="1" lang="ja-JP" altLang="en-US" b="1" dirty="0"/>
              <a:t>　苦手克服</a:t>
            </a:r>
          </a:p>
        </p:txBody>
      </p:sp>
      <p:sp>
        <p:nvSpPr>
          <p:cNvPr id="3" name="コンテンツ プレースホルダー 2">
            <a:extLst>
              <a:ext uri="{FF2B5EF4-FFF2-40B4-BE49-F238E27FC236}">
                <a16:creationId xmlns:a16="http://schemas.microsoft.com/office/drawing/2014/main" id="{E0F5CC23-9931-46D6-A6CA-FE9A6666EECF}"/>
              </a:ext>
            </a:extLst>
          </p:cNvPr>
          <p:cNvSpPr>
            <a:spLocks noGrp="1"/>
          </p:cNvSpPr>
          <p:nvPr>
            <p:ph idx="1"/>
          </p:nvPr>
        </p:nvSpPr>
        <p:spPr/>
        <p:txBody>
          <a:bodyPr>
            <a:normAutofit/>
          </a:bodyPr>
          <a:lstStyle/>
          <a:p>
            <a:pPr>
              <a:lnSpc>
                <a:spcPct val="200000"/>
              </a:lnSpc>
            </a:pPr>
            <a:r>
              <a:rPr kumimoji="1" lang="ja-JP" altLang="en-US" sz="3200" dirty="0"/>
              <a:t>あえて苦手な部分にもチャレンジ</a:t>
            </a:r>
            <a:endParaRPr kumimoji="1" lang="en-US" altLang="ja-JP" sz="3200" dirty="0"/>
          </a:p>
          <a:p>
            <a:pPr>
              <a:lnSpc>
                <a:spcPct val="100000"/>
              </a:lnSpc>
            </a:pPr>
            <a:r>
              <a:rPr lang="ja-JP" altLang="en-US" sz="3200" dirty="0"/>
              <a:t>全員がプログラムを触り、</a:t>
            </a:r>
            <a:endParaRPr lang="en-US" altLang="ja-JP" sz="3200" dirty="0"/>
          </a:p>
          <a:p>
            <a:pPr marL="0" indent="0">
              <a:lnSpc>
                <a:spcPct val="100000"/>
              </a:lnSpc>
              <a:buNone/>
            </a:pPr>
            <a:r>
              <a:rPr lang="ja-JP" altLang="en-US" sz="3200" dirty="0"/>
              <a:t>  成長できるような環境づくり</a:t>
            </a:r>
            <a:endParaRPr lang="en-US" altLang="ja-JP" sz="3200" dirty="0"/>
          </a:p>
        </p:txBody>
      </p:sp>
      <p:sp>
        <p:nvSpPr>
          <p:cNvPr id="4" name="フリーフォーム: 図形 3">
            <a:extLst>
              <a:ext uri="{FF2B5EF4-FFF2-40B4-BE49-F238E27FC236}">
                <a16:creationId xmlns:a16="http://schemas.microsoft.com/office/drawing/2014/main" id="{3B35DA4A-224D-44EB-82B4-CD33311DBAC1}"/>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pic>
        <p:nvPicPr>
          <p:cNvPr id="6" name="図 5" descr="アイコン&#10;&#10;自動的に生成された説明">
            <a:extLst>
              <a:ext uri="{FF2B5EF4-FFF2-40B4-BE49-F238E27FC236}">
                <a16:creationId xmlns:a16="http://schemas.microsoft.com/office/drawing/2014/main" id="{CC06A0F2-62B0-449E-9EEF-0948B48923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3257" y="2542431"/>
            <a:ext cx="4307964" cy="3769469"/>
          </a:xfrm>
          <a:prstGeom prst="rect">
            <a:avLst/>
          </a:prstGeom>
        </p:spPr>
      </p:pic>
    </p:spTree>
    <p:extLst>
      <p:ext uri="{BB962C8B-B14F-4D97-AF65-F5344CB8AC3E}">
        <p14:creationId xmlns:p14="http://schemas.microsoft.com/office/powerpoint/2010/main" val="975779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51581D-DAD0-4BA7-B5C6-37792E57F1D2}"/>
              </a:ext>
            </a:extLst>
          </p:cNvPr>
          <p:cNvSpPr>
            <a:spLocks noGrp="1"/>
          </p:cNvSpPr>
          <p:nvPr>
            <p:ph type="title"/>
          </p:nvPr>
        </p:nvSpPr>
        <p:spPr/>
        <p:txBody>
          <a:bodyPr/>
          <a:lstStyle/>
          <a:p>
            <a:r>
              <a:rPr kumimoji="1" lang="ja-JP" altLang="en-US" dirty="0"/>
              <a:t>　</a:t>
            </a:r>
            <a:r>
              <a:rPr kumimoji="1" lang="ja-JP" altLang="en-US" b="1" dirty="0"/>
              <a:t>アジェンダ</a:t>
            </a:r>
          </a:p>
        </p:txBody>
      </p:sp>
      <p:sp>
        <p:nvSpPr>
          <p:cNvPr id="3" name="コンテンツ プレースホルダー 2">
            <a:extLst>
              <a:ext uri="{FF2B5EF4-FFF2-40B4-BE49-F238E27FC236}">
                <a16:creationId xmlns:a16="http://schemas.microsoft.com/office/drawing/2014/main" id="{513AE5C1-F3C5-4AE1-A6F7-821ADAF959B3}"/>
              </a:ext>
            </a:extLst>
          </p:cNvPr>
          <p:cNvSpPr>
            <a:spLocks noGrp="1"/>
          </p:cNvSpPr>
          <p:nvPr>
            <p:ph idx="1"/>
          </p:nvPr>
        </p:nvSpPr>
        <p:spPr/>
        <p:txBody>
          <a:bodyPr>
            <a:normAutofit/>
          </a:bodyPr>
          <a:lstStyle/>
          <a:p>
            <a:pPr marL="0" indent="0">
              <a:buNone/>
            </a:pPr>
            <a:r>
              <a:rPr lang="en-US" altLang="ja-JP" sz="3200" b="1" dirty="0"/>
              <a:t>1</a:t>
            </a:r>
            <a:r>
              <a:rPr lang="ja-JP" altLang="en-US" sz="3200" b="1" dirty="0"/>
              <a:t> </a:t>
            </a:r>
            <a:r>
              <a:rPr kumimoji="1" lang="ja-JP" altLang="en-US" sz="3200" b="1" dirty="0"/>
              <a:t>制作したアプリの説明</a:t>
            </a:r>
            <a:endParaRPr kumimoji="1" lang="en-US" altLang="ja-JP" sz="3200" b="1" dirty="0"/>
          </a:p>
          <a:p>
            <a:pPr marL="457200" lvl="1" indent="0">
              <a:buNone/>
            </a:pPr>
            <a:r>
              <a:rPr lang="en-US" altLang="ja-JP" sz="2800" dirty="0"/>
              <a:t>1 - 1 </a:t>
            </a:r>
            <a:r>
              <a:rPr lang="ja-JP" altLang="en-US" sz="2800" dirty="0"/>
              <a:t>アプリの概要</a:t>
            </a:r>
            <a:endParaRPr lang="en-US" altLang="ja-JP" sz="2800" dirty="0"/>
          </a:p>
          <a:p>
            <a:pPr marL="457200" lvl="1" indent="0">
              <a:buNone/>
            </a:pPr>
            <a:r>
              <a:rPr lang="en-US" altLang="ja-JP" sz="2800" dirty="0"/>
              <a:t>1</a:t>
            </a:r>
            <a:r>
              <a:rPr lang="ja-JP" altLang="en-US" sz="2800" dirty="0"/>
              <a:t> </a:t>
            </a:r>
            <a:r>
              <a:rPr lang="en-US" altLang="ja-JP" sz="2800" dirty="0"/>
              <a:t>–</a:t>
            </a:r>
            <a:r>
              <a:rPr lang="ja-JP" altLang="en-US" sz="2800" dirty="0"/>
              <a:t> </a:t>
            </a:r>
            <a:r>
              <a:rPr lang="en-US" altLang="ja-JP" sz="2800" dirty="0"/>
              <a:t>2 </a:t>
            </a:r>
            <a:r>
              <a:rPr kumimoji="1" lang="ja-JP" altLang="en-US" sz="2800" dirty="0"/>
              <a:t>こだわった機能</a:t>
            </a:r>
            <a:endParaRPr lang="en-US" altLang="ja-JP" sz="2800" dirty="0"/>
          </a:p>
          <a:p>
            <a:pPr marL="457200" lvl="1" indent="0">
              <a:buNone/>
            </a:pPr>
            <a:r>
              <a:rPr kumimoji="1" lang="en-US" altLang="ja-JP" sz="2800" dirty="0"/>
              <a:t>1 – 3 </a:t>
            </a:r>
            <a:r>
              <a:rPr kumimoji="1" lang="ja-JP" altLang="en-US" sz="2800" dirty="0"/>
              <a:t>アプリ使用前後の変化</a:t>
            </a:r>
            <a:endParaRPr kumimoji="1" lang="en-US" altLang="ja-JP" sz="2800" dirty="0"/>
          </a:p>
          <a:p>
            <a:pPr marL="457200" lvl="1" indent="0">
              <a:buNone/>
            </a:pPr>
            <a:endParaRPr kumimoji="1" lang="en-US" altLang="ja-JP" sz="2800" dirty="0"/>
          </a:p>
          <a:p>
            <a:pPr marL="0" indent="0">
              <a:buNone/>
            </a:pPr>
            <a:r>
              <a:rPr lang="en-US" altLang="ja-JP" sz="3200" b="1" dirty="0"/>
              <a:t>2</a:t>
            </a:r>
            <a:r>
              <a:rPr lang="ja-JP" altLang="en-US" sz="3200" b="1" dirty="0"/>
              <a:t> チームとしてこだわった点</a:t>
            </a:r>
            <a:endParaRPr lang="en-US" altLang="ja-JP" sz="3200" b="1" dirty="0"/>
          </a:p>
          <a:p>
            <a:pPr marL="0" indent="0">
              <a:buNone/>
            </a:pPr>
            <a:endParaRPr lang="en-US" altLang="ja-JP" sz="3200" dirty="0"/>
          </a:p>
          <a:p>
            <a:pPr marL="0" indent="0">
              <a:buNone/>
            </a:pPr>
            <a:r>
              <a:rPr kumimoji="1" lang="en-US" altLang="ja-JP" sz="3200" b="1" dirty="0"/>
              <a:t>3 </a:t>
            </a:r>
            <a:r>
              <a:rPr kumimoji="1" lang="ja-JP" altLang="en-US" sz="3200" b="1" dirty="0"/>
              <a:t>個人の成長</a:t>
            </a:r>
          </a:p>
        </p:txBody>
      </p:sp>
      <p:sp>
        <p:nvSpPr>
          <p:cNvPr id="4" name="フリーフォーム: 図形 3">
            <a:extLst>
              <a:ext uri="{FF2B5EF4-FFF2-40B4-BE49-F238E27FC236}">
                <a16:creationId xmlns:a16="http://schemas.microsoft.com/office/drawing/2014/main" id="{CAF1A905-6A70-4BD2-B533-1365898A9C4E}"/>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pic>
        <p:nvPicPr>
          <p:cNvPr id="6" name="図 5" descr="挿絵 が含まれている画像&#10;&#10;自動的に生成された説明">
            <a:extLst>
              <a:ext uri="{FF2B5EF4-FFF2-40B4-BE49-F238E27FC236}">
                <a16:creationId xmlns:a16="http://schemas.microsoft.com/office/drawing/2014/main" id="{556F77F4-045E-43E2-BEF4-4242834A4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246364" y="1519423"/>
            <a:ext cx="1529224" cy="4351338"/>
          </a:xfrm>
          <a:prstGeom prst="rect">
            <a:avLst/>
          </a:prstGeom>
        </p:spPr>
      </p:pic>
    </p:spTree>
    <p:extLst>
      <p:ext uri="{BB962C8B-B14F-4D97-AF65-F5344CB8AC3E}">
        <p14:creationId xmlns:p14="http://schemas.microsoft.com/office/powerpoint/2010/main" val="3929876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AEA60-CE94-43F6-AED6-935CBCF49B2E}"/>
              </a:ext>
            </a:extLst>
          </p:cNvPr>
          <p:cNvSpPr>
            <a:spLocks noGrp="1"/>
          </p:cNvSpPr>
          <p:nvPr>
            <p:ph type="title"/>
          </p:nvPr>
        </p:nvSpPr>
        <p:spPr/>
        <p:txBody>
          <a:bodyPr/>
          <a:lstStyle/>
          <a:p>
            <a:r>
              <a:rPr lang="ja-JP" altLang="en-US" b="1" dirty="0"/>
              <a:t>　その他グループとしての工夫</a:t>
            </a:r>
            <a:endParaRPr kumimoji="1" lang="ja-JP" altLang="en-US" b="1" dirty="0"/>
          </a:p>
        </p:txBody>
      </p:sp>
      <p:sp>
        <p:nvSpPr>
          <p:cNvPr id="3" name="コンテンツ プレースホルダー 2">
            <a:extLst>
              <a:ext uri="{FF2B5EF4-FFF2-40B4-BE49-F238E27FC236}">
                <a16:creationId xmlns:a16="http://schemas.microsoft.com/office/drawing/2014/main" id="{E0F5CC23-9931-46D6-A6CA-FE9A6666EECF}"/>
              </a:ext>
            </a:extLst>
          </p:cNvPr>
          <p:cNvSpPr>
            <a:spLocks noGrp="1"/>
          </p:cNvSpPr>
          <p:nvPr>
            <p:ph idx="1"/>
          </p:nvPr>
        </p:nvSpPr>
        <p:spPr/>
        <p:txBody>
          <a:bodyPr/>
          <a:lstStyle/>
          <a:p>
            <a:pPr>
              <a:lnSpc>
                <a:spcPct val="200000"/>
              </a:lnSpc>
            </a:pPr>
            <a:r>
              <a:rPr kumimoji="1" lang="ja-JP" altLang="en-US" sz="4000" dirty="0"/>
              <a:t>議事メモの作成</a:t>
            </a:r>
            <a:endParaRPr kumimoji="1" lang="en-US" altLang="ja-JP" sz="4000" dirty="0"/>
          </a:p>
          <a:p>
            <a:pPr>
              <a:lnSpc>
                <a:spcPct val="200000"/>
              </a:lnSpc>
            </a:pPr>
            <a:r>
              <a:rPr kumimoji="1" lang="ja-JP" altLang="en-US" sz="4000" dirty="0"/>
              <a:t>オンライン上での息抜き</a:t>
            </a:r>
            <a:endParaRPr kumimoji="1" lang="en-US" altLang="ja-JP" sz="4000" dirty="0"/>
          </a:p>
          <a:p>
            <a:pPr>
              <a:lnSpc>
                <a:spcPct val="200000"/>
              </a:lnSpc>
            </a:pPr>
            <a:r>
              <a:rPr lang="en-US" altLang="ja-JP" sz="4000" dirty="0"/>
              <a:t>Excel</a:t>
            </a:r>
            <a:r>
              <a:rPr lang="ja-JP" altLang="en-US" sz="4000" dirty="0"/>
              <a:t>を用いて進捗管理</a:t>
            </a:r>
            <a:endParaRPr kumimoji="1" lang="ja-JP" altLang="en-US" sz="4000" dirty="0"/>
          </a:p>
          <a:p>
            <a:endParaRPr kumimoji="1" lang="en-US" altLang="ja-JP" dirty="0"/>
          </a:p>
        </p:txBody>
      </p:sp>
      <p:sp>
        <p:nvSpPr>
          <p:cNvPr id="4" name="フリーフォーム: 図形 3">
            <a:extLst>
              <a:ext uri="{FF2B5EF4-FFF2-40B4-BE49-F238E27FC236}">
                <a16:creationId xmlns:a16="http://schemas.microsoft.com/office/drawing/2014/main" id="{3B35DA4A-224D-44EB-82B4-CD33311DBAC1}"/>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pic>
        <p:nvPicPr>
          <p:cNvPr id="8" name="図 7" descr="アイコン&#10;&#10;中程度の精度で自動的に生成された説明">
            <a:extLst>
              <a:ext uri="{FF2B5EF4-FFF2-40B4-BE49-F238E27FC236}">
                <a16:creationId xmlns:a16="http://schemas.microsoft.com/office/drawing/2014/main" id="{2345F685-7712-492E-821A-A514F1FCB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5000" y="3201814"/>
            <a:ext cx="3297679" cy="3110086"/>
          </a:xfrm>
          <a:prstGeom prst="rect">
            <a:avLst/>
          </a:prstGeom>
        </p:spPr>
      </p:pic>
    </p:spTree>
    <p:extLst>
      <p:ext uri="{BB962C8B-B14F-4D97-AF65-F5344CB8AC3E}">
        <p14:creationId xmlns:p14="http://schemas.microsoft.com/office/powerpoint/2010/main" val="110856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DD5F89-B784-4779-A538-47ECE3F498AC}"/>
              </a:ext>
            </a:extLst>
          </p:cNvPr>
          <p:cNvSpPr>
            <a:spLocks noGrp="1"/>
          </p:cNvSpPr>
          <p:nvPr>
            <p:ph type="title"/>
          </p:nvPr>
        </p:nvSpPr>
        <p:spPr>
          <a:xfrm>
            <a:off x="1043896" y="-4207"/>
            <a:ext cx="10515600" cy="1325563"/>
          </a:xfrm>
        </p:spPr>
        <p:txBody>
          <a:bodyPr/>
          <a:lstStyle/>
          <a:p>
            <a:r>
              <a:rPr kumimoji="1" lang="ja-JP" altLang="en-US" b="1" dirty="0"/>
              <a:t>　進捗管理</a:t>
            </a:r>
          </a:p>
        </p:txBody>
      </p:sp>
      <p:sp>
        <p:nvSpPr>
          <p:cNvPr id="4" name="フリーフォーム: 図形 3">
            <a:extLst>
              <a:ext uri="{FF2B5EF4-FFF2-40B4-BE49-F238E27FC236}">
                <a16:creationId xmlns:a16="http://schemas.microsoft.com/office/drawing/2014/main" id="{5DB68000-CAA8-4435-BD2F-77C2D9218949}"/>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pic>
        <p:nvPicPr>
          <p:cNvPr id="8" name="図 7" descr="コンピューターのスクリーンショット&#10;&#10;自動的に生成された説明">
            <a:extLst>
              <a:ext uri="{FF2B5EF4-FFF2-40B4-BE49-F238E27FC236}">
                <a16:creationId xmlns:a16="http://schemas.microsoft.com/office/drawing/2014/main" id="{073ADCE2-452D-B099-B341-A9192A9C9FFB}"/>
              </a:ext>
            </a:extLst>
          </p:cNvPr>
          <p:cNvPicPr>
            <a:picLocks noChangeAspect="1"/>
          </p:cNvPicPr>
          <p:nvPr/>
        </p:nvPicPr>
        <p:blipFill rotWithShape="1">
          <a:blip r:embed="rId3">
            <a:extLst>
              <a:ext uri="{28A0092B-C50C-407E-A947-70E740481C1C}">
                <a14:useLocalDpi xmlns:a14="http://schemas.microsoft.com/office/drawing/2010/main" val="0"/>
              </a:ext>
            </a:extLst>
          </a:blip>
          <a:srcRect l="6389" t="561"/>
          <a:stretch/>
        </p:blipFill>
        <p:spPr>
          <a:xfrm>
            <a:off x="316249" y="1583252"/>
            <a:ext cx="11559502" cy="5274748"/>
          </a:xfrm>
          <a:prstGeom prst="rect">
            <a:avLst/>
          </a:prstGeom>
        </p:spPr>
      </p:pic>
      <p:sp>
        <p:nvSpPr>
          <p:cNvPr id="11" name="テキスト ボックス 10">
            <a:extLst>
              <a:ext uri="{FF2B5EF4-FFF2-40B4-BE49-F238E27FC236}">
                <a16:creationId xmlns:a16="http://schemas.microsoft.com/office/drawing/2014/main" id="{A4F18A59-033E-D73E-8BB6-527CC0AC7454}"/>
              </a:ext>
            </a:extLst>
          </p:cNvPr>
          <p:cNvSpPr txBox="1"/>
          <p:nvPr/>
        </p:nvSpPr>
        <p:spPr>
          <a:xfrm>
            <a:off x="1381870" y="1089672"/>
            <a:ext cx="2918470" cy="461665"/>
          </a:xfrm>
          <a:prstGeom prst="rect">
            <a:avLst/>
          </a:prstGeom>
          <a:noFill/>
        </p:spPr>
        <p:txBody>
          <a:bodyPr wrap="square" rtlCol="0">
            <a:spAutoFit/>
          </a:bodyPr>
          <a:lstStyle/>
          <a:p>
            <a:r>
              <a:rPr kumimoji="1" lang="ja-JP" altLang="en-US" sz="2400" dirty="0">
                <a:latin typeface="+mn-ea"/>
              </a:rPr>
              <a:t>スライサー機能</a:t>
            </a:r>
          </a:p>
        </p:txBody>
      </p:sp>
      <p:sp>
        <p:nvSpPr>
          <p:cNvPr id="12" name="テキスト ボックス 11">
            <a:extLst>
              <a:ext uri="{FF2B5EF4-FFF2-40B4-BE49-F238E27FC236}">
                <a16:creationId xmlns:a16="http://schemas.microsoft.com/office/drawing/2014/main" id="{F8DE9BCC-A5FD-18A4-5517-3B784A2E33DF}"/>
              </a:ext>
            </a:extLst>
          </p:cNvPr>
          <p:cNvSpPr txBox="1"/>
          <p:nvPr/>
        </p:nvSpPr>
        <p:spPr>
          <a:xfrm>
            <a:off x="9761210" y="2057453"/>
            <a:ext cx="2918470" cy="1200329"/>
          </a:xfrm>
          <a:prstGeom prst="rect">
            <a:avLst/>
          </a:prstGeom>
          <a:noFill/>
        </p:spPr>
        <p:txBody>
          <a:bodyPr wrap="square" rtlCol="0">
            <a:spAutoFit/>
          </a:bodyPr>
          <a:lstStyle/>
          <a:p>
            <a:r>
              <a:rPr lang="ja-JP" altLang="en-US" sz="2400" dirty="0">
                <a:highlight>
                  <a:srgbClr val="FF0000"/>
                </a:highlight>
                <a:latin typeface="+mn-ea"/>
              </a:rPr>
              <a:t>赤</a:t>
            </a:r>
            <a:r>
              <a:rPr lang="ja-JP" altLang="en-US" sz="2400" dirty="0">
                <a:latin typeface="+mn-ea"/>
              </a:rPr>
              <a:t>：大幅遅延</a:t>
            </a:r>
            <a:endParaRPr lang="en-US" altLang="ja-JP" sz="2400" dirty="0">
              <a:latin typeface="+mn-ea"/>
            </a:endParaRPr>
          </a:p>
          <a:p>
            <a:r>
              <a:rPr kumimoji="1" lang="ja-JP" altLang="en-US" sz="2400" dirty="0">
                <a:highlight>
                  <a:srgbClr val="FFFF00"/>
                </a:highlight>
                <a:latin typeface="+mn-ea"/>
              </a:rPr>
              <a:t>黄</a:t>
            </a:r>
            <a:r>
              <a:rPr kumimoji="1" lang="ja-JP" altLang="en-US" sz="2400" dirty="0">
                <a:latin typeface="+mn-ea"/>
              </a:rPr>
              <a:t>：遅延</a:t>
            </a:r>
            <a:endParaRPr kumimoji="1" lang="en-US" altLang="ja-JP" sz="2400" dirty="0">
              <a:latin typeface="+mn-ea"/>
            </a:endParaRPr>
          </a:p>
          <a:p>
            <a:r>
              <a:rPr kumimoji="1" lang="ja-JP" altLang="en-US" sz="2400" dirty="0">
                <a:highlight>
                  <a:srgbClr val="00FFFF"/>
                </a:highlight>
                <a:latin typeface="+mn-ea"/>
              </a:rPr>
              <a:t>青</a:t>
            </a:r>
            <a:r>
              <a:rPr kumimoji="1" lang="ja-JP" altLang="en-US" sz="2400" dirty="0">
                <a:latin typeface="+mn-ea"/>
              </a:rPr>
              <a:t>：完了</a:t>
            </a:r>
          </a:p>
        </p:txBody>
      </p:sp>
      <p:sp>
        <p:nvSpPr>
          <p:cNvPr id="13" name="テキスト ボックス 12">
            <a:extLst>
              <a:ext uri="{FF2B5EF4-FFF2-40B4-BE49-F238E27FC236}">
                <a16:creationId xmlns:a16="http://schemas.microsoft.com/office/drawing/2014/main" id="{2BF8BDA6-C1EE-951A-DE2D-3A3F50944FE2}"/>
              </a:ext>
            </a:extLst>
          </p:cNvPr>
          <p:cNvSpPr txBox="1"/>
          <p:nvPr/>
        </p:nvSpPr>
        <p:spPr>
          <a:xfrm>
            <a:off x="5365960" y="1121587"/>
            <a:ext cx="2918470" cy="461665"/>
          </a:xfrm>
          <a:prstGeom prst="rect">
            <a:avLst/>
          </a:prstGeom>
          <a:noFill/>
        </p:spPr>
        <p:txBody>
          <a:bodyPr wrap="square" rtlCol="0">
            <a:spAutoFit/>
          </a:bodyPr>
          <a:lstStyle/>
          <a:p>
            <a:r>
              <a:rPr lang="ja-JP" altLang="en-US" sz="2400" dirty="0">
                <a:latin typeface="+mn-ea"/>
              </a:rPr>
              <a:t>全体進捗可視化</a:t>
            </a:r>
            <a:endParaRPr kumimoji="1" lang="ja-JP" altLang="en-US" sz="2400" dirty="0">
              <a:latin typeface="+mn-ea"/>
            </a:endParaRPr>
          </a:p>
        </p:txBody>
      </p:sp>
    </p:spTree>
    <p:extLst>
      <p:ext uri="{BB962C8B-B14F-4D97-AF65-F5344CB8AC3E}">
        <p14:creationId xmlns:p14="http://schemas.microsoft.com/office/powerpoint/2010/main" val="1161089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39F3C1-73D2-43AF-97EA-423EC817BBC1}"/>
              </a:ext>
            </a:extLst>
          </p:cNvPr>
          <p:cNvSpPr>
            <a:spLocks noGrp="1"/>
          </p:cNvSpPr>
          <p:nvPr>
            <p:ph type="title"/>
          </p:nvPr>
        </p:nvSpPr>
        <p:spPr/>
        <p:txBody>
          <a:bodyPr/>
          <a:lstStyle/>
          <a:p>
            <a:r>
              <a:rPr kumimoji="1" lang="ja-JP" altLang="en-US" dirty="0"/>
              <a:t>　</a:t>
            </a:r>
            <a:r>
              <a:rPr kumimoji="1" lang="ja-JP" altLang="en-US" b="1" dirty="0"/>
              <a:t>反省点</a:t>
            </a:r>
          </a:p>
        </p:txBody>
      </p:sp>
      <p:sp>
        <p:nvSpPr>
          <p:cNvPr id="3" name="コンテンツ プレースホルダー 2">
            <a:extLst>
              <a:ext uri="{FF2B5EF4-FFF2-40B4-BE49-F238E27FC236}">
                <a16:creationId xmlns:a16="http://schemas.microsoft.com/office/drawing/2014/main" id="{BB635517-992A-45F7-81A3-1CE70D65F4A7}"/>
              </a:ext>
            </a:extLst>
          </p:cNvPr>
          <p:cNvSpPr>
            <a:spLocks noGrp="1"/>
          </p:cNvSpPr>
          <p:nvPr>
            <p:ph idx="1"/>
          </p:nvPr>
        </p:nvSpPr>
        <p:spPr>
          <a:xfrm>
            <a:off x="261257" y="1690688"/>
            <a:ext cx="12293600" cy="4522603"/>
          </a:xfrm>
        </p:spPr>
        <p:txBody>
          <a:bodyPr>
            <a:normAutofit lnSpcReduction="10000"/>
          </a:bodyPr>
          <a:lstStyle/>
          <a:p>
            <a:pPr marL="0" indent="0">
              <a:buNone/>
            </a:pPr>
            <a:endParaRPr lang="en-US" altLang="ja-JP" dirty="0"/>
          </a:p>
          <a:p>
            <a:r>
              <a:rPr kumimoji="1" lang="ja-JP" altLang="en-US" b="1" dirty="0"/>
              <a:t>スケジュール管理</a:t>
            </a:r>
            <a:endParaRPr kumimoji="1" lang="en-US" altLang="ja-JP" b="1" dirty="0"/>
          </a:p>
          <a:p>
            <a:pPr marL="0" indent="0">
              <a:buNone/>
            </a:pPr>
            <a:r>
              <a:rPr lang="ja-JP" altLang="en-US" dirty="0"/>
              <a:t>　→作業時間の見積もりを行うべきだった</a:t>
            </a:r>
            <a:endParaRPr kumimoji="1" lang="en-US" altLang="ja-JP" dirty="0"/>
          </a:p>
          <a:p>
            <a:pPr marL="0" indent="0">
              <a:buNone/>
            </a:pPr>
            <a:endParaRPr kumimoji="1" lang="en-US" altLang="ja-JP" dirty="0"/>
          </a:p>
          <a:p>
            <a:r>
              <a:rPr lang="ja-JP" altLang="en-US" b="1" dirty="0"/>
              <a:t>認識統一</a:t>
            </a:r>
            <a:endParaRPr lang="en-US" altLang="ja-JP" b="1" dirty="0"/>
          </a:p>
          <a:p>
            <a:pPr marL="0" indent="0">
              <a:buNone/>
            </a:pPr>
            <a:r>
              <a:rPr lang="ja-JP" altLang="en-US" dirty="0"/>
              <a:t>　→認識のずれがあったためもっと話し合いを行うべきだった</a:t>
            </a:r>
            <a:endParaRPr lang="en-US" altLang="ja-JP" dirty="0"/>
          </a:p>
          <a:p>
            <a:pPr marL="0" indent="0">
              <a:buNone/>
            </a:pPr>
            <a:endParaRPr lang="en-US" altLang="ja-JP" dirty="0"/>
          </a:p>
          <a:p>
            <a:r>
              <a:rPr kumimoji="1" lang="ja-JP" altLang="en-US" b="1" dirty="0"/>
              <a:t>設計書通りに進まない</a:t>
            </a:r>
            <a:endParaRPr kumimoji="1" lang="en-US" altLang="ja-JP" b="1" dirty="0"/>
          </a:p>
          <a:p>
            <a:pPr marL="0" indent="0">
              <a:buNone/>
            </a:pPr>
            <a:r>
              <a:rPr lang="ja-JP" altLang="en-US" dirty="0"/>
              <a:t>　→思い込みで進めず細かくドキュメントを確認するべきだった</a:t>
            </a:r>
            <a:endParaRPr lang="en-US" altLang="ja-JP" dirty="0"/>
          </a:p>
          <a:p>
            <a:endParaRPr lang="en-US" altLang="ja-JP" dirty="0"/>
          </a:p>
          <a:p>
            <a:endParaRPr lang="en-US" altLang="ja-JP" dirty="0"/>
          </a:p>
          <a:p>
            <a:endParaRPr kumimoji="1" lang="ja-JP" altLang="en-US" dirty="0"/>
          </a:p>
        </p:txBody>
      </p:sp>
      <p:sp>
        <p:nvSpPr>
          <p:cNvPr id="4" name="フリーフォーム: 図形 3">
            <a:extLst>
              <a:ext uri="{FF2B5EF4-FFF2-40B4-BE49-F238E27FC236}">
                <a16:creationId xmlns:a16="http://schemas.microsoft.com/office/drawing/2014/main" id="{0B5D9B52-F22F-4C09-BAE2-21BAE700194A}"/>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Tree>
    <p:extLst>
      <p:ext uri="{BB962C8B-B14F-4D97-AF65-F5344CB8AC3E}">
        <p14:creationId xmlns:p14="http://schemas.microsoft.com/office/powerpoint/2010/main" val="225571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F98492-02D2-49E3-88FC-800002FD8E44}"/>
              </a:ext>
            </a:extLst>
          </p:cNvPr>
          <p:cNvSpPr>
            <a:spLocks noGrp="1"/>
          </p:cNvSpPr>
          <p:nvPr>
            <p:ph type="title"/>
          </p:nvPr>
        </p:nvSpPr>
        <p:spPr/>
        <p:txBody>
          <a:bodyPr/>
          <a:lstStyle/>
          <a:p>
            <a:r>
              <a:rPr kumimoji="1" lang="ja-JP" altLang="en-US" b="1" dirty="0"/>
              <a:t>　個人の成長</a:t>
            </a:r>
          </a:p>
        </p:txBody>
      </p:sp>
      <p:pic>
        <p:nvPicPr>
          <p:cNvPr id="9" name="コンテンツ プレースホルダー 8" descr="抽象, 挿絵 が含まれている画像&#10;&#10;自動的に生成された説明">
            <a:extLst>
              <a:ext uri="{FF2B5EF4-FFF2-40B4-BE49-F238E27FC236}">
                <a16:creationId xmlns:a16="http://schemas.microsoft.com/office/drawing/2014/main" id="{C10F4B03-43F0-4A6F-BB9A-E2E9643FEF3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28593" y="2055813"/>
            <a:ext cx="1473365" cy="4351338"/>
          </a:xfrm>
        </p:spPr>
      </p:pic>
      <p:sp>
        <p:nvSpPr>
          <p:cNvPr id="4" name="フリーフォーム: 図形 3">
            <a:extLst>
              <a:ext uri="{FF2B5EF4-FFF2-40B4-BE49-F238E27FC236}">
                <a16:creationId xmlns:a16="http://schemas.microsoft.com/office/drawing/2014/main" id="{E0E59550-2929-4643-9D9E-C7C80153F254}"/>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
        <p:nvSpPr>
          <p:cNvPr id="5" name="フリーフォーム: 図形 4">
            <a:extLst>
              <a:ext uri="{FF2B5EF4-FFF2-40B4-BE49-F238E27FC236}">
                <a16:creationId xmlns:a16="http://schemas.microsoft.com/office/drawing/2014/main" id="{A83E8A09-B34C-43E2-A136-F4EB864A86FD}"/>
              </a:ext>
            </a:extLst>
          </p:cNvPr>
          <p:cNvSpPr/>
          <p:nvPr/>
        </p:nvSpPr>
        <p:spPr>
          <a:xfrm rot="3703055" flipH="1">
            <a:off x="6074272" y="-726949"/>
            <a:ext cx="4146897" cy="6006848"/>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571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dirty="0"/>
          </a:p>
        </p:txBody>
      </p:sp>
      <p:sp>
        <p:nvSpPr>
          <p:cNvPr id="6" name="フリーフォーム: 図形 5">
            <a:extLst>
              <a:ext uri="{FF2B5EF4-FFF2-40B4-BE49-F238E27FC236}">
                <a16:creationId xmlns:a16="http://schemas.microsoft.com/office/drawing/2014/main" id="{5D250D35-A3FD-4C88-A121-76E5DBB0400D}"/>
              </a:ext>
            </a:extLst>
          </p:cNvPr>
          <p:cNvSpPr/>
          <p:nvPr/>
        </p:nvSpPr>
        <p:spPr>
          <a:xfrm rot="3703055" flipH="1">
            <a:off x="5942906" y="-861887"/>
            <a:ext cx="4146897" cy="6006848"/>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38100" cap="flat" cmpd="sng" algn="ctr">
            <a:solidFill>
              <a:srgbClr val="81807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dirty="0"/>
          </a:p>
        </p:txBody>
      </p:sp>
      <p:sp>
        <p:nvSpPr>
          <p:cNvPr id="7" name="テキスト ボックス 6">
            <a:extLst>
              <a:ext uri="{FF2B5EF4-FFF2-40B4-BE49-F238E27FC236}">
                <a16:creationId xmlns:a16="http://schemas.microsoft.com/office/drawing/2014/main" id="{6788E9C7-FF29-43AC-A562-7C590FE0DC39}"/>
              </a:ext>
            </a:extLst>
          </p:cNvPr>
          <p:cNvSpPr txBox="1"/>
          <p:nvPr/>
        </p:nvSpPr>
        <p:spPr>
          <a:xfrm>
            <a:off x="4894548" y="1849149"/>
            <a:ext cx="7434442" cy="584775"/>
          </a:xfrm>
          <a:prstGeom prst="rect">
            <a:avLst/>
          </a:prstGeom>
          <a:noFill/>
        </p:spPr>
        <p:txBody>
          <a:bodyPr wrap="square" rtlCol="0">
            <a:spAutoFit/>
          </a:bodyPr>
          <a:lstStyle/>
          <a:p>
            <a:r>
              <a:rPr lang="ja-JP" altLang="en-US" sz="3200" dirty="0"/>
              <a:t>個人の成長についてお話しします</a:t>
            </a:r>
            <a:endParaRPr kumimoji="1" lang="en-US" altLang="ja-JP" sz="3200" dirty="0"/>
          </a:p>
        </p:txBody>
      </p:sp>
    </p:spTree>
    <p:extLst>
      <p:ext uri="{BB962C8B-B14F-4D97-AF65-F5344CB8AC3E}">
        <p14:creationId xmlns:p14="http://schemas.microsoft.com/office/powerpoint/2010/main" val="1713267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A20F7E31-B6B3-41AA-89EC-8D92E4E4025C}"/>
              </a:ext>
            </a:extLst>
          </p:cNvPr>
          <p:cNvSpPr/>
          <p:nvPr/>
        </p:nvSpPr>
        <p:spPr>
          <a:xfrm>
            <a:off x="428625" y="1130158"/>
            <a:ext cx="3277456" cy="1027415"/>
          </a:xfrm>
          <a:prstGeom prst="roundRect">
            <a:avLst/>
          </a:prstGeom>
          <a:solidFill>
            <a:srgbClr val="B8D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4E293E7-8925-4EAD-8B78-DF5C6456A942}"/>
              </a:ext>
            </a:extLst>
          </p:cNvPr>
          <p:cNvSpPr>
            <a:spLocks noGrp="1"/>
          </p:cNvSpPr>
          <p:nvPr>
            <p:ph type="title"/>
          </p:nvPr>
        </p:nvSpPr>
        <p:spPr/>
        <p:txBody>
          <a:bodyPr>
            <a:normAutofit/>
          </a:bodyPr>
          <a:lstStyle/>
          <a:p>
            <a:r>
              <a:rPr kumimoji="1" lang="ja-JP" altLang="en-US" sz="4400" b="1" dirty="0"/>
              <a:t>石堂里佳</a:t>
            </a:r>
          </a:p>
        </p:txBody>
      </p:sp>
      <p:sp>
        <p:nvSpPr>
          <p:cNvPr id="3" name="コンテンツ プレースホルダー 2">
            <a:extLst>
              <a:ext uri="{FF2B5EF4-FFF2-40B4-BE49-F238E27FC236}">
                <a16:creationId xmlns:a16="http://schemas.microsoft.com/office/drawing/2014/main" id="{B96EB204-BAEF-40FF-96EC-A72915E9E6B0}"/>
              </a:ext>
            </a:extLst>
          </p:cNvPr>
          <p:cNvSpPr>
            <a:spLocks noGrp="1"/>
          </p:cNvSpPr>
          <p:nvPr>
            <p:ph idx="1"/>
          </p:nvPr>
        </p:nvSpPr>
        <p:spPr>
          <a:xfrm>
            <a:off x="5183187" y="987425"/>
            <a:ext cx="6332537" cy="5444197"/>
          </a:xfrm>
        </p:spPr>
        <p:txBody>
          <a:bodyPr>
            <a:normAutofit/>
          </a:bodyPr>
          <a:lstStyle/>
          <a:p>
            <a:pPr marL="0" indent="0">
              <a:buNone/>
            </a:pPr>
            <a:r>
              <a:rPr lang="en-US" altLang="ja-JP" sz="2800" dirty="0"/>
              <a:t>【</a:t>
            </a:r>
            <a:r>
              <a:rPr kumimoji="1" lang="en-US" altLang="ja-JP" sz="2800" dirty="0"/>
              <a:t>5</a:t>
            </a:r>
            <a:r>
              <a:rPr kumimoji="1" lang="ja-JP" altLang="en-US" sz="2800" dirty="0"/>
              <a:t>月よりできるようになったこと</a:t>
            </a:r>
            <a:r>
              <a:rPr lang="en-US" altLang="ja-JP" sz="2800" dirty="0"/>
              <a:t>】</a:t>
            </a:r>
            <a:endParaRPr kumimoji="1" lang="en-US" altLang="ja-JP" sz="2800" dirty="0"/>
          </a:p>
          <a:p>
            <a:r>
              <a:rPr kumimoji="1" lang="en-US" altLang="ja-JP" sz="2700" dirty="0"/>
              <a:t>DAO</a:t>
            </a:r>
            <a:r>
              <a:rPr lang="ja-JP" altLang="en-US" sz="2700" dirty="0"/>
              <a:t>・</a:t>
            </a:r>
            <a:r>
              <a:rPr kumimoji="1" lang="en-US" altLang="ja-JP" sz="2700" dirty="0"/>
              <a:t>model</a:t>
            </a:r>
            <a:r>
              <a:rPr lang="ja-JP" altLang="en-US" sz="2700" dirty="0"/>
              <a:t>・</a:t>
            </a:r>
            <a:r>
              <a:rPr kumimoji="1" lang="en-US" altLang="ja-JP" sz="2700" dirty="0"/>
              <a:t>servlet</a:t>
            </a:r>
            <a:r>
              <a:rPr lang="ja-JP" altLang="en-US" sz="2700" dirty="0"/>
              <a:t>・</a:t>
            </a:r>
            <a:r>
              <a:rPr kumimoji="1" lang="en-US" altLang="ja-JP" sz="2700" dirty="0"/>
              <a:t>JSP</a:t>
            </a:r>
            <a:r>
              <a:rPr kumimoji="1" lang="ja-JP" altLang="en-US" sz="2700" dirty="0"/>
              <a:t>のつながりの理解</a:t>
            </a:r>
            <a:endParaRPr kumimoji="1" lang="en-US" altLang="ja-JP" sz="2700" dirty="0"/>
          </a:p>
          <a:p>
            <a:pPr marL="0" indent="0">
              <a:buNone/>
            </a:pPr>
            <a:endParaRPr kumimoji="1" lang="ja-JP" altLang="en-US" sz="2800" dirty="0"/>
          </a:p>
          <a:p>
            <a:pPr marL="0" indent="0">
              <a:buNone/>
            </a:pPr>
            <a:r>
              <a:rPr kumimoji="1" lang="en-US" altLang="ja-JP" sz="2800" dirty="0"/>
              <a:t>【</a:t>
            </a:r>
            <a:r>
              <a:rPr kumimoji="1" lang="ja-JP" altLang="en-US" sz="2800" dirty="0"/>
              <a:t>チーム開発で学んだこと</a:t>
            </a:r>
            <a:r>
              <a:rPr lang="en-US" altLang="ja-JP" sz="2800" dirty="0"/>
              <a:t>】</a:t>
            </a:r>
            <a:endParaRPr kumimoji="1" lang="en-US" altLang="ja-JP" sz="2800" dirty="0"/>
          </a:p>
          <a:p>
            <a:r>
              <a:rPr lang="ja-JP" altLang="en-US" sz="2800" b="1" dirty="0">
                <a:solidFill>
                  <a:srgbClr val="CA3032"/>
                </a:solidFill>
              </a:rPr>
              <a:t>不明点を話しておくことの重要性</a:t>
            </a:r>
            <a:endParaRPr lang="en-US" altLang="ja-JP" sz="2800" b="1" dirty="0">
              <a:solidFill>
                <a:srgbClr val="CA3032"/>
              </a:solidFill>
            </a:endParaRPr>
          </a:p>
          <a:p>
            <a:endParaRPr lang="en-US" altLang="ja-JP" sz="2800" dirty="0"/>
          </a:p>
          <a:p>
            <a:pPr marL="0" indent="0">
              <a:buNone/>
            </a:pPr>
            <a:r>
              <a:rPr lang="en-US" altLang="ja-JP" sz="2800" dirty="0"/>
              <a:t>【</a:t>
            </a:r>
            <a:r>
              <a:rPr kumimoji="1" lang="ja-JP" altLang="en-US" sz="2800" dirty="0"/>
              <a:t>大変だったこと</a:t>
            </a:r>
            <a:r>
              <a:rPr lang="en-US" altLang="ja-JP" sz="2800" dirty="0"/>
              <a:t>】</a:t>
            </a:r>
            <a:endParaRPr kumimoji="1" lang="en-US" altLang="ja-JP" sz="2800" dirty="0"/>
          </a:p>
          <a:p>
            <a:r>
              <a:rPr kumimoji="1" lang="ja-JP" altLang="en-US" sz="2800" dirty="0"/>
              <a:t>アプリとして実現可能かを考えながら設計を行うこと</a:t>
            </a:r>
          </a:p>
          <a:p>
            <a:endParaRPr kumimoji="1" lang="ja-JP" altLang="en-US" sz="2800" dirty="0"/>
          </a:p>
        </p:txBody>
      </p:sp>
      <p:sp>
        <p:nvSpPr>
          <p:cNvPr id="4" name="テキスト プレースホルダー 3">
            <a:extLst>
              <a:ext uri="{FF2B5EF4-FFF2-40B4-BE49-F238E27FC236}">
                <a16:creationId xmlns:a16="http://schemas.microsoft.com/office/drawing/2014/main" id="{86A45445-7D14-47F4-AB42-39C495910C9D}"/>
              </a:ext>
            </a:extLst>
          </p:cNvPr>
          <p:cNvSpPr>
            <a:spLocks noGrp="1"/>
          </p:cNvSpPr>
          <p:nvPr>
            <p:ph type="body" sz="half" idx="2"/>
          </p:nvPr>
        </p:nvSpPr>
        <p:spPr/>
        <p:txBody>
          <a:bodyPr>
            <a:normAutofit lnSpcReduction="10000"/>
          </a:bodyPr>
          <a:lstStyle/>
          <a:p>
            <a:endParaRPr kumimoji="1" lang="en-US" altLang="ja-JP" sz="2000" dirty="0"/>
          </a:p>
          <a:p>
            <a:r>
              <a:rPr kumimoji="1" lang="en-US" altLang="ja-JP" sz="2400" dirty="0"/>
              <a:t>【</a:t>
            </a:r>
            <a:r>
              <a:rPr kumimoji="1" lang="ja-JP" altLang="en-US" sz="2400" dirty="0"/>
              <a:t>担当箇所</a:t>
            </a:r>
            <a:r>
              <a:rPr kumimoji="1" lang="en-US" altLang="ja-JP" sz="2400" dirty="0"/>
              <a:t>】</a:t>
            </a:r>
          </a:p>
          <a:p>
            <a:r>
              <a:rPr lang="ja-JP" altLang="en-US" sz="2400" b="0" i="0" dirty="0">
                <a:solidFill>
                  <a:srgbClr val="1D1C1D"/>
                </a:solidFill>
                <a:effectLst/>
                <a:latin typeface="NotoSansJP"/>
              </a:rPr>
              <a:t>服登録</a:t>
            </a:r>
            <a:endParaRPr lang="en-US" altLang="ja-JP" sz="2400" b="0" i="0" dirty="0">
              <a:solidFill>
                <a:srgbClr val="1D1C1D"/>
              </a:solidFill>
              <a:effectLst/>
              <a:latin typeface="NotoSansJP"/>
            </a:endParaRPr>
          </a:p>
          <a:p>
            <a:r>
              <a:rPr lang="ja-JP" altLang="en-US" sz="2400" b="0" i="0" dirty="0">
                <a:solidFill>
                  <a:srgbClr val="1D1C1D"/>
                </a:solidFill>
                <a:effectLst/>
                <a:latin typeface="NotoSansJP"/>
              </a:rPr>
              <a:t>ユーザー登録</a:t>
            </a:r>
            <a:endParaRPr lang="en-US" altLang="ja-JP" sz="2400" b="0" i="0" dirty="0">
              <a:solidFill>
                <a:srgbClr val="1D1C1D"/>
              </a:solidFill>
              <a:effectLst/>
              <a:latin typeface="NotoSansJP"/>
            </a:endParaRPr>
          </a:p>
          <a:p>
            <a:endParaRPr kumimoji="1" lang="en-US" altLang="ja-JP" sz="2400" dirty="0">
              <a:solidFill>
                <a:srgbClr val="1D1C1D"/>
              </a:solidFill>
              <a:latin typeface="NotoSansJP"/>
            </a:endParaRPr>
          </a:p>
          <a:p>
            <a:r>
              <a:rPr kumimoji="1" lang="en-US" altLang="ja-JP" sz="2000" dirty="0">
                <a:solidFill>
                  <a:srgbClr val="1D1C1D"/>
                </a:solidFill>
                <a:latin typeface="NotoSansJP"/>
              </a:rPr>
              <a:t>【</a:t>
            </a:r>
            <a:r>
              <a:rPr kumimoji="1" lang="ja-JP" altLang="en-US" sz="2000" dirty="0">
                <a:solidFill>
                  <a:srgbClr val="1D1C1D"/>
                </a:solidFill>
                <a:latin typeface="NotoSansJP"/>
              </a:rPr>
              <a:t>メンバーから見た石堂さん</a:t>
            </a:r>
            <a:r>
              <a:rPr kumimoji="1" lang="en-US" altLang="ja-JP" sz="2000" dirty="0">
                <a:solidFill>
                  <a:srgbClr val="1D1C1D"/>
                </a:solidFill>
                <a:latin typeface="NotoSansJP"/>
              </a:rPr>
              <a:t>】</a:t>
            </a:r>
          </a:p>
          <a:p>
            <a:r>
              <a:rPr kumimoji="1" lang="en-US" altLang="ja-JP" sz="2000" dirty="0"/>
              <a:t>#</a:t>
            </a:r>
            <a:r>
              <a:rPr kumimoji="1" lang="ja-JP" altLang="en-US" sz="2000" dirty="0"/>
              <a:t>必殺仕事人</a:t>
            </a:r>
            <a:endParaRPr kumimoji="1" lang="en-US" altLang="ja-JP" sz="2000" dirty="0"/>
          </a:p>
          <a:p>
            <a:r>
              <a:rPr lang="en-US" altLang="ja-JP" sz="2000" dirty="0"/>
              <a:t>#</a:t>
            </a:r>
            <a:r>
              <a:rPr lang="zh-TW" altLang="en-US" sz="2000" dirty="0"/>
              <a:t>問題解決請負人</a:t>
            </a:r>
          </a:p>
          <a:p>
            <a:br>
              <a:rPr lang="zh-TW" altLang="en-US" sz="2000" dirty="0"/>
            </a:br>
            <a:endParaRPr kumimoji="1" lang="ja-JP" altLang="en-US" sz="1800" dirty="0"/>
          </a:p>
        </p:txBody>
      </p:sp>
      <p:sp>
        <p:nvSpPr>
          <p:cNvPr id="6" name="四角形: 角を丸くする 5">
            <a:extLst>
              <a:ext uri="{FF2B5EF4-FFF2-40B4-BE49-F238E27FC236}">
                <a16:creationId xmlns:a16="http://schemas.microsoft.com/office/drawing/2014/main" id="{E1F5ACDC-82F6-42D5-8CAC-47AD05D4641E}"/>
              </a:ext>
            </a:extLst>
          </p:cNvPr>
          <p:cNvSpPr/>
          <p:nvPr/>
        </p:nvSpPr>
        <p:spPr>
          <a:xfrm>
            <a:off x="4886325" y="426378"/>
            <a:ext cx="6877050" cy="6188735"/>
          </a:xfrm>
          <a:prstGeom prst="roundRect">
            <a:avLst/>
          </a:prstGeom>
          <a:noFill/>
          <a:ln w="76200">
            <a:solidFill>
              <a:srgbClr val="B8D4D3"/>
            </a:solidFill>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4366A50-A978-4CB1-9264-F8BBB1C1C7B8}"/>
              </a:ext>
            </a:extLst>
          </p:cNvPr>
          <p:cNvSpPr txBox="1"/>
          <p:nvPr/>
        </p:nvSpPr>
        <p:spPr>
          <a:xfrm>
            <a:off x="428625" y="545383"/>
            <a:ext cx="3450900" cy="584775"/>
          </a:xfrm>
          <a:prstGeom prst="rect">
            <a:avLst/>
          </a:prstGeom>
          <a:noFill/>
        </p:spPr>
        <p:txBody>
          <a:bodyPr wrap="square" rtlCol="0">
            <a:spAutoFit/>
          </a:bodyPr>
          <a:lstStyle/>
          <a:p>
            <a:r>
              <a:rPr lang="ja-JP" altLang="en-US" sz="1600" dirty="0"/>
              <a:t>構成管理</a:t>
            </a:r>
            <a:endParaRPr lang="en-US" altLang="ja-JP" sz="1600" dirty="0"/>
          </a:p>
          <a:p>
            <a:r>
              <a:rPr kumimoji="1" lang="ja-JP" altLang="en-US" sz="1600" dirty="0"/>
              <a:t>コミュニケーション担当</a:t>
            </a:r>
          </a:p>
        </p:txBody>
      </p:sp>
    </p:spTree>
    <p:extLst>
      <p:ext uri="{BB962C8B-B14F-4D97-AF65-F5344CB8AC3E}">
        <p14:creationId xmlns:p14="http://schemas.microsoft.com/office/powerpoint/2010/main" val="3507151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FC666E86-7DCC-4528-9C3E-93EED536B098}"/>
              </a:ext>
            </a:extLst>
          </p:cNvPr>
          <p:cNvSpPr/>
          <p:nvPr/>
        </p:nvSpPr>
        <p:spPr>
          <a:xfrm>
            <a:off x="428625" y="1130158"/>
            <a:ext cx="3277456" cy="1027415"/>
          </a:xfrm>
          <a:prstGeom prst="roundRect">
            <a:avLst/>
          </a:prstGeom>
          <a:solidFill>
            <a:srgbClr val="B8D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プレースホルダー 3">
            <a:extLst>
              <a:ext uri="{FF2B5EF4-FFF2-40B4-BE49-F238E27FC236}">
                <a16:creationId xmlns:a16="http://schemas.microsoft.com/office/drawing/2014/main" id="{86A45445-7D14-47F4-AB42-39C495910C9D}"/>
              </a:ext>
            </a:extLst>
          </p:cNvPr>
          <p:cNvSpPr>
            <a:spLocks noGrp="1"/>
          </p:cNvSpPr>
          <p:nvPr>
            <p:ph type="body" sz="half" idx="2"/>
          </p:nvPr>
        </p:nvSpPr>
        <p:spPr/>
        <p:txBody>
          <a:bodyPr/>
          <a:lstStyle/>
          <a:p>
            <a:endParaRPr kumimoji="1" lang="en-US" altLang="ja-JP" sz="2400" dirty="0"/>
          </a:p>
          <a:p>
            <a:r>
              <a:rPr kumimoji="1" lang="en-US" altLang="ja-JP" sz="2400" dirty="0"/>
              <a:t>【</a:t>
            </a:r>
            <a:r>
              <a:rPr kumimoji="1" lang="ja-JP" altLang="en-US" sz="2400" dirty="0"/>
              <a:t>担当箇所</a:t>
            </a:r>
            <a:r>
              <a:rPr kumimoji="1" lang="en-US" altLang="ja-JP" sz="2400" dirty="0"/>
              <a:t>】</a:t>
            </a:r>
          </a:p>
          <a:p>
            <a:r>
              <a:rPr kumimoji="1" lang="ja-JP" altLang="en-US" sz="2400" dirty="0"/>
              <a:t>データベース</a:t>
            </a:r>
            <a:endParaRPr kumimoji="1" lang="en-US" altLang="ja-JP" sz="2400" dirty="0"/>
          </a:p>
          <a:p>
            <a:r>
              <a:rPr kumimoji="1" lang="ja-JP" altLang="en-US" sz="2400" dirty="0"/>
              <a:t>全体補助</a:t>
            </a:r>
            <a:endParaRPr kumimoji="1" lang="en-US" altLang="ja-JP" sz="2400" dirty="0"/>
          </a:p>
          <a:p>
            <a:endParaRPr lang="en-US" altLang="ja-JP" sz="2400" dirty="0"/>
          </a:p>
          <a:p>
            <a:r>
              <a:rPr kumimoji="1" lang="en-US" altLang="ja-JP" sz="2000" dirty="0">
                <a:solidFill>
                  <a:srgbClr val="1D1C1D"/>
                </a:solidFill>
                <a:latin typeface="NotoSansJP"/>
              </a:rPr>
              <a:t>【</a:t>
            </a:r>
            <a:r>
              <a:rPr kumimoji="1" lang="ja-JP" altLang="en-US" sz="2000" dirty="0">
                <a:solidFill>
                  <a:srgbClr val="1D1C1D"/>
                </a:solidFill>
                <a:latin typeface="NotoSansJP"/>
              </a:rPr>
              <a:t>メンバーから見た笹原さん</a:t>
            </a:r>
            <a:r>
              <a:rPr kumimoji="1" lang="en-US" altLang="ja-JP" sz="2000" dirty="0">
                <a:solidFill>
                  <a:srgbClr val="1D1C1D"/>
                </a:solidFill>
                <a:latin typeface="NotoSansJP"/>
              </a:rPr>
              <a:t>】</a:t>
            </a:r>
          </a:p>
          <a:p>
            <a:r>
              <a:rPr lang="en-US" altLang="ja-JP" sz="2000" dirty="0">
                <a:solidFill>
                  <a:srgbClr val="1D1C1D"/>
                </a:solidFill>
                <a:latin typeface="NotoSansJP"/>
              </a:rPr>
              <a:t>#</a:t>
            </a:r>
            <a:r>
              <a:rPr lang="ja-JP" altLang="en-US" sz="2000" dirty="0">
                <a:solidFill>
                  <a:srgbClr val="1D1C1D"/>
                </a:solidFill>
                <a:latin typeface="NotoSansJP"/>
              </a:rPr>
              <a:t>サーブレットの魔術師</a:t>
            </a:r>
            <a:endParaRPr lang="en-US" altLang="ja-JP" sz="2000" dirty="0">
              <a:solidFill>
                <a:srgbClr val="1D1C1D"/>
              </a:solidFill>
              <a:latin typeface="NotoSansJP"/>
            </a:endParaRPr>
          </a:p>
          <a:p>
            <a:r>
              <a:rPr kumimoji="1" lang="en-US" altLang="ja-JP" sz="2000" dirty="0">
                <a:solidFill>
                  <a:srgbClr val="1D1C1D"/>
                </a:solidFill>
                <a:latin typeface="NotoSansJP"/>
              </a:rPr>
              <a:t>#</a:t>
            </a:r>
            <a:r>
              <a:rPr lang="ja-JP" altLang="en-US" sz="2000" dirty="0">
                <a:solidFill>
                  <a:srgbClr val="1D1C1D"/>
                </a:solidFill>
                <a:latin typeface="NotoSansJP"/>
              </a:rPr>
              <a:t>教え上手</a:t>
            </a:r>
            <a:endParaRPr lang="en-US" altLang="ja-JP" sz="2000" dirty="0">
              <a:solidFill>
                <a:srgbClr val="1D1C1D"/>
              </a:solidFill>
              <a:latin typeface="NotoSansJP"/>
            </a:endParaRPr>
          </a:p>
          <a:p>
            <a:endParaRPr kumimoji="1" lang="ja-JP" altLang="en-US" sz="2000" dirty="0"/>
          </a:p>
          <a:p>
            <a:endParaRPr kumimoji="1" lang="ja-JP" altLang="en-US" sz="2400" dirty="0"/>
          </a:p>
        </p:txBody>
      </p:sp>
      <p:sp>
        <p:nvSpPr>
          <p:cNvPr id="6" name="タイトル 5">
            <a:extLst>
              <a:ext uri="{FF2B5EF4-FFF2-40B4-BE49-F238E27FC236}">
                <a16:creationId xmlns:a16="http://schemas.microsoft.com/office/drawing/2014/main" id="{AC8C9044-E2D5-4505-9DEB-B82BA72FAC77}"/>
              </a:ext>
            </a:extLst>
          </p:cNvPr>
          <p:cNvSpPr>
            <a:spLocks noGrp="1"/>
          </p:cNvSpPr>
          <p:nvPr>
            <p:ph type="title"/>
          </p:nvPr>
        </p:nvSpPr>
        <p:spPr/>
        <p:txBody>
          <a:bodyPr>
            <a:normAutofit/>
          </a:bodyPr>
          <a:lstStyle/>
          <a:p>
            <a:r>
              <a:rPr kumimoji="1" lang="ja-JP" altLang="en-US" sz="4400" b="1" dirty="0"/>
              <a:t>笹原子龍</a:t>
            </a:r>
          </a:p>
        </p:txBody>
      </p:sp>
      <p:sp>
        <p:nvSpPr>
          <p:cNvPr id="8" name="コンテンツ プレースホルダー 7">
            <a:extLst>
              <a:ext uri="{FF2B5EF4-FFF2-40B4-BE49-F238E27FC236}">
                <a16:creationId xmlns:a16="http://schemas.microsoft.com/office/drawing/2014/main" id="{D3401F4B-DB26-4200-81E6-7E3715CD0D43}"/>
              </a:ext>
            </a:extLst>
          </p:cNvPr>
          <p:cNvSpPr>
            <a:spLocks noGrp="1"/>
          </p:cNvSpPr>
          <p:nvPr>
            <p:ph idx="1"/>
          </p:nvPr>
        </p:nvSpPr>
        <p:spPr>
          <a:xfrm>
            <a:off x="5183188" y="987425"/>
            <a:ext cx="6172200" cy="5546939"/>
          </a:xfrm>
        </p:spPr>
        <p:txBody>
          <a:bodyPr>
            <a:normAutofit/>
          </a:bodyPr>
          <a:lstStyle/>
          <a:p>
            <a:pPr marL="0" indent="0">
              <a:buNone/>
            </a:pPr>
            <a:r>
              <a:rPr lang="en-US" altLang="ja-JP" sz="2800" dirty="0"/>
              <a:t>【</a:t>
            </a:r>
            <a:r>
              <a:rPr kumimoji="1" lang="en-US" altLang="ja-JP" sz="2800" dirty="0"/>
              <a:t>5</a:t>
            </a:r>
            <a:r>
              <a:rPr kumimoji="1" lang="ja-JP" altLang="en-US" sz="2800" dirty="0"/>
              <a:t>月よりできるようになったこと</a:t>
            </a:r>
            <a:r>
              <a:rPr lang="en-US" altLang="ja-JP" sz="2800" dirty="0"/>
              <a:t>】</a:t>
            </a:r>
            <a:endParaRPr kumimoji="1" lang="en-US" altLang="ja-JP" sz="2800" dirty="0"/>
          </a:p>
          <a:p>
            <a:r>
              <a:rPr kumimoji="1" lang="ja-JP" altLang="en-US" b="1" dirty="0">
                <a:solidFill>
                  <a:srgbClr val="CA3032"/>
                </a:solidFill>
              </a:rPr>
              <a:t>道しるべを活かした道案内</a:t>
            </a:r>
            <a:endParaRPr kumimoji="1" lang="en-US" altLang="ja-JP" b="1" dirty="0">
              <a:solidFill>
                <a:srgbClr val="CA3032"/>
              </a:solidFill>
            </a:endParaRPr>
          </a:p>
          <a:p>
            <a:endParaRPr kumimoji="1" lang="ja-JP" altLang="en-US" dirty="0"/>
          </a:p>
          <a:p>
            <a:pPr marL="0" indent="0">
              <a:buNone/>
            </a:pPr>
            <a:r>
              <a:rPr kumimoji="1" lang="en-US" altLang="ja-JP" sz="2800" dirty="0"/>
              <a:t>【</a:t>
            </a:r>
            <a:r>
              <a:rPr kumimoji="1" lang="ja-JP" altLang="en-US" sz="2800" dirty="0"/>
              <a:t>チーム開発で学んだこと</a:t>
            </a:r>
            <a:r>
              <a:rPr lang="en-US" altLang="ja-JP" sz="2800" dirty="0"/>
              <a:t>】</a:t>
            </a:r>
            <a:endParaRPr kumimoji="1" lang="en-US" altLang="ja-JP" sz="2800" dirty="0"/>
          </a:p>
          <a:p>
            <a:r>
              <a:rPr lang="ja-JP" altLang="en-US" dirty="0"/>
              <a:t>分担することで本当に効率を上げることの大変さ</a:t>
            </a:r>
            <a:endParaRPr lang="en-US" altLang="ja-JP" dirty="0"/>
          </a:p>
          <a:p>
            <a:pPr marL="0" indent="0">
              <a:buNone/>
            </a:pPr>
            <a:endParaRPr kumimoji="1" lang="ja-JP" altLang="en-US" dirty="0"/>
          </a:p>
          <a:p>
            <a:pPr marL="0" indent="0">
              <a:buNone/>
            </a:pPr>
            <a:r>
              <a:rPr lang="en-US" altLang="ja-JP" sz="2800" dirty="0"/>
              <a:t>【</a:t>
            </a:r>
            <a:r>
              <a:rPr kumimoji="1" lang="ja-JP" altLang="en-US" sz="2800" dirty="0"/>
              <a:t>大変だったこと</a:t>
            </a:r>
            <a:r>
              <a:rPr lang="en-US" altLang="ja-JP" sz="2800" dirty="0"/>
              <a:t>】</a:t>
            </a:r>
            <a:endParaRPr kumimoji="1" lang="en-US" altLang="ja-JP" sz="2800" dirty="0"/>
          </a:p>
          <a:p>
            <a:r>
              <a:rPr kumimoji="1" lang="ja-JP" altLang="en-US" dirty="0"/>
              <a:t>ゴールのわからない会議が長時間続いていくこと</a:t>
            </a:r>
          </a:p>
          <a:p>
            <a:endParaRPr kumimoji="1" lang="ja-JP" altLang="en-US" dirty="0"/>
          </a:p>
        </p:txBody>
      </p:sp>
      <p:sp>
        <p:nvSpPr>
          <p:cNvPr id="7" name="四角形: 角を丸くする 6">
            <a:extLst>
              <a:ext uri="{FF2B5EF4-FFF2-40B4-BE49-F238E27FC236}">
                <a16:creationId xmlns:a16="http://schemas.microsoft.com/office/drawing/2014/main" id="{DFDA1DED-BFC2-49B9-9629-3E1BCF96BF87}"/>
              </a:ext>
            </a:extLst>
          </p:cNvPr>
          <p:cNvSpPr/>
          <p:nvPr/>
        </p:nvSpPr>
        <p:spPr>
          <a:xfrm>
            <a:off x="4886325" y="426378"/>
            <a:ext cx="6877050" cy="6188735"/>
          </a:xfrm>
          <a:prstGeom prst="roundRect">
            <a:avLst/>
          </a:prstGeom>
          <a:noFill/>
          <a:ln w="76200">
            <a:solidFill>
              <a:srgbClr val="B8D4D3"/>
            </a:solidFill>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C8F8D39D-3D37-4EEB-AE47-1FD2D1E7BF03}"/>
              </a:ext>
            </a:extLst>
          </p:cNvPr>
          <p:cNvSpPr txBox="1"/>
          <p:nvPr/>
        </p:nvSpPr>
        <p:spPr>
          <a:xfrm>
            <a:off x="428625" y="782047"/>
            <a:ext cx="6097772" cy="338554"/>
          </a:xfrm>
          <a:prstGeom prst="rect">
            <a:avLst/>
          </a:prstGeom>
          <a:noFill/>
        </p:spPr>
        <p:txBody>
          <a:bodyPr wrap="square">
            <a:spAutoFit/>
          </a:bodyPr>
          <a:lstStyle/>
          <a:p>
            <a:r>
              <a:rPr kumimoji="1" lang="en-US" altLang="ja-JP" sz="1600" dirty="0"/>
              <a:t>DBA</a:t>
            </a:r>
            <a:r>
              <a:rPr kumimoji="1" lang="ja-JP" altLang="en-US" sz="1600" dirty="0"/>
              <a:t>担当</a:t>
            </a:r>
          </a:p>
        </p:txBody>
      </p:sp>
    </p:spTree>
    <p:extLst>
      <p:ext uri="{BB962C8B-B14F-4D97-AF65-F5344CB8AC3E}">
        <p14:creationId xmlns:p14="http://schemas.microsoft.com/office/powerpoint/2010/main" val="1631381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889C5032-33A9-4407-982A-FFB4D9BAC7B2}"/>
              </a:ext>
            </a:extLst>
          </p:cNvPr>
          <p:cNvSpPr/>
          <p:nvPr/>
        </p:nvSpPr>
        <p:spPr>
          <a:xfrm>
            <a:off x="428625" y="1130158"/>
            <a:ext cx="3277456" cy="1027415"/>
          </a:xfrm>
          <a:prstGeom prst="roundRect">
            <a:avLst/>
          </a:prstGeom>
          <a:solidFill>
            <a:srgbClr val="B8D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4E293E7-8925-4EAD-8B78-DF5C6456A942}"/>
              </a:ext>
            </a:extLst>
          </p:cNvPr>
          <p:cNvSpPr>
            <a:spLocks noGrp="1"/>
          </p:cNvSpPr>
          <p:nvPr>
            <p:ph type="title"/>
          </p:nvPr>
        </p:nvSpPr>
        <p:spPr/>
        <p:txBody>
          <a:bodyPr>
            <a:normAutofit/>
          </a:bodyPr>
          <a:lstStyle/>
          <a:p>
            <a:r>
              <a:rPr kumimoji="1" lang="ja-JP" altLang="en-US" sz="4400" b="1" dirty="0"/>
              <a:t>高井咲楽</a:t>
            </a:r>
          </a:p>
        </p:txBody>
      </p:sp>
      <p:sp>
        <p:nvSpPr>
          <p:cNvPr id="3" name="コンテンツ プレースホルダー 2">
            <a:extLst>
              <a:ext uri="{FF2B5EF4-FFF2-40B4-BE49-F238E27FC236}">
                <a16:creationId xmlns:a16="http://schemas.microsoft.com/office/drawing/2014/main" id="{B96EB204-BAEF-40FF-96EC-A72915E9E6B0}"/>
              </a:ext>
            </a:extLst>
          </p:cNvPr>
          <p:cNvSpPr>
            <a:spLocks noGrp="1"/>
          </p:cNvSpPr>
          <p:nvPr>
            <p:ph idx="1"/>
          </p:nvPr>
        </p:nvSpPr>
        <p:spPr>
          <a:xfrm>
            <a:off x="5183188" y="987425"/>
            <a:ext cx="6172200" cy="5444197"/>
          </a:xfrm>
        </p:spPr>
        <p:txBody>
          <a:bodyPr>
            <a:normAutofit/>
          </a:bodyPr>
          <a:lstStyle/>
          <a:p>
            <a:pPr marL="0" indent="0">
              <a:buNone/>
            </a:pPr>
            <a:r>
              <a:rPr lang="en-US" altLang="ja-JP" sz="2800" dirty="0"/>
              <a:t>【</a:t>
            </a:r>
            <a:r>
              <a:rPr kumimoji="1" lang="en-US" altLang="ja-JP" sz="2800" dirty="0"/>
              <a:t>5</a:t>
            </a:r>
            <a:r>
              <a:rPr kumimoji="1" lang="ja-JP" altLang="en-US" sz="2800" dirty="0"/>
              <a:t>月よりできるようになったこと</a:t>
            </a:r>
            <a:r>
              <a:rPr lang="en-US" altLang="ja-JP" sz="2800" dirty="0"/>
              <a:t>】</a:t>
            </a:r>
            <a:endParaRPr kumimoji="1" lang="en-US" altLang="ja-JP" sz="2800" dirty="0"/>
          </a:p>
          <a:p>
            <a:r>
              <a:rPr kumimoji="1" lang="ja-JP" altLang="en-US" sz="2800" dirty="0"/>
              <a:t>サーバーサイドの理解を深めること</a:t>
            </a:r>
            <a:endParaRPr kumimoji="1" lang="en-US" altLang="ja-JP" sz="2800" dirty="0"/>
          </a:p>
          <a:p>
            <a:pPr marL="0" indent="0">
              <a:buNone/>
            </a:pPr>
            <a:endParaRPr kumimoji="1" lang="ja-JP" altLang="en-US" sz="2800" dirty="0"/>
          </a:p>
          <a:p>
            <a:pPr marL="0" indent="0">
              <a:buNone/>
            </a:pPr>
            <a:r>
              <a:rPr kumimoji="1" lang="en-US" altLang="ja-JP" sz="2800" dirty="0"/>
              <a:t>【</a:t>
            </a:r>
            <a:r>
              <a:rPr kumimoji="1" lang="ja-JP" altLang="en-US" sz="2800" dirty="0"/>
              <a:t>チーム開発で学んだこと</a:t>
            </a:r>
            <a:r>
              <a:rPr lang="en-US" altLang="ja-JP" sz="2800" dirty="0"/>
              <a:t>】</a:t>
            </a:r>
            <a:endParaRPr kumimoji="1" lang="en-US" altLang="ja-JP" sz="2800" dirty="0"/>
          </a:p>
          <a:p>
            <a:r>
              <a:rPr lang="ja-JP" altLang="en-US" sz="2800" b="1" dirty="0">
                <a:solidFill>
                  <a:srgbClr val="CA3032"/>
                </a:solidFill>
              </a:rPr>
              <a:t>チームで作業をする楽しさ</a:t>
            </a:r>
            <a:endParaRPr lang="en-US" altLang="ja-JP" sz="2800" b="1" dirty="0">
              <a:solidFill>
                <a:srgbClr val="CA3032"/>
              </a:solidFill>
            </a:endParaRPr>
          </a:p>
          <a:p>
            <a:endParaRPr lang="en-US" altLang="ja-JP" sz="2800" dirty="0"/>
          </a:p>
          <a:p>
            <a:pPr marL="0" indent="0">
              <a:buNone/>
            </a:pPr>
            <a:r>
              <a:rPr lang="en-US" altLang="ja-JP" sz="2800" dirty="0"/>
              <a:t>【</a:t>
            </a:r>
            <a:r>
              <a:rPr kumimoji="1" lang="ja-JP" altLang="en-US" sz="2800" dirty="0"/>
              <a:t>大変だったこと</a:t>
            </a:r>
            <a:r>
              <a:rPr lang="en-US" altLang="ja-JP" sz="2800" dirty="0"/>
              <a:t>】</a:t>
            </a:r>
          </a:p>
          <a:p>
            <a:r>
              <a:rPr kumimoji="1" lang="ja-JP" altLang="en-US" sz="2800" dirty="0"/>
              <a:t>期限内にタスクを終わらせること</a:t>
            </a:r>
            <a:endParaRPr kumimoji="1" lang="en-US" altLang="ja-JP" sz="2800" dirty="0"/>
          </a:p>
          <a:p>
            <a:endParaRPr kumimoji="1" lang="ja-JP" altLang="en-US" sz="2800" dirty="0"/>
          </a:p>
          <a:p>
            <a:pPr marL="0" indent="0">
              <a:buNone/>
            </a:pPr>
            <a:endParaRPr kumimoji="1" lang="en-US" altLang="ja-JP" sz="2800" dirty="0"/>
          </a:p>
          <a:p>
            <a:endParaRPr kumimoji="1" lang="ja-JP" altLang="en-US" sz="2800" dirty="0"/>
          </a:p>
          <a:p>
            <a:endParaRPr kumimoji="1" lang="ja-JP" altLang="en-US" sz="2800" dirty="0"/>
          </a:p>
        </p:txBody>
      </p:sp>
      <p:sp>
        <p:nvSpPr>
          <p:cNvPr id="4" name="テキスト プレースホルダー 3">
            <a:extLst>
              <a:ext uri="{FF2B5EF4-FFF2-40B4-BE49-F238E27FC236}">
                <a16:creationId xmlns:a16="http://schemas.microsoft.com/office/drawing/2014/main" id="{86A45445-7D14-47F4-AB42-39C495910C9D}"/>
              </a:ext>
            </a:extLst>
          </p:cNvPr>
          <p:cNvSpPr>
            <a:spLocks noGrp="1"/>
          </p:cNvSpPr>
          <p:nvPr>
            <p:ph type="body" sz="half" idx="2"/>
          </p:nvPr>
        </p:nvSpPr>
        <p:spPr/>
        <p:txBody>
          <a:bodyPr/>
          <a:lstStyle/>
          <a:p>
            <a:endParaRPr kumimoji="1" lang="en-US" altLang="ja-JP" sz="2000" dirty="0"/>
          </a:p>
          <a:p>
            <a:r>
              <a:rPr kumimoji="1" lang="en-US" altLang="ja-JP" sz="2400" dirty="0"/>
              <a:t>【</a:t>
            </a:r>
            <a:r>
              <a:rPr kumimoji="1" lang="ja-JP" altLang="en-US" sz="2400" dirty="0"/>
              <a:t>担当箇所</a:t>
            </a:r>
            <a:r>
              <a:rPr kumimoji="1" lang="en-US" altLang="ja-JP" sz="2400" dirty="0"/>
              <a:t>】</a:t>
            </a:r>
          </a:p>
          <a:p>
            <a:r>
              <a:rPr lang="ja-JP" altLang="en-US" sz="2400" dirty="0"/>
              <a:t>コーディネート登録</a:t>
            </a:r>
            <a:endParaRPr lang="en-US" altLang="ja-JP" sz="2400" dirty="0"/>
          </a:p>
          <a:p>
            <a:r>
              <a:rPr lang="ja-JP" altLang="en-US" sz="2400" dirty="0"/>
              <a:t>プロフィール登録</a:t>
            </a:r>
            <a:endParaRPr lang="en-US" altLang="ja-JP" sz="2400" dirty="0"/>
          </a:p>
          <a:p>
            <a:endParaRPr kumimoji="1" lang="en-US" altLang="ja-JP" sz="2000" dirty="0"/>
          </a:p>
          <a:p>
            <a:r>
              <a:rPr kumimoji="1" lang="en-US" altLang="ja-JP" sz="2000" dirty="0">
                <a:solidFill>
                  <a:srgbClr val="1D1C1D"/>
                </a:solidFill>
                <a:latin typeface="NotoSansJP"/>
              </a:rPr>
              <a:t>【</a:t>
            </a:r>
            <a:r>
              <a:rPr kumimoji="1" lang="ja-JP" altLang="en-US" sz="2000" dirty="0">
                <a:solidFill>
                  <a:srgbClr val="1D1C1D"/>
                </a:solidFill>
                <a:latin typeface="NotoSansJP"/>
              </a:rPr>
              <a:t>メンバーから見た高井さん</a:t>
            </a:r>
            <a:r>
              <a:rPr kumimoji="1" lang="en-US" altLang="ja-JP" sz="2000" dirty="0">
                <a:solidFill>
                  <a:srgbClr val="1D1C1D"/>
                </a:solidFill>
                <a:latin typeface="NotoSansJP"/>
              </a:rPr>
              <a:t>】</a:t>
            </a:r>
          </a:p>
          <a:p>
            <a:r>
              <a:rPr kumimoji="1" lang="en-US" altLang="ja-JP" sz="2000" dirty="0">
                <a:solidFill>
                  <a:srgbClr val="1D1C1D"/>
                </a:solidFill>
              </a:rPr>
              <a:t>#</a:t>
            </a:r>
            <a:r>
              <a:rPr kumimoji="1" lang="ja-JP" altLang="en-US" sz="2000" dirty="0">
                <a:solidFill>
                  <a:srgbClr val="1D1C1D"/>
                </a:solidFill>
              </a:rPr>
              <a:t>デザインセンス</a:t>
            </a:r>
            <a:endParaRPr lang="en-US" altLang="ja-JP" sz="2000" dirty="0">
              <a:solidFill>
                <a:srgbClr val="1D1C1D"/>
              </a:solidFill>
            </a:endParaRPr>
          </a:p>
          <a:p>
            <a:r>
              <a:rPr lang="en-US" altLang="ja-JP" sz="2000" dirty="0"/>
              <a:t>#</a:t>
            </a:r>
            <a:r>
              <a:rPr lang="ja-JP" altLang="en-US" sz="2000" dirty="0"/>
              <a:t>学習意欲あり</a:t>
            </a:r>
            <a:endParaRPr kumimoji="1" lang="ja-JP" altLang="en-US" sz="2000" dirty="0"/>
          </a:p>
          <a:p>
            <a:endParaRPr kumimoji="1" lang="ja-JP" altLang="en-US" dirty="0"/>
          </a:p>
        </p:txBody>
      </p:sp>
      <p:sp>
        <p:nvSpPr>
          <p:cNvPr id="6" name="四角形: 角を丸くする 5">
            <a:extLst>
              <a:ext uri="{FF2B5EF4-FFF2-40B4-BE49-F238E27FC236}">
                <a16:creationId xmlns:a16="http://schemas.microsoft.com/office/drawing/2014/main" id="{598E1646-C575-4169-B140-388AEC702BA0}"/>
              </a:ext>
            </a:extLst>
          </p:cNvPr>
          <p:cNvSpPr/>
          <p:nvPr/>
        </p:nvSpPr>
        <p:spPr>
          <a:xfrm>
            <a:off x="4886325" y="426378"/>
            <a:ext cx="6877050" cy="6188735"/>
          </a:xfrm>
          <a:prstGeom prst="roundRect">
            <a:avLst/>
          </a:prstGeom>
          <a:noFill/>
          <a:ln w="76200">
            <a:solidFill>
              <a:srgbClr val="B8D4D3"/>
            </a:solidFill>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1EEEC34-0977-4A3D-B272-8ED1D63010AA}"/>
              </a:ext>
            </a:extLst>
          </p:cNvPr>
          <p:cNvSpPr txBox="1"/>
          <p:nvPr/>
        </p:nvSpPr>
        <p:spPr>
          <a:xfrm>
            <a:off x="428625" y="782047"/>
            <a:ext cx="6097772" cy="338554"/>
          </a:xfrm>
          <a:prstGeom prst="rect">
            <a:avLst/>
          </a:prstGeom>
          <a:noFill/>
        </p:spPr>
        <p:txBody>
          <a:bodyPr wrap="square">
            <a:spAutoFit/>
          </a:bodyPr>
          <a:lstStyle/>
          <a:p>
            <a:r>
              <a:rPr lang="ja-JP" altLang="en-US" sz="1600" dirty="0"/>
              <a:t>発表</a:t>
            </a:r>
            <a:r>
              <a:rPr kumimoji="1" lang="ja-JP" altLang="en-US" sz="1600" dirty="0"/>
              <a:t>担当</a:t>
            </a:r>
          </a:p>
        </p:txBody>
      </p:sp>
    </p:spTree>
    <p:extLst>
      <p:ext uri="{BB962C8B-B14F-4D97-AF65-F5344CB8AC3E}">
        <p14:creationId xmlns:p14="http://schemas.microsoft.com/office/powerpoint/2010/main" val="3873038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38A1F344-D90F-4AB3-BBF4-ED647EC0FE7D}"/>
              </a:ext>
            </a:extLst>
          </p:cNvPr>
          <p:cNvSpPr/>
          <p:nvPr/>
        </p:nvSpPr>
        <p:spPr>
          <a:xfrm>
            <a:off x="428625" y="1130158"/>
            <a:ext cx="3277456" cy="1027415"/>
          </a:xfrm>
          <a:prstGeom prst="roundRect">
            <a:avLst/>
          </a:prstGeom>
          <a:solidFill>
            <a:srgbClr val="B8D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4E293E7-8925-4EAD-8B78-DF5C6456A942}"/>
              </a:ext>
            </a:extLst>
          </p:cNvPr>
          <p:cNvSpPr>
            <a:spLocks noGrp="1"/>
          </p:cNvSpPr>
          <p:nvPr>
            <p:ph type="title"/>
          </p:nvPr>
        </p:nvSpPr>
        <p:spPr/>
        <p:txBody>
          <a:bodyPr>
            <a:normAutofit/>
          </a:bodyPr>
          <a:lstStyle/>
          <a:p>
            <a:r>
              <a:rPr kumimoji="1" lang="ja-JP" altLang="en-US" sz="4400" b="1" dirty="0"/>
              <a:t>藤澤玲奈</a:t>
            </a:r>
          </a:p>
        </p:txBody>
      </p:sp>
      <p:sp>
        <p:nvSpPr>
          <p:cNvPr id="3" name="コンテンツ プレースホルダー 2">
            <a:extLst>
              <a:ext uri="{FF2B5EF4-FFF2-40B4-BE49-F238E27FC236}">
                <a16:creationId xmlns:a16="http://schemas.microsoft.com/office/drawing/2014/main" id="{B96EB204-BAEF-40FF-96EC-A72915E9E6B0}"/>
              </a:ext>
            </a:extLst>
          </p:cNvPr>
          <p:cNvSpPr>
            <a:spLocks noGrp="1"/>
          </p:cNvSpPr>
          <p:nvPr>
            <p:ph idx="1"/>
          </p:nvPr>
        </p:nvSpPr>
        <p:spPr>
          <a:xfrm>
            <a:off x="5183188" y="987425"/>
            <a:ext cx="6172200" cy="5444197"/>
          </a:xfrm>
        </p:spPr>
        <p:txBody>
          <a:bodyPr>
            <a:normAutofit/>
          </a:bodyPr>
          <a:lstStyle/>
          <a:p>
            <a:pPr marL="0" indent="0">
              <a:buNone/>
            </a:pPr>
            <a:r>
              <a:rPr lang="en-US" altLang="ja-JP" sz="2800" dirty="0"/>
              <a:t>【</a:t>
            </a:r>
            <a:r>
              <a:rPr kumimoji="1" lang="en-US" altLang="ja-JP" sz="2800" dirty="0"/>
              <a:t>5</a:t>
            </a:r>
            <a:r>
              <a:rPr kumimoji="1" lang="ja-JP" altLang="en-US" sz="2800" dirty="0"/>
              <a:t>月よりできるようになったこと</a:t>
            </a:r>
            <a:r>
              <a:rPr lang="en-US" altLang="ja-JP" sz="2800" dirty="0"/>
              <a:t>】</a:t>
            </a:r>
            <a:endParaRPr kumimoji="1" lang="en-US" altLang="ja-JP" sz="2800" dirty="0"/>
          </a:p>
          <a:p>
            <a:r>
              <a:rPr kumimoji="1" lang="ja-JP" altLang="en-US" sz="2800" dirty="0"/>
              <a:t>分からないときの質問</a:t>
            </a:r>
          </a:p>
          <a:p>
            <a:endParaRPr kumimoji="1" lang="ja-JP" altLang="en-US" sz="2800" dirty="0"/>
          </a:p>
          <a:p>
            <a:pPr marL="0" indent="0">
              <a:buNone/>
            </a:pPr>
            <a:r>
              <a:rPr kumimoji="1" lang="en-US" altLang="ja-JP" sz="2800" dirty="0"/>
              <a:t>【</a:t>
            </a:r>
            <a:r>
              <a:rPr kumimoji="1" lang="ja-JP" altLang="en-US" sz="2800" dirty="0"/>
              <a:t>チーム開発で学んだこと</a:t>
            </a:r>
            <a:r>
              <a:rPr lang="en-US" altLang="ja-JP" sz="2800" dirty="0"/>
              <a:t>】</a:t>
            </a:r>
            <a:endParaRPr kumimoji="1" lang="en-US" altLang="ja-JP" sz="2800" dirty="0"/>
          </a:p>
          <a:p>
            <a:r>
              <a:rPr lang="ja-JP" altLang="en-US" sz="2800" b="1" dirty="0">
                <a:solidFill>
                  <a:srgbClr val="CA3032"/>
                </a:solidFill>
              </a:rPr>
              <a:t> コミュニケーションの大切さ</a:t>
            </a:r>
            <a:endParaRPr lang="en-US" altLang="ja-JP" sz="2800" b="1" dirty="0">
              <a:solidFill>
                <a:srgbClr val="CA3032"/>
              </a:solidFill>
            </a:endParaRPr>
          </a:p>
          <a:p>
            <a:endParaRPr lang="en-US" altLang="ja-JP" sz="2800" dirty="0"/>
          </a:p>
          <a:p>
            <a:pPr marL="0" indent="0">
              <a:buNone/>
            </a:pPr>
            <a:r>
              <a:rPr lang="en-US" altLang="ja-JP" sz="2800" dirty="0"/>
              <a:t>【</a:t>
            </a:r>
            <a:r>
              <a:rPr kumimoji="1" lang="ja-JP" altLang="en-US" sz="2800" dirty="0"/>
              <a:t>大変だったこと</a:t>
            </a:r>
            <a:r>
              <a:rPr lang="en-US" altLang="ja-JP" sz="2800" dirty="0"/>
              <a:t>】</a:t>
            </a:r>
          </a:p>
          <a:p>
            <a:r>
              <a:rPr kumimoji="1" lang="ja-JP" altLang="en-US" sz="2800" dirty="0"/>
              <a:t>品質管理</a:t>
            </a:r>
          </a:p>
          <a:p>
            <a:pPr marL="0" indent="0">
              <a:buNone/>
            </a:pPr>
            <a:endParaRPr kumimoji="1" lang="en-US" altLang="ja-JP" sz="2800" dirty="0"/>
          </a:p>
          <a:p>
            <a:endParaRPr kumimoji="1" lang="ja-JP" altLang="en-US" sz="2800" dirty="0"/>
          </a:p>
          <a:p>
            <a:endParaRPr kumimoji="1" lang="ja-JP" altLang="en-US" sz="2800" dirty="0"/>
          </a:p>
        </p:txBody>
      </p:sp>
      <p:sp>
        <p:nvSpPr>
          <p:cNvPr id="4" name="テキスト プレースホルダー 3">
            <a:extLst>
              <a:ext uri="{FF2B5EF4-FFF2-40B4-BE49-F238E27FC236}">
                <a16:creationId xmlns:a16="http://schemas.microsoft.com/office/drawing/2014/main" id="{86A45445-7D14-47F4-AB42-39C495910C9D}"/>
              </a:ext>
            </a:extLst>
          </p:cNvPr>
          <p:cNvSpPr>
            <a:spLocks noGrp="1"/>
          </p:cNvSpPr>
          <p:nvPr>
            <p:ph type="body" sz="half" idx="2"/>
          </p:nvPr>
        </p:nvSpPr>
        <p:spPr/>
        <p:txBody>
          <a:bodyPr>
            <a:normAutofit/>
          </a:bodyPr>
          <a:lstStyle/>
          <a:p>
            <a:endParaRPr kumimoji="1" lang="en-US" altLang="ja-JP" sz="2400" dirty="0"/>
          </a:p>
          <a:p>
            <a:r>
              <a:rPr kumimoji="1" lang="en-US" altLang="ja-JP" sz="2400" dirty="0"/>
              <a:t>【</a:t>
            </a:r>
            <a:r>
              <a:rPr kumimoji="1" lang="ja-JP" altLang="en-US" sz="2400" dirty="0"/>
              <a:t>担当箇所</a:t>
            </a:r>
            <a:r>
              <a:rPr kumimoji="1" lang="en-US" altLang="ja-JP" sz="2400" dirty="0"/>
              <a:t>】</a:t>
            </a:r>
          </a:p>
          <a:p>
            <a:r>
              <a:rPr kumimoji="1" lang="ja-JP" altLang="en-US" sz="2400" dirty="0"/>
              <a:t>コーディネート履歴</a:t>
            </a:r>
            <a:endParaRPr kumimoji="1" lang="en-US" altLang="ja-JP" sz="2400" dirty="0"/>
          </a:p>
          <a:p>
            <a:r>
              <a:rPr kumimoji="1" lang="ja-JP" altLang="en-US" sz="2400" dirty="0"/>
              <a:t>ログイン</a:t>
            </a:r>
            <a:endParaRPr kumimoji="1" lang="en-US" altLang="ja-JP" sz="2400" dirty="0"/>
          </a:p>
          <a:p>
            <a:endParaRPr lang="en-US" altLang="ja-JP" sz="2000" dirty="0"/>
          </a:p>
          <a:p>
            <a:r>
              <a:rPr kumimoji="1" lang="en-US" altLang="ja-JP" sz="2000" dirty="0">
                <a:solidFill>
                  <a:srgbClr val="1D1C1D"/>
                </a:solidFill>
                <a:latin typeface="NotoSansJP"/>
              </a:rPr>
              <a:t>【</a:t>
            </a:r>
            <a:r>
              <a:rPr kumimoji="1" lang="ja-JP" altLang="en-US" sz="2000" dirty="0">
                <a:solidFill>
                  <a:srgbClr val="1D1C1D"/>
                </a:solidFill>
                <a:latin typeface="NotoSansJP"/>
              </a:rPr>
              <a:t>メンバーから見た藤澤さん</a:t>
            </a:r>
            <a:r>
              <a:rPr kumimoji="1" lang="en-US" altLang="ja-JP" sz="2000" dirty="0">
                <a:solidFill>
                  <a:srgbClr val="1D1C1D"/>
                </a:solidFill>
                <a:latin typeface="NotoSansJP"/>
              </a:rPr>
              <a:t>】</a:t>
            </a:r>
          </a:p>
          <a:p>
            <a:r>
              <a:rPr lang="en-US" altLang="ja-JP" sz="2000" dirty="0">
                <a:solidFill>
                  <a:srgbClr val="1D1C1D"/>
                </a:solidFill>
                <a:latin typeface="NotoSansJP"/>
              </a:rPr>
              <a:t>#</a:t>
            </a:r>
            <a:r>
              <a:rPr lang="ja-JP" altLang="en-US" sz="2000" dirty="0">
                <a:solidFill>
                  <a:srgbClr val="1D1C1D"/>
                </a:solidFill>
                <a:latin typeface="NotoSansJP"/>
              </a:rPr>
              <a:t>影の立役者</a:t>
            </a:r>
            <a:endParaRPr lang="en-US" altLang="ja-JP" sz="2000" dirty="0">
              <a:solidFill>
                <a:srgbClr val="1D1C1D"/>
              </a:solidFill>
              <a:latin typeface="NotoSansJP"/>
            </a:endParaRPr>
          </a:p>
          <a:p>
            <a:r>
              <a:rPr kumimoji="1" lang="en-US" altLang="ja-JP" sz="2000" dirty="0">
                <a:solidFill>
                  <a:srgbClr val="1D1C1D"/>
                </a:solidFill>
                <a:latin typeface="NotoSansJP"/>
              </a:rPr>
              <a:t>#</a:t>
            </a:r>
            <a:r>
              <a:rPr lang="ja-JP" altLang="en-US" sz="2000" dirty="0">
                <a:solidFill>
                  <a:srgbClr val="1D1C1D"/>
                </a:solidFill>
                <a:latin typeface="NotoSansJP"/>
              </a:rPr>
              <a:t>言語化が上手</a:t>
            </a:r>
            <a:endParaRPr kumimoji="1" lang="ja-JP" altLang="en-US" sz="1800" dirty="0"/>
          </a:p>
          <a:p>
            <a:endParaRPr kumimoji="1" lang="ja-JP" altLang="en-US" sz="2400" dirty="0"/>
          </a:p>
        </p:txBody>
      </p:sp>
      <p:sp>
        <p:nvSpPr>
          <p:cNvPr id="6" name="四角形: 角を丸くする 5">
            <a:extLst>
              <a:ext uri="{FF2B5EF4-FFF2-40B4-BE49-F238E27FC236}">
                <a16:creationId xmlns:a16="http://schemas.microsoft.com/office/drawing/2014/main" id="{4FF50A60-4228-4F88-AE23-A0AD244E024E}"/>
              </a:ext>
            </a:extLst>
          </p:cNvPr>
          <p:cNvSpPr/>
          <p:nvPr/>
        </p:nvSpPr>
        <p:spPr>
          <a:xfrm>
            <a:off x="4886325" y="426378"/>
            <a:ext cx="6877050" cy="6188735"/>
          </a:xfrm>
          <a:prstGeom prst="roundRect">
            <a:avLst/>
          </a:prstGeom>
          <a:noFill/>
          <a:ln w="76200">
            <a:solidFill>
              <a:srgbClr val="B8D4D3"/>
            </a:solidFill>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15D1695-A5C7-4BEB-8758-2AC30072540A}"/>
              </a:ext>
            </a:extLst>
          </p:cNvPr>
          <p:cNvSpPr txBox="1"/>
          <p:nvPr/>
        </p:nvSpPr>
        <p:spPr>
          <a:xfrm>
            <a:off x="428625" y="501292"/>
            <a:ext cx="6097772" cy="584775"/>
          </a:xfrm>
          <a:prstGeom prst="rect">
            <a:avLst/>
          </a:prstGeom>
          <a:noFill/>
        </p:spPr>
        <p:txBody>
          <a:bodyPr wrap="square">
            <a:spAutoFit/>
          </a:bodyPr>
          <a:lstStyle/>
          <a:p>
            <a:r>
              <a:rPr lang="ja-JP" altLang="en-US" sz="1600" dirty="0"/>
              <a:t>品質管理</a:t>
            </a:r>
            <a:endParaRPr lang="en-US" altLang="ja-JP" sz="1600" dirty="0"/>
          </a:p>
          <a:p>
            <a:r>
              <a:rPr kumimoji="1" lang="ja-JP" altLang="en-US" sz="1600" dirty="0"/>
              <a:t>コミュニケーション担当</a:t>
            </a:r>
          </a:p>
        </p:txBody>
      </p:sp>
    </p:spTree>
    <p:extLst>
      <p:ext uri="{BB962C8B-B14F-4D97-AF65-F5344CB8AC3E}">
        <p14:creationId xmlns:p14="http://schemas.microsoft.com/office/powerpoint/2010/main" val="42087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0F74BBF8-9D8D-4765-A307-0FD78DDAA26F}"/>
              </a:ext>
            </a:extLst>
          </p:cNvPr>
          <p:cNvSpPr/>
          <p:nvPr/>
        </p:nvSpPr>
        <p:spPr>
          <a:xfrm>
            <a:off x="428625" y="1130158"/>
            <a:ext cx="3277456" cy="1027415"/>
          </a:xfrm>
          <a:prstGeom prst="roundRect">
            <a:avLst/>
          </a:prstGeom>
          <a:solidFill>
            <a:srgbClr val="B8D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4E293E7-8925-4EAD-8B78-DF5C6456A942}"/>
              </a:ext>
            </a:extLst>
          </p:cNvPr>
          <p:cNvSpPr>
            <a:spLocks noGrp="1"/>
          </p:cNvSpPr>
          <p:nvPr>
            <p:ph type="title"/>
          </p:nvPr>
        </p:nvSpPr>
        <p:spPr/>
        <p:txBody>
          <a:bodyPr>
            <a:normAutofit/>
          </a:bodyPr>
          <a:lstStyle/>
          <a:p>
            <a:r>
              <a:rPr kumimoji="1" lang="ja-JP" altLang="en-US" sz="4400" b="1" dirty="0"/>
              <a:t>松倉一生</a:t>
            </a:r>
          </a:p>
        </p:txBody>
      </p:sp>
      <p:sp>
        <p:nvSpPr>
          <p:cNvPr id="3" name="コンテンツ プレースホルダー 2">
            <a:extLst>
              <a:ext uri="{FF2B5EF4-FFF2-40B4-BE49-F238E27FC236}">
                <a16:creationId xmlns:a16="http://schemas.microsoft.com/office/drawing/2014/main" id="{B96EB204-BAEF-40FF-96EC-A72915E9E6B0}"/>
              </a:ext>
            </a:extLst>
          </p:cNvPr>
          <p:cNvSpPr>
            <a:spLocks noGrp="1"/>
          </p:cNvSpPr>
          <p:nvPr>
            <p:ph idx="1"/>
          </p:nvPr>
        </p:nvSpPr>
        <p:spPr>
          <a:xfrm>
            <a:off x="5183188" y="987425"/>
            <a:ext cx="6172200" cy="5444197"/>
          </a:xfrm>
        </p:spPr>
        <p:txBody>
          <a:bodyPr>
            <a:normAutofit/>
          </a:bodyPr>
          <a:lstStyle/>
          <a:p>
            <a:pPr marL="0" indent="0">
              <a:buNone/>
            </a:pPr>
            <a:r>
              <a:rPr lang="en-US" altLang="ja-JP" sz="2800" dirty="0"/>
              <a:t>【</a:t>
            </a:r>
            <a:r>
              <a:rPr kumimoji="1" lang="en-US" altLang="ja-JP" sz="2800" dirty="0"/>
              <a:t>5</a:t>
            </a:r>
            <a:r>
              <a:rPr kumimoji="1" lang="ja-JP" altLang="en-US" sz="2800" dirty="0"/>
              <a:t>月よりできるようになったこと</a:t>
            </a:r>
            <a:r>
              <a:rPr lang="en-US" altLang="ja-JP" sz="2800" dirty="0"/>
              <a:t>】</a:t>
            </a:r>
            <a:endParaRPr kumimoji="1" lang="en-US" altLang="ja-JP" sz="2800" dirty="0"/>
          </a:p>
          <a:p>
            <a:r>
              <a:rPr kumimoji="1" lang="en-US" altLang="ja-JP" sz="2800" dirty="0"/>
              <a:t>API</a:t>
            </a:r>
            <a:r>
              <a:rPr kumimoji="1" lang="ja-JP" altLang="en-US" sz="2800" dirty="0"/>
              <a:t>の使用</a:t>
            </a:r>
            <a:endParaRPr kumimoji="1" lang="en-US" altLang="ja-JP" sz="2800" dirty="0"/>
          </a:p>
          <a:p>
            <a:endParaRPr kumimoji="1" lang="ja-JP" altLang="en-US" sz="2800" dirty="0"/>
          </a:p>
          <a:p>
            <a:pPr marL="0" indent="0">
              <a:buNone/>
            </a:pPr>
            <a:r>
              <a:rPr kumimoji="1" lang="en-US" altLang="ja-JP" sz="2800" dirty="0"/>
              <a:t>【</a:t>
            </a:r>
            <a:r>
              <a:rPr kumimoji="1" lang="ja-JP" altLang="en-US" sz="2800" dirty="0"/>
              <a:t>チーム開発で学んだこと</a:t>
            </a:r>
            <a:r>
              <a:rPr lang="en-US" altLang="ja-JP" sz="2800" dirty="0"/>
              <a:t>】</a:t>
            </a:r>
            <a:endParaRPr kumimoji="1" lang="en-US" altLang="ja-JP" sz="2800" dirty="0"/>
          </a:p>
          <a:p>
            <a:r>
              <a:rPr lang="ja-JP" altLang="en-US" sz="2800" dirty="0"/>
              <a:t>１つのものを作り上げる難しさ</a:t>
            </a:r>
          </a:p>
          <a:p>
            <a:r>
              <a:rPr lang="ja-JP" altLang="en-US" sz="2800" b="1" dirty="0">
                <a:solidFill>
                  <a:srgbClr val="CA3032"/>
                </a:solidFill>
              </a:rPr>
              <a:t>チーム力</a:t>
            </a:r>
          </a:p>
          <a:p>
            <a:r>
              <a:rPr lang="ja-JP" altLang="en-US" sz="2800" dirty="0"/>
              <a:t>スケジュール管理</a:t>
            </a:r>
            <a:endParaRPr lang="en-US" altLang="ja-JP" sz="2800" dirty="0"/>
          </a:p>
          <a:p>
            <a:endParaRPr lang="en-US" altLang="ja-JP" sz="2800" dirty="0"/>
          </a:p>
          <a:p>
            <a:pPr marL="0" indent="0">
              <a:buNone/>
            </a:pPr>
            <a:r>
              <a:rPr lang="en-US" altLang="ja-JP" sz="2800" dirty="0"/>
              <a:t>【</a:t>
            </a:r>
            <a:r>
              <a:rPr lang="ja-JP" altLang="en-US" sz="2800" dirty="0"/>
              <a:t>気づいたこと</a:t>
            </a:r>
            <a:r>
              <a:rPr lang="en-US" altLang="ja-JP" sz="2800" dirty="0"/>
              <a:t>】</a:t>
            </a:r>
          </a:p>
          <a:p>
            <a:r>
              <a:rPr kumimoji="1" lang="ja-JP" altLang="en-US" sz="2800" dirty="0"/>
              <a:t>調べる技術</a:t>
            </a:r>
          </a:p>
          <a:p>
            <a:pPr marL="0" indent="0">
              <a:buNone/>
            </a:pPr>
            <a:endParaRPr kumimoji="1" lang="en-US" altLang="ja-JP" sz="2800" dirty="0"/>
          </a:p>
          <a:p>
            <a:endParaRPr kumimoji="1" lang="ja-JP" altLang="en-US" sz="2800" dirty="0"/>
          </a:p>
          <a:p>
            <a:endParaRPr kumimoji="1" lang="ja-JP" altLang="en-US" sz="2800" dirty="0"/>
          </a:p>
        </p:txBody>
      </p:sp>
      <p:sp>
        <p:nvSpPr>
          <p:cNvPr id="4" name="テキスト プレースホルダー 3">
            <a:extLst>
              <a:ext uri="{FF2B5EF4-FFF2-40B4-BE49-F238E27FC236}">
                <a16:creationId xmlns:a16="http://schemas.microsoft.com/office/drawing/2014/main" id="{86A45445-7D14-47F4-AB42-39C495910C9D}"/>
              </a:ext>
            </a:extLst>
          </p:cNvPr>
          <p:cNvSpPr>
            <a:spLocks noGrp="1"/>
          </p:cNvSpPr>
          <p:nvPr>
            <p:ph type="body" sz="half" idx="2"/>
          </p:nvPr>
        </p:nvSpPr>
        <p:spPr>
          <a:xfrm>
            <a:off x="839788" y="2057400"/>
            <a:ext cx="3932237" cy="4374222"/>
          </a:xfrm>
        </p:spPr>
        <p:txBody>
          <a:bodyPr>
            <a:normAutofit/>
          </a:bodyPr>
          <a:lstStyle/>
          <a:p>
            <a:endParaRPr kumimoji="1" lang="en-US" altLang="ja-JP" sz="2400" dirty="0"/>
          </a:p>
          <a:p>
            <a:r>
              <a:rPr kumimoji="1" lang="en-US" altLang="ja-JP" sz="2400" dirty="0"/>
              <a:t>【</a:t>
            </a:r>
            <a:r>
              <a:rPr kumimoji="1" lang="ja-JP" altLang="en-US" sz="2400" dirty="0"/>
              <a:t>担当箇所</a:t>
            </a:r>
            <a:r>
              <a:rPr kumimoji="1" lang="en-US" altLang="ja-JP" sz="2400" dirty="0"/>
              <a:t>】</a:t>
            </a:r>
          </a:p>
          <a:p>
            <a:r>
              <a:rPr kumimoji="1" lang="ja-JP" altLang="en-US" sz="2400" dirty="0"/>
              <a:t>天気情報取得機能</a:t>
            </a:r>
            <a:endParaRPr kumimoji="1" lang="en-US" altLang="ja-JP" sz="2400" dirty="0"/>
          </a:p>
          <a:p>
            <a:r>
              <a:rPr kumimoji="1" lang="ja-JP" altLang="en-US" sz="2400" dirty="0"/>
              <a:t>天気表示機能</a:t>
            </a:r>
            <a:endParaRPr kumimoji="1" lang="en-US" altLang="ja-JP" sz="2400" dirty="0"/>
          </a:p>
          <a:p>
            <a:r>
              <a:rPr kumimoji="1" lang="ja-JP" altLang="en-US" sz="2400" dirty="0"/>
              <a:t>おすすめ表示機能</a:t>
            </a:r>
            <a:endParaRPr kumimoji="1" lang="en-US" altLang="ja-JP" sz="2400" dirty="0"/>
          </a:p>
          <a:p>
            <a:r>
              <a:rPr kumimoji="1" lang="ja-JP" altLang="en-US" sz="2400" dirty="0"/>
              <a:t>編集削除機能</a:t>
            </a:r>
            <a:endParaRPr kumimoji="1" lang="en-US" altLang="ja-JP" sz="2400" dirty="0"/>
          </a:p>
          <a:p>
            <a:endParaRPr kumimoji="1" lang="en-US" altLang="ja-JP" sz="2000" dirty="0"/>
          </a:p>
          <a:p>
            <a:r>
              <a:rPr kumimoji="1" lang="en-US" altLang="ja-JP" sz="2000" dirty="0">
                <a:solidFill>
                  <a:srgbClr val="1D1C1D"/>
                </a:solidFill>
                <a:latin typeface="NotoSansJP"/>
              </a:rPr>
              <a:t>【</a:t>
            </a:r>
            <a:r>
              <a:rPr kumimoji="1" lang="ja-JP" altLang="en-US" sz="2000" dirty="0">
                <a:solidFill>
                  <a:srgbClr val="1D1C1D"/>
                </a:solidFill>
                <a:latin typeface="NotoSansJP"/>
              </a:rPr>
              <a:t>メンバーから見た松倉さん</a:t>
            </a:r>
            <a:r>
              <a:rPr kumimoji="1" lang="en-US" altLang="ja-JP" sz="2000" dirty="0">
                <a:solidFill>
                  <a:srgbClr val="1D1C1D"/>
                </a:solidFill>
                <a:latin typeface="NotoSansJP"/>
              </a:rPr>
              <a:t>】</a:t>
            </a:r>
          </a:p>
          <a:p>
            <a:r>
              <a:rPr lang="en-US" altLang="ja-JP" sz="2000" dirty="0">
                <a:solidFill>
                  <a:srgbClr val="1D1C1D"/>
                </a:solidFill>
                <a:latin typeface="NotoSansJP"/>
              </a:rPr>
              <a:t>#</a:t>
            </a:r>
            <a:r>
              <a:rPr lang="ja-JP" altLang="en-US" sz="2000" dirty="0">
                <a:solidFill>
                  <a:srgbClr val="1D1C1D"/>
                </a:solidFill>
                <a:latin typeface="NotoSansJP"/>
              </a:rPr>
              <a:t>頼れるリーダー</a:t>
            </a:r>
            <a:endParaRPr lang="en-US" altLang="ja-JP" sz="2000" dirty="0">
              <a:solidFill>
                <a:srgbClr val="1D1C1D"/>
              </a:solidFill>
              <a:latin typeface="NotoSansJP"/>
            </a:endParaRPr>
          </a:p>
          <a:p>
            <a:r>
              <a:rPr kumimoji="1" lang="en-US" altLang="ja-JP" sz="2000" dirty="0">
                <a:solidFill>
                  <a:srgbClr val="1D1C1D"/>
                </a:solidFill>
                <a:latin typeface="NotoSansJP"/>
              </a:rPr>
              <a:t>#JavaScript</a:t>
            </a:r>
            <a:r>
              <a:rPr kumimoji="1" lang="ja-JP" altLang="en-US" sz="2000" dirty="0">
                <a:solidFill>
                  <a:srgbClr val="1D1C1D"/>
                </a:solidFill>
                <a:latin typeface="NotoSansJP"/>
              </a:rPr>
              <a:t>大臣</a:t>
            </a:r>
            <a:endParaRPr kumimoji="1" lang="ja-JP" altLang="en-US" sz="1800" dirty="0"/>
          </a:p>
          <a:p>
            <a:endParaRPr kumimoji="1" lang="en-US" altLang="ja-JP" sz="2400" dirty="0"/>
          </a:p>
        </p:txBody>
      </p:sp>
      <p:sp>
        <p:nvSpPr>
          <p:cNvPr id="6" name="四角形: 角を丸くする 5">
            <a:extLst>
              <a:ext uri="{FF2B5EF4-FFF2-40B4-BE49-F238E27FC236}">
                <a16:creationId xmlns:a16="http://schemas.microsoft.com/office/drawing/2014/main" id="{C17A585F-FAAD-4AA4-8831-914B56991485}"/>
              </a:ext>
            </a:extLst>
          </p:cNvPr>
          <p:cNvSpPr/>
          <p:nvPr/>
        </p:nvSpPr>
        <p:spPr>
          <a:xfrm>
            <a:off x="4886325" y="426378"/>
            <a:ext cx="6877050" cy="6188735"/>
          </a:xfrm>
          <a:prstGeom prst="roundRect">
            <a:avLst/>
          </a:prstGeom>
          <a:noFill/>
          <a:ln w="76200">
            <a:solidFill>
              <a:srgbClr val="B8D4D3"/>
            </a:solidFill>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8299E69-09E2-4CD6-A0E1-357FF3BC4A23}"/>
              </a:ext>
            </a:extLst>
          </p:cNvPr>
          <p:cNvSpPr txBox="1"/>
          <p:nvPr/>
        </p:nvSpPr>
        <p:spPr>
          <a:xfrm>
            <a:off x="428625" y="782047"/>
            <a:ext cx="6097772" cy="338554"/>
          </a:xfrm>
          <a:prstGeom prst="rect">
            <a:avLst/>
          </a:prstGeom>
          <a:noFill/>
        </p:spPr>
        <p:txBody>
          <a:bodyPr wrap="square">
            <a:spAutoFit/>
          </a:bodyPr>
          <a:lstStyle/>
          <a:p>
            <a:r>
              <a:rPr lang="ja-JP" altLang="en-US" sz="1600" dirty="0"/>
              <a:t>チームリーダー</a:t>
            </a:r>
            <a:r>
              <a:rPr kumimoji="1" lang="ja-JP" altLang="en-US" sz="1600" dirty="0"/>
              <a:t>担当</a:t>
            </a:r>
          </a:p>
        </p:txBody>
      </p:sp>
    </p:spTree>
    <p:extLst>
      <p:ext uri="{BB962C8B-B14F-4D97-AF65-F5344CB8AC3E}">
        <p14:creationId xmlns:p14="http://schemas.microsoft.com/office/powerpoint/2010/main" val="168549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四角形: 1 つの角を切り取る 10">
            <a:extLst>
              <a:ext uri="{FF2B5EF4-FFF2-40B4-BE49-F238E27FC236}">
                <a16:creationId xmlns:a16="http://schemas.microsoft.com/office/drawing/2014/main" id="{1CD9201F-A823-4C2F-93F2-822CE783708D}"/>
              </a:ext>
            </a:extLst>
          </p:cNvPr>
          <p:cNvSpPr/>
          <p:nvPr/>
        </p:nvSpPr>
        <p:spPr>
          <a:xfrm flipH="1">
            <a:off x="723014" y="681037"/>
            <a:ext cx="10135483" cy="5756096"/>
          </a:xfrm>
          <a:prstGeom prst="snip1Rect">
            <a:avLst/>
          </a:prstGeom>
          <a:solidFill>
            <a:srgbClr val="B8D4D3"/>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B8D4D3"/>
              </a:solidFill>
              <a:effectLst/>
              <a:uLnTx/>
              <a:uFillTx/>
              <a:latin typeface="Times New Roman" panose="02020603050405020304"/>
              <a:ea typeface="ＭＳ Ｐ明朝" panose="02020600040205080304" pitchFamily="18" charset="-128"/>
              <a:cs typeface="+mn-cs"/>
            </a:endParaRPr>
          </a:p>
        </p:txBody>
      </p:sp>
      <p:sp>
        <p:nvSpPr>
          <p:cNvPr id="12" name="減算記号 11">
            <a:extLst>
              <a:ext uri="{FF2B5EF4-FFF2-40B4-BE49-F238E27FC236}">
                <a16:creationId xmlns:a16="http://schemas.microsoft.com/office/drawing/2014/main" id="{FDB6A37B-0230-4D32-932D-E341D3097CE7}"/>
              </a:ext>
            </a:extLst>
          </p:cNvPr>
          <p:cNvSpPr/>
          <p:nvPr/>
        </p:nvSpPr>
        <p:spPr>
          <a:xfrm>
            <a:off x="-1116419" y="5744759"/>
            <a:ext cx="13875488" cy="519720"/>
          </a:xfrm>
          <a:prstGeom prst="mathMinus">
            <a:avLst/>
          </a:prstGeom>
          <a:solidFill>
            <a:srgbClr val="F3F5F2"/>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3F5F2"/>
              </a:solidFill>
              <a:effectLst/>
              <a:uLnTx/>
              <a:uFillTx/>
              <a:latin typeface="Times New Roman" panose="02020603050405020304"/>
              <a:ea typeface="ＭＳ Ｐ明朝" panose="02020600040205080304" pitchFamily="18" charset="-128"/>
              <a:cs typeface="+mn-cs"/>
            </a:endParaRPr>
          </a:p>
        </p:txBody>
      </p:sp>
      <p:sp>
        <p:nvSpPr>
          <p:cNvPr id="13" name="フローチャート: 結合子 12">
            <a:extLst>
              <a:ext uri="{FF2B5EF4-FFF2-40B4-BE49-F238E27FC236}">
                <a16:creationId xmlns:a16="http://schemas.microsoft.com/office/drawing/2014/main" id="{3711E2C2-AFC9-4AC5-85BA-24FAF9CF72F5}"/>
              </a:ext>
            </a:extLst>
          </p:cNvPr>
          <p:cNvSpPr/>
          <p:nvPr/>
        </p:nvSpPr>
        <p:spPr>
          <a:xfrm>
            <a:off x="1303655" y="1219200"/>
            <a:ext cx="440689" cy="385011"/>
          </a:xfrm>
          <a:prstGeom prst="flowChartConnector">
            <a:avLst/>
          </a:prstGeom>
          <a:solidFill>
            <a:srgbClr val="F3F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imes New Roman" panose="02020603050405020304"/>
              <a:ea typeface="ＭＳ Ｐ明朝" panose="02020600040205080304" pitchFamily="18" charset="-128"/>
              <a:cs typeface="+mn-cs"/>
            </a:endParaRPr>
          </a:p>
        </p:txBody>
      </p:sp>
      <p:sp>
        <p:nvSpPr>
          <p:cNvPr id="3" name="字幕 2">
            <a:extLst>
              <a:ext uri="{FF2B5EF4-FFF2-40B4-BE49-F238E27FC236}">
                <a16:creationId xmlns:a16="http://schemas.microsoft.com/office/drawing/2014/main" id="{0E69DC7B-EB9E-4D53-9B49-270F93F8560C}"/>
              </a:ext>
            </a:extLst>
          </p:cNvPr>
          <p:cNvSpPr>
            <a:spLocks noGrp="1"/>
          </p:cNvSpPr>
          <p:nvPr>
            <p:ph type="subTitle" idx="1"/>
          </p:nvPr>
        </p:nvSpPr>
        <p:spPr>
          <a:xfrm>
            <a:off x="1524000" y="3602038"/>
            <a:ext cx="9144000" cy="2036762"/>
          </a:xfrm>
        </p:spPr>
        <p:txBody>
          <a:bodyPr>
            <a:normAutofit/>
          </a:bodyPr>
          <a:lstStyle/>
          <a:p>
            <a:endParaRPr kumimoji="1" lang="en-US" altLang="ja-JP" dirty="0">
              <a:solidFill>
                <a:srgbClr val="818076"/>
              </a:solidFill>
            </a:endParaRPr>
          </a:p>
          <a:p>
            <a:endParaRPr kumimoji="1" lang="en-US" altLang="ja-JP" dirty="0">
              <a:solidFill>
                <a:srgbClr val="818076"/>
              </a:solidFill>
            </a:endParaRPr>
          </a:p>
          <a:p>
            <a:endParaRPr lang="en-US" altLang="ja-JP" sz="2600" dirty="0">
              <a:solidFill>
                <a:srgbClr val="230647"/>
              </a:solidFill>
            </a:endParaRPr>
          </a:p>
          <a:p>
            <a:endParaRPr kumimoji="1" lang="ja-JP" altLang="en-US" dirty="0"/>
          </a:p>
        </p:txBody>
      </p:sp>
      <p:sp>
        <p:nvSpPr>
          <p:cNvPr id="2" name="テキスト ボックス 1">
            <a:extLst>
              <a:ext uri="{FF2B5EF4-FFF2-40B4-BE49-F238E27FC236}">
                <a16:creationId xmlns:a16="http://schemas.microsoft.com/office/drawing/2014/main" id="{FAE5E00D-B5A7-4719-A66A-24EE9B94B95C}"/>
              </a:ext>
            </a:extLst>
          </p:cNvPr>
          <p:cNvSpPr txBox="1"/>
          <p:nvPr/>
        </p:nvSpPr>
        <p:spPr>
          <a:xfrm>
            <a:off x="1333503" y="2142374"/>
            <a:ext cx="9027042" cy="3385542"/>
          </a:xfrm>
          <a:prstGeom prst="rect">
            <a:avLst/>
          </a:prstGeom>
          <a:noFill/>
        </p:spPr>
        <p:txBody>
          <a:bodyPr wrap="square" rtlCol="0">
            <a:spAutoFit/>
          </a:bodyPr>
          <a:lstStyle/>
          <a:p>
            <a:r>
              <a:rPr kumimoji="1" lang="ja-JP" altLang="en-US" sz="3600" b="1" dirty="0"/>
              <a:t>謝辞</a:t>
            </a:r>
            <a:endParaRPr kumimoji="1" lang="en-US" altLang="ja-JP" sz="3600" b="1" dirty="0"/>
          </a:p>
          <a:p>
            <a:endParaRPr lang="en-US" altLang="ja-JP" sz="3200" b="1" dirty="0"/>
          </a:p>
          <a:p>
            <a:pPr marL="0" indent="0">
              <a:buNone/>
            </a:pPr>
            <a:r>
              <a:rPr kumimoji="1" lang="ja-JP" altLang="en-US" sz="3200" dirty="0"/>
              <a:t>研修講師の皆様、ならびに研修事務局の皆様、</a:t>
            </a:r>
            <a:endParaRPr kumimoji="1" lang="en-US" altLang="ja-JP" sz="3200" dirty="0"/>
          </a:p>
          <a:p>
            <a:pPr marL="0" indent="0">
              <a:buNone/>
            </a:pPr>
            <a:r>
              <a:rPr kumimoji="1" lang="ja-JP" altLang="en-US" sz="3200" dirty="0"/>
              <a:t>一緒に学習してくれた</a:t>
            </a:r>
            <a:r>
              <a:rPr kumimoji="1" lang="en-US" altLang="ja-JP" sz="3200" dirty="0"/>
              <a:t>C</a:t>
            </a:r>
            <a:r>
              <a:rPr kumimoji="1" lang="ja-JP" altLang="en-US" sz="3200" dirty="0"/>
              <a:t>クラスの仲間たち、</a:t>
            </a:r>
          </a:p>
          <a:p>
            <a:pPr marL="0" indent="0">
              <a:buNone/>
            </a:pPr>
            <a:r>
              <a:rPr kumimoji="1" lang="ja-JP" altLang="en-US" sz="3200" dirty="0"/>
              <a:t>研修に参加させてくれた企業の皆様に</a:t>
            </a:r>
            <a:endParaRPr kumimoji="1" lang="en-US" altLang="ja-JP" sz="3200" dirty="0"/>
          </a:p>
          <a:p>
            <a:pPr marL="0" indent="0">
              <a:buNone/>
            </a:pPr>
            <a:r>
              <a:rPr kumimoji="1" lang="ja-JP" altLang="en-US" sz="3200" dirty="0"/>
              <a:t>お礼申し上げます。</a:t>
            </a:r>
          </a:p>
          <a:p>
            <a:endParaRPr kumimoji="1" lang="ja-JP" altLang="en-US" dirty="0"/>
          </a:p>
        </p:txBody>
      </p:sp>
    </p:spTree>
    <p:extLst>
      <p:ext uri="{BB962C8B-B14F-4D97-AF65-F5344CB8AC3E}">
        <p14:creationId xmlns:p14="http://schemas.microsoft.com/office/powerpoint/2010/main" val="2090304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6E749-E2AB-4787-B5B5-6AF6FDFD21B0}"/>
              </a:ext>
            </a:extLst>
          </p:cNvPr>
          <p:cNvSpPr>
            <a:spLocks noGrp="1"/>
          </p:cNvSpPr>
          <p:nvPr>
            <p:ph type="title"/>
          </p:nvPr>
        </p:nvSpPr>
        <p:spPr/>
        <p:txBody>
          <a:bodyPr/>
          <a:lstStyle/>
          <a:p>
            <a:r>
              <a:rPr kumimoji="1" lang="ja-JP" altLang="en-US" dirty="0"/>
              <a:t>　こんな</a:t>
            </a:r>
            <a:r>
              <a:rPr lang="ja-JP" altLang="en-US" dirty="0"/>
              <a:t>経験</a:t>
            </a:r>
            <a:r>
              <a:rPr kumimoji="1" lang="ja-JP" altLang="en-US" dirty="0"/>
              <a:t>はないですか？</a:t>
            </a:r>
          </a:p>
        </p:txBody>
      </p:sp>
      <p:sp>
        <p:nvSpPr>
          <p:cNvPr id="3" name="コンテンツ プレースホルダー 2">
            <a:extLst>
              <a:ext uri="{FF2B5EF4-FFF2-40B4-BE49-F238E27FC236}">
                <a16:creationId xmlns:a16="http://schemas.microsoft.com/office/drawing/2014/main" id="{B527FA58-4051-44C5-88E9-20B1FB059873}"/>
              </a:ext>
            </a:extLst>
          </p:cNvPr>
          <p:cNvSpPr>
            <a:spLocks noGrp="1"/>
          </p:cNvSpPr>
          <p:nvPr>
            <p:ph idx="1"/>
          </p:nvPr>
        </p:nvSpPr>
        <p:spPr/>
        <p:txBody>
          <a:bodyPr/>
          <a:lstStyle/>
          <a:p>
            <a:pPr marL="0" indent="0">
              <a:buNone/>
            </a:pPr>
            <a:endParaRPr kumimoji="1" lang="ja-JP" altLang="en-US" dirty="0"/>
          </a:p>
        </p:txBody>
      </p:sp>
      <p:pic>
        <p:nvPicPr>
          <p:cNvPr id="4" name="図 3" descr="挿絵 が含まれている画像&#10;&#10;自動的に生成された説明">
            <a:extLst>
              <a:ext uri="{FF2B5EF4-FFF2-40B4-BE49-F238E27FC236}">
                <a16:creationId xmlns:a16="http://schemas.microsoft.com/office/drawing/2014/main" id="{C389E882-F8FC-48FE-A3CE-49EF76DCD2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4940" y="2582309"/>
            <a:ext cx="3286951" cy="3509043"/>
          </a:xfrm>
          <a:prstGeom prst="rect">
            <a:avLst/>
          </a:prstGeom>
        </p:spPr>
      </p:pic>
      <p:sp>
        <p:nvSpPr>
          <p:cNvPr id="5" name="フリーフォーム: 図形 4">
            <a:extLst>
              <a:ext uri="{FF2B5EF4-FFF2-40B4-BE49-F238E27FC236}">
                <a16:creationId xmlns:a16="http://schemas.microsoft.com/office/drawing/2014/main" id="{0E5928CB-1E85-497E-B0B4-F87113EB273B}"/>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
        <p:nvSpPr>
          <p:cNvPr id="6" name="フリーフォーム: 図形 5">
            <a:extLst>
              <a:ext uri="{FF2B5EF4-FFF2-40B4-BE49-F238E27FC236}">
                <a16:creationId xmlns:a16="http://schemas.microsoft.com/office/drawing/2014/main" id="{5CC6E9F1-2EA1-4174-895E-3845C327592B}"/>
              </a:ext>
            </a:extLst>
          </p:cNvPr>
          <p:cNvSpPr/>
          <p:nvPr/>
        </p:nvSpPr>
        <p:spPr>
          <a:xfrm rot="3703055" flipH="1">
            <a:off x="8230763" y="400909"/>
            <a:ext cx="2703888" cy="3900773"/>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571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dirty="0"/>
          </a:p>
        </p:txBody>
      </p:sp>
      <p:sp>
        <p:nvSpPr>
          <p:cNvPr id="7" name="フリーフォーム: 図形 6">
            <a:extLst>
              <a:ext uri="{FF2B5EF4-FFF2-40B4-BE49-F238E27FC236}">
                <a16:creationId xmlns:a16="http://schemas.microsoft.com/office/drawing/2014/main" id="{AF1579B3-3E6E-4428-A176-7A779A1FEF49}"/>
              </a:ext>
            </a:extLst>
          </p:cNvPr>
          <p:cNvSpPr/>
          <p:nvPr/>
        </p:nvSpPr>
        <p:spPr>
          <a:xfrm rot="3703055" flipH="1">
            <a:off x="8172914" y="248441"/>
            <a:ext cx="2703888" cy="3900773"/>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38100" cap="flat" cmpd="sng" algn="ctr">
            <a:solidFill>
              <a:srgbClr val="81807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a:p>
        </p:txBody>
      </p:sp>
      <p:sp>
        <p:nvSpPr>
          <p:cNvPr id="8" name="フリーフォーム: 図形 7">
            <a:extLst>
              <a:ext uri="{FF2B5EF4-FFF2-40B4-BE49-F238E27FC236}">
                <a16:creationId xmlns:a16="http://schemas.microsoft.com/office/drawing/2014/main" id="{8DA593B8-B8F7-42DA-AD8C-7C0127CC978E}"/>
              </a:ext>
            </a:extLst>
          </p:cNvPr>
          <p:cNvSpPr/>
          <p:nvPr/>
        </p:nvSpPr>
        <p:spPr>
          <a:xfrm rot="3703055" flipH="1">
            <a:off x="8851728" y="2814760"/>
            <a:ext cx="2436528" cy="3522439"/>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571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dirty="0"/>
          </a:p>
        </p:txBody>
      </p:sp>
      <p:sp>
        <p:nvSpPr>
          <p:cNvPr id="9" name="フリーフォーム: 図形 8">
            <a:extLst>
              <a:ext uri="{FF2B5EF4-FFF2-40B4-BE49-F238E27FC236}">
                <a16:creationId xmlns:a16="http://schemas.microsoft.com/office/drawing/2014/main" id="{539EB624-0C50-476C-9E0A-B1C086840837}"/>
              </a:ext>
            </a:extLst>
          </p:cNvPr>
          <p:cNvSpPr/>
          <p:nvPr/>
        </p:nvSpPr>
        <p:spPr>
          <a:xfrm rot="3703055" flipH="1">
            <a:off x="8752019" y="2728419"/>
            <a:ext cx="2436528" cy="3522439"/>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38100" cap="flat" cmpd="sng" algn="ctr">
            <a:solidFill>
              <a:srgbClr val="81807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a:p>
        </p:txBody>
      </p:sp>
      <p:sp>
        <p:nvSpPr>
          <p:cNvPr id="10" name="フリーフォーム: 図形 9">
            <a:extLst>
              <a:ext uri="{FF2B5EF4-FFF2-40B4-BE49-F238E27FC236}">
                <a16:creationId xmlns:a16="http://schemas.microsoft.com/office/drawing/2014/main" id="{58AC840B-B342-4FEE-A821-89865ED3742D}"/>
              </a:ext>
            </a:extLst>
          </p:cNvPr>
          <p:cNvSpPr/>
          <p:nvPr/>
        </p:nvSpPr>
        <p:spPr>
          <a:xfrm rot="14890993" flipH="1">
            <a:off x="968821" y="2944335"/>
            <a:ext cx="2377951" cy="3824266"/>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571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dirty="0"/>
          </a:p>
        </p:txBody>
      </p:sp>
      <p:sp>
        <p:nvSpPr>
          <p:cNvPr id="11" name="フリーフォーム: 図形 10">
            <a:extLst>
              <a:ext uri="{FF2B5EF4-FFF2-40B4-BE49-F238E27FC236}">
                <a16:creationId xmlns:a16="http://schemas.microsoft.com/office/drawing/2014/main" id="{E2AC9ECA-64A0-474F-AA70-23E9121F82D5}"/>
              </a:ext>
            </a:extLst>
          </p:cNvPr>
          <p:cNvSpPr/>
          <p:nvPr/>
        </p:nvSpPr>
        <p:spPr>
          <a:xfrm rot="14770187" flipH="1">
            <a:off x="1102450" y="2787787"/>
            <a:ext cx="2355889" cy="3894462"/>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38100" cap="flat" cmpd="sng" algn="ctr">
            <a:solidFill>
              <a:srgbClr val="81807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a:p>
        </p:txBody>
      </p:sp>
      <p:sp>
        <p:nvSpPr>
          <p:cNvPr id="12" name="テキスト ボックス 11">
            <a:extLst>
              <a:ext uri="{FF2B5EF4-FFF2-40B4-BE49-F238E27FC236}">
                <a16:creationId xmlns:a16="http://schemas.microsoft.com/office/drawing/2014/main" id="{BFE4200D-F96C-4677-B99A-30D0D3C57F5D}"/>
              </a:ext>
            </a:extLst>
          </p:cNvPr>
          <p:cNvSpPr txBox="1"/>
          <p:nvPr/>
        </p:nvSpPr>
        <p:spPr>
          <a:xfrm>
            <a:off x="7361983" y="1601440"/>
            <a:ext cx="4256412" cy="1477328"/>
          </a:xfrm>
          <a:prstGeom prst="rect">
            <a:avLst/>
          </a:prstGeom>
          <a:noFill/>
        </p:spPr>
        <p:txBody>
          <a:bodyPr wrap="square" rtlCol="0">
            <a:spAutoFit/>
          </a:bodyPr>
          <a:lstStyle/>
          <a:p>
            <a:pPr algn="ctr"/>
            <a:r>
              <a:rPr lang="ja-JP" altLang="en-US" sz="2400" dirty="0"/>
              <a:t>気温に合わせた</a:t>
            </a:r>
            <a:endParaRPr lang="en-US" altLang="ja-JP" sz="2400" dirty="0"/>
          </a:p>
          <a:p>
            <a:pPr algn="ctr"/>
            <a:r>
              <a:rPr lang="ja-JP" altLang="en-US" sz="2400" dirty="0"/>
              <a:t>服装を考えることが苦手で</a:t>
            </a:r>
            <a:endParaRPr lang="en-US" altLang="ja-JP" sz="2400" dirty="0"/>
          </a:p>
          <a:p>
            <a:pPr algn="ctr"/>
            <a:r>
              <a:rPr lang="ja-JP" altLang="en-US" sz="2400" dirty="0"/>
              <a:t>失敗してしまった</a:t>
            </a:r>
            <a:endParaRPr lang="en-US" altLang="ja-JP" sz="2400" dirty="0"/>
          </a:p>
          <a:p>
            <a:endParaRPr kumimoji="1" lang="ja-JP" altLang="en-US" dirty="0"/>
          </a:p>
        </p:txBody>
      </p:sp>
      <p:sp>
        <p:nvSpPr>
          <p:cNvPr id="13" name="テキスト ボックス 12">
            <a:extLst>
              <a:ext uri="{FF2B5EF4-FFF2-40B4-BE49-F238E27FC236}">
                <a16:creationId xmlns:a16="http://schemas.microsoft.com/office/drawing/2014/main" id="{07404619-F009-48AA-8134-118E87BE09BB}"/>
              </a:ext>
            </a:extLst>
          </p:cNvPr>
          <p:cNvSpPr txBox="1"/>
          <p:nvPr/>
        </p:nvSpPr>
        <p:spPr>
          <a:xfrm>
            <a:off x="0" y="4144873"/>
            <a:ext cx="4643919" cy="1508105"/>
          </a:xfrm>
          <a:prstGeom prst="rect">
            <a:avLst/>
          </a:prstGeom>
          <a:noFill/>
        </p:spPr>
        <p:txBody>
          <a:bodyPr wrap="square" rtlCol="0">
            <a:spAutoFit/>
          </a:bodyPr>
          <a:lstStyle/>
          <a:p>
            <a:pPr algn="ctr"/>
            <a:r>
              <a:rPr lang="ja-JP" altLang="en-US" sz="2400" dirty="0"/>
              <a:t>新社会人になって</a:t>
            </a:r>
            <a:endParaRPr lang="en-US" altLang="ja-JP" sz="2400" dirty="0"/>
          </a:p>
          <a:p>
            <a:pPr algn="ctr"/>
            <a:r>
              <a:rPr lang="ja-JP" altLang="en-US" sz="2400" dirty="0"/>
              <a:t>オフィスカジュアルに</a:t>
            </a:r>
            <a:endParaRPr lang="en-US" altLang="ja-JP" sz="2400" dirty="0"/>
          </a:p>
          <a:p>
            <a:pPr algn="ctr"/>
            <a:r>
              <a:rPr lang="ja-JP" altLang="en-US" sz="2400" dirty="0"/>
              <a:t>悩んでいる</a:t>
            </a:r>
            <a:endParaRPr lang="en-US" altLang="ja-JP" sz="2400" dirty="0"/>
          </a:p>
          <a:p>
            <a:endParaRPr kumimoji="1" lang="ja-JP" altLang="en-US" sz="2000" dirty="0"/>
          </a:p>
        </p:txBody>
      </p:sp>
      <p:sp>
        <p:nvSpPr>
          <p:cNvPr id="14" name="テキスト ボックス 13">
            <a:extLst>
              <a:ext uri="{FF2B5EF4-FFF2-40B4-BE49-F238E27FC236}">
                <a16:creationId xmlns:a16="http://schemas.microsoft.com/office/drawing/2014/main" id="{0977919E-DDC4-497F-8BEC-F76326B58A5D}"/>
              </a:ext>
            </a:extLst>
          </p:cNvPr>
          <p:cNvSpPr txBox="1"/>
          <p:nvPr/>
        </p:nvSpPr>
        <p:spPr>
          <a:xfrm>
            <a:off x="8267868" y="4117947"/>
            <a:ext cx="3577359" cy="830997"/>
          </a:xfrm>
          <a:prstGeom prst="rect">
            <a:avLst/>
          </a:prstGeom>
          <a:noFill/>
        </p:spPr>
        <p:txBody>
          <a:bodyPr wrap="square" rtlCol="0">
            <a:spAutoFit/>
          </a:bodyPr>
          <a:lstStyle/>
          <a:p>
            <a:r>
              <a:rPr lang="ja-JP" altLang="en-US" sz="2400" dirty="0"/>
              <a:t>毎朝服装を考えることに時間を取られる</a:t>
            </a:r>
            <a:endParaRPr kumimoji="1" lang="ja-JP" altLang="en-US" sz="2400" dirty="0"/>
          </a:p>
        </p:txBody>
      </p:sp>
    </p:spTree>
    <p:extLst>
      <p:ext uri="{BB962C8B-B14F-4D97-AF65-F5344CB8AC3E}">
        <p14:creationId xmlns:p14="http://schemas.microsoft.com/office/powerpoint/2010/main" val="133280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057A0355-884F-4403-B6D9-123CECDC818C}"/>
              </a:ext>
            </a:extLst>
          </p:cNvPr>
          <p:cNvSpPr>
            <a:spLocks noGrp="1"/>
          </p:cNvSpPr>
          <p:nvPr>
            <p:ph type="body" idx="1"/>
          </p:nvPr>
        </p:nvSpPr>
        <p:spPr/>
        <p:txBody>
          <a:bodyPr/>
          <a:lstStyle/>
          <a:p>
            <a:endParaRPr kumimoji="1" lang="en-US" altLang="ja-JP" b="1">
              <a:solidFill>
                <a:srgbClr val="230647"/>
              </a:solidFill>
            </a:endParaRPr>
          </a:p>
          <a:p>
            <a:r>
              <a:rPr kumimoji="1" lang="ja-JP" altLang="en-US" b="1">
                <a:solidFill>
                  <a:srgbClr val="230647"/>
                </a:solidFill>
              </a:rPr>
              <a:t>あなたに応じて適切な服装を提案し、</a:t>
            </a:r>
            <a:endParaRPr kumimoji="1" lang="en-US" altLang="ja-JP" b="1">
              <a:solidFill>
                <a:srgbClr val="230647"/>
              </a:solidFill>
            </a:endParaRPr>
          </a:p>
          <a:p>
            <a:r>
              <a:rPr lang="ja-JP" altLang="en-US" b="1">
                <a:solidFill>
                  <a:srgbClr val="230647"/>
                </a:solidFill>
              </a:rPr>
              <a:t>快適な</a:t>
            </a:r>
            <a:r>
              <a:rPr lang="en-US" altLang="ja-JP" b="1">
                <a:solidFill>
                  <a:srgbClr val="230647"/>
                </a:solidFill>
              </a:rPr>
              <a:t>1</a:t>
            </a:r>
            <a:r>
              <a:rPr lang="ja-JP" altLang="en-US" b="1">
                <a:solidFill>
                  <a:srgbClr val="230647"/>
                </a:solidFill>
              </a:rPr>
              <a:t>日の始まりをサポートするアプリ</a:t>
            </a:r>
            <a:endParaRPr kumimoji="1" lang="ja-JP" altLang="en-US" b="1" dirty="0">
              <a:solidFill>
                <a:srgbClr val="230647"/>
              </a:solidFill>
            </a:endParaRPr>
          </a:p>
        </p:txBody>
      </p:sp>
      <p:pic>
        <p:nvPicPr>
          <p:cNvPr id="5" name="図 4" descr="テキスト&#10;&#10;自動的に生成された説明">
            <a:extLst>
              <a:ext uri="{FF2B5EF4-FFF2-40B4-BE49-F238E27FC236}">
                <a16:creationId xmlns:a16="http://schemas.microsoft.com/office/drawing/2014/main" id="{EBDD3961-EB3F-46D5-838B-4B5574DE8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18" y="1700113"/>
            <a:ext cx="11961800" cy="2722339"/>
          </a:xfrm>
          <a:prstGeom prst="rect">
            <a:avLst/>
          </a:prstGeom>
        </p:spPr>
      </p:pic>
      <p:sp>
        <p:nvSpPr>
          <p:cNvPr id="2" name="正方形/長方形 1">
            <a:extLst>
              <a:ext uri="{FF2B5EF4-FFF2-40B4-BE49-F238E27FC236}">
                <a16:creationId xmlns:a16="http://schemas.microsoft.com/office/drawing/2014/main" id="{47C84A95-10C8-4E6E-BEF5-7A73FA39944F}"/>
              </a:ext>
            </a:extLst>
          </p:cNvPr>
          <p:cNvSpPr/>
          <p:nvPr/>
        </p:nvSpPr>
        <p:spPr>
          <a:xfrm>
            <a:off x="333518" y="472611"/>
            <a:ext cx="11524964" cy="6051479"/>
          </a:xfrm>
          <a:prstGeom prst="rect">
            <a:avLst/>
          </a:prstGeom>
          <a:noFill/>
          <a:ln w="28575">
            <a:solidFill>
              <a:srgbClr val="230647"/>
            </a:solidFill>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4" name="直角三角形 3">
            <a:extLst>
              <a:ext uri="{FF2B5EF4-FFF2-40B4-BE49-F238E27FC236}">
                <a16:creationId xmlns:a16="http://schemas.microsoft.com/office/drawing/2014/main" id="{1E514D59-7076-4BBD-BD47-F9BAE4DC56BE}"/>
              </a:ext>
            </a:extLst>
          </p:cNvPr>
          <p:cNvSpPr/>
          <p:nvPr/>
        </p:nvSpPr>
        <p:spPr>
          <a:xfrm rot="16200000">
            <a:off x="8794678" y="3490933"/>
            <a:ext cx="3236359" cy="3251198"/>
          </a:xfrm>
          <a:prstGeom prst="rtTriangle">
            <a:avLst/>
          </a:prstGeom>
          <a:solidFill>
            <a:srgbClr val="B8D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300833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A54D75-1015-4936-A6C0-3422E0CB4A73}"/>
              </a:ext>
            </a:extLst>
          </p:cNvPr>
          <p:cNvSpPr>
            <a:spLocks noGrp="1"/>
          </p:cNvSpPr>
          <p:nvPr>
            <p:ph type="title"/>
          </p:nvPr>
        </p:nvSpPr>
        <p:spPr/>
        <p:txBody>
          <a:bodyPr/>
          <a:lstStyle/>
          <a:p>
            <a:r>
              <a:rPr lang="ja-JP" altLang="en-US" dirty="0"/>
              <a:t>　</a:t>
            </a:r>
            <a:r>
              <a:rPr lang="ja-JP" altLang="en-US" b="1" dirty="0"/>
              <a:t>メ</a:t>
            </a:r>
            <a:r>
              <a:rPr kumimoji="1" lang="ja-JP" altLang="en-US" b="1" dirty="0"/>
              <a:t>イン画面</a:t>
            </a:r>
          </a:p>
        </p:txBody>
      </p:sp>
      <p:sp>
        <p:nvSpPr>
          <p:cNvPr id="6" name="フリーフォーム: 図形 5">
            <a:extLst>
              <a:ext uri="{FF2B5EF4-FFF2-40B4-BE49-F238E27FC236}">
                <a16:creationId xmlns:a16="http://schemas.microsoft.com/office/drawing/2014/main" id="{1B03825B-514A-4976-8245-4C305506F6D9}"/>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pic>
        <p:nvPicPr>
          <p:cNvPr id="8" name="コンテンツ プレースホルダー 7" descr="グラフィカル ユーザー インターフェイス, Web サイト&#10;&#10;自動的に生成された説明">
            <a:extLst>
              <a:ext uri="{FF2B5EF4-FFF2-40B4-BE49-F238E27FC236}">
                <a16:creationId xmlns:a16="http://schemas.microsoft.com/office/drawing/2014/main" id="{BEFACC0C-5B24-46AD-8BF1-6EDA8E1EA6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9690" y="1270064"/>
            <a:ext cx="9694294" cy="5405056"/>
          </a:xfrm>
          <a:prstGeom prst="rect">
            <a:avLst/>
          </a:prstGeom>
          <a:ln w="38100" cap="sq">
            <a:solidFill>
              <a:srgbClr val="818076"/>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29080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84E94A-A55C-4BF7-AA46-61978036C466}"/>
              </a:ext>
            </a:extLst>
          </p:cNvPr>
          <p:cNvSpPr>
            <a:spLocks noGrp="1"/>
          </p:cNvSpPr>
          <p:nvPr>
            <p:ph type="title"/>
          </p:nvPr>
        </p:nvSpPr>
        <p:spPr/>
        <p:txBody>
          <a:bodyPr/>
          <a:lstStyle/>
          <a:p>
            <a:r>
              <a:rPr kumimoji="1" lang="ja-JP" altLang="en-US" dirty="0"/>
              <a:t>　</a:t>
            </a:r>
            <a:r>
              <a:rPr kumimoji="1" lang="ja-JP" altLang="en-US" b="1" dirty="0"/>
              <a:t>登録画面</a:t>
            </a:r>
          </a:p>
        </p:txBody>
      </p:sp>
      <p:pic>
        <p:nvPicPr>
          <p:cNvPr id="6" name="コンテンツ プレースホルダー 5">
            <a:extLst>
              <a:ext uri="{FF2B5EF4-FFF2-40B4-BE49-F238E27FC236}">
                <a16:creationId xmlns:a16="http://schemas.microsoft.com/office/drawing/2014/main" id="{5EDD3247-BEF8-481E-B208-5544FC146CC6}"/>
              </a:ext>
            </a:extLst>
          </p:cNvPr>
          <p:cNvPicPr>
            <a:picLocks noGrp="1" noChangeAspect="1"/>
          </p:cNvPicPr>
          <p:nvPr>
            <p:ph idx="1"/>
          </p:nvPr>
        </p:nvPicPr>
        <p:blipFill>
          <a:blip r:embed="rId3"/>
          <a:stretch>
            <a:fillRect/>
          </a:stretch>
        </p:blipFill>
        <p:spPr>
          <a:xfrm>
            <a:off x="2522718" y="1383958"/>
            <a:ext cx="7331987" cy="5108918"/>
          </a:xfrm>
          <a:ln w="38100">
            <a:solidFill>
              <a:srgbClr val="818076"/>
            </a:solidFill>
          </a:ln>
        </p:spPr>
      </p:pic>
      <p:sp>
        <p:nvSpPr>
          <p:cNvPr id="4" name="フリーフォーム: 図形 3">
            <a:extLst>
              <a:ext uri="{FF2B5EF4-FFF2-40B4-BE49-F238E27FC236}">
                <a16:creationId xmlns:a16="http://schemas.microsoft.com/office/drawing/2014/main" id="{67926F77-CB05-40A2-AA2A-BC0ACEE55BE3}"/>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Tree>
    <p:extLst>
      <p:ext uri="{BB962C8B-B14F-4D97-AF65-F5344CB8AC3E}">
        <p14:creationId xmlns:p14="http://schemas.microsoft.com/office/powerpoint/2010/main" val="208863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797A61-5392-44F0-9F7D-937FAD98EF3D}"/>
              </a:ext>
            </a:extLst>
          </p:cNvPr>
          <p:cNvSpPr>
            <a:spLocks noGrp="1"/>
          </p:cNvSpPr>
          <p:nvPr>
            <p:ph type="title"/>
          </p:nvPr>
        </p:nvSpPr>
        <p:spPr/>
        <p:txBody>
          <a:bodyPr/>
          <a:lstStyle/>
          <a:p>
            <a:r>
              <a:rPr kumimoji="1" lang="ja-JP" altLang="en-US" dirty="0"/>
              <a:t>　</a:t>
            </a:r>
            <a:r>
              <a:rPr kumimoji="1" lang="ja-JP" altLang="en-US" b="1" dirty="0"/>
              <a:t>一覧画面</a:t>
            </a:r>
          </a:p>
        </p:txBody>
      </p:sp>
      <p:pic>
        <p:nvPicPr>
          <p:cNvPr id="5" name="コンテンツ プレースホルダー 4">
            <a:extLst>
              <a:ext uri="{FF2B5EF4-FFF2-40B4-BE49-F238E27FC236}">
                <a16:creationId xmlns:a16="http://schemas.microsoft.com/office/drawing/2014/main" id="{5CF759A6-67CB-402E-A7F2-04630E631A55}"/>
              </a:ext>
            </a:extLst>
          </p:cNvPr>
          <p:cNvPicPr>
            <a:picLocks noGrp="1" noChangeAspect="1"/>
          </p:cNvPicPr>
          <p:nvPr>
            <p:ph idx="1"/>
          </p:nvPr>
        </p:nvPicPr>
        <p:blipFill rotWithShape="1">
          <a:blip r:embed="rId3"/>
          <a:srcRect l="23947" r="21402"/>
          <a:stretch/>
        </p:blipFill>
        <p:spPr>
          <a:xfrm>
            <a:off x="7427777" y="1877285"/>
            <a:ext cx="4131619" cy="4822623"/>
          </a:xfrm>
          <a:prstGeom prst="rect">
            <a:avLst/>
          </a:prstGeom>
          <a:ln w="38100" cap="sq">
            <a:solidFill>
              <a:srgbClr val="818076"/>
            </a:solidFill>
            <a:prstDash val="solid"/>
            <a:miter lim="800000"/>
          </a:ln>
          <a:effectLst>
            <a:outerShdw blurRad="50800" dist="38100" dir="2700000" algn="tl" rotWithShape="0">
              <a:srgbClr val="000000">
                <a:alpha val="43000"/>
              </a:srgbClr>
            </a:outerShdw>
          </a:effectLst>
        </p:spPr>
      </p:pic>
      <p:pic>
        <p:nvPicPr>
          <p:cNvPr id="7" name="図 6">
            <a:extLst>
              <a:ext uri="{FF2B5EF4-FFF2-40B4-BE49-F238E27FC236}">
                <a16:creationId xmlns:a16="http://schemas.microsoft.com/office/drawing/2014/main" id="{AA69F772-E73F-4E91-848C-8664A3D37D65}"/>
              </a:ext>
            </a:extLst>
          </p:cNvPr>
          <p:cNvPicPr>
            <a:picLocks noChangeAspect="1"/>
          </p:cNvPicPr>
          <p:nvPr/>
        </p:nvPicPr>
        <p:blipFill rotWithShape="1">
          <a:blip r:embed="rId4"/>
          <a:srcRect l="15237" r="22828" b="10655"/>
          <a:stretch/>
        </p:blipFill>
        <p:spPr>
          <a:xfrm>
            <a:off x="1121434" y="1877286"/>
            <a:ext cx="4106174" cy="4822623"/>
          </a:xfrm>
          <a:prstGeom prst="rect">
            <a:avLst/>
          </a:prstGeom>
          <a:ln w="38100" cap="sq">
            <a:solidFill>
              <a:srgbClr val="818076"/>
            </a:solidFill>
            <a:prstDash val="solid"/>
            <a:miter lim="800000"/>
          </a:ln>
          <a:effectLst>
            <a:outerShdw blurRad="50800" dist="38100" dir="2700000" algn="tl" rotWithShape="0">
              <a:srgbClr val="000000">
                <a:alpha val="43000"/>
              </a:srgbClr>
            </a:outerShdw>
          </a:effectLst>
        </p:spPr>
      </p:pic>
      <p:sp>
        <p:nvSpPr>
          <p:cNvPr id="8" name="フリーフォーム: 図形 7">
            <a:extLst>
              <a:ext uri="{FF2B5EF4-FFF2-40B4-BE49-F238E27FC236}">
                <a16:creationId xmlns:a16="http://schemas.microsoft.com/office/drawing/2014/main" id="{3B4CA169-7DB2-445B-A58D-6BC4CD2842B5}"/>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
        <p:nvSpPr>
          <p:cNvPr id="9" name="矢印: 右 8">
            <a:extLst>
              <a:ext uri="{FF2B5EF4-FFF2-40B4-BE49-F238E27FC236}">
                <a16:creationId xmlns:a16="http://schemas.microsoft.com/office/drawing/2014/main" id="{8E7B34BB-ED21-484F-9A57-7277ED935D8D}"/>
              </a:ext>
            </a:extLst>
          </p:cNvPr>
          <p:cNvSpPr/>
          <p:nvPr/>
        </p:nvSpPr>
        <p:spPr>
          <a:xfrm>
            <a:off x="5535827" y="3892378"/>
            <a:ext cx="1631092" cy="914400"/>
          </a:xfrm>
          <a:prstGeom prst="rightArrow">
            <a:avLst/>
          </a:prstGeom>
          <a:solidFill>
            <a:srgbClr val="B8D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4476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4BB6AA-7416-4A4E-99F4-78F3A24517FE}"/>
              </a:ext>
            </a:extLst>
          </p:cNvPr>
          <p:cNvSpPr>
            <a:spLocks noGrp="1"/>
          </p:cNvSpPr>
          <p:nvPr>
            <p:ph type="title"/>
          </p:nvPr>
        </p:nvSpPr>
        <p:spPr/>
        <p:txBody>
          <a:bodyPr/>
          <a:lstStyle/>
          <a:p>
            <a:r>
              <a:rPr kumimoji="1" lang="ja-JP" altLang="en-US" dirty="0"/>
              <a:t>　</a:t>
            </a:r>
            <a:r>
              <a:rPr kumimoji="1" lang="ja-JP" altLang="en-US" b="1" dirty="0"/>
              <a:t>こだわり①おすすめの組み合わせ機能</a:t>
            </a:r>
          </a:p>
        </p:txBody>
      </p:sp>
      <p:sp>
        <p:nvSpPr>
          <p:cNvPr id="3" name="コンテンツ プレースホルダー 2">
            <a:extLst>
              <a:ext uri="{FF2B5EF4-FFF2-40B4-BE49-F238E27FC236}">
                <a16:creationId xmlns:a16="http://schemas.microsoft.com/office/drawing/2014/main" id="{C3418010-58A9-4079-93FC-73CD5C35CE2B}"/>
              </a:ext>
            </a:extLst>
          </p:cNvPr>
          <p:cNvSpPr>
            <a:spLocks noGrp="1"/>
          </p:cNvSpPr>
          <p:nvPr>
            <p:ph idx="1"/>
          </p:nvPr>
        </p:nvSpPr>
        <p:spPr/>
        <p:txBody>
          <a:bodyPr/>
          <a:lstStyle/>
          <a:p>
            <a:endParaRPr lang="en-US" altLang="ja-JP" dirty="0"/>
          </a:p>
          <a:p>
            <a:r>
              <a:rPr lang="ja-JP" altLang="en-US" dirty="0"/>
              <a:t>その日の気温に合わせておすすめの服装を提案</a:t>
            </a:r>
            <a:endParaRPr lang="en-US" altLang="ja-JP" dirty="0"/>
          </a:p>
          <a:p>
            <a:pPr marL="0" indent="0">
              <a:buNone/>
            </a:pPr>
            <a:r>
              <a:rPr lang="ja-JP" altLang="en-US" dirty="0"/>
              <a:t>　→おすすめする服が変化</a:t>
            </a:r>
            <a:endParaRPr lang="en-US" altLang="ja-JP" dirty="0"/>
          </a:p>
        </p:txBody>
      </p:sp>
      <p:sp>
        <p:nvSpPr>
          <p:cNvPr id="16" name="フリーフォーム: 図形 15">
            <a:extLst>
              <a:ext uri="{FF2B5EF4-FFF2-40B4-BE49-F238E27FC236}">
                <a16:creationId xmlns:a16="http://schemas.microsoft.com/office/drawing/2014/main" id="{24871856-609C-46FE-8655-25582194E0B3}"/>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pic>
        <p:nvPicPr>
          <p:cNvPr id="18" name="図 17" descr="抽象, 挿絵 が含まれている画像&#10;&#10;自動的に生成された説明">
            <a:extLst>
              <a:ext uri="{FF2B5EF4-FFF2-40B4-BE49-F238E27FC236}">
                <a16:creationId xmlns:a16="http://schemas.microsoft.com/office/drawing/2014/main" id="{F131E15E-982E-4B6F-B4A9-A00BB44A0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8239" y="1825625"/>
            <a:ext cx="1386826" cy="4095760"/>
          </a:xfrm>
          <a:prstGeom prst="rect">
            <a:avLst/>
          </a:prstGeom>
        </p:spPr>
      </p:pic>
      <p:sp>
        <p:nvSpPr>
          <p:cNvPr id="19" name="四角形: 角を丸くする 18">
            <a:extLst>
              <a:ext uri="{FF2B5EF4-FFF2-40B4-BE49-F238E27FC236}">
                <a16:creationId xmlns:a16="http://schemas.microsoft.com/office/drawing/2014/main" id="{DD362E03-97BE-4DA9-A3F3-2C36179E6969}"/>
              </a:ext>
            </a:extLst>
          </p:cNvPr>
          <p:cNvSpPr/>
          <p:nvPr/>
        </p:nvSpPr>
        <p:spPr>
          <a:xfrm>
            <a:off x="838200" y="3873506"/>
            <a:ext cx="3514120" cy="1599407"/>
          </a:xfrm>
          <a:prstGeom prst="roundRect">
            <a:avLst/>
          </a:prstGeom>
          <a:solidFill>
            <a:srgbClr val="B8D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0" i="0" dirty="0">
                <a:solidFill>
                  <a:srgbClr val="1D1C1D"/>
                </a:solidFill>
                <a:effectLst/>
                <a:latin typeface="NotoSansJP"/>
              </a:rPr>
              <a:t>天気・気温を取得するための</a:t>
            </a:r>
            <a:r>
              <a:rPr lang="en-US" altLang="ja-JP" b="0" i="0" dirty="0">
                <a:solidFill>
                  <a:srgbClr val="1D1C1D"/>
                </a:solidFill>
                <a:effectLst/>
                <a:latin typeface="NotoSansJP"/>
              </a:rPr>
              <a:t>Open-</a:t>
            </a:r>
            <a:r>
              <a:rPr lang="en-US" altLang="ja-JP" b="0" i="0" dirty="0" err="1">
                <a:solidFill>
                  <a:srgbClr val="1D1C1D"/>
                </a:solidFill>
                <a:effectLst/>
                <a:latin typeface="NotoSansJP"/>
              </a:rPr>
              <a:t>Meteo</a:t>
            </a:r>
            <a:r>
              <a:rPr lang="en-US" altLang="ja-JP" b="0" i="0" dirty="0">
                <a:solidFill>
                  <a:srgbClr val="1D1C1D"/>
                </a:solidFill>
                <a:effectLst/>
                <a:latin typeface="NotoSansJP"/>
              </a:rPr>
              <a:t>(API)</a:t>
            </a:r>
            <a:r>
              <a:rPr lang="ja-JP" altLang="en-US" b="0" i="0" dirty="0">
                <a:solidFill>
                  <a:srgbClr val="1D1C1D"/>
                </a:solidFill>
                <a:effectLst/>
                <a:latin typeface="NotoSansJP"/>
              </a:rPr>
              <a:t>を使用</a:t>
            </a:r>
            <a:endParaRPr kumimoji="1" lang="ja-JP" altLang="en-US" dirty="0"/>
          </a:p>
        </p:txBody>
      </p:sp>
      <p:sp>
        <p:nvSpPr>
          <p:cNvPr id="20" name="四角形: 角を丸くする 19">
            <a:extLst>
              <a:ext uri="{FF2B5EF4-FFF2-40B4-BE49-F238E27FC236}">
                <a16:creationId xmlns:a16="http://schemas.microsoft.com/office/drawing/2014/main" id="{E4518CC0-CADE-4A4B-8C18-9B0B3AA9E78F}"/>
              </a:ext>
            </a:extLst>
          </p:cNvPr>
          <p:cNvSpPr/>
          <p:nvPr/>
        </p:nvSpPr>
        <p:spPr>
          <a:xfrm>
            <a:off x="4547548" y="3873505"/>
            <a:ext cx="3514121" cy="1599407"/>
          </a:xfrm>
          <a:prstGeom prst="roundRect">
            <a:avLst/>
          </a:prstGeom>
          <a:solidFill>
            <a:srgbClr val="B8D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JavaScript</a:t>
            </a:r>
            <a:r>
              <a:rPr kumimoji="1" lang="ja-JP" altLang="en-US" dirty="0">
                <a:solidFill>
                  <a:schemeClr val="tx1"/>
                </a:solidFill>
              </a:rPr>
              <a:t>で条件を</a:t>
            </a:r>
            <a:endParaRPr kumimoji="1" lang="en-US" altLang="ja-JP" dirty="0">
              <a:solidFill>
                <a:schemeClr val="tx1"/>
              </a:solidFill>
            </a:endParaRPr>
          </a:p>
          <a:p>
            <a:pPr algn="ctr"/>
            <a:r>
              <a:rPr kumimoji="1" lang="ja-JP" altLang="en-US" dirty="0">
                <a:solidFill>
                  <a:schemeClr val="tx1"/>
                </a:solidFill>
              </a:rPr>
              <a:t>指定して服装を提案</a:t>
            </a:r>
          </a:p>
        </p:txBody>
      </p:sp>
    </p:spTree>
    <p:extLst>
      <p:ext uri="{BB962C8B-B14F-4D97-AF65-F5344CB8AC3E}">
        <p14:creationId xmlns:p14="http://schemas.microsoft.com/office/powerpoint/2010/main" val="1165606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DB54CD-4AB5-43FA-888A-C18DE3DEA7D2}"/>
              </a:ext>
            </a:extLst>
          </p:cNvPr>
          <p:cNvSpPr>
            <a:spLocks noGrp="1"/>
          </p:cNvSpPr>
          <p:nvPr>
            <p:ph type="title"/>
          </p:nvPr>
        </p:nvSpPr>
        <p:spPr/>
        <p:txBody>
          <a:bodyPr/>
          <a:lstStyle/>
          <a:p>
            <a:r>
              <a:rPr kumimoji="1" lang="ja-JP" altLang="en-US" dirty="0"/>
              <a:t>　</a:t>
            </a:r>
            <a:r>
              <a:rPr kumimoji="1" lang="ja-JP" altLang="en-US" b="1" dirty="0"/>
              <a:t> ①おすすめの組み合わせ機能</a:t>
            </a:r>
          </a:p>
        </p:txBody>
      </p:sp>
      <p:sp>
        <p:nvSpPr>
          <p:cNvPr id="3" name="テキスト プレースホルダー 2">
            <a:extLst>
              <a:ext uri="{FF2B5EF4-FFF2-40B4-BE49-F238E27FC236}">
                <a16:creationId xmlns:a16="http://schemas.microsoft.com/office/drawing/2014/main" id="{081E1B6B-30CA-4C84-A0C5-CA2E4356CB27}"/>
              </a:ext>
            </a:extLst>
          </p:cNvPr>
          <p:cNvSpPr>
            <a:spLocks noGrp="1"/>
          </p:cNvSpPr>
          <p:nvPr>
            <p:ph type="body" idx="1"/>
          </p:nvPr>
        </p:nvSpPr>
        <p:spPr/>
        <p:txBody>
          <a:bodyPr>
            <a:normAutofit/>
          </a:bodyPr>
          <a:lstStyle/>
          <a:p>
            <a:pPr algn="ctr"/>
            <a:r>
              <a:rPr lang="ja-JP" altLang="en-US" sz="2800" dirty="0"/>
              <a:t>神奈川県</a:t>
            </a:r>
            <a:endParaRPr kumimoji="1" lang="ja-JP" altLang="en-US" sz="2800" dirty="0"/>
          </a:p>
        </p:txBody>
      </p:sp>
      <p:sp>
        <p:nvSpPr>
          <p:cNvPr id="5" name="テキスト プレースホルダー 4">
            <a:extLst>
              <a:ext uri="{FF2B5EF4-FFF2-40B4-BE49-F238E27FC236}">
                <a16:creationId xmlns:a16="http://schemas.microsoft.com/office/drawing/2014/main" id="{A9055A55-47EE-4C6B-B623-BB4AE4CD99EE}"/>
              </a:ext>
            </a:extLst>
          </p:cNvPr>
          <p:cNvSpPr>
            <a:spLocks noGrp="1"/>
          </p:cNvSpPr>
          <p:nvPr>
            <p:ph type="body" sz="quarter" idx="3"/>
          </p:nvPr>
        </p:nvSpPr>
        <p:spPr/>
        <p:txBody>
          <a:bodyPr>
            <a:normAutofit/>
          </a:bodyPr>
          <a:lstStyle/>
          <a:p>
            <a:pPr algn="ctr"/>
            <a:r>
              <a:rPr kumimoji="1" lang="ja-JP" altLang="en-US" sz="2800" dirty="0"/>
              <a:t>北海道</a:t>
            </a:r>
          </a:p>
        </p:txBody>
      </p:sp>
      <p:sp>
        <p:nvSpPr>
          <p:cNvPr id="17" name="テキスト ボックス 16">
            <a:extLst>
              <a:ext uri="{FF2B5EF4-FFF2-40B4-BE49-F238E27FC236}">
                <a16:creationId xmlns:a16="http://schemas.microsoft.com/office/drawing/2014/main" id="{22E1501F-C225-4BE9-B065-7524DA95DA8B}"/>
              </a:ext>
            </a:extLst>
          </p:cNvPr>
          <p:cNvSpPr txBox="1"/>
          <p:nvPr/>
        </p:nvSpPr>
        <p:spPr>
          <a:xfrm>
            <a:off x="1966964" y="6284371"/>
            <a:ext cx="8061222" cy="523220"/>
          </a:xfrm>
          <a:prstGeom prst="rect">
            <a:avLst/>
          </a:prstGeom>
          <a:noFill/>
        </p:spPr>
        <p:txBody>
          <a:bodyPr wrap="square" rtlCol="0">
            <a:spAutoFit/>
          </a:bodyPr>
          <a:lstStyle/>
          <a:p>
            <a:r>
              <a:rPr kumimoji="1" lang="ja-JP" altLang="en-US" sz="2800" dirty="0"/>
              <a:t>地域を変更するとおすすめの組み合わせが変化</a:t>
            </a:r>
          </a:p>
        </p:txBody>
      </p:sp>
      <p:sp>
        <p:nvSpPr>
          <p:cNvPr id="18" name="フリーフォーム: 図形 17">
            <a:extLst>
              <a:ext uri="{FF2B5EF4-FFF2-40B4-BE49-F238E27FC236}">
                <a16:creationId xmlns:a16="http://schemas.microsoft.com/office/drawing/2014/main" id="{BDFC9AF7-CCCA-4A5C-AD66-50051950CE6C}"/>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pic>
        <p:nvPicPr>
          <p:cNvPr id="10" name="図 9" descr="バブル チャート が含まれている画像&#10;&#10;自動的に生成された説明">
            <a:extLst>
              <a:ext uri="{FF2B5EF4-FFF2-40B4-BE49-F238E27FC236}">
                <a16:creationId xmlns:a16="http://schemas.microsoft.com/office/drawing/2014/main" id="{F1F6C7BD-8E8C-437D-A1CB-60D77F3BF57E}"/>
              </a:ext>
            </a:extLst>
          </p:cNvPr>
          <p:cNvPicPr>
            <a:picLocks noChangeAspect="1"/>
          </p:cNvPicPr>
          <p:nvPr/>
        </p:nvPicPr>
        <p:blipFill rotWithShape="1">
          <a:blip r:embed="rId3">
            <a:extLst>
              <a:ext uri="{28A0092B-C50C-407E-A947-70E740481C1C}">
                <a14:useLocalDpi xmlns:a14="http://schemas.microsoft.com/office/drawing/2010/main" val="0"/>
              </a:ext>
            </a:extLst>
          </a:blip>
          <a:srcRect r="6459"/>
          <a:stretch/>
        </p:blipFill>
        <p:spPr>
          <a:xfrm>
            <a:off x="431120" y="2464684"/>
            <a:ext cx="5486711" cy="3253158"/>
          </a:xfrm>
          <a:prstGeom prst="rect">
            <a:avLst/>
          </a:prstGeom>
        </p:spPr>
      </p:pic>
      <p:sp>
        <p:nvSpPr>
          <p:cNvPr id="14" name="正方形/長方形 13">
            <a:extLst>
              <a:ext uri="{FF2B5EF4-FFF2-40B4-BE49-F238E27FC236}">
                <a16:creationId xmlns:a16="http://schemas.microsoft.com/office/drawing/2014/main" id="{8FDFBA00-4C81-4348-8F21-C1EC8263AB49}"/>
              </a:ext>
            </a:extLst>
          </p:cNvPr>
          <p:cNvSpPr/>
          <p:nvPr/>
        </p:nvSpPr>
        <p:spPr>
          <a:xfrm>
            <a:off x="760044" y="4784438"/>
            <a:ext cx="5157787" cy="1167899"/>
          </a:xfrm>
          <a:prstGeom prst="rect">
            <a:avLst/>
          </a:prstGeom>
          <a:noFill/>
          <a:ln w="76200">
            <a:solidFill>
              <a:srgbClr val="CA3032"/>
            </a:solidFill>
          </a:ln>
        </p:spPr>
        <p:style>
          <a:lnRef idx="0">
            <a:scrgbClr r="0" g="0" b="0"/>
          </a:lnRef>
          <a:fillRef idx="0">
            <a:scrgbClr r="0" g="0" b="0"/>
          </a:fillRef>
          <a:effectRef idx="0">
            <a:scrgbClr r="0" g="0" b="0"/>
          </a:effectRef>
          <a:fontRef idx="minor">
            <a:schemeClr val="accent5"/>
          </a:fontRef>
        </p:style>
        <p:txBody>
          <a:bodyPr rtlCol="0" anchor="ctr"/>
          <a:lstStyle/>
          <a:p>
            <a:pPr algn="ctr"/>
            <a:endParaRPr kumimoji="1" lang="ja-JP" altLang="en-US"/>
          </a:p>
        </p:txBody>
      </p:sp>
      <p:pic>
        <p:nvPicPr>
          <p:cNvPr id="12" name="図 11" descr="タイムライン&#10;&#10;自動的に生成された説明">
            <a:extLst>
              <a:ext uri="{FF2B5EF4-FFF2-40B4-BE49-F238E27FC236}">
                <a16:creationId xmlns:a16="http://schemas.microsoft.com/office/drawing/2014/main" id="{51D63547-28A8-4D54-A053-9F9E29234292}"/>
              </a:ext>
            </a:extLst>
          </p:cNvPr>
          <p:cNvPicPr>
            <a:picLocks noChangeAspect="1"/>
          </p:cNvPicPr>
          <p:nvPr/>
        </p:nvPicPr>
        <p:blipFill rotWithShape="1">
          <a:blip r:embed="rId4">
            <a:extLst>
              <a:ext uri="{28A0092B-C50C-407E-A947-70E740481C1C}">
                <a14:useLocalDpi xmlns:a14="http://schemas.microsoft.com/office/drawing/2010/main" val="0"/>
              </a:ext>
            </a:extLst>
          </a:blip>
          <a:srcRect l="2772" t="169" r="10464" b="1"/>
          <a:stretch/>
        </p:blipFill>
        <p:spPr>
          <a:xfrm>
            <a:off x="6274171" y="2482605"/>
            <a:ext cx="5380319" cy="3212767"/>
          </a:xfrm>
          <a:prstGeom prst="rect">
            <a:avLst/>
          </a:prstGeom>
        </p:spPr>
      </p:pic>
      <p:sp>
        <p:nvSpPr>
          <p:cNvPr id="16" name="正方形/長方形 15">
            <a:extLst>
              <a:ext uri="{FF2B5EF4-FFF2-40B4-BE49-F238E27FC236}">
                <a16:creationId xmlns:a16="http://schemas.microsoft.com/office/drawing/2014/main" id="{075AC83B-4334-4380-82FD-FDFA1FF14179}"/>
              </a:ext>
            </a:extLst>
          </p:cNvPr>
          <p:cNvSpPr/>
          <p:nvPr/>
        </p:nvSpPr>
        <p:spPr>
          <a:xfrm>
            <a:off x="6514306" y="4784439"/>
            <a:ext cx="5157787" cy="1167899"/>
          </a:xfrm>
          <a:prstGeom prst="rect">
            <a:avLst/>
          </a:prstGeom>
          <a:noFill/>
          <a:ln w="76200">
            <a:solidFill>
              <a:srgbClr val="CA3032"/>
            </a:solidFill>
          </a:ln>
        </p:spPr>
        <p:style>
          <a:lnRef idx="0">
            <a:scrgbClr r="0" g="0" b="0"/>
          </a:lnRef>
          <a:fillRef idx="0">
            <a:scrgbClr r="0" g="0" b="0"/>
          </a:fillRef>
          <a:effectRef idx="0">
            <a:scrgbClr r="0" g="0" b="0"/>
          </a:effectRef>
          <a:fontRef idx="minor">
            <a:schemeClr val="accent5"/>
          </a:fontRef>
        </p:style>
        <p:txBody>
          <a:bodyPr rtlCol="0" anchor="ctr"/>
          <a:lstStyle/>
          <a:p>
            <a:pPr algn="ctr"/>
            <a:endParaRPr kumimoji="1" lang="ja-JP" altLang="en-US"/>
          </a:p>
        </p:txBody>
      </p:sp>
    </p:spTree>
    <p:extLst>
      <p:ext uri="{BB962C8B-B14F-4D97-AF65-F5344CB8AC3E}">
        <p14:creationId xmlns:p14="http://schemas.microsoft.com/office/powerpoint/2010/main" val="249197749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TotalTime>
  <Words>4704</Words>
  <Application>Microsoft Office PowerPoint</Application>
  <PresentationFormat>ワイド画面</PresentationFormat>
  <Paragraphs>401</Paragraphs>
  <Slides>29</Slides>
  <Notes>29</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29</vt:i4>
      </vt:variant>
    </vt:vector>
  </HeadingPairs>
  <TitlesOfParts>
    <vt:vector size="36" baseType="lpstr">
      <vt:lpstr>Monaco</vt:lpstr>
      <vt:lpstr>NotoSansJP</vt:lpstr>
      <vt:lpstr>游ゴシック</vt:lpstr>
      <vt:lpstr>游ゴシック Light</vt:lpstr>
      <vt:lpstr>Arial</vt:lpstr>
      <vt:lpstr>Times New Roman</vt:lpstr>
      <vt:lpstr>Office テーマ</vt:lpstr>
      <vt:lpstr>PowerPoint プレゼンテーション</vt:lpstr>
      <vt:lpstr>　アジェンダ</vt:lpstr>
      <vt:lpstr>　こんな経験はないですか？</vt:lpstr>
      <vt:lpstr>PowerPoint プレゼンテーション</vt:lpstr>
      <vt:lpstr>　メイン画面</vt:lpstr>
      <vt:lpstr>　登録画面</vt:lpstr>
      <vt:lpstr>　一覧画面</vt:lpstr>
      <vt:lpstr>　こだわり①おすすめの組み合わせ機能</vt:lpstr>
      <vt:lpstr>　 ①おすすめの組み合わせ機能</vt:lpstr>
      <vt:lpstr>　①‐1　暑がり・寒がり指数</vt:lpstr>
      <vt:lpstr>　暑がり・寒がり指数とは</vt:lpstr>
      <vt:lpstr>　①‐1　暑がり・寒がり指数</vt:lpstr>
      <vt:lpstr>　こだわり②コーディネート機能</vt:lpstr>
      <vt:lpstr>　実際に使用してみた！</vt:lpstr>
      <vt:lpstr>　チームでの取り組み</vt:lpstr>
      <vt:lpstr>　チームA型で意識したこと</vt:lpstr>
      <vt:lpstr>　チームA型で意識したこと　</vt:lpstr>
      <vt:lpstr>　ナレッジとして学びを共有</vt:lpstr>
      <vt:lpstr>　苦手克服</vt:lpstr>
      <vt:lpstr>　その他グループとしての工夫</vt:lpstr>
      <vt:lpstr>　進捗管理</vt:lpstr>
      <vt:lpstr>　反省点</vt:lpstr>
      <vt:lpstr>　個人の成長</vt:lpstr>
      <vt:lpstr>石堂里佳</vt:lpstr>
      <vt:lpstr>笹原子龍</vt:lpstr>
      <vt:lpstr>高井咲楽</vt:lpstr>
      <vt:lpstr>藤澤玲奈</vt:lpstr>
      <vt:lpstr>松倉一生</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高井咲楽</dc:creator>
  <cp:lastModifiedBy>高井咲楽</cp:lastModifiedBy>
  <cp:revision>228</cp:revision>
  <dcterms:created xsi:type="dcterms:W3CDTF">2023-06-28T09:16:49Z</dcterms:created>
  <dcterms:modified xsi:type="dcterms:W3CDTF">2023-06-29T07:54:29Z</dcterms:modified>
</cp:coreProperties>
</file>