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2" r:id="rId5"/>
    <p:sldId id="273" r:id="rId6"/>
    <p:sldId id="256" r:id="rId7"/>
    <p:sldId id="281" r:id="rId8"/>
    <p:sldId id="276" r:id="rId9"/>
    <p:sldId id="277" r:id="rId10"/>
    <p:sldId id="283" r:id="rId11"/>
    <p:sldId id="282" r:id="rId12"/>
    <p:sldId id="274" r:id="rId13"/>
    <p:sldId id="284" r:id="rId14"/>
    <p:sldId id="285" r:id="rId15"/>
    <p:sldId id="280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畠山千裕" initials="畠山千裕" lastIdx="1" clrIdx="0">
    <p:extLst>
      <p:ext uri="{19B8F6BF-5375-455C-9EA6-DF929625EA0E}">
        <p15:presenceInfo xmlns:p15="http://schemas.microsoft.com/office/powerpoint/2012/main" userId="畠山千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6969"/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Sheet1!$B$2:$E$2</c:f>
              <c:strCache>
                <c:ptCount val="4"/>
                <c:pt idx="0">
                  <c:v>2004年</c:v>
                </c:pt>
                <c:pt idx="1">
                  <c:v>2007年</c:v>
                </c:pt>
                <c:pt idx="2">
                  <c:v>2012年</c:v>
                </c:pt>
                <c:pt idx="3">
                  <c:v>2014年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444596</c:v>
                </c:pt>
                <c:pt idx="1">
                  <c:v>389358</c:v>
                </c:pt>
                <c:pt idx="2">
                  <c:v>248496</c:v>
                </c:pt>
                <c:pt idx="3">
                  <c:v>238540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E5-4642-9EFC-378866F28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35037936"/>
        <c:axId val="1635036272"/>
        <c:axId val="0"/>
      </c:bar3DChart>
      <c:catAx>
        <c:axId val="163503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35036272"/>
        <c:crosses val="autoZero"/>
        <c:auto val="1"/>
        <c:lblAlgn val="ctr"/>
        <c:lblOffset val="100"/>
        <c:noMultiLvlLbl val="0"/>
      </c:catAx>
      <c:valAx>
        <c:axId val="16350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3503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Sheet1!$B$13:$B$19</c:f>
              <c:strCache>
                <c:ptCount val="7"/>
                <c:pt idx="0">
                  <c:v>カビ・ダニが発生する</c:v>
                </c:pt>
                <c:pt idx="1">
                  <c:v>収納スペースの形状が悪い</c:v>
                </c:pt>
                <c:pt idx="2">
                  <c:v>出し入れがしにくい</c:v>
                </c:pt>
                <c:pt idx="3">
                  <c:v>湿気がある</c:v>
                </c:pt>
                <c:pt idx="4">
                  <c:v>風通しが悪い</c:v>
                </c:pt>
                <c:pt idx="5">
                  <c:v>収納スペースの幅や奥行きがない</c:v>
                </c:pt>
                <c:pt idx="6">
                  <c:v>収納スペースが少ない</c:v>
                </c:pt>
              </c:strCache>
            </c:strRef>
          </c:cat>
          <c:val>
            <c:numRef>
              <c:f>Sheet1!$C$13:$C$19</c:f>
              <c:numCache>
                <c:formatCode>General</c:formatCode>
                <c:ptCount val="7"/>
                <c:pt idx="0">
                  <c:v>7.3</c:v>
                </c:pt>
                <c:pt idx="1">
                  <c:v>10</c:v>
                </c:pt>
                <c:pt idx="2">
                  <c:v>11.1</c:v>
                </c:pt>
                <c:pt idx="3">
                  <c:v>13.1</c:v>
                </c:pt>
                <c:pt idx="4">
                  <c:v>14.8</c:v>
                </c:pt>
                <c:pt idx="5">
                  <c:v>16.100000000000001</c:v>
                </c:pt>
                <c:pt idx="6">
                  <c:v>40.799999999999997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66-4F03-8DE9-E9F6D39DEB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59730144"/>
        <c:axId val="1659728896"/>
      </c:barChart>
      <c:catAx>
        <c:axId val="1659730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59728896"/>
        <c:crosses val="autoZero"/>
        <c:auto val="1"/>
        <c:lblAlgn val="ctr"/>
        <c:lblOffset val="100"/>
        <c:noMultiLvlLbl val="0"/>
      </c:catAx>
      <c:valAx>
        <c:axId val="1659728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5973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836AF4-50C6-4F15-9374-8FDF7116110E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2023/6/28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0EF92D-82DD-4142-BCE8-036B91487D2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7497C3D-587E-4A0B-B8CF-64BBDA61204E}" type="datetime1">
              <a:rPr lang="ja-JP" altLang="en-US" smtClean="0"/>
              <a:pPr/>
              <a:t>2023/6/28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8EC616-C518-4358-9496-6C33B2F5FA56}" type="slidenum">
              <a:rPr lang="en-US" altLang="ja-JP" noProof="0" smtClean="0"/>
              <a:pPr/>
              <a:t>‹#›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ロゴ（</a:t>
            </a:r>
            <a:r>
              <a:rPr kumimoji="1" lang="en-US" altLang="ja-JP" dirty="0"/>
              <a:t>2.5</a:t>
            </a:r>
            <a:r>
              <a:rPr kumimoji="1" lang="ja-JP" altLang="en-US" dirty="0"/>
              <a:t>秒）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altLang="ja-JP" noProof="0" smtClean="0"/>
              <a:pPr/>
              <a:t>1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672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お困りではありませんか？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・仕事が忙しくてスーパーに行く時間がない…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・スーパーが遠くて大きいものを買ってくるのが大変…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・定期購入をすると家に溜まる…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altLang="ja-JP" noProof="0" smtClean="0"/>
              <a:pPr/>
              <a:t>2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10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ja-JP" sz="18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「買い物弱者」は社会問題にまで！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altLang="ja-JP" smtClean="0"/>
              <a:pPr/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047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altLang="ja-JP" noProof="0" smtClean="0"/>
              <a:pPr/>
              <a:t>4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7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物価も高い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今日この頃。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お得に・簡単に買い物をしたい！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altLang="ja-JP" smtClean="0"/>
              <a:pPr/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034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ja-JP" sz="18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そんなあなたに！</a:t>
            </a:r>
            <a:r>
              <a:rPr lang="en-US" altLang="ja-JP" sz="1800" dirty="0" err="1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SubsKeeper</a:t>
            </a:r>
            <a:endParaRPr lang="en-US" altLang="ja-JP" sz="18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800" dirty="0" err="1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SubsKeeper</a:t>
            </a:r>
            <a:r>
              <a:rPr lang="ja-JP" altLang="en-US" sz="18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は食料品や生活雑貨など、すべての日用品の購入が管理できるアプリケーション。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altLang="ja-JP" noProof="0" smtClean="0"/>
              <a:pPr/>
              <a:t>6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29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ja-JP" altLang="ja-JP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簡単な登録作業で、購入が必要な時期が分かる！</a:t>
            </a:r>
          </a:p>
          <a:p>
            <a:pPr algn="just"/>
            <a:r>
              <a:rPr lang="ja-JP" altLang="ja-JP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（登録している動画）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altLang="ja-JP" noProof="0" smtClean="0"/>
              <a:pPr/>
              <a:t>7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088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ja-JP" altLang="ja-JP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溜まりがち・不足しがちな定期購入品を一括管理。</a:t>
            </a:r>
          </a:p>
          <a:p>
            <a:pPr algn="just"/>
            <a:r>
              <a:rPr lang="ja-JP" altLang="ja-JP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（一覧画面の動画）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altLang="ja-JP" noProof="0" smtClean="0"/>
              <a:pPr/>
              <a:t>8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35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ja-JP" altLang="ja-JP" sz="1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altLang="ja-JP" noProof="0" smtClean="0"/>
              <a:pPr/>
              <a:t>10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02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rtlCol="0" anchor="b"/>
          <a:lstStyle>
            <a:lvl1pPr>
              <a:lnSpc>
                <a:spcPct val="100000"/>
              </a:lnSpc>
              <a:defRPr sz="5000" cap="all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pc="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製品発表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長方形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長方形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長方形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長方形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長方形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プレースホルダー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29" name="テキスト プレースホルダー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2" name="テキスト プレースホルダー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3" name="テキスト プレースホルダー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4" name="テキスト プレースホルダー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5" name="テキスト プレースホルダー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6" name="テキスト プレースホルダー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7" name="テキスト プレースホルダー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8" name="テキスト プレースホルダー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9" name="テキスト プレースホルダー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​​コネクタ(S)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長方形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長方形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長方形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長方形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28" name="テキスト プレースホルダー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29" name="テキスト プレースホルダー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0" name="テキスト プレースホルダー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1" name="テキスト プレースホルダー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2" name="テキスト プレースホルダー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3" name="テキスト プレースホルダー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4" name="テキスト プレースホルダー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5" name="テキスト プレースホルダー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sp>
        <p:nvSpPr>
          <p:cNvPr id="36" name="テキスト プレースホルダー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テキストを追加</a:t>
            </a:r>
          </a:p>
        </p:txBody>
      </p:sp>
      <p:cxnSp>
        <p:nvCxnSpPr>
          <p:cNvPr id="51" name="直線​​コネクタ(S)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​​コネクタ(S)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 2 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rtlCol="0" anchor="ctr"/>
          <a:lstStyle>
            <a:lvl1pPr algn="r"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2" name="長方形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プレースホルダー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11" name="テキスト プレースホルダー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sp>
        <p:nvSpPr>
          <p:cNvPr id="10" name="テキスト プレースホルダー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 3 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rtlCol="0" anchor="ctr"/>
          <a:lstStyle>
            <a:lvl1pPr algn="r"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プレースホルダー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14" name="テキスト プレースホルダー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sp>
        <p:nvSpPr>
          <p:cNvPr id="22" name="テキスト プレースホルダー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23" name="テキスト プレースホルダー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sp>
        <p:nvSpPr>
          <p:cNvPr id="26" name="テキスト プレースホルダー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クリックしてサブタイトルをこちらに追加 </a:t>
            </a:r>
          </a:p>
        </p:txBody>
      </p:sp>
      <p:sp>
        <p:nvSpPr>
          <p:cNvPr id="27" name="テキスト プレースホルダー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rtlCol="0" anchor="ctr"/>
          <a:lstStyle>
            <a:lvl1pPr algn="l"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pc="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sp>
        <p:nvSpPr>
          <p:cNvPr id="7" name="図プレースホルダー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pc="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rtlCol="0" anchor="b"/>
          <a:lstStyle>
            <a:lvl1pPr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pc="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8" name="テキスト プレースホルダー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rtlCol="0"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pc="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rtlCol="0" anchor="b"/>
          <a:lstStyle>
            <a:lvl1pPr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7" name="図プレースホルダー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pc="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pc="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rtlCol="0" anchor="b"/>
          <a:lstStyle>
            <a:lvl1pPr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pc="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な目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図プレースホルダー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pc="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rtlCol="0" anchor="ctr" anchorCtr="0"/>
          <a:lstStyle>
            <a:lvl1pPr>
              <a:defRPr sz="3200" cap="all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rtlCol="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クリックしてタイトルを追加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半期ごとのパフォーマン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長分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pc="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15" name="タイトル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rtlCol="0" anchor="b"/>
          <a:lstStyle>
            <a:lvl1pPr>
              <a:defRPr lang="en-US" sz="3200" cap="all" spc="20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rtlCol="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8600" lvl="0" indent="-22860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rtlCol="0" anchor="b"/>
          <a:lstStyle>
            <a:lvl1pPr algn="ctr"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51" name="図プレースホルダー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52" name="テキスト プレースホルダー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53" name="テキスト プレースホルダー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2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</a:t>
            </a:r>
          </a:p>
        </p:txBody>
      </p:sp>
      <p:sp>
        <p:nvSpPr>
          <p:cNvPr id="54" name="図プレースホルダー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55" name="テキスト プレースホルダー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56" name="テキスト プレースホルダー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2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</a:t>
            </a:r>
          </a:p>
        </p:txBody>
      </p:sp>
      <p:sp>
        <p:nvSpPr>
          <p:cNvPr id="57" name="図プレースホルダー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58" name="テキスト プレースホルダー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59" name="テキスト プレースホルダー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</a:t>
            </a:r>
          </a:p>
        </p:txBody>
      </p:sp>
      <p:sp>
        <p:nvSpPr>
          <p:cNvPr id="60" name="図プレースホルダー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61" name="テキスト プレースホルダー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62" name="テキスト プレースホルダー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2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rtlCol="0" anchor="b"/>
          <a:lstStyle>
            <a:lvl1pPr algn="ctr">
              <a:defRPr sz="32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10" name="図プレースホルダー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19" name="テキスト プレースホルダー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1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28" name="図プレースホルダー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11" name="テキスト プレースホルダー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1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29" name="図プレースホルダー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14" name="テキスト プレースホルダー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15" name="テキスト プレースホルダー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1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37" name="図プレースホルダー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33" name="テキスト プレースホルダー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34" name="テキスト プレースホルダー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1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30" name="図プレースホルダー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17" name="テキスト プレースホルダー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1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31" name="図プレースホルダー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22" name="テキスト プレースホルダー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23" name="テキスト プレースホルダー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1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32" name="図プレースホルダー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25" name="テキスト プレースホルダー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26" name="テキスト プレースホルダー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1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38" name="図プレースホルダー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クリックして写真を追加</a:t>
            </a:r>
          </a:p>
        </p:txBody>
      </p:sp>
      <p:sp>
        <p:nvSpPr>
          <p:cNvPr id="35" name="テキスト プレースホルダー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クリックして名前を追加</a:t>
            </a:r>
          </a:p>
        </p:txBody>
      </p:sp>
      <p:sp>
        <p:nvSpPr>
          <p:cNvPr id="36" name="テキスト プレースホルダー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100" b="0" i="0" cap="none" spc="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クリックしてタイトルを追加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20XX</a:t>
            </a: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 dirty="0"/>
              <a:t>プレゼンテーションのタイトル</a:t>
            </a: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1729D4-A164-47A3-830D-E792BCE699E4}" type="slidenum">
              <a:rPr lang="en-US" altLang="ja-JP" noProof="0" smtClean="0"/>
              <a:pPr/>
              <a:t>‹#›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2C662D1-C475-4F0D-9994-D79216A6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10" y="73743"/>
            <a:ext cx="6882580" cy="67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BAF92-DF4B-4255-B378-F4750661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6" y="472842"/>
            <a:ext cx="10441347" cy="704442"/>
          </a:xfrm>
        </p:spPr>
        <p:txBody>
          <a:bodyPr/>
          <a:lstStyle/>
          <a:p>
            <a:r>
              <a:rPr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ユーザーの声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C4B5EF-C757-4342-B045-A8B6440CD0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0464" y="1434163"/>
            <a:ext cx="9991069" cy="4598774"/>
          </a:xfrm>
        </p:spPr>
      </p:sp>
    </p:spTree>
    <p:extLst>
      <p:ext uri="{BB962C8B-B14F-4D97-AF65-F5344CB8AC3E}">
        <p14:creationId xmlns:p14="http://schemas.microsoft.com/office/powerpoint/2010/main" val="60066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>
            <a:extLst>
              <a:ext uri="{FF2B5EF4-FFF2-40B4-BE49-F238E27FC236}">
                <a16:creationId xmlns:a16="http://schemas.microsoft.com/office/drawing/2014/main" id="{113BB050-2492-4019-BF7D-2FDF1EC33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D963FBE-C5A9-4BA5-B4BD-8E5A8A7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利用者の声が続々！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E8A0A9-9781-4F0D-9577-0F559938F2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72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AC14B6D-67D0-471E-BF6F-E9FCAA60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4D1657-316D-4609-A55C-F2E183C8FC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74C04E-BBB9-4445-AF6C-B3BB58A03AB2}"/>
              </a:ext>
            </a:extLst>
          </p:cNvPr>
          <p:cNvSpPr txBox="1"/>
          <p:nvPr/>
        </p:nvSpPr>
        <p:spPr>
          <a:xfrm>
            <a:off x="304799" y="2546649"/>
            <a:ext cx="5244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これから詳しく</a:t>
            </a:r>
            <a:endParaRPr kumimoji="1" lang="en-US" altLang="ja-JP" sz="3600" b="1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6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紹介させていただきます！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C4A4724-C226-4303-923F-A695BD36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637" y="1109202"/>
            <a:ext cx="4758559" cy="46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4">
            <a:extLst>
              <a:ext uri="{FF2B5EF4-FFF2-40B4-BE49-F238E27FC236}">
                <a16:creationId xmlns:a16="http://schemas.microsoft.com/office/drawing/2014/main" id="{8B64D0EC-89F7-4B84-BF6D-468261C388D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0907" b="10907"/>
          <a:stretch>
            <a:fillRect/>
          </a:stretch>
        </p:blipFill>
        <p:spPr>
          <a:xfrm>
            <a:off x="368190" y="452060"/>
            <a:ext cx="10194706" cy="5983817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E82B6BC3-A792-48C8-B2F6-7F325930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978" y="3443969"/>
            <a:ext cx="6022021" cy="1354174"/>
          </a:xfrm>
        </p:spPr>
        <p:txBody>
          <a:bodyPr/>
          <a:lstStyle/>
          <a:p>
            <a:r>
              <a:rPr kumimoji="1" lang="ja-JP" altLang="en-US" dirty="0"/>
              <a:t>お困りではありませんか？</a:t>
            </a:r>
          </a:p>
        </p:txBody>
      </p:sp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6D85489D-4FBC-4FD8-A1A9-C84BB9B64319}"/>
              </a:ext>
            </a:extLst>
          </p:cNvPr>
          <p:cNvSpPr/>
          <p:nvPr/>
        </p:nvSpPr>
        <p:spPr>
          <a:xfrm>
            <a:off x="5171598" y="106812"/>
            <a:ext cx="3392130" cy="2413244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スーパーが遠くて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大きいものを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買うのが</a:t>
            </a:r>
            <a:r>
              <a:rPr kumimoji="1" lang="ja-JP" altLang="en-US" dirty="0">
                <a:solidFill>
                  <a:srgbClr val="FF2D2D"/>
                </a:solidFill>
              </a:rPr>
              <a:t>大変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4DC01620-2E36-4941-A263-24DBA56E3679}"/>
              </a:ext>
            </a:extLst>
          </p:cNvPr>
          <p:cNvSpPr/>
          <p:nvPr/>
        </p:nvSpPr>
        <p:spPr>
          <a:xfrm>
            <a:off x="8525945" y="568769"/>
            <a:ext cx="3297865" cy="2413244"/>
          </a:xfrm>
          <a:prstGeom prst="cloudCallout">
            <a:avLst>
              <a:gd name="adj1" fmla="val -42832"/>
              <a:gd name="adj2" fmla="val 5117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定期購入をしても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使い切れずに</a:t>
            </a:r>
            <a:endParaRPr kumimoji="1" lang="en-US" altLang="ja-JP" dirty="0"/>
          </a:p>
          <a:p>
            <a:pPr algn="ctr"/>
            <a:r>
              <a:rPr kumimoji="1" lang="ja-JP" altLang="en-US" dirty="0">
                <a:solidFill>
                  <a:srgbClr val="FF2D2D"/>
                </a:solidFill>
              </a:rPr>
              <a:t>溜まっていく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3F5F9821-F103-45BB-BAF5-AC02F2F185A1}"/>
              </a:ext>
            </a:extLst>
          </p:cNvPr>
          <p:cNvSpPr/>
          <p:nvPr/>
        </p:nvSpPr>
        <p:spPr>
          <a:xfrm>
            <a:off x="5407573" y="4699877"/>
            <a:ext cx="3392130" cy="2044357"/>
          </a:xfrm>
          <a:prstGeom prst="cloudCallout">
            <a:avLst>
              <a:gd name="adj1" fmla="val -41902"/>
              <a:gd name="adj2" fmla="val -4899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仕事が忙しくて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買い物に行く</a:t>
            </a:r>
            <a:endParaRPr kumimoji="1" lang="en-US" altLang="ja-JP" dirty="0"/>
          </a:p>
          <a:p>
            <a:pPr algn="ctr"/>
            <a:r>
              <a:rPr kumimoji="1" lang="ja-JP" altLang="en-US" dirty="0">
                <a:solidFill>
                  <a:srgbClr val="FF2D2D"/>
                </a:solidFill>
              </a:rPr>
              <a:t>時間がない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88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36" y="1130398"/>
            <a:ext cx="5709702" cy="2862225"/>
          </a:xfrm>
        </p:spPr>
        <p:txBody>
          <a:bodyPr rtlCol="0"/>
          <a:lstStyle/>
          <a:p>
            <a:pPr rtl="0"/>
            <a:r>
              <a:rPr lang="ja-JP" altLang="en-US" dirty="0"/>
              <a:t>「</a:t>
            </a:r>
            <a:r>
              <a:rPr lang="ja-JP" altLang="en-US" b="1" dirty="0">
                <a:solidFill>
                  <a:schemeClr val="accent2"/>
                </a:solidFill>
              </a:rPr>
              <a:t>買い物弱者</a:t>
            </a:r>
            <a:r>
              <a:rPr lang="ja-JP" altLang="en-US" dirty="0"/>
              <a:t>」は</a:t>
            </a:r>
            <a:br>
              <a:rPr lang="en-US" altLang="ja-JP" dirty="0"/>
            </a:br>
            <a:r>
              <a:rPr lang="ja-JP" altLang="en-US" dirty="0"/>
              <a:t>社会問題に・・・</a:t>
            </a:r>
          </a:p>
        </p:txBody>
      </p:sp>
      <p:sp>
        <p:nvSpPr>
          <p:cNvPr id="34" name="長方形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</a:endParaRPr>
          </a:p>
        </p:txBody>
      </p:sp>
      <p:pic>
        <p:nvPicPr>
          <p:cNvPr id="11" name="図プレースホルダー 10">
            <a:extLst>
              <a:ext uri="{FF2B5EF4-FFF2-40B4-BE49-F238E27FC236}">
                <a16:creationId xmlns:a16="http://schemas.microsoft.com/office/drawing/2014/main" id="{888D6DA3-AD6C-4CA6-B7AC-BCBF48952DD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9171" r="16467"/>
          <a:stretch/>
        </p:blipFill>
        <p:spPr>
          <a:xfrm>
            <a:off x="8143875" y="947737"/>
            <a:ext cx="4048124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2FE4B-87DC-4973-A99A-F8B75FCD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/>
              <a:t>買い物・物の管理に困っている人は大勢いる！？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C2EFC-B4D9-488D-88FC-05034B0C9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0148" y="1941289"/>
            <a:ext cx="4818241" cy="573320"/>
          </a:xfrm>
        </p:spPr>
        <p:txBody>
          <a:bodyPr>
            <a:normAutofit fontScale="92500"/>
          </a:bodyPr>
          <a:lstStyle/>
          <a:p>
            <a:r>
              <a:rPr kumimoji="1" lang="ja-JP" altLang="en-US" sz="2400" b="1" dirty="0">
                <a:solidFill>
                  <a:schemeClr val="accent2"/>
                </a:solidFill>
              </a:rPr>
              <a:t>飲食料品小売業の事業所数の推移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BC543E-1D75-4FF4-82EB-8008A7E299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370764-58E1-4C8C-BCDC-4AEF2A636D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5089" y="1941289"/>
            <a:ext cx="4626763" cy="422365"/>
          </a:xfrm>
        </p:spPr>
        <p:txBody>
          <a:bodyPr>
            <a:normAutofit/>
          </a:bodyPr>
          <a:lstStyle/>
          <a:p>
            <a:pPr algn="ctr"/>
            <a:r>
              <a:rPr lang="ja-JP" altLang="en-US" sz="2200" b="1" dirty="0">
                <a:solidFill>
                  <a:schemeClr val="accent2"/>
                </a:solidFill>
              </a:rPr>
              <a:t>収納についての</a:t>
            </a:r>
            <a:r>
              <a:rPr kumimoji="1" lang="ja-JP" altLang="en-US" sz="2200" b="1" dirty="0">
                <a:solidFill>
                  <a:schemeClr val="accent2"/>
                </a:solidFill>
              </a:rPr>
              <a:t>アンケート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3D68E67-BDB9-4165-BC05-F53FBC400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4464173-D93C-4091-AC17-02824A4B2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991188"/>
              </p:ext>
            </p:extLst>
          </p:nvPr>
        </p:nvGraphicFramePr>
        <p:xfrm>
          <a:off x="1274694" y="2833510"/>
          <a:ext cx="462915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31AB37-702C-44F7-B4D4-A23D30CE4AC2}"/>
              </a:ext>
            </a:extLst>
          </p:cNvPr>
          <p:cNvSpPr txBox="1"/>
          <p:nvPr/>
        </p:nvSpPr>
        <p:spPr>
          <a:xfrm>
            <a:off x="4064548" y="5974567"/>
            <a:ext cx="183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出典：経済産業省</a:t>
            </a:r>
          </a:p>
        </p:txBody>
      </p:sp>
      <p:sp>
        <p:nvSpPr>
          <p:cNvPr id="14" name="星: 16 pt 13">
            <a:extLst>
              <a:ext uri="{FF2B5EF4-FFF2-40B4-BE49-F238E27FC236}">
                <a16:creationId xmlns:a16="http://schemas.microsoft.com/office/drawing/2014/main" id="{D5A9A8C5-972C-4A49-9128-EC6F31775814}"/>
              </a:ext>
            </a:extLst>
          </p:cNvPr>
          <p:cNvSpPr/>
          <p:nvPr/>
        </p:nvSpPr>
        <p:spPr>
          <a:xfrm>
            <a:off x="1650109" y="2898480"/>
            <a:ext cx="3878318" cy="2501166"/>
          </a:xfrm>
          <a:prstGeom prst="star16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スーパーに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行くのが大変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12BCC8-C109-4A96-BB1F-38928A183226}"/>
              </a:ext>
            </a:extLst>
          </p:cNvPr>
          <p:cNvSpPr txBox="1"/>
          <p:nvPr/>
        </p:nvSpPr>
        <p:spPr>
          <a:xfrm>
            <a:off x="9172556" y="5974567"/>
            <a:ext cx="183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出典：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PR TIMES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7" name="グラフ 16">
            <a:extLst>
              <a:ext uri="{FF2B5EF4-FFF2-40B4-BE49-F238E27FC236}">
                <a16:creationId xmlns:a16="http://schemas.microsoft.com/office/drawing/2014/main" id="{F08219F6-8E0A-4485-A716-61A5BAD4B0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97511"/>
              </p:ext>
            </p:extLst>
          </p:nvPr>
        </p:nvGraphicFramePr>
        <p:xfrm>
          <a:off x="6352188" y="2610776"/>
          <a:ext cx="4851791" cy="3076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星: 16 pt 17">
            <a:extLst>
              <a:ext uri="{FF2B5EF4-FFF2-40B4-BE49-F238E27FC236}">
                <a16:creationId xmlns:a16="http://schemas.microsoft.com/office/drawing/2014/main" id="{FB1550A9-84B0-4846-A41A-358E104EEC44}"/>
              </a:ext>
            </a:extLst>
          </p:cNvPr>
          <p:cNvSpPr/>
          <p:nvPr/>
        </p:nvSpPr>
        <p:spPr>
          <a:xfrm>
            <a:off x="6726175" y="2833510"/>
            <a:ext cx="3878318" cy="2501166"/>
          </a:xfrm>
          <a:prstGeom prst="star16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収納が少ない</a:t>
            </a:r>
          </a:p>
        </p:txBody>
      </p:sp>
    </p:spTree>
    <p:extLst>
      <p:ext uri="{BB962C8B-B14F-4D97-AF65-F5344CB8AC3E}">
        <p14:creationId xmlns:p14="http://schemas.microsoft.com/office/powerpoint/2010/main" val="163525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53" y="2254929"/>
            <a:ext cx="6272212" cy="2348139"/>
          </a:xfrm>
        </p:spPr>
        <p:txBody>
          <a:bodyPr rtlCol="0"/>
          <a:lstStyle/>
          <a:p>
            <a:pPr rtl="0"/>
            <a:r>
              <a:rPr lang="ja-JP" altLang="en-US" sz="4800" dirty="0"/>
              <a:t>物価が高い今日この頃</a:t>
            </a:r>
            <a:br>
              <a:rPr lang="en-US" altLang="ja-JP" sz="4800" dirty="0"/>
            </a:br>
            <a:r>
              <a:rPr lang="ja-JP" altLang="en-US" sz="4800" b="1" dirty="0">
                <a:solidFill>
                  <a:srgbClr val="FF6969"/>
                </a:solidFill>
              </a:rPr>
              <a:t>お得</a:t>
            </a:r>
            <a:r>
              <a:rPr lang="ja-JP" altLang="en-US" sz="4800" dirty="0"/>
              <a:t>に・</a:t>
            </a:r>
            <a:r>
              <a:rPr lang="ja-JP" altLang="en-US" sz="4800" b="1" dirty="0">
                <a:solidFill>
                  <a:srgbClr val="FF6969"/>
                </a:solidFill>
              </a:rPr>
              <a:t>簡単</a:t>
            </a:r>
            <a:r>
              <a:rPr lang="ja-JP" altLang="en-US" sz="4800" dirty="0"/>
              <a:t>に</a:t>
            </a:r>
            <a:br>
              <a:rPr lang="en-US" altLang="ja-JP" sz="4800" dirty="0"/>
            </a:br>
            <a:r>
              <a:rPr lang="ja-JP" altLang="en-US" sz="4800" dirty="0"/>
              <a:t>買い物をしたい！</a:t>
            </a:r>
          </a:p>
        </p:txBody>
      </p:sp>
      <p:sp>
        <p:nvSpPr>
          <p:cNvPr id="34" name="長方形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</a:endParaRPr>
          </a:p>
        </p:txBody>
      </p:sp>
      <p:pic>
        <p:nvPicPr>
          <p:cNvPr id="5" name="図プレースホルダー 4">
            <a:extLst>
              <a:ext uri="{FF2B5EF4-FFF2-40B4-BE49-F238E27FC236}">
                <a16:creationId xmlns:a16="http://schemas.microsoft.com/office/drawing/2014/main" id="{FA60D474-C0C7-4ED1-A369-2A996CECBAD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8888" r="16750"/>
          <a:stretch/>
        </p:blipFill>
        <p:spPr>
          <a:xfrm>
            <a:off x="8143875" y="947737"/>
            <a:ext cx="4048124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0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4AE88-8645-451D-B623-49940D18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166"/>
            <a:ext cx="10515600" cy="640951"/>
          </a:xfrm>
        </p:spPr>
        <p:txBody>
          <a:bodyPr/>
          <a:lstStyle/>
          <a:p>
            <a:r>
              <a:rPr kumimoji="1" lang="ja-JP" altLang="en-US" sz="4800" b="1" dirty="0"/>
              <a:t>そんなあなたに！！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7286CEB-E7EA-4793-B889-513D17AB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56" y="1135117"/>
            <a:ext cx="5712372" cy="5569563"/>
          </a:xfrm>
          <a:prstGeom prst="rect">
            <a:avLst/>
          </a:prstGeom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DF575227-1B6B-4762-AC88-248CC7BEA91D}"/>
              </a:ext>
            </a:extLst>
          </p:cNvPr>
          <p:cNvSpPr/>
          <p:nvPr/>
        </p:nvSpPr>
        <p:spPr>
          <a:xfrm>
            <a:off x="388882" y="1261242"/>
            <a:ext cx="3930869" cy="2049518"/>
          </a:xfrm>
          <a:prstGeom prst="wedgeEllipseCallout">
            <a:avLst>
              <a:gd name="adj1" fmla="val 40643"/>
              <a:gd name="adj2" fmla="val 5070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ネットショッピングで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お得にまとめ買い！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2A87461B-E284-4F00-96BE-0C6BEB35110E}"/>
              </a:ext>
            </a:extLst>
          </p:cNvPr>
          <p:cNvSpPr/>
          <p:nvPr/>
        </p:nvSpPr>
        <p:spPr>
          <a:xfrm>
            <a:off x="7872250" y="1261242"/>
            <a:ext cx="3857295" cy="2049518"/>
          </a:xfrm>
          <a:prstGeom prst="wedgeEllipseCallout">
            <a:avLst>
              <a:gd name="adj1" fmla="val -44583"/>
              <a:gd name="adj2" fmla="val 471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一元化して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買い忘れ・買いすぎを防止！</a:t>
            </a:r>
          </a:p>
        </p:txBody>
      </p:sp>
    </p:spTree>
    <p:extLst>
      <p:ext uri="{BB962C8B-B14F-4D97-AF65-F5344CB8AC3E}">
        <p14:creationId xmlns:p14="http://schemas.microsoft.com/office/powerpoint/2010/main" val="63963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BAF92-DF4B-4255-B378-F4750661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6" y="472842"/>
            <a:ext cx="10441347" cy="704442"/>
          </a:xfrm>
        </p:spPr>
        <p:txBody>
          <a:bodyPr/>
          <a:lstStyle/>
          <a:p>
            <a:r>
              <a:rPr lang="ja-JP" altLang="ja-JP" sz="320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簡単な登録作業</a:t>
            </a:r>
            <a:r>
              <a:rPr lang="ja-JP" altLang="en-US" sz="320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だけ</a:t>
            </a:r>
            <a:r>
              <a:rPr lang="ja-JP" altLang="ja-JP" sz="320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で、購入が必要な時期が分かる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C4B5EF-C757-4342-B045-A8B6440CD0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0464" y="1434163"/>
            <a:ext cx="9991069" cy="4598774"/>
          </a:xfrm>
        </p:spPr>
      </p:sp>
    </p:spTree>
    <p:extLst>
      <p:ext uri="{BB962C8B-B14F-4D97-AF65-F5344CB8AC3E}">
        <p14:creationId xmlns:p14="http://schemas.microsoft.com/office/powerpoint/2010/main" val="38124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BAF92-DF4B-4255-B378-F4750661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6" y="472842"/>
            <a:ext cx="10441347" cy="704442"/>
          </a:xfrm>
        </p:spPr>
        <p:txBody>
          <a:bodyPr/>
          <a:lstStyle/>
          <a:p>
            <a:r>
              <a:rPr lang="ja-JP" altLang="ja-JP" sz="320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溜まりがち・不足しがちな</a:t>
            </a:r>
            <a:r>
              <a:rPr lang="ja-JP" altLang="en-US" sz="320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日用品</a:t>
            </a:r>
            <a:r>
              <a:rPr lang="ja-JP" altLang="ja-JP" sz="320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を一括管理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C4B5EF-C757-4342-B045-A8B6440CD0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0464" y="1434163"/>
            <a:ext cx="9991069" cy="4598774"/>
          </a:xfrm>
        </p:spPr>
      </p:sp>
    </p:spTree>
    <p:extLst>
      <p:ext uri="{BB962C8B-B14F-4D97-AF65-F5344CB8AC3E}">
        <p14:creationId xmlns:p14="http://schemas.microsoft.com/office/powerpoint/2010/main" val="32171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6FBC2-28D7-42D1-9DC6-3CCFEA51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b="1" dirty="0" err="1"/>
              <a:t>Subskeeper</a:t>
            </a:r>
            <a:r>
              <a:rPr kumimoji="1" lang="ja-JP" altLang="en-US" sz="3600" b="1" dirty="0"/>
              <a:t>でできること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2B5EF6-0A10-4AA8-A1E5-BFCCB76562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sz="2800" b="1" dirty="0"/>
              <a:t>登録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AD8DA3-72C3-4F32-A6D5-7A3E06B221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sz="1800" dirty="0"/>
              <a:t>簡単な登録操作で</a:t>
            </a:r>
            <a:endParaRPr kumimoji="1" lang="en-US" altLang="ja-JP" sz="1800" dirty="0"/>
          </a:p>
          <a:p>
            <a:r>
              <a:rPr kumimoji="1" lang="ja-JP" altLang="en-US" sz="1800" dirty="0"/>
              <a:t>定期購入品を追加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6F6DE0-CD35-45D5-BEC9-733153C41D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68298" y="1627860"/>
            <a:ext cx="2251564" cy="498496"/>
          </a:xfrm>
        </p:spPr>
        <p:txBody>
          <a:bodyPr/>
          <a:lstStyle/>
          <a:p>
            <a:r>
              <a:rPr kumimoji="1" lang="ja-JP" altLang="en-US" sz="2800" b="1" dirty="0"/>
              <a:t>通知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6902671-2002-4BD1-B884-D267961971E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24112" y="2192684"/>
            <a:ext cx="3143771" cy="1183863"/>
          </a:xfrm>
        </p:spPr>
        <p:txBody>
          <a:bodyPr/>
          <a:lstStyle/>
          <a:p>
            <a:r>
              <a:rPr kumimoji="1" lang="ja-JP" altLang="en-US" sz="1800" dirty="0"/>
              <a:t>残量が少なくなったら</a:t>
            </a:r>
            <a:endParaRPr lang="en-US" altLang="ja-JP" sz="1800" dirty="0"/>
          </a:p>
          <a:p>
            <a:r>
              <a:rPr kumimoji="1" lang="ja-JP" altLang="en-US" sz="1800" dirty="0"/>
              <a:t>赤く色が変わって表示されます</a:t>
            </a:r>
            <a:endParaRPr kumimoji="1" lang="en-US" altLang="ja-JP" sz="1800" dirty="0"/>
          </a:p>
          <a:p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7BFAED6-1EC2-4A8A-8336-403E022B97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ja-JP" altLang="en-US" sz="2800" b="1" dirty="0"/>
              <a:t>補充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9BB38DC-40EB-4EBD-AE41-9CB7631347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24481" y="2181949"/>
            <a:ext cx="3349282" cy="1014715"/>
          </a:xfrm>
        </p:spPr>
        <p:txBody>
          <a:bodyPr/>
          <a:lstStyle/>
          <a:p>
            <a:r>
              <a:rPr kumimoji="1" lang="ja-JP" altLang="en-US" sz="1800" dirty="0"/>
              <a:t>ちょうどいいタイミングで届くから</a:t>
            </a:r>
            <a:endParaRPr kumimoji="1" lang="en-US" altLang="ja-JP" sz="1800" dirty="0"/>
          </a:p>
          <a:p>
            <a:r>
              <a:rPr kumimoji="1" lang="ja-JP" altLang="en-US" sz="1800" dirty="0"/>
              <a:t>過不足</a:t>
            </a:r>
            <a:r>
              <a:rPr kumimoji="1" lang="ja-JP" altLang="en-US" sz="1800"/>
              <a:t>なく管理！</a:t>
            </a:r>
            <a:endParaRPr kumimoji="1" lang="ja-JP" altLang="en-US" sz="18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DEE1EBC7-3396-4875-A89D-548456B4349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ja-JP" altLang="en-US" sz="2800" b="1" dirty="0"/>
              <a:t>使用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10300BB9-72AA-44F1-AA35-69CB0FCCFE2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55252" y="4917263"/>
            <a:ext cx="2374530" cy="795563"/>
          </a:xfrm>
        </p:spPr>
        <p:txBody>
          <a:bodyPr/>
          <a:lstStyle/>
          <a:p>
            <a:r>
              <a:rPr kumimoji="1" lang="ja-JP" altLang="en-US" sz="1800" dirty="0"/>
              <a:t>毎日少しずつメーターが</a:t>
            </a:r>
            <a:endParaRPr kumimoji="1" lang="en-US" altLang="ja-JP" sz="1800" dirty="0"/>
          </a:p>
          <a:p>
            <a:r>
              <a:rPr lang="ja-JP" altLang="en-US" sz="1800" dirty="0"/>
              <a:t>減っていきます</a:t>
            </a:r>
            <a:endParaRPr kumimoji="1" lang="ja-JP" altLang="en-US" sz="1800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87B2C05-65D9-4DEE-A590-5AC8165365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ja-JP" altLang="en-US" sz="2800" b="1" dirty="0"/>
              <a:t>購入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E562485F-AE2B-49DD-ADEE-74B4E2BD416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ja-JP" altLang="en-US" sz="1800" dirty="0"/>
              <a:t>登録した</a:t>
            </a:r>
            <a:r>
              <a:rPr kumimoji="1" lang="en-US" altLang="ja-JP" sz="1800" dirty="0"/>
              <a:t>URL</a:t>
            </a:r>
            <a:r>
              <a:rPr kumimoji="1" lang="ja-JP" altLang="en-US" sz="1800" dirty="0"/>
              <a:t>から</a:t>
            </a:r>
            <a:endParaRPr kumimoji="1" lang="en-US" altLang="ja-JP" sz="1800" dirty="0"/>
          </a:p>
          <a:p>
            <a:r>
              <a:rPr lang="ja-JP" altLang="en-US" sz="1800" dirty="0"/>
              <a:t>商品を購入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5795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</p:bldLst>
  </p:timing>
</p:sld>
</file>

<file path=ppt/theme/theme1.xml><?xml version="1.0" encoding="utf-8"?>
<a:theme xmlns:a="http://schemas.openxmlformats.org/drawingml/2006/main" name="Office テーマ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7204_TF33468121_Win32" id="{4F2D7007-9BFD-4238-B463-554678A8D263}" vid="{44815A59-5060-4FDA-AF57-76FCE484713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海岸のプレゼンテーション</Template>
  <TotalTime>856</TotalTime>
  <Words>360</Words>
  <Application>Microsoft Office PowerPoint</Application>
  <PresentationFormat>ワイド画面</PresentationFormat>
  <Paragraphs>69</Paragraphs>
  <Slides>12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游ゴシック</vt:lpstr>
      <vt:lpstr>游ゴシック Light</vt:lpstr>
      <vt:lpstr>游明朝</vt:lpstr>
      <vt:lpstr>Arial</vt:lpstr>
      <vt:lpstr>Segoe UI Light</vt:lpstr>
      <vt:lpstr>Office テーマ</vt:lpstr>
      <vt:lpstr>PowerPoint プレゼンテーション</vt:lpstr>
      <vt:lpstr>お困りではありませんか？</vt:lpstr>
      <vt:lpstr>「買い物弱者」は 社会問題に・・・</vt:lpstr>
      <vt:lpstr>買い物・物の管理に困っている人は大勢いる！？</vt:lpstr>
      <vt:lpstr>物価が高い今日この頃 お得に・簡単に 買い物をしたい！</vt:lpstr>
      <vt:lpstr>そんなあなたに！！</vt:lpstr>
      <vt:lpstr>簡単な登録作業だけで、購入が必要な時期が分かる</vt:lpstr>
      <vt:lpstr>溜まりがち・不足しがちな日用品を一括管理</vt:lpstr>
      <vt:lpstr>Subskeeperでできること</vt:lpstr>
      <vt:lpstr>ユーザーの声</vt:lpstr>
      <vt:lpstr>利用者の声が続々！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畠山千裕</dc:creator>
  <cp:lastModifiedBy>畠山千裕</cp:lastModifiedBy>
  <cp:revision>9</cp:revision>
  <dcterms:created xsi:type="dcterms:W3CDTF">2023-06-26T01:42:31Z</dcterms:created>
  <dcterms:modified xsi:type="dcterms:W3CDTF">2023-06-28T00:08:05Z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