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5" d="100"/>
          <a:sy n="65"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2023/6/1</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2023/6/1</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2023/6/1</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92500" lnSpcReduction="20000"/>
          </a:bodyPr>
          <a:lstStyle/>
          <a:p>
            <a:r>
              <a:rPr lang="ja-JP" altLang="en-US" b="0" i="0" dirty="0">
                <a:solidFill>
                  <a:srgbClr val="1D1C1D"/>
                </a:solidFill>
                <a:effectLst/>
                <a:latin typeface="NotoSansJP"/>
              </a:rPr>
              <a:t>名前</a:t>
            </a:r>
            <a:r>
              <a:rPr lang="en-US" altLang="ja-JP" b="0" i="0" dirty="0">
                <a:solidFill>
                  <a:srgbClr val="1D1C1D"/>
                </a:solidFill>
                <a:effectLst/>
                <a:latin typeface="NotoSansJP"/>
              </a:rPr>
              <a:t>: </a:t>
            </a:r>
            <a:r>
              <a:rPr lang="ja-JP" altLang="en-US" b="0" i="0" dirty="0">
                <a:solidFill>
                  <a:srgbClr val="1D1C1D"/>
                </a:solidFill>
                <a:effectLst/>
                <a:latin typeface="NotoSansJP"/>
              </a:rPr>
              <a:t>田中美香子 </a:t>
            </a:r>
            <a:r>
              <a:rPr lang="en-US" altLang="ja-JP" b="0" i="0" dirty="0">
                <a:solidFill>
                  <a:srgbClr val="1D1C1D"/>
                </a:solidFill>
                <a:effectLst/>
                <a:latin typeface="NotoSansJP"/>
              </a:rPr>
              <a:t>(Tanaka Mika)</a:t>
            </a:r>
            <a:br>
              <a:rPr lang="ja-JP" altLang="en-US" dirty="0"/>
            </a:br>
            <a:r>
              <a:rPr lang="ja-JP" altLang="en-US" b="0" i="0" dirty="0">
                <a:solidFill>
                  <a:srgbClr val="1D1C1D"/>
                </a:solidFill>
                <a:effectLst/>
                <a:latin typeface="NotoSansJP"/>
              </a:rPr>
              <a:t>年齢</a:t>
            </a:r>
            <a:r>
              <a:rPr lang="en-US" altLang="ja-JP" b="0" i="0" dirty="0">
                <a:solidFill>
                  <a:srgbClr val="1D1C1D"/>
                </a:solidFill>
                <a:effectLst/>
                <a:latin typeface="NotoSansJP"/>
              </a:rPr>
              <a:t>: 28</a:t>
            </a:r>
            <a:r>
              <a:rPr lang="ja-JP" altLang="en-US" b="0" i="0" dirty="0">
                <a:solidFill>
                  <a:srgbClr val="1D1C1D"/>
                </a:solidFill>
                <a:effectLst/>
                <a:latin typeface="NotoSansJP"/>
              </a:rPr>
              <a:t>歳</a:t>
            </a:r>
            <a:br>
              <a:rPr lang="ja-JP" altLang="en-US" dirty="0"/>
            </a:br>
            <a:r>
              <a:rPr lang="ja-JP" altLang="en-US" b="0" i="0" dirty="0">
                <a:solidFill>
                  <a:srgbClr val="1D1C1D"/>
                </a:solidFill>
                <a:effectLst/>
                <a:latin typeface="NotoSansJP"/>
              </a:rPr>
              <a:t>職業</a:t>
            </a:r>
            <a:r>
              <a:rPr lang="en-US" altLang="ja-JP" b="0" i="0" dirty="0">
                <a:solidFill>
                  <a:srgbClr val="1D1C1D"/>
                </a:solidFill>
                <a:effectLst/>
                <a:latin typeface="NotoSansJP"/>
              </a:rPr>
              <a:t>: </a:t>
            </a:r>
            <a:r>
              <a:rPr lang="ja-JP" altLang="en-US" b="0" i="0" dirty="0">
                <a:solidFill>
                  <a:srgbClr val="1D1C1D"/>
                </a:solidFill>
                <a:effectLst/>
                <a:latin typeface="NotoSansJP"/>
              </a:rPr>
              <a:t>デザイナー</a:t>
            </a:r>
            <a:br>
              <a:rPr lang="ja-JP" altLang="en-US" dirty="0"/>
            </a:br>
            <a:r>
              <a:rPr lang="ja-JP" altLang="en-US" b="0" i="0" dirty="0">
                <a:solidFill>
                  <a:srgbClr val="1D1C1D"/>
                </a:solidFill>
                <a:effectLst/>
                <a:latin typeface="NotoSansJP"/>
              </a:rPr>
              <a:t>趣味</a:t>
            </a:r>
            <a:r>
              <a:rPr lang="en-US" altLang="ja-JP" b="0" i="0" dirty="0">
                <a:solidFill>
                  <a:srgbClr val="1D1C1D"/>
                </a:solidFill>
                <a:effectLst/>
                <a:latin typeface="NotoSansJP"/>
              </a:rPr>
              <a:t>: </a:t>
            </a:r>
            <a:r>
              <a:rPr lang="ja-JP" altLang="en-US" b="0" i="0" dirty="0">
                <a:solidFill>
                  <a:srgbClr val="1D1C1D"/>
                </a:solidFill>
                <a:effectLst/>
                <a:latin typeface="NotoSansJP"/>
              </a:rPr>
              <a:t>絵を描くこと、読書、カフェ巡り、旅行</a:t>
            </a:r>
            <a:br>
              <a:rPr lang="ja-JP" altLang="en-US" dirty="0"/>
            </a:br>
            <a:r>
              <a:rPr lang="ja-JP" altLang="en-US" b="0" i="0" dirty="0">
                <a:solidFill>
                  <a:srgbClr val="1D1C1D"/>
                </a:solidFill>
                <a:effectLst/>
                <a:latin typeface="NotoSansJP"/>
              </a:rPr>
              <a:t>性格</a:t>
            </a:r>
            <a:r>
              <a:rPr lang="en-US" altLang="ja-JP" b="0" i="0" dirty="0">
                <a:solidFill>
                  <a:srgbClr val="1D1C1D"/>
                </a:solidFill>
                <a:effectLst/>
                <a:latin typeface="NotoSansJP"/>
              </a:rPr>
              <a:t>: </a:t>
            </a:r>
            <a:r>
              <a:rPr lang="ja-JP" altLang="en-US" b="0" i="0" dirty="0">
                <a:solidFill>
                  <a:srgbClr val="1D1C1D"/>
                </a:solidFill>
                <a:effectLst/>
                <a:latin typeface="NotoSansJP"/>
              </a:rPr>
              <a:t>穏やかで思いやりのある性格です。社交的で人懐っこく、人々との関わりを大切にします。常に新しいアイデアを求め、創造性に満ちた仕事に情熱を注いでいます。他人の意見を尊重し、柔軟に対応することができるため、チームでの協力作業にも適しています。また、自己表現の一環としてファッションやアートにも興味を持ち、自分自身の個性を大切にしています。</a:t>
            </a:r>
            <a:br>
              <a:rPr lang="ja-JP" altLang="en-US" dirty="0"/>
            </a:br>
            <a:r>
              <a:rPr lang="ja-JP" altLang="en-US" b="0" i="0" dirty="0">
                <a:solidFill>
                  <a:srgbClr val="1D1C1D"/>
                </a:solidFill>
                <a:effectLst/>
                <a:latin typeface="NotoSansJP"/>
              </a:rPr>
              <a:t>ライフスタイル</a:t>
            </a:r>
            <a:r>
              <a:rPr lang="en-US" altLang="ja-JP" b="0" i="0" dirty="0">
                <a:solidFill>
                  <a:srgbClr val="1D1C1D"/>
                </a:solidFill>
                <a:effectLst/>
                <a:latin typeface="NotoSansJP"/>
              </a:rPr>
              <a:t>: </a:t>
            </a:r>
            <a:r>
              <a:rPr lang="ja-JP" altLang="en-US" b="0" i="0" dirty="0">
                <a:solidFill>
                  <a:srgbClr val="1D1C1D"/>
                </a:solidFill>
                <a:effectLst/>
                <a:latin typeface="NotoSansJP"/>
              </a:rPr>
              <a:t>バランスの取れた生活を大切にしています。朝はゆっくりと起床し、自宅でヨガや瞑想を行いリフレッシュします。デザイナーとして働いているため、クリエイティブな仕事に没頭する一方で、自然や美しい景色を求めて週末には自然に触れるために散歩やハイキングに出かけます。友人との集まりやカフェでのひと時も大切にし、新しい文化や料理に興味を持っています。自分自身の成長を追求するために、継続的な学習と読書も欠かしません。</a:t>
            </a:r>
            <a:br>
              <a:rPr lang="ja-JP" altLang="en-US" dirty="0"/>
            </a:br>
            <a:r>
              <a:rPr lang="ja-JP" altLang="en-US" b="0" i="0" dirty="0">
                <a:solidFill>
                  <a:srgbClr val="1D1C1D"/>
                </a:solidFill>
                <a:effectLst/>
                <a:latin typeface="NotoSansJP"/>
              </a:rPr>
              <a:t>価値観</a:t>
            </a:r>
            <a:r>
              <a:rPr lang="en-US" altLang="ja-JP" b="0" i="0" dirty="0">
                <a:solidFill>
                  <a:srgbClr val="1D1C1D"/>
                </a:solidFill>
                <a:effectLst/>
                <a:latin typeface="NotoSansJP"/>
              </a:rPr>
              <a:t>: </a:t>
            </a:r>
            <a:r>
              <a:rPr lang="ja-JP" altLang="en-US" b="0" i="0" dirty="0">
                <a:solidFill>
                  <a:srgbClr val="1D1C1D"/>
                </a:solidFill>
                <a:effectLst/>
                <a:latin typeface="NotoSansJP"/>
              </a:rPr>
              <a:t>美とクリエイティビティを重視しており、デザインやアートに魅力を感じます。持</a:t>
            </a:r>
            <a:endParaRPr lang="ja-JP" altLang="en-US" dirty="0"/>
          </a:p>
        </p:txBody>
      </p:sp>
      <p:pic>
        <p:nvPicPr>
          <p:cNvPr id="3" name="図プレースホルダー 2">
            <a:extLst>
              <a:ext uri="{FF2B5EF4-FFF2-40B4-BE49-F238E27FC236}">
                <a16:creationId xmlns:a16="http://schemas.microsoft.com/office/drawing/2014/main" id="{48433171-A5BC-429C-8118-E338F1FEFE01}"/>
              </a:ext>
            </a:extLst>
          </p:cNvPr>
          <p:cNvPicPr>
            <a:picLocks noGrp="1" noChangeAspect="1"/>
          </p:cNvPicPr>
          <p:nvPr>
            <p:ph type="pic" idx="13"/>
          </p:nvPr>
        </p:nvPicPr>
        <p:blipFill rotWithShape="1">
          <a:blip r:embed="rId2"/>
          <a:srcRect t="615" b="615"/>
          <a:stretch/>
        </p:blipFill>
        <p:spPr>
          <a:xfrm>
            <a:off x="515185" y="789071"/>
            <a:ext cx="3125788"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827</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NotoSansJP</vt: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松本新</cp:lastModifiedBy>
  <cp:revision>18</cp:revision>
  <dcterms:created xsi:type="dcterms:W3CDTF">2022-05-26T01:13:26Z</dcterms:created>
  <dcterms:modified xsi:type="dcterms:W3CDTF">2023-06-01T08:10:40Z</dcterms:modified>
</cp:coreProperties>
</file>