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4890" autoAdjust="0"/>
  </p:normalViewPr>
  <p:slideViewPr>
    <p:cSldViewPr snapToGrid="0">
      <p:cViewPr varScale="1">
        <p:scale>
          <a:sx n="55" d="100"/>
          <a:sy n="55" d="100"/>
        </p:scale>
        <p:origin x="10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1A899-C0BC-4C56-B724-E0325976651C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CE235-570B-45B1-BE95-84817AC5F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7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どうせ齊藤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CE235-570B-45B1-BE95-84817AC5F36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998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共通認識がない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どらえもん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CE235-570B-45B1-BE95-84817AC5F36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215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画面設計で共通認識を取る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CE235-570B-45B1-BE95-84817AC5F36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27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実際の画面と画面設計の比較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CE235-570B-45B1-BE95-84817AC5F36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082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機能の面は先生とポンコツ生徒の関係性でした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CE235-570B-45B1-BE95-84817AC5F36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人で話し合って、レビューをもらって</a:t>
            </a:r>
            <a:endParaRPr kumimoji="1" lang="en-US" altLang="ja-JP" dirty="0"/>
          </a:p>
          <a:p>
            <a:r>
              <a:rPr lang="ja-JP" altLang="en-US" dirty="0"/>
              <a:t>レベルアップしていきました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CE235-570B-45B1-BE95-84817AC5F36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318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今回の課題</a:t>
            </a:r>
            <a:endParaRPr lang="en-US" altLang="ja-JP" dirty="0"/>
          </a:p>
          <a:p>
            <a:r>
              <a:rPr kumimoji="1" lang="ja-JP" altLang="en-US" dirty="0"/>
              <a:t>タイムマネジメント</a:t>
            </a:r>
            <a:endParaRPr kumimoji="1" lang="en-US" altLang="ja-JP" dirty="0"/>
          </a:p>
          <a:p>
            <a:r>
              <a:rPr lang="ja-JP" altLang="en-US" dirty="0"/>
              <a:t>→最終的に優先順位を決めて、解決した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残ったタスクを次の日の持ち越す日が多かった</a:t>
            </a:r>
            <a:endParaRPr kumimoji="1" lang="en-US" altLang="ja-JP" dirty="0"/>
          </a:p>
          <a:p>
            <a:r>
              <a:rPr kumimoji="1" lang="ja-JP" altLang="en-US" dirty="0"/>
              <a:t>→優先順位を決めて、作業に取り組むことができた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CE235-570B-45B1-BE95-84817AC5F36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261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今後も</a:t>
            </a:r>
            <a:endParaRPr lang="en-US" altLang="ja-JP" dirty="0"/>
          </a:p>
          <a:p>
            <a:r>
              <a:rPr kumimoji="1" lang="ja-JP" altLang="en-US" dirty="0"/>
              <a:t>スケジュールとコミュニケーション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CE235-570B-45B1-BE95-84817AC5F36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25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DFF19-938D-4BB6-A062-6A9F50F1D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1C7E16-D4BC-4F9B-919B-E1F1C203C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B30615-B907-47D0-8884-09C773BE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7D2950-B123-4849-9E0A-4F7425A6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D40B4A-8797-4795-9988-257D1A45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0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64E89A-2125-42FD-9386-48CC073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534F24-1165-4A78-A240-D040020F8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ACAEBD-7954-418B-A0A0-C0C01BF5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D0AEE1-C4D5-4E37-8DE5-3C14581E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696929-3B20-4893-A549-5B120EA9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8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D0A3F8D-B4E4-4DC6-8FEF-E906B90CA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55241E-4359-4745-8CD3-78C5851CA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532753-2581-4056-B96C-BFACF057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6ADF6D-2D6B-4173-BFF9-459E87DE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CB6D24-30F4-4A88-A15C-9FA23725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13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5F222-C47F-48B3-8866-DD77B169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83991B-0EA7-439F-BACE-F2D28D696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7CAC9C-AC82-42E7-8200-56074D6F7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DC296E-BAFA-4761-AC3F-99D24803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9C17A2-FC78-4509-8F31-0AC40A3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46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EAFC9-E281-40C0-8149-56F55811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1F1591-0DFE-4287-9575-F4DA754FB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230E91-7F3A-4EB2-8C7A-AE3B350A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3395C-EC92-4E0C-801F-597DFDBC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A68664-70FA-4585-A51E-E0E4F6EE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28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D6C0B7-222E-4752-A118-A24DC45E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EF04B3-1F94-4F8C-A820-EEC6FE0C2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5799AB-A219-4064-913F-A1B51F7D8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E55EB0-957A-4B72-9B96-960686FD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5A21F9-D77D-4928-AC2D-D7857D2F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F90A47-E505-409D-B7B0-1D1345B5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27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057CD6-5E69-4809-AD8E-8010D1FD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47211F-3898-43A6-8BDB-F835DCA88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80E1F1-6304-4557-8E58-01244A0A6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360F877-A21C-41A4-903E-7944C46CF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C7BEDD9-E67F-4977-92C1-A2E89CB13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DCF431-A5BB-4D3F-B3B4-18198D54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435A55-D6F8-4D4B-BD7A-D84D5637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7FB9F29-A206-411F-8163-498926DA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28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E11DA-F16C-452E-9E5F-4801477A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63855B-6062-4AD1-B0EF-F711075C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C2AAB1-F76E-4153-93C4-825F43BD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A7E6B9-DA83-4C67-8C8A-789B4F28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29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D4049E-24D5-4D61-B8F9-DCD835AA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072DDC-6A61-4A2F-B270-FFF60808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5644C8-A206-4546-85A0-1233F8C6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図 4" descr="黒い背景と白い文字のロゴ&#10;&#10;中程度の精度で自動的に生成された説明">
            <a:extLst>
              <a:ext uri="{FF2B5EF4-FFF2-40B4-BE49-F238E27FC236}">
                <a16:creationId xmlns:a16="http://schemas.microsoft.com/office/drawing/2014/main" id="{615DB8E8-6100-40A6-8CF8-A57D0A862E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9" r="53047" b="15632"/>
          <a:stretch/>
        </p:blipFill>
        <p:spPr>
          <a:xfrm flipH="1">
            <a:off x="196644" y="5443655"/>
            <a:ext cx="1415845" cy="1494503"/>
          </a:xfrm>
          <a:prstGeom prst="rect">
            <a:avLst/>
          </a:prstGeom>
        </p:spPr>
      </p:pic>
      <p:pic>
        <p:nvPicPr>
          <p:cNvPr id="6" name="図 5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2CC25852-41AB-4FCE-AF5A-909406CD36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689" y="5643716"/>
            <a:ext cx="1155667" cy="10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3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DC8174-5CCF-41D7-B26B-1FC67927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019615-DAA4-4D1A-849E-5DF9893A6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4EB7C-9C38-4BF3-A0F9-3E7BBEF11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94D4B7-A6E1-4EF8-B3EB-A6524DF4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DB8BB0-9884-4940-8A20-D1B354DD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6C1A5C-E8AA-4376-A08C-092005C7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86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9BE215-3C1F-4CAF-9811-FCDB88CE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D32646-F2B8-496C-845F-4C845745E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A58643-E1CC-4011-A41B-2F40DD559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081125-5BC2-4A85-92D5-5205BDE4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C50246-682C-400C-A884-269C3A5E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641092-ACAE-4C95-8C19-17C54EA4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6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F9E4546-8FFC-4E3C-8145-EDFEE6A9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FD8FB0-611F-4292-BED6-31B48F0D2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6A421F-D236-4789-B04D-C894CC5F8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8C2EF5-9D88-4F8F-BD8F-C64DD8835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C8B871-1F0F-421A-A2A8-363F927E1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29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黒い背景と白い文字のロゴ&#10;&#10;中程度の精度で自動的に生成された説明">
            <a:extLst>
              <a:ext uri="{FF2B5EF4-FFF2-40B4-BE49-F238E27FC236}">
                <a16:creationId xmlns:a16="http://schemas.microsoft.com/office/drawing/2014/main" id="{6CCD5547-D9BD-42FE-9E6D-DB0BA0F93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9" r="53047" b="15632"/>
          <a:stretch/>
        </p:blipFill>
        <p:spPr>
          <a:xfrm flipH="1">
            <a:off x="196644" y="5443655"/>
            <a:ext cx="1415845" cy="1494503"/>
          </a:xfrm>
          <a:prstGeom prst="rect">
            <a:avLst/>
          </a:prstGeom>
        </p:spPr>
      </p:pic>
      <p:pic>
        <p:nvPicPr>
          <p:cNvPr id="8" name="図 7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7212DCBF-7612-4B3D-A2EE-2B56F716D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689" y="5643716"/>
            <a:ext cx="1155667" cy="1094382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46E30E0-70FA-4332-975D-85D05216583B}"/>
              </a:ext>
            </a:extLst>
          </p:cNvPr>
          <p:cNvSpPr txBox="1"/>
          <p:nvPr/>
        </p:nvSpPr>
        <p:spPr>
          <a:xfrm>
            <a:off x="3970117" y="1347085"/>
            <a:ext cx="4074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C6</a:t>
            </a:r>
            <a:r>
              <a:rPr kumimoji="1" lang="ja-JP" altLang="en-US" sz="4000" b="1" dirty="0"/>
              <a:t>　成果発表会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EB87F1-3C65-49E2-9949-30915FDAD9AF}"/>
              </a:ext>
            </a:extLst>
          </p:cNvPr>
          <p:cNvSpPr txBox="1"/>
          <p:nvPr/>
        </p:nvSpPr>
        <p:spPr>
          <a:xfrm>
            <a:off x="4155311" y="2465587"/>
            <a:ext cx="3113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自炊お助けアプリ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B11F53B-1A9C-41F9-A8E1-1E8075CB14B6}"/>
              </a:ext>
            </a:extLst>
          </p:cNvPr>
          <p:cNvSpPr txBox="1"/>
          <p:nvPr/>
        </p:nvSpPr>
        <p:spPr>
          <a:xfrm>
            <a:off x="8324251" y="4012500"/>
            <a:ext cx="19772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内田健斗</a:t>
            </a:r>
            <a:endParaRPr kumimoji="1" lang="en-US" altLang="ja-JP" sz="2000" b="1" dirty="0"/>
          </a:p>
          <a:p>
            <a:r>
              <a:rPr lang="ja-JP" altLang="en-US" sz="2000" b="1" dirty="0"/>
              <a:t>小阪瞳</a:t>
            </a:r>
            <a:endParaRPr lang="en-US" altLang="ja-JP" sz="2000" b="1" dirty="0"/>
          </a:p>
          <a:p>
            <a:r>
              <a:rPr kumimoji="1" lang="ja-JP" altLang="en-US" sz="2000" b="1" dirty="0"/>
              <a:t>齊藤圭汰</a:t>
            </a:r>
            <a:endParaRPr kumimoji="1" lang="en-US" altLang="ja-JP" sz="2000" b="1" dirty="0"/>
          </a:p>
          <a:p>
            <a:r>
              <a:rPr lang="ja-JP" altLang="en-US" sz="2000" b="1" dirty="0"/>
              <a:t>長島蒼樹</a:t>
            </a:r>
            <a:endParaRPr lang="en-US" altLang="ja-JP" sz="2000" b="1" dirty="0"/>
          </a:p>
          <a:p>
            <a:r>
              <a:rPr kumimoji="1" lang="ja-JP" altLang="en-US" sz="2000" b="1" dirty="0"/>
              <a:t>吉田美幸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9595822-B528-4758-93D1-78DB1D2E4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136" y="2839639"/>
            <a:ext cx="3635938" cy="259363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799E714-B9CC-4155-B14D-D6FA9A7CFED4}"/>
              </a:ext>
            </a:extLst>
          </p:cNvPr>
          <p:cNvSpPr txBox="1"/>
          <p:nvPr/>
        </p:nvSpPr>
        <p:spPr>
          <a:xfrm>
            <a:off x="1683599" y="6386255"/>
            <a:ext cx="447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C6</a:t>
            </a:r>
            <a:r>
              <a:rPr lang="ja-JP" altLang="en-US" dirty="0"/>
              <a:t>公式キャラクター：れしぴろーくん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F1FC682-984C-42B5-B7C5-2F0A68E13E8D}"/>
              </a:ext>
            </a:extLst>
          </p:cNvPr>
          <p:cNvSpPr txBox="1"/>
          <p:nvPr/>
        </p:nvSpPr>
        <p:spPr>
          <a:xfrm>
            <a:off x="8392633" y="6386255"/>
            <a:ext cx="244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妹：れしぴこちゃん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423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694A4B-BAE7-4B4F-9416-695B1FE2F378}"/>
              </a:ext>
            </a:extLst>
          </p:cNvPr>
          <p:cNvSpPr txBox="1"/>
          <p:nvPr/>
        </p:nvSpPr>
        <p:spPr>
          <a:xfrm>
            <a:off x="601857" y="343873"/>
            <a:ext cx="2835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今後について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5B2318-D8D3-4866-8998-CDB90F498974}"/>
              </a:ext>
            </a:extLst>
          </p:cNvPr>
          <p:cNvSpPr txBox="1"/>
          <p:nvPr/>
        </p:nvSpPr>
        <p:spPr>
          <a:xfrm>
            <a:off x="1695678" y="1817705"/>
            <a:ext cx="8362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継続すること：</a:t>
            </a:r>
            <a:r>
              <a:rPr lang="ja-JP" altLang="en-US" sz="2800" b="1" dirty="0">
                <a:solidFill>
                  <a:srgbClr val="FF0000"/>
                </a:solidFill>
              </a:rPr>
              <a:t>積極的なコミュニケーション</a:t>
            </a:r>
            <a:endParaRPr lang="en-US" altLang="ja-JP" sz="2800" b="1" dirty="0">
              <a:solidFill>
                <a:srgbClr val="FF0000"/>
              </a:solidFill>
            </a:endParaRPr>
          </a:p>
          <a:p>
            <a:r>
              <a:rPr kumimoji="1" lang="ja-JP" altLang="en-US" sz="2800" b="1" dirty="0"/>
              <a:t>　　　　　　　→報連相・共通認識の確認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18BF6D-2362-4173-8EC7-70A773BBE309}"/>
              </a:ext>
            </a:extLst>
          </p:cNvPr>
          <p:cNvSpPr txBox="1"/>
          <p:nvPr/>
        </p:nvSpPr>
        <p:spPr>
          <a:xfrm>
            <a:off x="1695678" y="3347493"/>
            <a:ext cx="89646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改善すること：</a:t>
            </a:r>
            <a:r>
              <a:rPr lang="ja-JP" altLang="en-US" sz="2800" b="1" dirty="0">
                <a:solidFill>
                  <a:srgbClr val="FF0000"/>
                </a:solidFill>
              </a:rPr>
              <a:t>タイムマネジメント</a:t>
            </a:r>
            <a:endParaRPr lang="en-US" altLang="ja-JP" sz="2800" b="1" dirty="0">
              <a:solidFill>
                <a:srgbClr val="FF0000"/>
              </a:solidFill>
            </a:endParaRPr>
          </a:p>
          <a:p>
            <a:r>
              <a:rPr kumimoji="1" lang="ja-JP" altLang="en-US" sz="2800" b="1" dirty="0"/>
              <a:t>　　　　　　　→タスクの洗い出し・優先順位の作成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E54074B-1EE3-49D5-9D6B-978ED9799B03}"/>
              </a:ext>
            </a:extLst>
          </p:cNvPr>
          <p:cNvCxnSpPr>
            <a:cxnSpLocks/>
          </p:cNvCxnSpPr>
          <p:nvPr/>
        </p:nvCxnSpPr>
        <p:spPr>
          <a:xfrm>
            <a:off x="486137" y="867093"/>
            <a:ext cx="24885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BEED74E8-E566-4E50-B4ED-F86AF3B4E5CA}"/>
              </a:ext>
            </a:extLst>
          </p:cNvPr>
          <p:cNvSpPr/>
          <p:nvPr/>
        </p:nvSpPr>
        <p:spPr>
          <a:xfrm>
            <a:off x="1683599" y="5470411"/>
            <a:ext cx="4589879" cy="669851"/>
          </a:xfrm>
          <a:prstGeom prst="wedgeRoundRectCallout">
            <a:avLst>
              <a:gd name="adj1" fmla="val -56034"/>
              <a:gd name="adj2" fmla="val 7113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今回学んだ経験を今後も活かすピヨ！！</a:t>
            </a: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9CC15529-B129-4172-8F9C-1D4AC1629B42}"/>
              </a:ext>
            </a:extLst>
          </p:cNvPr>
          <p:cNvSpPr/>
          <p:nvPr/>
        </p:nvSpPr>
        <p:spPr>
          <a:xfrm>
            <a:off x="6967958" y="5142825"/>
            <a:ext cx="4306097" cy="669851"/>
          </a:xfrm>
          <a:prstGeom prst="wedgeRoundRectCallout">
            <a:avLst>
              <a:gd name="adj1" fmla="val 41343"/>
              <a:gd name="adj2" fmla="val 9970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みんなの</a:t>
            </a:r>
            <a:r>
              <a:rPr kumimoji="1" lang="ja-JP" altLang="en-US" b="1" dirty="0">
                <a:solidFill>
                  <a:schemeClr val="tx1"/>
                </a:solidFill>
              </a:rPr>
              <a:t>成長に期待しているッピ</a:t>
            </a:r>
          </a:p>
        </p:txBody>
      </p:sp>
    </p:spTree>
    <p:extLst>
      <p:ext uri="{BB962C8B-B14F-4D97-AF65-F5344CB8AC3E}">
        <p14:creationId xmlns:p14="http://schemas.microsoft.com/office/powerpoint/2010/main" val="179601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1C933A3-980D-4805-A7C6-C0CF32F70CCF}"/>
              </a:ext>
            </a:extLst>
          </p:cNvPr>
          <p:cNvSpPr txBox="1"/>
          <p:nvPr/>
        </p:nvSpPr>
        <p:spPr>
          <a:xfrm>
            <a:off x="3254477" y="2743200"/>
            <a:ext cx="467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動画</a:t>
            </a:r>
          </a:p>
        </p:txBody>
      </p:sp>
    </p:spTree>
    <p:extLst>
      <p:ext uri="{BB962C8B-B14F-4D97-AF65-F5344CB8AC3E}">
        <p14:creationId xmlns:p14="http://schemas.microsoft.com/office/powerpoint/2010/main" val="187996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EB8F85-D220-43C1-805A-265B4560C751}"/>
              </a:ext>
            </a:extLst>
          </p:cNvPr>
          <p:cNvSpPr txBox="1"/>
          <p:nvPr/>
        </p:nvSpPr>
        <p:spPr>
          <a:xfrm>
            <a:off x="786808" y="885586"/>
            <a:ext cx="786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どうせ齊藤先生が作ったと思ってるんでしょ？</a:t>
            </a: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A79B7B6E-37BB-4937-A3BA-F0836BD464A4}"/>
              </a:ext>
            </a:extLst>
          </p:cNvPr>
          <p:cNvSpPr/>
          <p:nvPr/>
        </p:nvSpPr>
        <p:spPr>
          <a:xfrm>
            <a:off x="1683599" y="5470411"/>
            <a:ext cx="4196539" cy="669851"/>
          </a:xfrm>
          <a:prstGeom prst="wedgeRoundRectCallout">
            <a:avLst>
              <a:gd name="adj1" fmla="val -56034"/>
              <a:gd name="adj2" fmla="val 7113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どうせ齊藤先生が作ったピヨ！</a:t>
            </a:r>
            <a:endParaRPr kumimoji="1" lang="ja-JP" altLang="en-US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C4BAC8-F783-4D8F-9814-F1DB7615EDE7}"/>
              </a:ext>
            </a:extLst>
          </p:cNvPr>
          <p:cNvSpPr txBox="1"/>
          <p:nvPr/>
        </p:nvSpPr>
        <p:spPr>
          <a:xfrm>
            <a:off x="4551620" y="2103472"/>
            <a:ext cx="3300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齊藤先生とは？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B4B4431-595C-4FA9-9247-222DEB8C5ED7}"/>
              </a:ext>
            </a:extLst>
          </p:cNvPr>
          <p:cNvGrpSpPr/>
          <p:nvPr/>
        </p:nvGrpSpPr>
        <p:grpSpPr>
          <a:xfrm>
            <a:off x="974872" y="2901253"/>
            <a:ext cx="2806997" cy="1055492"/>
            <a:chOff x="1644499" y="2817399"/>
            <a:chExt cx="2806997" cy="1116677"/>
          </a:xfrm>
        </p:grpSpPr>
        <p:sp>
          <p:nvSpPr>
            <p:cNvPr id="9" name="思考の吹き出し: 雲形 8">
              <a:extLst>
                <a:ext uri="{FF2B5EF4-FFF2-40B4-BE49-F238E27FC236}">
                  <a16:creationId xmlns:a16="http://schemas.microsoft.com/office/drawing/2014/main" id="{1E1D618D-D9DF-4D95-8A01-C6020F9A3596}"/>
                </a:ext>
              </a:extLst>
            </p:cNvPr>
            <p:cNvSpPr/>
            <p:nvPr/>
          </p:nvSpPr>
          <p:spPr>
            <a:xfrm flipH="1" flipV="1">
              <a:off x="1644499" y="2817399"/>
              <a:ext cx="2806997" cy="1116677"/>
            </a:xfrm>
            <a:prstGeom prst="cloudCallout">
              <a:avLst>
                <a:gd name="adj1" fmla="val -72348"/>
                <a:gd name="adj2" fmla="val 6651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46FA7A9-2333-4050-8B86-5EF67F9D07B3}"/>
                </a:ext>
              </a:extLst>
            </p:cNvPr>
            <p:cNvSpPr txBox="1"/>
            <p:nvPr/>
          </p:nvSpPr>
          <p:spPr>
            <a:xfrm>
              <a:off x="1989178" y="3144905"/>
              <a:ext cx="2069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/>
                <a:t>C</a:t>
              </a:r>
              <a:r>
                <a:rPr kumimoji="1" lang="ja-JP" altLang="en-US" sz="2400" b="1" dirty="0"/>
                <a:t>クラスの神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C86FE75-A3EC-46EC-B8FC-71EF5C9EAC07}"/>
              </a:ext>
            </a:extLst>
          </p:cNvPr>
          <p:cNvGrpSpPr/>
          <p:nvPr/>
        </p:nvGrpSpPr>
        <p:grpSpPr>
          <a:xfrm>
            <a:off x="3064391" y="3554361"/>
            <a:ext cx="4999962" cy="1212863"/>
            <a:chOff x="3463554" y="3506269"/>
            <a:chExt cx="4999962" cy="1212863"/>
          </a:xfrm>
        </p:grpSpPr>
        <p:sp>
          <p:nvSpPr>
            <p:cNvPr id="10" name="思考の吹き出し: 雲形 9">
              <a:extLst>
                <a:ext uri="{FF2B5EF4-FFF2-40B4-BE49-F238E27FC236}">
                  <a16:creationId xmlns:a16="http://schemas.microsoft.com/office/drawing/2014/main" id="{80A04C6D-5DF1-4DCF-9478-6372BE1F9496}"/>
                </a:ext>
              </a:extLst>
            </p:cNvPr>
            <p:cNvSpPr/>
            <p:nvPr/>
          </p:nvSpPr>
          <p:spPr>
            <a:xfrm flipH="1" flipV="1">
              <a:off x="3463554" y="3506269"/>
              <a:ext cx="4999962" cy="1212863"/>
            </a:xfrm>
            <a:prstGeom prst="cloudCallout">
              <a:avLst>
                <a:gd name="adj1" fmla="val 3784"/>
                <a:gd name="adj2" fmla="val 9805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C9C421E-4FF1-4772-B6EA-64E0BB114EF6}"/>
                </a:ext>
              </a:extLst>
            </p:cNvPr>
            <p:cNvSpPr txBox="1"/>
            <p:nvPr/>
          </p:nvSpPr>
          <p:spPr>
            <a:xfrm>
              <a:off x="3801140" y="3881870"/>
              <a:ext cx="4449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/>
                <a:t>C</a:t>
              </a:r>
              <a:r>
                <a:rPr kumimoji="1" lang="ja-JP" altLang="en-US" sz="2400" b="1" dirty="0"/>
                <a:t>クラス段位認定</a:t>
              </a:r>
              <a:r>
                <a:rPr kumimoji="1" lang="en-US" altLang="ja-JP" sz="2400" b="1" dirty="0"/>
                <a:t>3</a:t>
              </a:r>
              <a:r>
                <a:rPr kumimoji="1" lang="ja-JP" altLang="en-US" sz="2400" b="1" dirty="0"/>
                <a:t>段最速合格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B90596B-C402-4F1B-80F6-EB2086D7B88C}"/>
              </a:ext>
            </a:extLst>
          </p:cNvPr>
          <p:cNvGrpSpPr/>
          <p:nvPr/>
        </p:nvGrpSpPr>
        <p:grpSpPr>
          <a:xfrm>
            <a:off x="7651012" y="2651528"/>
            <a:ext cx="5005720" cy="1304222"/>
            <a:chOff x="7540259" y="2668772"/>
            <a:chExt cx="5005720" cy="1304222"/>
          </a:xfrm>
        </p:grpSpPr>
        <p:sp>
          <p:nvSpPr>
            <p:cNvPr id="12" name="思考の吹き出し: 雲形 11">
              <a:extLst>
                <a:ext uri="{FF2B5EF4-FFF2-40B4-BE49-F238E27FC236}">
                  <a16:creationId xmlns:a16="http://schemas.microsoft.com/office/drawing/2014/main" id="{7B2019A6-AA71-4699-9FA3-59FB69364A48}"/>
                </a:ext>
              </a:extLst>
            </p:cNvPr>
            <p:cNvSpPr/>
            <p:nvPr/>
          </p:nvSpPr>
          <p:spPr>
            <a:xfrm flipH="1" flipV="1">
              <a:off x="7540259" y="2668772"/>
              <a:ext cx="4449725" cy="1304222"/>
            </a:xfrm>
            <a:prstGeom prst="cloudCallout">
              <a:avLst>
                <a:gd name="adj1" fmla="val 51843"/>
                <a:gd name="adj2" fmla="val 4107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0694E0D-601C-4ABF-B647-8C629D5EBFC4}"/>
                </a:ext>
              </a:extLst>
            </p:cNvPr>
            <p:cNvSpPr txBox="1"/>
            <p:nvPr/>
          </p:nvSpPr>
          <p:spPr>
            <a:xfrm>
              <a:off x="8096254" y="3198167"/>
              <a:ext cx="4449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/>
                <a:t>C</a:t>
              </a:r>
              <a:r>
                <a:rPr kumimoji="1" lang="ja-JP" altLang="en-US" sz="2400" b="1" dirty="0"/>
                <a:t>クラスのサブサブ講師</a:t>
              </a:r>
            </a:p>
          </p:txBody>
        </p:sp>
      </p:grp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3121D17A-4983-45E6-AEA7-59CDA1DD4FAF}"/>
              </a:ext>
            </a:extLst>
          </p:cNvPr>
          <p:cNvSpPr/>
          <p:nvPr/>
        </p:nvSpPr>
        <p:spPr>
          <a:xfrm>
            <a:off x="6595730" y="5142825"/>
            <a:ext cx="4678326" cy="669851"/>
          </a:xfrm>
          <a:prstGeom prst="wedgeRoundRectCallout">
            <a:avLst>
              <a:gd name="adj1" fmla="val 41343"/>
              <a:gd name="adj2" fmla="val 9970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どうせ齊藤先生にプログラミング任せてるッピ！</a:t>
            </a:r>
            <a:endParaRPr kumimoji="1" lang="ja-JP" altLang="en-US" b="1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AD58F5B-7AB4-4601-863B-E017D63E755F}"/>
              </a:ext>
            </a:extLst>
          </p:cNvPr>
          <p:cNvCxnSpPr>
            <a:cxnSpLocks/>
          </p:cNvCxnSpPr>
          <p:nvPr/>
        </p:nvCxnSpPr>
        <p:spPr>
          <a:xfrm>
            <a:off x="682909" y="1407798"/>
            <a:ext cx="78138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54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547FC92-EABF-480C-9EAD-78E8C28F588C}"/>
              </a:ext>
            </a:extLst>
          </p:cNvPr>
          <p:cNvGrpSpPr/>
          <p:nvPr/>
        </p:nvGrpSpPr>
        <p:grpSpPr>
          <a:xfrm>
            <a:off x="7364884" y="1141191"/>
            <a:ext cx="2210129" cy="3523568"/>
            <a:chOff x="0" y="0"/>
            <a:chExt cx="2210129" cy="3523568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019C7704-B0E5-4B08-893A-A2293612E94C}"/>
                </a:ext>
              </a:extLst>
            </p:cNvPr>
            <p:cNvGrpSpPr/>
            <p:nvPr/>
          </p:nvGrpSpPr>
          <p:grpSpPr>
            <a:xfrm flipH="1">
              <a:off x="1311232" y="1626810"/>
              <a:ext cx="898897" cy="992158"/>
              <a:chOff x="1311235" y="1626810"/>
              <a:chExt cx="1523258" cy="1934305"/>
            </a:xfrm>
          </p:grpSpPr>
          <p:grpSp>
            <p:nvGrpSpPr>
              <p:cNvPr id="55" name="グループ化 54">
                <a:extLst>
                  <a:ext uri="{FF2B5EF4-FFF2-40B4-BE49-F238E27FC236}">
                    <a16:creationId xmlns:a16="http://schemas.microsoft.com/office/drawing/2014/main" id="{32B9DE52-9955-45EC-B6F5-85828D726682}"/>
                  </a:ext>
                </a:extLst>
              </p:cNvPr>
              <p:cNvGrpSpPr/>
              <p:nvPr/>
            </p:nvGrpSpPr>
            <p:grpSpPr>
              <a:xfrm>
                <a:off x="1311235" y="1626810"/>
                <a:ext cx="1523258" cy="1934305"/>
                <a:chOff x="1311234" y="1626810"/>
                <a:chExt cx="1503178" cy="1964432"/>
              </a:xfrm>
            </p:grpSpPr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C6F43D38-A069-4237-B8C0-01DEF06C03BA}"/>
                    </a:ext>
                  </a:extLst>
                </p:cNvPr>
                <p:cNvSpPr/>
                <p:nvPr/>
              </p:nvSpPr>
              <p:spPr>
                <a:xfrm rot="2004095">
                  <a:off x="1779731" y="1626810"/>
                  <a:ext cx="734310" cy="1503178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EF9730EA-EA03-47A0-BF54-8E8B3B78A1AB}"/>
                    </a:ext>
                  </a:extLst>
                </p:cNvPr>
                <p:cNvSpPr/>
                <p:nvPr/>
              </p:nvSpPr>
              <p:spPr>
                <a:xfrm rot="18162172">
                  <a:off x="1695668" y="2472498"/>
                  <a:ext cx="734310" cy="1503178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</p:grp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EBBE6301-6814-4180-B42F-8A745A28AE32}"/>
                  </a:ext>
                </a:extLst>
              </p:cNvPr>
              <p:cNvSpPr/>
              <p:nvPr/>
            </p:nvSpPr>
            <p:spPr>
              <a:xfrm rot="1965518">
                <a:off x="1567635" y="2465238"/>
                <a:ext cx="713178" cy="515028"/>
              </a:xfrm>
              <a:prstGeom prst="rect">
                <a:avLst/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A098C542-BAC8-47A6-89C0-5C1928140A09}"/>
                </a:ext>
              </a:extLst>
            </p:cNvPr>
            <p:cNvGrpSpPr/>
            <p:nvPr/>
          </p:nvGrpSpPr>
          <p:grpSpPr>
            <a:xfrm>
              <a:off x="0" y="1602069"/>
              <a:ext cx="700139" cy="1127094"/>
              <a:chOff x="0" y="1602069"/>
              <a:chExt cx="1523258" cy="1939277"/>
            </a:xfrm>
          </p:grpSpPr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C3696E71-571D-4003-B47E-A003A45D56C4}"/>
                  </a:ext>
                </a:extLst>
              </p:cNvPr>
              <p:cNvGrpSpPr/>
              <p:nvPr/>
            </p:nvGrpSpPr>
            <p:grpSpPr>
              <a:xfrm>
                <a:off x="0" y="1602069"/>
                <a:ext cx="1523258" cy="1939277"/>
                <a:chOff x="0" y="1602069"/>
                <a:chExt cx="1503178" cy="1969481"/>
              </a:xfrm>
            </p:grpSpPr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BAF75203-1FA3-4113-AC55-63E1984E1E40}"/>
                    </a:ext>
                  </a:extLst>
                </p:cNvPr>
                <p:cNvSpPr/>
                <p:nvPr/>
              </p:nvSpPr>
              <p:spPr>
                <a:xfrm rot="2004095">
                  <a:off x="468499" y="1602069"/>
                  <a:ext cx="734310" cy="1503178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54" name="正方形/長方形 53">
                  <a:extLst>
                    <a:ext uri="{FF2B5EF4-FFF2-40B4-BE49-F238E27FC236}">
                      <a16:creationId xmlns:a16="http://schemas.microsoft.com/office/drawing/2014/main" id="{5E488892-4160-4C88-A83B-97C134677933}"/>
                    </a:ext>
                  </a:extLst>
                </p:cNvPr>
                <p:cNvSpPr/>
                <p:nvPr/>
              </p:nvSpPr>
              <p:spPr>
                <a:xfrm rot="18162172">
                  <a:off x="384434" y="2452806"/>
                  <a:ext cx="734310" cy="1503178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</p:grp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B4ABA5B0-D691-4C46-A1ED-DD4C025834A9}"/>
                  </a:ext>
                </a:extLst>
              </p:cNvPr>
              <p:cNvSpPr/>
              <p:nvPr/>
            </p:nvSpPr>
            <p:spPr>
              <a:xfrm rot="1965518">
                <a:off x="261378" y="2440497"/>
                <a:ext cx="713178" cy="515028"/>
              </a:xfrm>
              <a:prstGeom prst="rect">
                <a:avLst/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2649E695-0063-4FCB-9522-343B5666A563}"/>
                </a:ext>
              </a:extLst>
            </p:cNvPr>
            <p:cNvGrpSpPr/>
            <p:nvPr/>
          </p:nvGrpSpPr>
          <p:grpSpPr>
            <a:xfrm>
              <a:off x="206169" y="2665905"/>
              <a:ext cx="1822531" cy="857663"/>
              <a:chOff x="206169" y="2665903"/>
              <a:chExt cx="2948755" cy="1462569"/>
            </a:xfrm>
          </p:grpSpPr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69805F85-1E4E-4C0A-A603-02E5355EF352}"/>
                  </a:ext>
                </a:extLst>
              </p:cNvPr>
              <p:cNvSpPr/>
              <p:nvPr/>
            </p:nvSpPr>
            <p:spPr>
              <a:xfrm>
                <a:off x="1566374" y="3542425"/>
                <a:ext cx="1588550" cy="5153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8F210829-FD87-48CE-B405-59DD4282ABC9}"/>
                  </a:ext>
                </a:extLst>
              </p:cNvPr>
              <p:cNvSpPr/>
              <p:nvPr/>
            </p:nvSpPr>
            <p:spPr>
              <a:xfrm>
                <a:off x="206169" y="3613126"/>
                <a:ext cx="1588550" cy="5153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737512CF-9837-48CF-B3A5-E966C38F1AE9}"/>
                  </a:ext>
                </a:extLst>
              </p:cNvPr>
              <p:cNvGrpSpPr/>
              <p:nvPr/>
            </p:nvGrpSpPr>
            <p:grpSpPr>
              <a:xfrm>
                <a:off x="655284" y="2665903"/>
                <a:ext cx="909377" cy="1057945"/>
                <a:chOff x="655284" y="2665903"/>
                <a:chExt cx="921845" cy="1831210"/>
              </a:xfrm>
            </p:grpSpPr>
            <p:sp>
              <p:nvSpPr>
                <p:cNvPr id="49" name="正方形/長方形 48">
                  <a:extLst>
                    <a:ext uri="{FF2B5EF4-FFF2-40B4-BE49-F238E27FC236}">
                      <a16:creationId xmlns:a16="http://schemas.microsoft.com/office/drawing/2014/main" id="{102A492D-8FC0-412B-9CFF-0FF2247D3918}"/>
                    </a:ext>
                  </a:extLst>
                </p:cNvPr>
                <p:cNvSpPr/>
                <p:nvPr/>
              </p:nvSpPr>
              <p:spPr>
                <a:xfrm>
                  <a:off x="655284" y="3076245"/>
                  <a:ext cx="921845" cy="1420868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50" name="正方形/長方形 49">
                  <a:extLst>
                    <a:ext uri="{FF2B5EF4-FFF2-40B4-BE49-F238E27FC236}">
                      <a16:creationId xmlns:a16="http://schemas.microsoft.com/office/drawing/2014/main" id="{2126BC3A-DFBE-4C59-89C3-92CE93D9BEDF}"/>
                    </a:ext>
                  </a:extLst>
                </p:cNvPr>
                <p:cNvSpPr/>
                <p:nvPr/>
              </p:nvSpPr>
              <p:spPr>
                <a:xfrm>
                  <a:off x="674991" y="2665903"/>
                  <a:ext cx="890752" cy="1325400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</p:grpSp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49EEB08A-E1E9-44C9-A5BA-41538D540473}"/>
                  </a:ext>
                </a:extLst>
              </p:cNvPr>
              <p:cNvGrpSpPr/>
              <p:nvPr/>
            </p:nvGrpSpPr>
            <p:grpSpPr>
              <a:xfrm>
                <a:off x="1604469" y="2669418"/>
                <a:ext cx="909378" cy="1057945"/>
                <a:chOff x="1604469" y="2669418"/>
                <a:chExt cx="921845" cy="1831210"/>
              </a:xfrm>
            </p:grpSpPr>
            <p:sp>
              <p:nvSpPr>
                <p:cNvPr id="47" name="正方形/長方形 46">
                  <a:extLst>
                    <a:ext uri="{FF2B5EF4-FFF2-40B4-BE49-F238E27FC236}">
                      <a16:creationId xmlns:a16="http://schemas.microsoft.com/office/drawing/2014/main" id="{A62F1270-A2A4-4FE8-8E03-7C4A0B8EBE38}"/>
                    </a:ext>
                  </a:extLst>
                </p:cNvPr>
                <p:cNvSpPr/>
                <p:nvPr/>
              </p:nvSpPr>
              <p:spPr>
                <a:xfrm>
                  <a:off x="1604469" y="3079760"/>
                  <a:ext cx="921845" cy="1420868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9CDABB3C-15BC-422C-8157-F46D2A51F1F1}"/>
                    </a:ext>
                  </a:extLst>
                </p:cNvPr>
                <p:cNvSpPr/>
                <p:nvPr/>
              </p:nvSpPr>
              <p:spPr>
                <a:xfrm>
                  <a:off x="1624176" y="2669418"/>
                  <a:ext cx="890752" cy="1325400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</p:grp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9A3899C-8DE0-4268-81BB-368145B863AB}"/>
                </a:ext>
              </a:extLst>
            </p:cNvPr>
            <p:cNvGrpSpPr/>
            <p:nvPr/>
          </p:nvGrpSpPr>
          <p:grpSpPr>
            <a:xfrm>
              <a:off x="207818" y="0"/>
              <a:ext cx="1763156" cy="1686736"/>
              <a:chOff x="207818" y="0"/>
              <a:chExt cx="1763156" cy="1686736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033E0D11-CD6C-4767-868F-0199EB1E253A}"/>
                  </a:ext>
                </a:extLst>
              </p:cNvPr>
              <p:cNvGrpSpPr/>
              <p:nvPr/>
            </p:nvGrpSpPr>
            <p:grpSpPr>
              <a:xfrm>
                <a:off x="207818" y="0"/>
                <a:ext cx="1763156" cy="1686736"/>
                <a:chOff x="207818" y="0"/>
                <a:chExt cx="1763156" cy="1686736"/>
              </a:xfrm>
            </p:grpSpPr>
            <p:sp>
              <p:nvSpPr>
                <p:cNvPr id="28" name="フローチャート: 結合子 27">
                  <a:extLst>
                    <a:ext uri="{FF2B5EF4-FFF2-40B4-BE49-F238E27FC236}">
                      <a16:creationId xmlns:a16="http://schemas.microsoft.com/office/drawing/2014/main" id="{092758F7-2AD1-41A8-B0E3-6F3FD44AD308}"/>
                    </a:ext>
                  </a:extLst>
                </p:cNvPr>
                <p:cNvSpPr/>
                <p:nvPr/>
              </p:nvSpPr>
              <p:spPr>
                <a:xfrm>
                  <a:off x="207818" y="0"/>
                  <a:ext cx="1763156" cy="168673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29" name="フローチャート: 結合子 28">
                  <a:extLst>
                    <a:ext uri="{FF2B5EF4-FFF2-40B4-BE49-F238E27FC236}">
                      <a16:creationId xmlns:a16="http://schemas.microsoft.com/office/drawing/2014/main" id="{66AFE686-BC26-42A8-8EF5-918085A68645}"/>
                    </a:ext>
                  </a:extLst>
                </p:cNvPr>
                <p:cNvSpPr/>
                <p:nvPr/>
              </p:nvSpPr>
              <p:spPr>
                <a:xfrm>
                  <a:off x="368905" y="253450"/>
                  <a:ext cx="1462426" cy="1420641"/>
                </a:xfrm>
                <a:prstGeom prst="flowChartConnecto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cxnSp>
              <p:nvCxnSpPr>
                <p:cNvPr id="30" name="直線コネクタ 29">
                  <a:extLst>
                    <a:ext uri="{FF2B5EF4-FFF2-40B4-BE49-F238E27FC236}">
                      <a16:creationId xmlns:a16="http://schemas.microsoft.com/office/drawing/2014/main" id="{48914683-73FE-4AE8-BA23-3FC0F15785D3}"/>
                    </a:ext>
                  </a:extLst>
                </p:cNvPr>
                <p:cNvCxnSpPr/>
                <p:nvPr/>
              </p:nvCxnSpPr>
              <p:spPr>
                <a:xfrm flipV="1">
                  <a:off x="1282096" y="476112"/>
                  <a:ext cx="599813" cy="17153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>
                  <a:extLst>
                    <a:ext uri="{FF2B5EF4-FFF2-40B4-BE49-F238E27FC236}">
                      <a16:creationId xmlns:a16="http://schemas.microsoft.com/office/drawing/2014/main" id="{85AB02F4-580D-4B9E-9F32-718328D223DC}"/>
                    </a:ext>
                  </a:extLst>
                </p:cNvPr>
                <p:cNvCxnSpPr/>
                <p:nvPr/>
              </p:nvCxnSpPr>
              <p:spPr>
                <a:xfrm flipV="1">
                  <a:off x="1306286" y="738359"/>
                  <a:ext cx="664688" cy="92909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F111CB78-E112-4394-B409-57E0AF2B6D10}"/>
                    </a:ext>
                  </a:extLst>
                </p:cNvPr>
                <p:cNvCxnSpPr/>
                <p:nvPr/>
              </p:nvCxnSpPr>
              <p:spPr>
                <a:xfrm>
                  <a:off x="1319591" y="991912"/>
                  <a:ext cx="538127" cy="8346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コネクタ 32">
                  <a:extLst>
                    <a:ext uri="{FF2B5EF4-FFF2-40B4-BE49-F238E27FC236}">
                      <a16:creationId xmlns:a16="http://schemas.microsoft.com/office/drawing/2014/main" id="{77CA6DB8-1EAB-4177-80D6-B427E1EA7878}"/>
                    </a:ext>
                  </a:extLst>
                </p:cNvPr>
                <p:cNvCxnSpPr/>
                <p:nvPr/>
              </p:nvCxnSpPr>
              <p:spPr>
                <a:xfrm>
                  <a:off x="316674" y="542637"/>
                  <a:ext cx="535712" cy="12557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コネクタ 33">
                  <a:extLst>
                    <a:ext uri="{FF2B5EF4-FFF2-40B4-BE49-F238E27FC236}">
                      <a16:creationId xmlns:a16="http://schemas.microsoft.com/office/drawing/2014/main" id="{DE43236A-5F23-41E3-A7A1-061C4A70B4E3}"/>
                    </a:ext>
                  </a:extLst>
                </p:cNvPr>
                <p:cNvCxnSpPr/>
                <p:nvPr/>
              </p:nvCxnSpPr>
              <p:spPr>
                <a:xfrm flipV="1">
                  <a:off x="286437" y="828851"/>
                  <a:ext cx="530872" cy="242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8811BFB8-B294-4735-96BF-6714F72182AB}"/>
                    </a:ext>
                  </a:extLst>
                </p:cNvPr>
                <p:cNvCxnSpPr/>
                <p:nvPr/>
              </p:nvCxnSpPr>
              <p:spPr>
                <a:xfrm flipV="1">
                  <a:off x="334818" y="995543"/>
                  <a:ext cx="483701" cy="12216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6" name="グループ化 35">
                  <a:extLst>
                    <a:ext uri="{FF2B5EF4-FFF2-40B4-BE49-F238E27FC236}">
                      <a16:creationId xmlns:a16="http://schemas.microsoft.com/office/drawing/2014/main" id="{8321CCDD-AFE3-4F00-9EA5-6048556262C0}"/>
                    </a:ext>
                  </a:extLst>
                </p:cNvPr>
                <p:cNvGrpSpPr/>
                <p:nvPr/>
              </p:nvGrpSpPr>
              <p:grpSpPr>
                <a:xfrm>
                  <a:off x="766947" y="109407"/>
                  <a:ext cx="626754" cy="686596"/>
                  <a:chOff x="766947" y="109407"/>
                  <a:chExt cx="1238250" cy="1060450"/>
                </a:xfrm>
              </p:grpSpPr>
              <p:sp>
                <p:nvSpPr>
                  <p:cNvPr id="37" name="楕円 36">
                    <a:extLst>
                      <a:ext uri="{FF2B5EF4-FFF2-40B4-BE49-F238E27FC236}">
                        <a16:creationId xmlns:a16="http://schemas.microsoft.com/office/drawing/2014/main" id="{A4E296C0-7255-4025-939B-0397EF0BEA4C}"/>
                      </a:ext>
                    </a:extLst>
                  </p:cNvPr>
                  <p:cNvSpPr/>
                  <p:nvPr/>
                </p:nvSpPr>
                <p:spPr>
                  <a:xfrm>
                    <a:off x="766947" y="147507"/>
                    <a:ext cx="615950" cy="102235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>
                    <a:solidFill>
                      <a:sysClr val="windowText" lastClr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kumimoji="1" lang="ja-JP" altLang="en-US" sz="1100"/>
                  </a:p>
                </p:txBody>
              </p:sp>
              <p:sp>
                <p:nvSpPr>
                  <p:cNvPr id="38" name="楕円 37">
                    <a:extLst>
                      <a:ext uri="{FF2B5EF4-FFF2-40B4-BE49-F238E27FC236}">
                        <a16:creationId xmlns:a16="http://schemas.microsoft.com/office/drawing/2014/main" id="{A105661F-54DF-4DA1-8B08-FCBB8E09F07A}"/>
                      </a:ext>
                    </a:extLst>
                  </p:cNvPr>
                  <p:cNvSpPr/>
                  <p:nvPr/>
                </p:nvSpPr>
                <p:spPr>
                  <a:xfrm>
                    <a:off x="1109847" y="401507"/>
                    <a:ext cx="234950" cy="4953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ysClr val="windowText" lastClr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kumimoji="1" lang="ja-JP" altLang="en-US" sz="1100"/>
                  </a:p>
                </p:txBody>
              </p:sp>
              <p:sp>
                <p:nvSpPr>
                  <p:cNvPr id="39" name="楕円 38">
                    <a:extLst>
                      <a:ext uri="{FF2B5EF4-FFF2-40B4-BE49-F238E27FC236}">
                        <a16:creationId xmlns:a16="http://schemas.microsoft.com/office/drawing/2014/main" id="{B21BD1FD-E11A-4CC4-B46C-78C63DD11E0E}"/>
                      </a:ext>
                    </a:extLst>
                  </p:cNvPr>
                  <p:cNvSpPr/>
                  <p:nvPr/>
                </p:nvSpPr>
                <p:spPr>
                  <a:xfrm>
                    <a:off x="1395597" y="109407"/>
                    <a:ext cx="609600" cy="10541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>
                    <a:solidFill>
                      <a:sysClr val="windowText" lastClr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kumimoji="1" lang="ja-JP" altLang="en-US" sz="1100"/>
                  </a:p>
                </p:txBody>
              </p:sp>
              <p:sp>
                <p:nvSpPr>
                  <p:cNvPr id="40" name="楕円 39">
                    <a:extLst>
                      <a:ext uri="{FF2B5EF4-FFF2-40B4-BE49-F238E27FC236}">
                        <a16:creationId xmlns:a16="http://schemas.microsoft.com/office/drawing/2014/main" id="{7F95AA1C-9486-442D-AAF3-AF9449618E8E}"/>
                      </a:ext>
                    </a:extLst>
                  </p:cNvPr>
                  <p:cNvSpPr/>
                  <p:nvPr/>
                </p:nvSpPr>
                <p:spPr>
                  <a:xfrm>
                    <a:off x="1427347" y="401507"/>
                    <a:ext cx="215900" cy="4699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ysClr val="windowText" lastClr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kumimoji="1" lang="ja-JP" altLang="en-US" sz="1100"/>
                  </a:p>
                </p:txBody>
              </p:sp>
              <p:sp>
                <p:nvSpPr>
                  <p:cNvPr id="41" name="楕円 40">
                    <a:extLst>
                      <a:ext uri="{FF2B5EF4-FFF2-40B4-BE49-F238E27FC236}">
                        <a16:creationId xmlns:a16="http://schemas.microsoft.com/office/drawing/2014/main" id="{18FAE66E-A9A8-43C5-A173-21163136D520}"/>
                      </a:ext>
                    </a:extLst>
                  </p:cNvPr>
                  <p:cNvSpPr/>
                  <p:nvPr/>
                </p:nvSpPr>
                <p:spPr>
                  <a:xfrm>
                    <a:off x="1452747" y="541207"/>
                    <a:ext cx="101600" cy="203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ysClr val="windowText" lastClr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kumimoji="1" lang="ja-JP" altLang="en-US" sz="1100"/>
                  </a:p>
                </p:txBody>
              </p:sp>
              <p:sp>
                <p:nvSpPr>
                  <p:cNvPr id="42" name="楕円 41">
                    <a:extLst>
                      <a:ext uri="{FF2B5EF4-FFF2-40B4-BE49-F238E27FC236}">
                        <a16:creationId xmlns:a16="http://schemas.microsoft.com/office/drawing/2014/main" id="{0CE90F17-E8AD-459E-BD44-A70104BB9228}"/>
                      </a:ext>
                    </a:extLst>
                  </p:cNvPr>
                  <p:cNvSpPr/>
                  <p:nvPr/>
                </p:nvSpPr>
                <p:spPr>
                  <a:xfrm>
                    <a:off x="1243197" y="579307"/>
                    <a:ext cx="101600" cy="203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ysClr val="windowText" lastClr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kumimoji="1" lang="ja-JP" altLang="en-US" sz="1100"/>
                  </a:p>
                </p:txBody>
              </p:sp>
            </p:grpSp>
          </p:grpSp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BEAD8CC0-06C0-48A8-93ED-7117010D64BE}"/>
                  </a:ext>
                </a:extLst>
              </p:cNvPr>
              <p:cNvGrpSpPr/>
              <p:nvPr/>
            </p:nvGrpSpPr>
            <p:grpSpPr>
              <a:xfrm>
                <a:off x="511299" y="661939"/>
                <a:ext cx="1014350" cy="708663"/>
                <a:chOff x="511299" y="661939"/>
                <a:chExt cx="2250067" cy="2235412"/>
              </a:xfrm>
            </p:grpSpPr>
            <p:sp>
              <p:nvSpPr>
                <p:cNvPr id="23" name="楕円 22">
                  <a:extLst>
                    <a:ext uri="{FF2B5EF4-FFF2-40B4-BE49-F238E27FC236}">
                      <a16:creationId xmlns:a16="http://schemas.microsoft.com/office/drawing/2014/main" id="{7FD480D9-C280-4EFA-BB75-8E232DC64260}"/>
                    </a:ext>
                  </a:extLst>
                </p:cNvPr>
                <p:cNvSpPr/>
                <p:nvPr/>
              </p:nvSpPr>
              <p:spPr>
                <a:xfrm>
                  <a:off x="1520949" y="661939"/>
                  <a:ext cx="558800" cy="56515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cxnSp>
              <p:nvCxnSpPr>
                <p:cNvPr id="24" name="直線コネクタ 23">
                  <a:extLst>
                    <a:ext uri="{FF2B5EF4-FFF2-40B4-BE49-F238E27FC236}">
                      <a16:creationId xmlns:a16="http://schemas.microsoft.com/office/drawing/2014/main" id="{2A1D34BD-F336-48FE-A8ED-6D91646B7260}"/>
                    </a:ext>
                  </a:extLst>
                </p:cNvPr>
                <p:cNvCxnSpPr>
                  <a:stCxn id="23" idx="4"/>
                </p:cNvCxnSpPr>
                <p:nvPr/>
              </p:nvCxnSpPr>
              <p:spPr>
                <a:xfrm flipH="1">
                  <a:off x="1793999" y="1227089"/>
                  <a:ext cx="6350" cy="57785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弦 24">
                  <a:extLst>
                    <a:ext uri="{FF2B5EF4-FFF2-40B4-BE49-F238E27FC236}">
                      <a16:creationId xmlns:a16="http://schemas.microsoft.com/office/drawing/2014/main" id="{B56E3A6C-753C-415B-BF88-C7A5D1837BD3}"/>
                    </a:ext>
                  </a:extLst>
                </p:cNvPr>
                <p:cNvSpPr/>
                <p:nvPr/>
              </p:nvSpPr>
              <p:spPr>
                <a:xfrm rot="16954006">
                  <a:off x="917485" y="1053471"/>
                  <a:ext cx="1714927" cy="1972834"/>
                </a:xfrm>
                <a:prstGeom prst="chord">
                  <a:avLst>
                    <a:gd name="adj1" fmla="val 3851513"/>
                    <a:gd name="adj2" fmla="val 16200000"/>
                  </a:avLst>
                </a:prstGeom>
                <a:solidFill>
                  <a:srgbClr val="E63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26" name="楕円 25">
                  <a:extLst>
                    <a:ext uri="{FF2B5EF4-FFF2-40B4-BE49-F238E27FC236}">
                      <a16:creationId xmlns:a16="http://schemas.microsoft.com/office/drawing/2014/main" id="{047B788E-9187-4C30-8979-BEC14C9F6CCF}"/>
                    </a:ext>
                  </a:extLst>
                </p:cNvPr>
                <p:cNvSpPr/>
                <p:nvPr/>
              </p:nvSpPr>
              <p:spPr>
                <a:xfrm>
                  <a:off x="1120899" y="2128789"/>
                  <a:ext cx="1422400" cy="75565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27" name="円弧 26">
                  <a:extLst>
                    <a:ext uri="{FF2B5EF4-FFF2-40B4-BE49-F238E27FC236}">
                      <a16:creationId xmlns:a16="http://schemas.microsoft.com/office/drawing/2014/main" id="{573B7ECA-2204-445E-A237-793215E669E7}"/>
                    </a:ext>
                  </a:extLst>
                </p:cNvPr>
                <p:cNvSpPr/>
                <p:nvPr/>
              </p:nvSpPr>
              <p:spPr>
                <a:xfrm flipH="1">
                  <a:off x="511299" y="1208039"/>
                  <a:ext cx="622300" cy="615950"/>
                </a:xfrm>
                <a:prstGeom prst="arc">
                  <a:avLst>
                    <a:gd name="adj1" fmla="val 17592666"/>
                    <a:gd name="adj2" fmla="val 5198012"/>
                  </a:avLst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386BF283-0E9C-4609-B3C0-98475ED5610C}"/>
                </a:ext>
              </a:extLst>
            </p:cNvPr>
            <p:cNvGrpSpPr/>
            <p:nvPr/>
          </p:nvGrpSpPr>
          <p:grpSpPr>
            <a:xfrm>
              <a:off x="461818" y="1395900"/>
              <a:ext cx="1294740" cy="1605613"/>
              <a:chOff x="461818" y="1395900"/>
              <a:chExt cx="1294740" cy="1605613"/>
            </a:xfrm>
          </p:grpSpPr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4E11AD12-D812-46E5-86AC-F63DE26719D2}"/>
                  </a:ext>
                </a:extLst>
              </p:cNvPr>
              <p:cNvGrpSpPr/>
              <p:nvPr/>
            </p:nvGrpSpPr>
            <p:grpSpPr>
              <a:xfrm>
                <a:off x="519546" y="1395900"/>
                <a:ext cx="1129805" cy="1605613"/>
                <a:chOff x="519546" y="1395900"/>
                <a:chExt cx="1129805" cy="1605613"/>
              </a:xfrm>
            </p:grpSpPr>
            <p:sp>
              <p:nvSpPr>
                <p:cNvPr id="18" name="四角形: 1 つの角を丸める 17">
                  <a:extLst>
                    <a:ext uri="{FF2B5EF4-FFF2-40B4-BE49-F238E27FC236}">
                      <a16:creationId xmlns:a16="http://schemas.microsoft.com/office/drawing/2014/main" id="{6BC12680-44D4-46F5-92EE-90749FBAE5AC}"/>
                    </a:ext>
                  </a:extLst>
                </p:cNvPr>
                <p:cNvSpPr/>
                <p:nvPr/>
              </p:nvSpPr>
              <p:spPr>
                <a:xfrm rot="10800000" flipH="1">
                  <a:off x="519546" y="1395900"/>
                  <a:ext cx="1129805" cy="1605613"/>
                </a:xfrm>
                <a:prstGeom prst="round1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19" name="楕円 18">
                  <a:extLst>
                    <a:ext uri="{FF2B5EF4-FFF2-40B4-BE49-F238E27FC236}">
                      <a16:creationId xmlns:a16="http://schemas.microsoft.com/office/drawing/2014/main" id="{9E6D767B-D31C-4171-9A0D-D07EF1C32B6C}"/>
                    </a:ext>
                  </a:extLst>
                </p:cNvPr>
                <p:cNvSpPr/>
                <p:nvPr/>
              </p:nvSpPr>
              <p:spPr>
                <a:xfrm>
                  <a:off x="629848" y="1653120"/>
                  <a:ext cx="945284" cy="8905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20" name="フローチャート: 論理積ゲート 19">
                  <a:extLst>
                    <a:ext uri="{FF2B5EF4-FFF2-40B4-BE49-F238E27FC236}">
                      <a16:creationId xmlns:a16="http://schemas.microsoft.com/office/drawing/2014/main" id="{F0836371-F37F-4A60-883A-6119FEBB98C0}"/>
                    </a:ext>
                  </a:extLst>
                </p:cNvPr>
                <p:cNvSpPr/>
                <p:nvPr/>
              </p:nvSpPr>
              <p:spPr>
                <a:xfrm rot="5400000">
                  <a:off x="975494" y="1822355"/>
                  <a:ext cx="279070" cy="630189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57DAA5E5-4AA8-442D-ACE6-C583B401EC4C}"/>
                  </a:ext>
                </a:extLst>
              </p:cNvPr>
              <p:cNvGrpSpPr/>
              <p:nvPr/>
            </p:nvGrpSpPr>
            <p:grpSpPr>
              <a:xfrm>
                <a:off x="461818" y="1453631"/>
                <a:ext cx="1294740" cy="420585"/>
                <a:chOff x="461818" y="1453629"/>
                <a:chExt cx="1798638" cy="550068"/>
              </a:xfrm>
            </p:grpSpPr>
            <p:sp>
              <p:nvSpPr>
                <p:cNvPr id="13" name="四角形: 角を丸くする 12">
                  <a:extLst>
                    <a:ext uri="{FF2B5EF4-FFF2-40B4-BE49-F238E27FC236}">
                      <a16:creationId xmlns:a16="http://schemas.microsoft.com/office/drawing/2014/main" id="{F8EC2AA7-82B3-4928-B495-3E8F04D91730}"/>
                    </a:ext>
                  </a:extLst>
                </p:cNvPr>
                <p:cNvSpPr/>
                <p:nvPr/>
              </p:nvSpPr>
              <p:spPr>
                <a:xfrm>
                  <a:off x="461818" y="1453629"/>
                  <a:ext cx="1798638" cy="18547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14" name="楕円 13">
                  <a:extLst>
                    <a:ext uri="{FF2B5EF4-FFF2-40B4-BE49-F238E27FC236}">
                      <a16:creationId xmlns:a16="http://schemas.microsoft.com/office/drawing/2014/main" id="{848D565C-0BD5-4F49-AF48-B5BFC442B35D}"/>
                    </a:ext>
                  </a:extLst>
                </p:cNvPr>
                <p:cNvSpPr/>
                <p:nvPr/>
              </p:nvSpPr>
              <p:spPr>
                <a:xfrm>
                  <a:off x="1153968" y="1548879"/>
                  <a:ext cx="447675" cy="45481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ysClr val="windowText" lastClr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15" name="楕円 14">
                  <a:extLst>
                    <a:ext uri="{FF2B5EF4-FFF2-40B4-BE49-F238E27FC236}">
                      <a16:creationId xmlns:a16="http://schemas.microsoft.com/office/drawing/2014/main" id="{5071DE21-0A84-452D-9A4C-01DE276AB5DC}"/>
                    </a:ext>
                  </a:extLst>
                </p:cNvPr>
                <p:cNvSpPr/>
                <p:nvPr/>
              </p:nvSpPr>
              <p:spPr>
                <a:xfrm>
                  <a:off x="1339706" y="1830924"/>
                  <a:ext cx="101600" cy="1016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ysClr val="windowText" lastClr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cxnSp>
              <p:nvCxnSpPr>
                <p:cNvPr id="16" name="直線コネクタ 15">
                  <a:extLst>
                    <a:ext uri="{FF2B5EF4-FFF2-40B4-BE49-F238E27FC236}">
                      <a16:creationId xmlns:a16="http://schemas.microsoft.com/office/drawing/2014/main" id="{9639649D-7E87-451B-8E89-5F451DFBEA38}"/>
                    </a:ext>
                  </a:extLst>
                </p:cNvPr>
                <p:cNvCxnSpPr>
                  <a:endCxn id="14" idx="4"/>
                </p:cNvCxnSpPr>
                <p:nvPr/>
              </p:nvCxnSpPr>
              <p:spPr>
                <a:xfrm>
                  <a:off x="1377806" y="1926174"/>
                  <a:ext cx="0" cy="77523"/>
                </a:xfrm>
                <a:prstGeom prst="line">
                  <a:avLst/>
                </a:prstGeom>
                <a:ln w="28575">
                  <a:solidFill>
                    <a:sysClr val="windowText" lastClr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コネクタ 16">
                  <a:extLst>
                    <a:ext uri="{FF2B5EF4-FFF2-40B4-BE49-F238E27FC236}">
                      <a16:creationId xmlns:a16="http://schemas.microsoft.com/office/drawing/2014/main" id="{BE4169C9-4B9A-4944-BEF4-97EF06D19D40}"/>
                    </a:ext>
                  </a:extLst>
                </p:cNvPr>
                <p:cNvCxnSpPr>
                  <a:endCxn id="14" idx="6"/>
                </p:cNvCxnSpPr>
                <p:nvPr/>
              </p:nvCxnSpPr>
              <p:spPr>
                <a:xfrm flipV="1">
                  <a:off x="1153968" y="1775626"/>
                  <a:ext cx="447675" cy="3175"/>
                </a:xfrm>
                <a:prstGeom prst="line">
                  <a:avLst/>
                </a:prstGeom>
                <a:ln w="28575">
                  <a:solidFill>
                    <a:sysClr val="windowText" lastClr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EC375CEC-C66F-4D17-8A9C-2097BBC27645}"/>
              </a:ext>
            </a:extLst>
          </p:cNvPr>
          <p:cNvGrpSpPr/>
          <p:nvPr/>
        </p:nvGrpSpPr>
        <p:grpSpPr>
          <a:xfrm>
            <a:off x="2036053" y="1025902"/>
            <a:ext cx="2736260" cy="3578760"/>
            <a:chOff x="6822411" y="978987"/>
            <a:chExt cx="2736260" cy="3578760"/>
          </a:xfrm>
        </p:grpSpPr>
        <p:pic>
          <p:nvPicPr>
            <p:cNvPr id="59" name="図 58">
              <a:extLst>
                <a:ext uri="{FF2B5EF4-FFF2-40B4-BE49-F238E27FC236}">
                  <a16:creationId xmlns:a16="http://schemas.microsoft.com/office/drawing/2014/main" id="{B29347BA-7388-4B5D-8AAA-8B1A5B6CF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2411" y="978987"/>
              <a:ext cx="2736260" cy="3578760"/>
            </a:xfrm>
            <a:prstGeom prst="rect">
              <a:avLst/>
            </a:prstGeom>
          </p:spPr>
        </p:pic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060F4041-8395-4601-B43A-B0EDA76B963B}"/>
                </a:ext>
              </a:extLst>
            </p:cNvPr>
            <p:cNvSpPr/>
            <p:nvPr/>
          </p:nvSpPr>
          <p:spPr>
            <a:xfrm>
              <a:off x="7740497" y="1393244"/>
              <a:ext cx="695326" cy="2908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8132CE56-C2BF-4D7B-BFCE-99438FF5B873}"/>
                </a:ext>
              </a:extLst>
            </p:cNvPr>
            <p:cNvSpPr/>
            <p:nvPr/>
          </p:nvSpPr>
          <p:spPr>
            <a:xfrm>
              <a:off x="8435823" y="1393244"/>
              <a:ext cx="695326" cy="2908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C0E1DE7-DA8F-445C-9C4B-4C8016D7285D}"/>
              </a:ext>
            </a:extLst>
          </p:cNvPr>
          <p:cNvSpPr/>
          <p:nvPr/>
        </p:nvSpPr>
        <p:spPr>
          <a:xfrm>
            <a:off x="1683599" y="5470411"/>
            <a:ext cx="4493917" cy="669851"/>
          </a:xfrm>
          <a:prstGeom prst="wedgeRoundRectCallout">
            <a:avLst>
              <a:gd name="adj1" fmla="val -56034"/>
              <a:gd name="adj2" fmla="val 7113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ドラ〇もんってマント羽織ってるピヨ？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1FAF063-52BC-44D8-BFD5-010B3B3305B0}"/>
              </a:ext>
            </a:extLst>
          </p:cNvPr>
          <p:cNvSpPr txBox="1"/>
          <p:nvPr/>
        </p:nvSpPr>
        <p:spPr>
          <a:xfrm>
            <a:off x="601856" y="343873"/>
            <a:ext cx="786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6</a:t>
            </a:r>
            <a:r>
              <a:rPr kumimoji="1" lang="ja-JP" altLang="en-US" sz="2800" b="1" dirty="0"/>
              <a:t>月</a:t>
            </a:r>
            <a:r>
              <a:rPr kumimoji="1" lang="en-US" altLang="ja-JP" sz="2800" b="1" dirty="0"/>
              <a:t>1</a:t>
            </a:r>
            <a:r>
              <a:rPr kumimoji="1" lang="ja-JP" altLang="en-US" sz="2800" b="1" dirty="0"/>
              <a:t>日　チームビルディング</a:t>
            </a: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E10B95CC-EEF8-47E8-89C5-2C636ED60C34}"/>
              </a:ext>
            </a:extLst>
          </p:cNvPr>
          <p:cNvSpPr/>
          <p:nvPr/>
        </p:nvSpPr>
        <p:spPr>
          <a:xfrm>
            <a:off x="6967958" y="5142825"/>
            <a:ext cx="4306097" cy="669851"/>
          </a:xfrm>
          <a:prstGeom prst="wedgeRoundRectCallout">
            <a:avLst>
              <a:gd name="adj1" fmla="val 41343"/>
              <a:gd name="adj2" fmla="val 9970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共通認識が全くないっピ</a:t>
            </a:r>
          </a:p>
        </p:txBody>
      </p:sp>
      <p:sp>
        <p:nvSpPr>
          <p:cNvPr id="66" name="矢印: 右 65">
            <a:extLst>
              <a:ext uri="{FF2B5EF4-FFF2-40B4-BE49-F238E27FC236}">
                <a16:creationId xmlns:a16="http://schemas.microsoft.com/office/drawing/2014/main" id="{A6D4F938-8DFD-4B49-B634-64C2F57045EE}"/>
              </a:ext>
            </a:extLst>
          </p:cNvPr>
          <p:cNvSpPr/>
          <p:nvPr/>
        </p:nvSpPr>
        <p:spPr>
          <a:xfrm>
            <a:off x="5347839" y="1703961"/>
            <a:ext cx="1254641" cy="26903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FCEBB29F-F886-457B-8129-35CAC7917EC6}"/>
              </a:ext>
            </a:extLst>
          </p:cNvPr>
          <p:cNvSpPr/>
          <p:nvPr/>
        </p:nvSpPr>
        <p:spPr>
          <a:xfrm>
            <a:off x="9369211" y="3873548"/>
            <a:ext cx="2639921" cy="5711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腕・足：齊藤先生担当</a:t>
            </a:r>
          </a:p>
        </p:txBody>
      </p:sp>
      <p:cxnSp>
        <p:nvCxnSpPr>
          <p:cNvPr id="78" name="コネクタ: 曲線 77">
            <a:extLst>
              <a:ext uri="{FF2B5EF4-FFF2-40B4-BE49-F238E27FC236}">
                <a16:creationId xmlns:a16="http://schemas.microsoft.com/office/drawing/2014/main" id="{4E054F49-34FD-47B8-B0B3-1C400B3B77A1}"/>
              </a:ext>
            </a:extLst>
          </p:cNvPr>
          <p:cNvCxnSpPr>
            <a:cxnSpLocks/>
            <a:stCxn id="74" idx="0"/>
          </p:cNvCxnSpPr>
          <p:nvPr/>
        </p:nvCxnSpPr>
        <p:spPr>
          <a:xfrm rot="16200000" flipV="1">
            <a:off x="9940132" y="3124507"/>
            <a:ext cx="444548" cy="105353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CB839662-B726-4177-960F-DA77904AB1F2}"/>
              </a:ext>
            </a:extLst>
          </p:cNvPr>
          <p:cNvCxnSpPr>
            <a:cxnSpLocks/>
          </p:cNvCxnSpPr>
          <p:nvPr/>
        </p:nvCxnSpPr>
        <p:spPr>
          <a:xfrm>
            <a:off x="486137" y="867093"/>
            <a:ext cx="50234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7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93F3D-9C2C-43D0-A4D2-11C94B162C22}"/>
              </a:ext>
            </a:extLst>
          </p:cNvPr>
          <p:cNvSpPr txBox="1"/>
          <p:nvPr/>
        </p:nvSpPr>
        <p:spPr>
          <a:xfrm>
            <a:off x="601856" y="343873"/>
            <a:ext cx="786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共通認識を持つために、、、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07C00BF-9D52-4092-8A91-54B03DB1FE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332" t="21187" r="30649" b="11041"/>
          <a:stretch/>
        </p:blipFill>
        <p:spPr>
          <a:xfrm>
            <a:off x="1747447" y="2912973"/>
            <a:ext cx="1879374" cy="291604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4AB8431-38A4-48E7-8DC6-0B34234981EE}"/>
              </a:ext>
            </a:extLst>
          </p:cNvPr>
          <p:cNvSpPr txBox="1"/>
          <p:nvPr/>
        </p:nvSpPr>
        <p:spPr>
          <a:xfrm>
            <a:off x="601857" y="1480155"/>
            <a:ext cx="3280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・完成形の可視化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481A3F2-B589-4F79-8316-AD299DACE187}"/>
              </a:ext>
            </a:extLst>
          </p:cNvPr>
          <p:cNvSpPr txBox="1"/>
          <p:nvPr/>
        </p:nvSpPr>
        <p:spPr>
          <a:xfrm>
            <a:off x="601856" y="2025339"/>
            <a:ext cx="625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・チーム全員で設計書の作業に取り組む</a:t>
            </a: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B8FD1F5F-BAFD-41FA-B429-7A13E920C8F0}"/>
              </a:ext>
            </a:extLst>
          </p:cNvPr>
          <p:cNvSpPr/>
          <p:nvPr/>
        </p:nvSpPr>
        <p:spPr>
          <a:xfrm>
            <a:off x="6370021" y="1302335"/>
            <a:ext cx="598803" cy="11992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B78C036-2D9E-4A88-81A9-356CD5ECC892}"/>
              </a:ext>
            </a:extLst>
          </p:cNvPr>
          <p:cNvSpPr txBox="1"/>
          <p:nvPr/>
        </p:nvSpPr>
        <p:spPr>
          <a:xfrm>
            <a:off x="7156831" y="1480155"/>
            <a:ext cx="4061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・</a:t>
            </a:r>
            <a:r>
              <a:rPr kumimoji="1" lang="en-US" altLang="ja-JP" b="1" dirty="0"/>
              <a:t>Google</a:t>
            </a:r>
            <a:r>
              <a:rPr kumimoji="1" lang="ja-JP" altLang="en-US" b="1" dirty="0"/>
              <a:t>ドキュメント</a:t>
            </a:r>
            <a:endParaRPr kumimoji="1" lang="en-US" altLang="ja-JP" b="1" dirty="0"/>
          </a:p>
          <a:p>
            <a:r>
              <a:rPr lang="ja-JP" altLang="en-US" b="1" dirty="0"/>
              <a:t>・</a:t>
            </a:r>
            <a:r>
              <a:rPr kumimoji="1" lang="en-US" altLang="ja-JP" b="1" dirty="0"/>
              <a:t>Google</a:t>
            </a:r>
            <a:r>
              <a:rPr kumimoji="1" lang="ja-JP" altLang="en-US" b="1" dirty="0"/>
              <a:t>スライド</a:t>
            </a:r>
            <a:endParaRPr kumimoji="1" lang="en-US" altLang="ja-JP" b="1" dirty="0"/>
          </a:p>
          <a:p>
            <a:r>
              <a:rPr lang="ja-JP" altLang="en-US" b="1" dirty="0"/>
              <a:t>・</a:t>
            </a:r>
            <a:r>
              <a:rPr kumimoji="1" lang="ja-JP" altLang="en-US" b="1" dirty="0"/>
              <a:t>ズーム画面共有時注釈機能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8E754B7-E593-4992-B0F1-0269500FECA2}"/>
              </a:ext>
            </a:extLst>
          </p:cNvPr>
          <p:cNvSpPr/>
          <p:nvPr/>
        </p:nvSpPr>
        <p:spPr>
          <a:xfrm>
            <a:off x="7156830" y="1263917"/>
            <a:ext cx="4315699" cy="135580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2F22F1E-ECEC-4A58-9C61-A1390483BD17}"/>
              </a:ext>
            </a:extLst>
          </p:cNvPr>
          <p:cNvSpPr txBox="1"/>
          <p:nvPr/>
        </p:nvSpPr>
        <p:spPr>
          <a:xfrm>
            <a:off x="8176437" y="1076883"/>
            <a:ext cx="14737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使用ツール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5B8AD6A5-07F4-4D06-B4B4-3201AB0AF1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80" r="50000" b="5996"/>
          <a:stretch/>
        </p:blipFill>
        <p:spPr>
          <a:xfrm>
            <a:off x="4910955" y="2898208"/>
            <a:ext cx="5689715" cy="29164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E3B7994-9E3B-4AF4-85E0-2E886C600ED0}"/>
              </a:ext>
            </a:extLst>
          </p:cNvPr>
          <p:cNvCxnSpPr>
            <a:cxnSpLocks/>
          </p:cNvCxnSpPr>
          <p:nvPr/>
        </p:nvCxnSpPr>
        <p:spPr>
          <a:xfrm>
            <a:off x="486137" y="867093"/>
            <a:ext cx="480349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26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00D54FB-CD1F-4A91-A7BB-50EC6DDBF7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12" r="29190"/>
          <a:stretch/>
        </p:blipFill>
        <p:spPr>
          <a:xfrm>
            <a:off x="6804759" y="1415124"/>
            <a:ext cx="3161411" cy="36376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16C337-4875-4D53-940E-9AA2E93E8C52}"/>
              </a:ext>
            </a:extLst>
          </p:cNvPr>
          <p:cNvSpPr txBox="1"/>
          <p:nvPr/>
        </p:nvSpPr>
        <p:spPr>
          <a:xfrm>
            <a:off x="601857" y="343873"/>
            <a:ext cx="404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共通認識を</a:t>
            </a:r>
            <a:r>
              <a:rPr lang="ja-JP" altLang="en-US" sz="2800" b="1" dirty="0"/>
              <a:t>持った</a:t>
            </a:r>
            <a:r>
              <a:rPr kumimoji="1" lang="ja-JP" altLang="en-US" sz="2800" b="1" dirty="0"/>
              <a:t>結果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FF52C61-F6E9-4C33-ACB0-8C813FDCF49C}"/>
              </a:ext>
            </a:extLst>
          </p:cNvPr>
          <p:cNvSpPr txBox="1"/>
          <p:nvPr/>
        </p:nvSpPr>
        <p:spPr>
          <a:xfrm>
            <a:off x="2445445" y="991631"/>
            <a:ext cx="164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画面設計書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4A89AC-9096-4ACF-91F8-B9E4839F8809}"/>
              </a:ext>
            </a:extLst>
          </p:cNvPr>
          <p:cNvSpPr txBox="1"/>
          <p:nvPr/>
        </p:nvSpPr>
        <p:spPr>
          <a:xfrm>
            <a:off x="7637677" y="991631"/>
            <a:ext cx="200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実際の作成画面</a:t>
            </a:r>
            <a:endParaRPr kumimoji="1" lang="ja-JP" altLang="en-US" b="1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C6228EE2-86D3-47E8-9459-2D9E22E44415}"/>
              </a:ext>
            </a:extLst>
          </p:cNvPr>
          <p:cNvSpPr/>
          <p:nvPr/>
        </p:nvSpPr>
        <p:spPr>
          <a:xfrm>
            <a:off x="1683599" y="5470411"/>
            <a:ext cx="4493917" cy="669851"/>
          </a:xfrm>
          <a:prstGeom prst="wedgeRoundRectCallout">
            <a:avLst>
              <a:gd name="adj1" fmla="val -56034"/>
              <a:gd name="adj2" fmla="val 7113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どっちが画面設計ピヨ？</a:t>
            </a: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B7B93E4C-919A-4EC1-AF70-4C3A86811652}"/>
              </a:ext>
            </a:extLst>
          </p:cNvPr>
          <p:cNvSpPr/>
          <p:nvPr/>
        </p:nvSpPr>
        <p:spPr>
          <a:xfrm>
            <a:off x="6595730" y="5142825"/>
            <a:ext cx="4589721" cy="669851"/>
          </a:xfrm>
          <a:prstGeom prst="wedgeRoundRectCallout">
            <a:avLst>
              <a:gd name="adj1" fmla="val 41343"/>
              <a:gd name="adj2" fmla="val 9970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完成度が高すぎて見分けがつかないっピ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CA0D234-4D39-47A2-92D1-6269B6E577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9"/>
          <a:stretch/>
        </p:blipFill>
        <p:spPr>
          <a:xfrm>
            <a:off x="1896249" y="1415124"/>
            <a:ext cx="2548159" cy="36986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734567D-AC4F-4FF8-A1D1-636E69F1DED6}"/>
              </a:ext>
            </a:extLst>
          </p:cNvPr>
          <p:cNvCxnSpPr>
            <a:cxnSpLocks/>
          </p:cNvCxnSpPr>
          <p:nvPr/>
        </p:nvCxnSpPr>
        <p:spPr>
          <a:xfrm>
            <a:off x="486137" y="867093"/>
            <a:ext cx="39582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89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AB0093-4186-4404-A652-468621CFB54B}"/>
              </a:ext>
            </a:extLst>
          </p:cNvPr>
          <p:cNvSpPr txBox="1"/>
          <p:nvPr/>
        </p:nvSpPr>
        <p:spPr>
          <a:xfrm>
            <a:off x="601857" y="343873"/>
            <a:ext cx="404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プログラミングでは、、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A442BF89-7CC8-4F68-813E-47946EC6E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978" y="792409"/>
            <a:ext cx="2261566" cy="2261566"/>
          </a:xfrm>
          <a:prstGeom prst="rect">
            <a:avLst/>
          </a:prstGeom>
        </p:spPr>
      </p:pic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566F3B4-828D-4C6E-B04F-8889F0980EB4}"/>
              </a:ext>
            </a:extLst>
          </p:cNvPr>
          <p:cNvGrpSpPr/>
          <p:nvPr/>
        </p:nvGrpSpPr>
        <p:grpSpPr>
          <a:xfrm>
            <a:off x="5004677" y="2721366"/>
            <a:ext cx="4404342" cy="3023339"/>
            <a:chOff x="4122263" y="1985743"/>
            <a:chExt cx="4404342" cy="3023339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33BB213A-79F5-4419-B7BC-4CC177A30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2295" y="3034686"/>
              <a:ext cx="1804379" cy="1974396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C8A2D6C-232D-45BE-8A85-93F901278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12105" y="3034686"/>
              <a:ext cx="1714500" cy="1714500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589AA5AC-FCA0-4B21-8B46-099E62049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22263" y="1985743"/>
              <a:ext cx="1714500" cy="1974395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8A425DBB-C5C6-4F0C-A834-5BF714AE1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77516" y="2024758"/>
              <a:ext cx="1714500" cy="1714500"/>
            </a:xfrm>
            <a:prstGeom prst="rect">
              <a:avLst/>
            </a:prstGeom>
          </p:spPr>
        </p:pic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64261C9-8CA7-4B80-A4B2-E73BE5C07C89}"/>
              </a:ext>
            </a:extLst>
          </p:cNvPr>
          <p:cNvSpPr txBox="1"/>
          <p:nvPr/>
        </p:nvSpPr>
        <p:spPr>
          <a:xfrm>
            <a:off x="1095396" y="1113295"/>
            <a:ext cx="567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チームでプログラミングレベルを上げるために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678CB61-2571-4C43-8893-EA7D132F3879}"/>
              </a:ext>
            </a:extLst>
          </p:cNvPr>
          <p:cNvSpPr txBox="1"/>
          <p:nvPr/>
        </p:nvSpPr>
        <p:spPr>
          <a:xfrm>
            <a:off x="1390715" y="1637431"/>
            <a:ext cx="625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初学者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4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人で一つのファイルを作成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294BFCF-00C0-480E-B3DB-413F2A38096E}"/>
              </a:ext>
            </a:extLst>
          </p:cNvPr>
          <p:cNvSpPr txBox="1"/>
          <p:nvPr/>
        </p:nvSpPr>
        <p:spPr>
          <a:xfrm>
            <a:off x="1390715" y="2169723"/>
            <a:ext cx="625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→</a:t>
            </a:r>
            <a:r>
              <a:rPr lang="ja-JP" altLang="en-US" sz="2400" b="1" dirty="0">
                <a:solidFill>
                  <a:srgbClr val="FF0000"/>
                </a:solidFill>
              </a:rPr>
              <a:t>完成後、先生にレビューを頂く</a:t>
            </a:r>
            <a:endParaRPr kumimoji="1" lang="en-US" altLang="ja-JP" sz="2400" b="1" dirty="0">
              <a:solidFill>
                <a:srgbClr val="FF0000"/>
              </a:solidFill>
            </a:endParaRPr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D44DADAC-57CA-4987-BC70-441FD1BD407D}"/>
              </a:ext>
            </a:extLst>
          </p:cNvPr>
          <p:cNvSpPr/>
          <p:nvPr/>
        </p:nvSpPr>
        <p:spPr>
          <a:xfrm>
            <a:off x="1683599" y="5470411"/>
            <a:ext cx="3887861" cy="669851"/>
          </a:xfrm>
          <a:prstGeom prst="wedgeRoundRectCallout">
            <a:avLst>
              <a:gd name="adj1" fmla="val -56034"/>
              <a:gd name="adj2" fmla="val 7113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まるで学習塾ピヨ！！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A3EB383-AC6D-41FB-BB78-0FE5A6B51A84}"/>
              </a:ext>
            </a:extLst>
          </p:cNvPr>
          <p:cNvCxnSpPr>
            <a:cxnSpLocks/>
          </p:cNvCxnSpPr>
          <p:nvPr/>
        </p:nvCxnSpPr>
        <p:spPr>
          <a:xfrm>
            <a:off x="486137" y="867093"/>
            <a:ext cx="40627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5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B4CD742-A219-4C0E-A6EC-3D3D563554CE}"/>
              </a:ext>
            </a:extLst>
          </p:cNvPr>
          <p:cNvSpPr txBox="1"/>
          <p:nvPr/>
        </p:nvSpPr>
        <p:spPr>
          <a:xfrm>
            <a:off x="601857" y="343873"/>
            <a:ext cx="404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学習塾を続けた結果</a:t>
            </a:r>
            <a:endParaRPr kumimoji="1" lang="ja-JP" altLang="en-US" sz="2800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CC51932-83CC-4CE4-B91A-8EBD4D12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006" y="1802541"/>
            <a:ext cx="2289045" cy="13969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5F9C976-596D-484B-B0EA-D0397C1C6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1625" y="1802541"/>
            <a:ext cx="3035211" cy="35361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7AA2A3-0B50-4241-95AB-9A03070B98E9}"/>
              </a:ext>
            </a:extLst>
          </p:cNvPr>
          <p:cNvSpPr txBox="1"/>
          <p:nvPr/>
        </p:nvSpPr>
        <p:spPr>
          <a:xfrm>
            <a:off x="1869181" y="1209176"/>
            <a:ext cx="7147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一人で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1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つのページを作成できるようになった</a:t>
            </a:r>
            <a:endParaRPr kumimoji="1" lang="en-US" altLang="ja-JP" sz="2400" b="1" dirty="0">
              <a:solidFill>
                <a:srgbClr val="FF0000"/>
              </a:solidFill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6C049B0A-F89F-43F9-B470-C22730B8D698}"/>
              </a:ext>
            </a:extLst>
          </p:cNvPr>
          <p:cNvSpPr/>
          <p:nvPr/>
        </p:nvSpPr>
        <p:spPr>
          <a:xfrm>
            <a:off x="1683599" y="5470411"/>
            <a:ext cx="3887861" cy="669851"/>
          </a:xfrm>
          <a:prstGeom prst="wedgeRoundRectCallout">
            <a:avLst>
              <a:gd name="adj1" fmla="val -56034"/>
              <a:gd name="adj2" fmla="val 7113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みんな</a:t>
            </a:r>
            <a:r>
              <a:rPr kumimoji="1" lang="ja-JP" altLang="en-US" b="1" dirty="0">
                <a:solidFill>
                  <a:schemeClr val="tx1"/>
                </a:solidFill>
              </a:rPr>
              <a:t>成長したピヨ！！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C55AC2-6FCE-47FE-97FE-C21F932AC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333" y="3490149"/>
            <a:ext cx="2356469" cy="14380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BE41CC0-5CA2-46AB-96E7-AF106A45F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57" y="3490150"/>
            <a:ext cx="2356469" cy="14380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3" name="矢印: 右 12">
            <a:extLst>
              <a:ext uri="{FF2B5EF4-FFF2-40B4-BE49-F238E27FC236}">
                <a16:creationId xmlns:a16="http://schemas.microsoft.com/office/drawing/2014/main" id="{15F29862-502D-4728-ABAA-E4F373C77C2C}"/>
              </a:ext>
            </a:extLst>
          </p:cNvPr>
          <p:cNvSpPr/>
          <p:nvPr/>
        </p:nvSpPr>
        <p:spPr>
          <a:xfrm>
            <a:off x="6683393" y="2012924"/>
            <a:ext cx="1254641" cy="26903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514AF33-DDB9-4F8D-8C90-515AD7F6390D}"/>
              </a:ext>
            </a:extLst>
          </p:cNvPr>
          <p:cNvCxnSpPr>
            <a:cxnSpLocks/>
          </p:cNvCxnSpPr>
          <p:nvPr/>
        </p:nvCxnSpPr>
        <p:spPr>
          <a:xfrm>
            <a:off x="486137" y="867093"/>
            <a:ext cx="356500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08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DC95BE2-E207-4675-A3F6-B381112CDAC4}"/>
              </a:ext>
            </a:extLst>
          </p:cNvPr>
          <p:cNvSpPr txBox="1"/>
          <p:nvPr/>
        </p:nvSpPr>
        <p:spPr>
          <a:xfrm>
            <a:off x="601857" y="343873"/>
            <a:ext cx="404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今回の課題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B3164D-64B0-4699-89E2-326D95559AAB}"/>
              </a:ext>
            </a:extLst>
          </p:cNvPr>
          <p:cNvSpPr txBox="1"/>
          <p:nvPr/>
        </p:nvSpPr>
        <p:spPr>
          <a:xfrm>
            <a:off x="1240392" y="1119098"/>
            <a:ext cx="3829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タイムマネジメント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DB5DCB-CD8B-40A6-8563-570A559D79BC}"/>
              </a:ext>
            </a:extLst>
          </p:cNvPr>
          <p:cNvSpPr txBox="1"/>
          <p:nvPr/>
        </p:nvSpPr>
        <p:spPr>
          <a:xfrm>
            <a:off x="1780559" y="1814566"/>
            <a:ext cx="8630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2"/>
                </a:solidFill>
              </a:rPr>
              <a:t>サーブレットの作成から予定とずれが生じ始めた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86A24B-B411-4779-837C-6E9D23B4C85B}"/>
              </a:ext>
            </a:extLst>
          </p:cNvPr>
          <p:cNvSpPr txBox="1"/>
          <p:nvPr/>
        </p:nvSpPr>
        <p:spPr>
          <a:xfrm>
            <a:off x="1780559" y="2474893"/>
            <a:ext cx="8630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原因：スケジュール立てのミス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　　　→細かいタスクの洗い出しができなかった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424469D0-309A-4BF8-A3F0-17BE9AD4416D}"/>
              </a:ext>
            </a:extLst>
          </p:cNvPr>
          <p:cNvSpPr/>
          <p:nvPr/>
        </p:nvSpPr>
        <p:spPr>
          <a:xfrm rot="5400000">
            <a:off x="5476885" y="2783741"/>
            <a:ext cx="556446" cy="200901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FBD19E-CD8A-4C78-91F3-1FB58D0FBAF8}"/>
              </a:ext>
            </a:extLst>
          </p:cNvPr>
          <p:cNvSpPr txBox="1"/>
          <p:nvPr/>
        </p:nvSpPr>
        <p:spPr>
          <a:xfrm>
            <a:off x="1655166" y="4079152"/>
            <a:ext cx="8090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解決策</a:t>
            </a:r>
            <a:r>
              <a:rPr kumimoji="1" lang="ja-JP" altLang="en-US" sz="2800" b="1" dirty="0"/>
              <a:t>：タスクの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優先順位</a:t>
            </a:r>
            <a:r>
              <a:rPr kumimoji="1" lang="ja-JP" altLang="en-US" sz="2800" b="1" dirty="0"/>
              <a:t>を決めて、タスクの</a:t>
            </a:r>
            <a:endParaRPr kumimoji="1" lang="en-US" altLang="ja-JP" sz="2800" b="1" dirty="0"/>
          </a:p>
          <a:p>
            <a:r>
              <a:rPr lang="ja-JP" altLang="en-US" sz="2800" b="1" dirty="0"/>
              <a:t>　　　　</a:t>
            </a:r>
            <a:r>
              <a:rPr kumimoji="1" lang="ja-JP" altLang="en-US" sz="2800" b="1" dirty="0"/>
              <a:t>取捨</a:t>
            </a:r>
            <a:r>
              <a:rPr lang="ja-JP" altLang="en-US" sz="2800" b="1" dirty="0"/>
              <a:t>選択を行った</a:t>
            </a:r>
            <a:r>
              <a:rPr kumimoji="1" lang="ja-JP" altLang="en-US" sz="2800" b="1" dirty="0"/>
              <a:t>　　　　　</a:t>
            </a: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8EB419B7-1F37-4D05-A890-2682CC4AB479}"/>
              </a:ext>
            </a:extLst>
          </p:cNvPr>
          <p:cNvSpPr/>
          <p:nvPr/>
        </p:nvSpPr>
        <p:spPr>
          <a:xfrm>
            <a:off x="1683599" y="5470411"/>
            <a:ext cx="3887861" cy="669851"/>
          </a:xfrm>
          <a:prstGeom prst="wedgeRoundRectCallout">
            <a:avLst>
              <a:gd name="adj1" fmla="val -56034"/>
              <a:gd name="adj2" fmla="val 7113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優先順位は大切だピヨ！！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41D824E-CA1D-4507-A67E-A40152304ED9}"/>
              </a:ext>
            </a:extLst>
          </p:cNvPr>
          <p:cNvCxnSpPr>
            <a:cxnSpLocks/>
          </p:cNvCxnSpPr>
          <p:nvPr/>
        </p:nvCxnSpPr>
        <p:spPr>
          <a:xfrm>
            <a:off x="486137" y="867093"/>
            <a:ext cx="24885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94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433</Words>
  <Application>Microsoft Office PowerPoint</Application>
  <PresentationFormat>ワイド画面</PresentationFormat>
  <Paragraphs>81</Paragraphs>
  <Slides>10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長島蒼樹</dc:creator>
  <cp:lastModifiedBy>長島蒼樹</cp:lastModifiedBy>
  <cp:revision>4</cp:revision>
  <dcterms:created xsi:type="dcterms:W3CDTF">2023-06-27T05:16:30Z</dcterms:created>
  <dcterms:modified xsi:type="dcterms:W3CDTF">2023-06-28T04:07:07Z</dcterms:modified>
</cp:coreProperties>
</file>