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4"/>
  </p:sldMasterIdLst>
  <p:sldIdLst>
    <p:sldId id="256" r:id="rId5"/>
    <p:sldId id="265" r:id="rId6"/>
    <p:sldId id="266" r:id="rId7"/>
    <p:sldId id="268" r:id="rId8"/>
    <p:sldId id="257" r:id="rId9"/>
    <p:sldId id="276" r:id="rId10"/>
    <p:sldId id="271" r:id="rId11"/>
    <p:sldId id="260" r:id="rId12"/>
    <p:sldId id="259" r:id="rId13"/>
    <p:sldId id="261" r:id="rId14"/>
    <p:sldId id="262" r:id="rId15"/>
    <p:sldId id="264" r:id="rId16"/>
    <p:sldId id="258" r:id="rId17"/>
    <p:sldId id="267" r:id="rId18"/>
    <p:sldId id="272" r:id="rId19"/>
    <p:sldId id="275" r:id="rId20"/>
    <p:sldId id="274" r:id="rId21"/>
    <p:sldId id="269" r:id="rId22"/>
    <p:sldId id="27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EE2FF"/>
    <a:srgbClr val="ACBCFF"/>
    <a:srgbClr val="A50021"/>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F12C5E-3DD0-B315-F2E8-FD5507ED985D}" v="186" dt="2023-06-28T01:38:36.324"/>
    <p1510:client id="{235121AE-768A-C0A2-4AF9-06BF43F891D6}" v="278" dt="2023-06-28T03:00:26.403"/>
    <p1510:client id="{23F24220-E447-E6DF-B329-77885E8A9F60}" v="25" dt="2023-06-28T00:55:53.696"/>
    <p1510:client id="{5DB896FD-709D-4E7E-9C98-401A637C50A8}" vWet="4" dt="2023-06-28T00:38:57.691"/>
    <p1510:client id="{9C2E6A8F-0864-972B-0D3C-495052DCC399}" v="462" dt="2023-06-28T02:58:51.946"/>
    <p1510:client id="{F2264CFE-A4C2-090B-2B69-AF6E34075DB1}" v="1" dt="2023-06-28T02:47:05.7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946" y="-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ja-JP" altLang="en-US"/>
              <a:t>マスター タイトルの書式設定</a:t>
            </a:r>
            <a:endParaRPr lang="en-US"/>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a:p>
        </p:txBody>
      </p:sp>
      <p:sp>
        <p:nvSpPr>
          <p:cNvPr id="4" name="Date Placeholder 3"/>
          <p:cNvSpPr>
            <a:spLocks noGrp="1"/>
          </p:cNvSpPr>
          <p:nvPr>
            <p:ph type="dt" sz="half" idx="10"/>
          </p:nvPr>
        </p:nvSpPr>
        <p:spPr/>
        <p:txBody>
          <a:bodyPr/>
          <a:lstStyle/>
          <a:p>
            <a:fld id="{B54082EB-7310-4475-A08C-DCB487D4A438}" type="datetimeFigureOut">
              <a:rPr kumimoji="1" lang="ja-JP" altLang="en-US" smtClean="0"/>
              <a:t>2023/6/29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1E6B135-549C-4FBB-A38B-275489D4A0A4}" type="slidenum">
              <a:rPr kumimoji="1" lang="ja-JP" altLang="en-US" smtClean="0"/>
              <a:t>‹#›</a:t>
            </a:fld>
            <a:endParaRPr kumimoji="1" lang="ja-JP" altLang="en-US"/>
          </a:p>
        </p:txBody>
      </p:sp>
    </p:spTree>
    <p:extLst>
      <p:ext uri="{BB962C8B-B14F-4D97-AF65-F5344CB8AC3E}">
        <p14:creationId xmlns:p14="http://schemas.microsoft.com/office/powerpoint/2010/main" val="1405934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B54082EB-7310-4475-A08C-DCB487D4A438}" type="datetimeFigureOut">
              <a:rPr kumimoji="1" lang="ja-JP" altLang="en-US" smtClean="0"/>
              <a:t>2023/6/29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1E6B135-549C-4FBB-A38B-275489D4A0A4}" type="slidenum">
              <a:rPr kumimoji="1" lang="ja-JP" altLang="en-US" smtClean="0"/>
              <a:t>‹#›</a:t>
            </a:fld>
            <a:endParaRPr kumimoji="1" lang="ja-JP" altLang="en-US"/>
          </a:p>
        </p:txBody>
      </p:sp>
    </p:spTree>
    <p:extLst>
      <p:ext uri="{BB962C8B-B14F-4D97-AF65-F5344CB8AC3E}">
        <p14:creationId xmlns:p14="http://schemas.microsoft.com/office/powerpoint/2010/main" val="3610970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a:xfrm>
            <a:off x="838200" y="6422854"/>
            <a:ext cx="2743196" cy="365125"/>
          </a:xfrm>
        </p:spPr>
        <p:txBody>
          <a:bodyPr/>
          <a:lstStyle/>
          <a:p>
            <a:fld id="{B54082EB-7310-4475-A08C-DCB487D4A438}" type="datetimeFigureOut">
              <a:rPr kumimoji="1" lang="ja-JP" altLang="en-US" smtClean="0"/>
              <a:t>2023/6/29</a:t>
            </a:fld>
            <a:endParaRPr kumimoji="1" lang="ja-JP" altLang="en-US"/>
          </a:p>
        </p:txBody>
      </p:sp>
      <p:sp>
        <p:nvSpPr>
          <p:cNvPr id="5" name="Footer Placeholder 4"/>
          <p:cNvSpPr>
            <a:spLocks noGrp="1"/>
          </p:cNvSpPr>
          <p:nvPr>
            <p:ph type="ftr" sz="quarter" idx="11"/>
          </p:nvPr>
        </p:nvSpPr>
        <p:spPr>
          <a:xfrm>
            <a:off x="3776135" y="6422854"/>
            <a:ext cx="4279669" cy="365125"/>
          </a:xfrm>
        </p:spPr>
        <p:txBody>
          <a:bodyPr/>
          <a:lstStyle/>
          <a:p>
            <a:endParaRPr kumimoji="1" lang="ja-JP" altLang="en-US"/>
          </a:p>
        </p:txBody>
      </p:sp>
      <p:sp>
        <p:nvSpPr>
          <p:cNvPr id="6" name="Slide Number Placeholder 5"/>
          <p:cNvSpPr>
            <a:spLocks noGrp="1"/>
          </p:cNvSpPr>
          <p:nvPr>
            <p:ph type="sldNum" sz="quarter" idx="12"/>
          </p:nvPr>
        </p:nvSpPr>
        <p:spPr>
          <a:xfrm>
            <a:off x="8073048" y="6422854"/>
            <a:ext cx="879759" cy="365125"/>
          </a:xfrm>
        </p:spPr>
        <p:txBody>
          <a:bodyPr/>
          <a:lstStyle/>
          <a:p>
            <a:fld id="{F1E6B135-549C-4FBB-A38B-275489D4A0A4}" type="slidenum">
              <a:rPr kumimoji="1" lang="ja-JP" altLang="en-US" smtClean="0"/>
              <a:t>‹#›</a:t>
            </a:fld>
            <a:endParaRPr kumimoji="1" lang="ja-JP" altLang="en-US"/>
          </a:p>
        </p:txBody>
      </p:sp>
    </p:spTree>
    <p:extLst>
      <p:ext uri="{BB962C8B-B14F-4D97-AF65-F5344CB8AC3E}">
        <p14:creationId xmlns:p14="http://schemas.microsoft.com/office/powerpoint/2010/main" val="921391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B54082EB-7310-4475-A08C-DCB487D4A438}" type="datetimeFigureOut">
              <a:rPr kumimoji="1" lang="ja-JP" altLang="en-US" smtClean="0"/>
              <a:t>2023/6/29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1E6B135-549C-4FBB-A38B-275489D4A0A4}" type="slidenum">
              <a:rPr kumimoji="1" lang="ja-JP" altLang="en-US" smtClean="0"/>
              <a:t>‹#›</a:t>
            </a:fld>
            <a:endParaRPr kumimoji="1" lang="ja-JP" altLang="en-US"/>
          </a:p>
        </p:txBody>
      </p:sp>
    </p:spTree>
    <p:extLst>
      <p:ext uri="{BB962C8B-B14F-4D97-AF65-F5344CB8AC3E}">
        <p14:creationId xmlns:p14="http://schemas.microsoft.com/office/powerpoint/2010/main" val="2667014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ja-JP" altLang="en-US"/>
              <a:t>マスター タイトルの書式設定</a:t>
            </a:r>
            <a:endParaRPr lang="en-US"/>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lvl1pPr>
              <a:defRPr>
                <a:solidFill>
                  <a:schemeClr val="tx2"/>
                </a:solidFill>
              </a:defRPr>
            </a:lvl1pPr>
          </a:lstStyle>
          <a:p>
            <a:fld id="{B54082EB-7310-4475-A08C-DCB487D4A438}" type="datetimeFigureOut">
              <a:rPr kumimoji="1" lang="ja-JP" altLang="en-US" smtClean="0"/>
              <a:t>2023/6/29</a:t>
            </a:fld>
            <a:endParaRPr kumimoji="1" lang="ja-JP" alt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kumimoji="1" lang="ja-JP" alt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F1E6B135-549C-4FBB-A38B-275489D4A0A4}" type="slidenum">
              <a:rPr kumimoji="1" lang="ja-JP" altLang="en-US" smtClean="0"/>
              <a:t>‹#›</a:t>
            </a:fld>
            <a:endParaRPr kumimoji="1" lang="ja-JP" altLang="en-US"/>
          </a:p>
        </p:txBody>
      </p:sp>
    </p:spTree>
    <p:extLst>
      <p:ext uri="{BB962C8B-B14F-4D97-AF65-F5344CB8AC3E}">
        <p14:creationId xmlns:p14="http://schemas.microsoft.com/office/powerpoint/2010/main" val="406844798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Date Placeholder 4"/>
          <p:cNvSpPr>
            <a:spLocks noGrp="1"/>
          </p:cNvSpPr>
          <p:nvPr>
            <p:ph type="dt" sz="half" idx="10"/>
          </p:nvPr>
        </p:nvSpPr>
        <p:spPr/>
        <p:txBody>
          <a:bodyPr/>
          <a:lstStyle/>
          <a:p>
            <a:fld id="{B54082EB-7310-4475-A08C-DCB487D4A438}" type="datetimeFigureOut">
              <a:rPr kumimoji="1" lang="ja-JP" altLang="en-US" smtClean="0"/>
              <a:t>2023/6/29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1E6B135-549C-4FBB-A38B-275489D4A0A4}" type="slidenum">
              <a:rPr kumimoji="1" lang="ja-JP" altLang="en-US" smtClean="0"/>
              <a:t>‹#›</a:t>
            </a:fld>
            <a:endParaRPr kumimoji="1" lang="ja-JP" altLang="en-US"/>
          </a:p>
        </p:txBody>
      </p:sp>
    </p:spTree>
    <p:extLst>
      <p:ext uri="{BB962C8B-B14F-4D97-AF65-F5344CB8AC3E}">
        <p14:creationId xmlns:p14="http://schemas.microsoft.com/office/powerpoint/2010/main" val="3279906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a:t>マスター タイトルの書式設定</a:t>
            </a:r>
            <a:endParaRPr lang="en-US"/>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B54082EB-7310-4475-A08C-DCB487D4A438}" type="datetimeFigureOut">
              <a:rPr kumimoji="1" lang="ja-JP" altLang="en-US" smtClean="0"/>
              <a:t>2023/6/29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F1E6B135-549C-4FBB-A38B-275489D4A0A4}" type="slidenum">
              <a:rPr kumimoji="1" lang="ja-JP" altLang="en-US" smtClean="0"/>
              <a:t>‹#›</a:t>
            </a:fld>
            <a:endParaRPr kumimoji="1" lang="ja-JP" altLang="en-US"/>
          </a:p>
        </p:txBody>
      </p:sp>
    </p:spTree>
    <p:extLst>
      <p:ext uri="{BB962C8B-B14F-4D97-AF65-F5344CB8AC3E}">
        <p14:creationId xmlns:p14="http://schemas.microsoft.com/office/powerpoint/2010/main" val="2675138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Date Placeholder 2"/>
          <p:cNvSpPr>
            <a:spLocks noGrp="1"/>
          </p:cNvSpPr>
          <p:nvPr>
            <p:ph type="dt" sz="half" idx="10"/>
          </p:nvPr>
        </p:nvSpPr>
        <p:spPr/>
        <p:txBody>
          <a:bodyPr/>
          <a:lstStyle/>
          <a:p>
            <a:fld id="{B54082EB-7310-4475-A08C-DCB487D4A438}" type="datetimeFigureOut">
              <a:rPr kumimoji="1" lang="ja-JP" altLang="en-US" smtClean="0"/>
              <a:t>2023/6/29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F1E6B135-549C-4FBB-A38B-275489D4A0A4}" type="slidenum">
              <a:rPr kumimoji="1" lang="ja-JP" altLang="en-US" smtClean="0"/>
              <a:t>‹#›</a:t>
            </a:fld>
            <a:endParaRPr kumimoji="1" lang="ja-JP" altLang="en-US"/>
          </a:p>
        </p:txBody>
      </p:sp>
    </p:spTree>
    <p:extLst>
      <p:ext uri="{BB962C8B-B14F-4D97-AF65-F5344CB8AC3E}">
        <p14:creationId xmlns:p14="http://schemas.microsoft.com/office/powerpoint/2010/main" val="2531576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4082EB-7310-4475-A08C-DCB487D4A438}" type="datetimeFigureOut">
              <a:rPr kumimoji="1" lang="ja-JP" altLang="en-US" smtClean="0"/>
              <a:t>2023/6/29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F1E6B135-549C-4FBB-A38B-275489D4A0A4}" type="slidenum">
              <a:rPr kumimoji="1" lang="ja-JP" altLang="en-US" smtClean="0"/>
              <a:t>‹#›</a:t>
            </a:fld>
            <a:endParaRPr kumimoji="1" lang="ja-JP" altLang="en-US"/>
          </a:p>
        </p:txBody>
      </p:sp>
    </p:spTree>
    <p:extLst>
      <p:ext uri="{BB962C8B-B14F-4D97-AF65-F5344CB8AC3E}">
        <p14:creationId xmlns:p14="http://schemas.microsoft.com/office/powerpoint/2010/main" val="676180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54082EB-7310-4475-A08C-DCB487D4A438}" type="datetimeFigureOut">
              <a:rPr kumimoji="1" lang="ja-JP" altLang="en-US" smtClean="0"/>
              <a:t>2023/6/29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1E6B135-549C-4FBB-A38B-275489D4A0A4}" type="slidenum">
              <a:rPr kumimoji="1" lang="ja-JP" altLang="en-US" smtClean="0"/>
              <a:t>‹#›</a:t>
            </a:fld>
            <a:endParaRPr kumimoji="1" lang="ja-JP" altLang="en-US"/>
          </a:p>
        </p:txBody>
      </p:sp>
    </p:spTree>
    <p:extLst>
      <p:ext uri="{BB962C8B-B14F-4D97-AF65-F5344CB8AC3E}">
        <p14:creationId xmlns:p14="http://schemas.microsoft.com/office/powerpoint/2010/main" val="713697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a:t>マスター タイトルの書式設定</a:t>
            </a:r>
            <a:endParaRPr lang="en-US"/>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54082EB-7310-4475-A08C-DCB487D4A438}" type="datetimeFigureOut">
              <a:rPr kumimoji="1" lang="ja-JP" altLang="en-US" smtClean="0"/>
              <a:t>2023/6/29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1E6B135-549C-4FBB-A38B-275489D4A0A4}" type="slidenum">
              <a:rPr kumimoji="1" lang="ja-JP" altLang="en-US" smtClean="0"/>
              <a:t>‹#›</a:t>
            </a:fld>
            <a:endParaRPr kumimoji="1" lang="ja-JP" altLang="en-US"/>
          </a:p>
        </p:txBody>
      </p:sp>
    </p:spTree>
    <p:extLst>
      <p:ext uri="{BB962C8B-B14F-4D97-AF65-F5344CB8AC3E}">
        <p14:creationId xmlns:p14="http://schemas.microsoft.com/office/powerpoint/2010/main" val="1017053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ja-JP" altLang="en-US"/>
              <a:t>マスター タイトルの書式設定</a:t>
            </a:r>
            <a:endParaRPr lang="en-US"/>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B54082EB-7310-4475-A08C-DCB487D4A438}" type="datetimeFigureOut">
              <a:rPr kumimoji="1" lang="ja-JP" altLang="en-US" smtClean="0"/>
              <a:t>2023/6/29</a:t>
            </a:fld>
            <a:endParaRPr kumimoji="1" lang="ja-JP" alt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kumimoji="1" lang="ja-JP" alt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F1E6B135-549C-4FBB-A38B-275489D4A0A4}" type="slidenum">
              <a:rPr kumimoji="1" lang="ja-JP" altLang="en-US" smtClean="0"/>
              <a:t>‹#›</a:t>
            </a:fld>
            <a:endParaRPr kumimoji="1" lang="ja-JP" altLang="en-US"/>
          </a:p>
        </p:txBody>
      </p:sp>
    </p:spTree>
    <p:extLst>
      <p:ext uri="{BB962C8B-B14F-4D97-AF65-F5344CB8AC3E}">
        <p14:creationId xmlns:p14="http://schemas.microsoft.com/office/powerpoint/2010/main" val="3921751281"/>
      </p:ext>
    </p:extLst>
  </p:cSld>
  <p:clrMap bg1="dk1" tx1="lt1" bg2="dk2" tx2="lt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xStyles>
    <p:titleStyle>
      <a:lvl1pPr algn="l" defTabSz="914400" rtl="0" eaLnBrk="1" latinLnBrk="0" hangingPunct="1">
        <a:lnSpc>
          <a:spcPct val="85000"/>
        </a:lnSpc>
        <a:spcBef>
          <a:spcPct val="0"/>
        </a:spcBef>
        <a:buNone/>
        <a:defRPr kumimoji="1"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kumimoji="1"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kumimoji="1"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kumimoji="1"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kumimoji="1"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kumimoji="1"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kumimoji="1"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kumimoji="1"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kumimoji="1"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kumimoji="1" sz="16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EE2FF"/>
        </a:solidFill>
        <a:effectLst/>
      </p:bgPr>
    </p:bg>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328E0A46-8A93-49E5-A795-EDC9AA884280}"/>
              </a:ext>
            </a:extLst>
          </p:cNvPr>
          <p:cNvSpPr>
            <a:spLocks noGrp="1"/>
          </p:cNvSpPr>
          <p:nvPr>
            <p:ph type="subTitle" idx="1"/>
          </p:nvPr>
        </p:nvSpPr>
        <p:spPr/>
        <p:txBody>
          <a:bodyPr>
            <a:normAutofit/>
          </a:bodyPr>
          <a:lstStyle/>
          <a:p>
            <a:r>
              <a:rPr kumimoji="1" lang="en-US" altLang="ja-JP" sz="4000">
                <a:latin typeface="Amasis MT Pro" panose="020B0604020202020204" pitchFamily="18" charset="0"/>
              </a:rPr>
              <a:t>Eat well, Live well</a:t>
            </a:r>
            <a:endParaRPr kumimoji="1" lang="ja-JP" altLang="en-US" sz="4000">
              <a:latin typeface="Amasis MT Pro" panose="020B0604020202020204" pitchFamily="18" charset="0"/>
            </a:endParaRPr>
          </a:p>
        </p:txBody>
      </p:sp>
      <p:pic>
        <p:nvPicPr>
          <p:cNvPr id="5" name="図 4" descr="アイコン&#10;&#10;自動的に生成された説明">
            <a:extLst>
              <a:ext uri="{FF2B5EF4-FFF2-40B4-BE49-F238E27FC236}">
                <a16:creationId xmlns:a16="http://schemas.microsoft.com/office/drawing/2014/main" id="{D4312EBF-BCA0-4EFB-94FB-9DEF84B878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8829" y="1837180"/>
            <a:ext cx="7791676" cy="2020918"/>
          </a:xfrm>
          <a:prstGeom prst="rect">
            <a:avLst/>
          </a:prstGeom>
        </p:spPr>
      </p:pic>
      <p:sp>
        <p:nvSpPr>
          <p:cNvPr id="6" name="テキスト ボックス 5">
            <a:extLst>
              <a:ext uri="{FF2B5EF4-FFF2-40B4-BE49-F238E27FC236}">
                <a16:creationId xmlns:a16="http://schemas.microsoft.com/office/drawing/2014/main" id="{FD8476F4-51BB-4039-B633-2D4B2BC37225}"/>
              </a:ext>
            </a:extLst>
          </p:cNvPr>
          <p:cNvSpPr txBox="1"/>
          <p:nvPr/>
        </p:nvSpPr>
        <p:spPr>
          <a:xfrm>
            <a:off x="574040" y="6139225"/>
            <a:ext cx="11043920" cy="523220"/>
          </a:xfrm>
          <a:prstGeom prst="rect">
            <a:avLst/>
          </a:prstGeom>
          <a:noFill/>
        </p:spPr>
        <p:txBody>
          <a:bodyPr wrap="square" rtlCol="0">
            <a:spAutoFit/>
          </a:bodyPr>
          <a:lstStyle/>
          <a:p>
            <a:r>
              <a:rPr kumimoji="1" lang="ja-JP" altLang="en-US" sz="2800">
                <a:latin typeface="UD デジタル 教科書体 NP-R" panose="02020400000000000000" pitchFamily="18" charset="-128"/>
                <a:ea typeface="UD デジタル 教科書体 NP-R" panose="02020400000000000000" pitchFamily="18" charset="-128"/>
              </a:rPr>
              <a:t>加藤龍　</a:t>
            </a:r>
            <a:r>
              <a:rPr kumimoji="1" lang="ja-JP" altLang="en-US" sz="2800" b="1">
                <a:solidFill>
                  <a:srgbClr val="008000"/>
                </a:solidFill>
                <a:latin typeface="UD デジタル 教科書体 NP-R" panose="02020400000000000000" pitchFamily="18" charset="-128"/>
                <a:ea typeface="UD デジタル 教科書体 NP-R" panose="02020400000000000000" pitchFamily="18" charset="-128"/>
              </a:rPr>
              <a:t>山本純</a:t>
            </a:r>
            <a:r>
              <a:rPr kumimoji="1" lang="ja-JP" altLang="en-US" sz="2800">
                <a:latin typeface="UD デジタル 教科書体 NP-R" panose="02020400000000000000" pitchFamily="18" charset="-128"/>
                <a:ea typeface="UD デジタル 教科書体 NP-R" panose="02020400000000000000" pitchFamily="18" charset="-128"/>
              </a:rPr>
              <a:t>　クォンテワン　柿崎真大　猪瀬理子　石松未紗紀</a:t>
            </a:r>
          </a:p>
        </p:txBody>
      </p:sp>
    </p:spTree>
    <p:extLst>
      <p:ext uri="{BB962C8B-B14F-4D97-AF65-F5344CB8AC3E}">
        <p14:creationId xmlns:p14="http://schemas.microsoft.com/office/powerpoint/2010/main" val="1391807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AEE2FF"/>
        </a:solidFill>
        <a:effectLst/>
      </p:bgPr>
    </p:bg>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5B096CB1-87E5-4B06-B864-486CBCC10EE2}"/>
              </a:ext>
            </a:extLst>
          </p:cNvPr>
          <p:cNvSpPr/>
          <p:nvPr/>
        </p:nvSpPr>
        <p:spPr>
          <a:xfrm>
            <a:off x="436880" y="406400"/>
            <a:ext cx="11318240" cy="6045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二等辺三角形 4">
            <a:extLst>
              <a:ext uri="{FF2B5EF4-FFF2-40B4-BE49-F238E27FC236}">
                <a16:creationId xmlns:a16="http://schemas.microsoft.com/office/drawing/2014/main" id="{2D0FBA5F-8ECE-F504-16C0-8F0B3EF522FD}"/>
              </a:ext>
            </a:extLst>
          </p:cNvPr>
          <p:cNvSpPr/>
          <p:nvPr/>
        </p:nvSpPr>
        <p:spPr>
          <a:xfrm rot="5400000">
            <a:off x="862426" y="893905"/>
            <a:ext cx="481012" cy="442911"/>
          </a:xfrm>
          <a:prstGeom prst="triangle">
            <a:avLst/>
          </a:prstGeom>
          <a:solidFill>
            <a:srgbClr val="ACB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5">
            <a:extLst>
              <a:ext uri="{FF2B5EF4-FFF2-40B4-BE49-F238E27FC236}">
                <a16:creationId xmlns:a16="http://schemas.microsoft.com/office/drawing/2014/main" id="{6956503F-3FB0-F439-B3C1-C7FEF111C254}"/>
              </a:ext>
            </a:extLst>
          </p:cNvPr>
          <p:cNvSpPr txBox="1"/>
          <p:nvPr/>
        </p:nvSpPr>
        <p:spPr>
          <a:xfrm>
            <a:off x="1590261" y="867146"/>
            <a:ext cx="4333875" cy="584775"/>
          </a:xfrm>
          <a:prstGeom prst="rect">
            <a:avLst/>
          </a:prstGeom>
          <a:noFill/>
        </p:spPr>
        <p:txBody>
          <a:bodyPr wrap="square" lIns="91440" tIns="45720" rIns="91440" bIns="45720" rtlCol="0" anchor="t">
            <a:spAutoFit/>
          </a:bodyPr>
          <a:lstStyle/>
          <a:p>
            <a:r>
              <a:rPr lang="ja-JP" altLang="en-US" sz="3200">
                <a:solidFill>
                  <a:schemeClr val="bg1"/>
                </a:solidFill>
                <a:latin typeface="UD デジタル 教科書体 NP-R"/>
                <a:ea typeface="UD デジタル 教科書体 NP-R"/>
              </a:rPr>
              <a:t>注力した点</a:t>
            </a:r>
          </a:p>
        </p:txBody>
      </p:sp>
      <p:sp>
        <p:nvSpPr>
          <p:cNvPr id="8" name="テキスト ボックス 5">
            <a:extLst>
              <a:ext uri="{FF2B5EF4-FFF2-40B4-BE49-F238E27FC236}">
                <a16:creationId xmlns:a16="http://schemas.microsoft.com/office/drawing/2014/main" id="{0345A461-8A88-061C-5BF6-DEEC574BB497}"/>
              </a:ext>
            </a:extLst>
          </p:cNvPr>
          <p:cNvSpPr txBox="1"/>
          <p:nvPr/>
        </p:nvSpPr>
        <p:spPr>
          <a:xfrm>
            <a:off x="6289629" y="1936523"/>
            <a:ext cx="5162135" cy="3754874"/>
          </a:xfrm>
          <a:prstGeom prst="rect">
            <a:avLst/>
          </a:prstGeom>
          <a:noFill/>
        </p:spPr>
        <p:txBody>
          <a:bodyPr wrap="square" lIns="91440" tIns="45720" rIns="91440" bIns="45720" rtlCol="0" anchor="t">
            <a:spAutoFit/>
          </a:bodyPr>
          <a:lstStyle/>
          <a:p>
            <a:r>
              <a:rPr lang="ja-JP" altLang="en-US" sz="2800">
                <a:solidFill>
                  <a:schemeClr val="bg1"/>
                </a:solidFill>
                <a:latin typeface="UD デジタル 教科書体 NP-R"/>
                <a:ea typeface="UD デジタル 教科書体 NP-R"/>
              </a:rPr>
              <a:t>・データベースと紐づけて日にちごとの総カロリーが動的に表示</a:t>
            </a:r>
          </a:p>
          <a:p>
            <a:endParaRPr lang="ja-JP" altLang="en-US" sz="2800">
              <a:solidFill>
                <a:schemeClr val="bg1"/>
              </a:solidFill>
              <a:latin typeface="UD デジタル 教科書体 NP-R"/>
              <a:ea typeface="UD デジタル 教科書体 NP-R"/>
            </a:endParaRPr>
          </a:p>
          <a:p>
            <a:r>
              <a:rPr lang="ja-JP" altLang="en-US" sz="2800">
                <a:solidFill>
                  <a:schemeClr val="bg1"/>
                </a:solidFill>
                <a:latin typeface="UD デジタル 教科書体 NP-R"/>
                <a:ea typeface="UD デジタル 教科書体 NP-R"/>
              </a:rPr>
              <a:t>・マスをクリックして食事記録ページに遷移</a:t>
            </a:r>
          </a:p>
          <a:p>
            <a:endParaRPr lang="ja-JP" altLang="en-US" sz="2800">
              <a:solidFill>
                <a:schemeClr val="bg1"/>
              </a:solidFill>
              <a:latin typeface="UD デジタル 教科書体 NP-R"/>
              <a:ea typeface="UD デジタル 教科書体 NP-R"/>
            </a:endParaRPr>
          </a:p>
          <a:p>
            <a:r>
              <a:rPr lang="ja-JP" altLang="en-US" sz="2800">
                <a:solidFill>
                  <a:schemeClr val="bg1"/>
                </a:solidFill>
                <a:latin typeface="UD デジタル 教科書体 NP-R"/>
                <a:ea typeface="UD デジタル 教科書体 NP-R"/>
              </a:rPr>
              <a:t>・「今日」のマスの色が変わる</a:t>
            </a:r>
          </a:p>
          <a:p>
            <a:endParaRPr lang="ja-JP" altLang="en-US" sz="1400">
              <a:solidFill>
                <a:schemeClr val="bg1"/>
              </a:solidFill>
              <a:latin typeface="UD デジタル 教科書体 NP-R"/>
              <a:ea typeface="UD デジタル 教科書体 NP-R"/>
            </a:endParaRPr>
          </a:p>
        </p:txBody>
      </p:sp>
      <p:pic>
        <p:nvPicPr>
          <p:cNvPr id="3" name="Picture 5">
            <a:extLst>
              <a:ext uri="{FF2B5EF4-FFF2-40B4-BE49-F238E27FC236}">
                <a16:creationId xmlns:a16="http://schemas.microsoft.com/office/drawing/2014/main" id="{51C1AFFE-885C-D38B-7229-9ED9350C74EB}"/>
              </a:ext>
            </a:extLst>
          </p:cNvPr>
          <p:cNvPicPr>
            <a:picLocks noChangeAspect="1"/>
          </p:cNvPicPr>
          <p:nvPr/>
        </p:nvPicPr>
        <p:blipFill>
          <a:blip r:embed="rId2"/>
          <a:stretch>
            <a:fillRect/>
          </a:stretch>
        </p:blipFill>
        <p:spPr>
          <a:xfrm>
            <a:off x="881270" y="2032433"/>
            <a:ext cx="5205895" cy="3566176"/>
          </a:xfrm>
          <a:prstGeom prst="rect">
            <a:avLst/>
          </a:prstGeom>
        </p:spPr>
      </p:pic>
    </p:spTree>
    <p:extLst>
      <p:ext uri="{BB962C8B-B14F-4D97-AF65-F5344CB8AC3E}">
        <p14:creationId xmlns:p14="http://schemas.microsoft.com/office/powerpoint/2010/main" val="418307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EE2FF"/>
        </a:solidFill>
        <a:effectLst/>
      </p:bgPr>
    </p:bg>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5B096CB1-87E5-4B06-B864-486CBCC10EE2}"/>
              </a:ext>
            </a:extLst>
          </p:cNvPr>
          <p:cNvSpPr/>
          <p:nvPr/>
        </p:nvSpPr>
        <p:spPr>
          <a:xfrm>
            <a:off x="436880" y="406400"/>
            <a:ext cx="11318240" cy="6045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Picture 9">
            <a:extLst>
              <a:ext uri="{FF2B5EF4-FFF2-40B4-BE49-F238E27FC236}">
                <a16:creationId xmlns:a16="http://schemas.microsoft.com/office/drawing/2014/main" id="{28B6CCD4-AFD5-5582-9A39-CDCAB7049F90}"/>
              </a:ext>
            </a:extLst>
          </p:cNvPr>
          <p:cNvPicPr>
            <a:picLocks noChangeAspect="1"/>
          </p:cNvPicPr>
          <p:nvPr/>
        </p:nvPicPr>
        <p:blipFill>
          <a:blip r:embed="rId2"/>
          <a:stretch>
            <a:fillRect/>
          </a:stretch>
        </p:blipFill>
        <p:spPr>
          <a:xfrm>
            <a:off x="1965002" y="878576"/>
            <a:ext cx="3945466" cy="4923783"/>
          </a:xfrm>
          <a:prstGeom prst="rect">
            <a:avLst/>
          </a:prstGeom>
        </p:spPr>
      </p:pic>
      <p:pic>
        <p:nvPicPr>
          <p:cNvPr id="8" name="Picture 8">
            <a:extLst>
              <a:ext uri="{FF2B5EF4-FFF2-40B4-BE49-F238E27FC236}">
                <a16:creationId xmlns:a16="http://schemas.microsoft.com/office/drawing/2014/main" id="{9815A328-1EE9-D13B-A558-8E575FEA5786}"/>
              </a:ext>
            </a:extLst>
          </p:cNvPr>
          <p:cNvPicPr>
            <a:picLocks noChangeAspect="1"/>
          </p:cNvPicPr>
          <p:nvPr/>
        </p:nvPicPr>
        <p:blipFill rotWithShape="1">
          <a:blip r:embed="rId3"/>
          <a:srcRect t="11966" r="-170"/>
          <a:stretch/>
        </p:blipFill>
        <p:spPr>
          <a:xfrm>
            <a:off x="676965" y="1418899"/>
            <a:ext cx="6513460" cy="3410497"/>
          </a:xfrm>
          <a:prstGeom prst="rect">
            <a:avLst/>
          </a:prstGeom>
        </p:spPr>
      </p:pic>
      <p:sp>
        <p:nvSpPr>
          <p:cNvPr id="11" name="テキスト ボックス 5">
            <a:extLst>
              <a:ext uri="{FF2B5EF4-FFF2-40B4-BE49-F238E27FC236}">
                <a16:creationId xmlns:a16="http://schemas.microsoft.com/office/drawing/2014/main" id="{E64590E9-F433-BE02-DCFA-08E2FA5E1C27}"/>
              </a:ext>
            </a:extLst>
          </p:cNvPr>
          <p:cNvSpPr txBox="1"/>
          <p:nvPr/>
        </p:nvSpPr>
        <p:spPr>
          <a:xfrm>
            <a:off x="7371889" y="1505828"/>
            <a:ext cx="4079874" cy="3323987"/>
          </a:xfrm>
          <a:prstGeom prst="rect">
            <a:avLst/>
          </a:prstGeom>
          <a:noFill/>
        </p:spPr>
        <p:txBody>
          <a:bodyPr wrap="square" lIns="91440" tIns="45720" rIns="91440" bIns="45720" rtlCol="0" anchor="t">
            <a:spAutoFit/>
          </a:bodyPr>
          <a:lstStyle/>
          <a:p>
            <a:r>
              <a:rPr lang="ja-JP" altLang="en-US" sz="2800">
                <a:solidFill>
                  <a:schemeClr val="bg1"/>
                </a:solidFill>
                <a:latin typeface="UD デジタル 教科書体 NP-R"/>
                <a:ea typeface="UD デジタル 教科書体 NP-R"/>
              </a:rPr>
              <a:t>・その日食べたものを</a:t>
            </a:r>
          </a:p>
          <a:p>
            <a:r>
              <a:rPr lang="ja-JP" altLang="en-US" sz="2800">
                <a:solidFill>
                  <a:schemeClr val="bg1"/>
                </a:solidFill>
                <a:latin typeface="UD デジタル 教科書体 NP-R"/>
                <a:ea typeface="UD デジタル 教科書体 NP-R"/>
              </a:rPr>
              <a:t>カテゴリー、品目から選択</a:t>
            </a:r>
          </a:p>
          <a:p>
            <a:endParaRPr lang="ja-JP" altLang="en-US" sz="2800">
              <a:solidFill>
                <a:schemeClr val="bg1"/>
              </a:solidFill>
              <a:latin typeface="UD デジタル 教科書体 NP-R"/>
              <a:ea typeface="UD デジタル 教科書体 NP-R"/>
            </a:endParaRPr>
          </a:p>
          <a:p>
            <a:r>
              <a:rPr lang="ja-JP" altLang="en-US" sz="2800">
                <a:solidFill>
                  <a:schemeClr val="bg1"/>
                </a:solidFill>
                <a:latin typeface="UD デジタル 教科書体 NP-R"/>
                <a:ea typeface="UD デジタル 教科書体 NP-R"/>
              </a:rPr>
              <a:t>・データベースにないものは品目登録が可能</a:t>
            </a:r>
          </a:p>
          <a:p>
            <a:endParaRPr lang="ja-JP" altLang="en-US" sz="2800">
              <a:solidFill>
                <a:schemeClr val="bg1"/>
              </a:solidFill>
              <a:latin typeface="UD デジタル 教科書体 NP-R"/>
              <a:ea typeface="UD デジタル 教科書体 NP-R"/>
            </a:endParaRPr>
          </a:p>
          <a:p>
            <a:endParaRPr lang="ja-JP" altLang="en-US" sz="1400">
              <a:solidFill>
                <a:schemeClr val="bg1"/>
              </a:solidFill>
              <a:latin typeface="UD デジタル 教科書体 NP-R"/>
              <a:ea typeface="UD デジタル 教科書体 NP-R"/>
            </a:endParaRPr>
          </a:p>
        </p:txBody>
      </p:sp>
      <p:sp>
        <p:nvSpPr>
          <p:cNvPr id="15" name="テキスト ボックス 5">
            <a:extLst>
              <a:ext uri="{FF2B5EF4-FFF2-40B4-BE49-F238E27FC236}">
                <a16:creationId xmlns:a16="http://schemas.microsoft.com/office/drawing/2014/main" id="{865897CC-8B54-6D61-8C2C-70A51FF1EE8C}"/>
              </a:ext>
            </a:extLst>
          </p:cNvPr>
          <p:cNvSpPr txBox="1"/>
          <p:nvPr/>
        </p:nvSpPr>
        <p:spPr>
          <a:xfrm>
            <a:off x="7371889" y="1500552"/>
            <a:ext cx="3870049" cy="954107"/>
          </a:xfrm>
          <a:prstGeom prst="rect">
            <a:avLst/>
          </a:prstGeom>
          <a:noFill/>
        </p:spPr>
        <p:txBody>
          <a:bodyPr wrap="square" lIns="91440" tIns="45720" rIns="91440" bIns="45720" rtlCol="0" anchor="t">
            <a:spAutoFit/>
          </a:bodyPr>
          <a:lstStyle/>
          <a:p>
            <a:r>
              <a:rPr lang="ja-JP" altLang="en-US" sz="2800">
                <a:solidFill>
                  <a:schemeClr val="bg1"/>
                </a:solidFill>
                <a:latin typeface="UD デジタル 教科書体 NP-R"/>
                <a:ea typeface="UD デジタル 教科書体 NP-R"/>
              </a:rPr>
              <a:t>・食事の記録ができ、合計カロリーを算出</a:t>
            </a:r>
          </a:p>
        </p:txBody>
      </p:sp>
    </p:spTree>
    <p:extLst>
      <p:ext uri="{BB962C8B-B14F-4D97-AF65-F5344CB8AC3E}">
        <p14:creationId xmlns:p14="http://schemas.microsoft.com/office/powerpoint/2010/main" val="1333560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10" presetClass="exit" presetSubtype="0" fill="hold" nodeType="withEffect">
                                  <p:stCondLst>
                                    <p:cond delay="0"/>
                                  </p:stCondLst>
                                  <p:childTnLst>
                                    <p:animEffect transition="out" filter="fade">
                                      <p:cBhvr>
                                        <p:cTn id="10" dur="500"/>
                                        <p:tgtEl>
                                          <p:spTgt spid="9"/>
                                        </p:tgtEl>
                                      </p:cBhvr>
                                    </p:animEffect>
                                    <p:set>
                                      <p:cBhvr>
                                        <p:cTn id="11" dur="1" fill="hold">
                                          <p:stCondLst>
                                            <p:cond delay="499"/>
                                          </p:stCondLst>
                                        </p:cTn>
                                        <p:tgtEl>
                                          <p:spTgt spid="9"/>
                                        </p:tgtEl>
                                        <p:attrNameLst>
                                          <p:attrName>style.visibility</p:attrName>
                                        </p:attrNameLst>
                                      </p:cBhvr>
                                      <p:to>
                                        <p:strVal val="hidden"/>
                                      </p:to>
                                    </p:set>
                                  </p:childTnLst>
                                </p:cTn>
                              </p:par>
                            </p:childTnLst>
                          </p:cTn>
                        </p:par>
                        <p:par>
                          <p:cTn id="12" fill="hold">
                            <p:stCondLst>
                              <p:cond delay="500"/>
                            </p:stCondLst>
                            <p:childTnLst>
                              <p:par>
                                <p:cTn id="13" presetID="10" presetClass="exit" presetSubtype="0" fill="hold" grpId="0" nodeType="afterEffect">
                                  <p:stCondLst>
                                    <p:cond delay="0"/>
                                  </p:stCondLst>
                                  <p:childTnLst>
                                    <p:animEffect transition="out" filter="fade">
                                      <p:cBhvr>
                                        <p:cTn id="14" dur="500"/>
                                        <p:tgtEl>
                                          <p:spTgt spid="11"/>
                                        </p:tgtEl>
                                      </p:cBhvr>
                                    </p:animEffect>
                                    <p:set>
                                      <p:cBhvr>
                                        <p:cTn id="15" dur="1" fill="hold">
                                          <p:stCondLst>
                                            <p:cond delay="499"/>
                                          </p:stCondLst>
                                        </p:cTn>
                                        <p:tgtEl>
                                          <p:spTgt spid="11"/>
                                        </p:tgtEl>
                                        <p:attrNameLst>
                                          <p:attrName>style.visibility</p:attrName>
                                        </p:attrNameLst>
                                      </p:cBhvr>
                                      <p:to>
                                        <p:strVal val="hidden"/>
                                      </p:to>
                                    </p:set>
                                  </p:childTnLst>
                                </p:cTn>
                              </p:par>
                            </p:childTnLst>
                          </p:cTn>
                        </p:par>
                        <p:par>
                          <p:cTn id="16" fill="hold">
                            <p:stCondLst>
                              <p:cond delay="1000"/>
                            </p:stCondLst>
                            <p:childTnLst>
                              <p:par>
                                <p:cTn id="17" presetID="2" presetClass="entr" presetSubtype="4"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AEE2FF"/>
        </a:solidFill>
        <a:effectLst/>
      </p:bgPr>
    </p:bg>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5B096CB1-87E5-4B06-B864-486CBCC10EE2}"/>
              </a:ext>
            </a:extLst>
          </p:cNvPr>
          <p:cNvSpPr/>
          <p:nvPr/>
        </p:nvSpPr>
        <p:spPr>
          <a:xfrm>
            <a:off x="436880" y="406400"/>
            <a:ext cx="11318240" cy="6045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Picture 6">
            <a:extLst>
              <a:ext uri="{FF2B5EF4-FFF2-40B4-BE49-F238E27FC236}">
                <a16:creationId xmlns:a16="http://schemas.microsoft.com/office/drawing/2014/main" id="{BE48B18D-763B-8F33-DB0F-E252F1803D5C}"/>
              </a:ext>
            </a:extLst>
          </p:cNvPr>
          <p:cNvPicPr>
            <a:picLocks noChangeAspect="1"/>
          </p:cNvPicPr>
          <p:nvPr/>
        </p:nvPicPr>
        <p:blipFill rotWithShape="1">
          <a:blip r:embed="rId2"/>
          <a:srcRect l="14674" t="31224" r="15761" b="204"/>
          <a:stretch/>
        </p:blipFill>
        <p:spPr>
          <a:xfrm>
            <a:off x="671443" y="624164"/>
            <a:ext cx="6573950" cy="3434247"/>
          </a:xfrm>
          <a:prstGeom prst="rect">
            <a:avLst/>
          </a:prstGeom>
        </p:spPr>
      </p:pic>
      <p:sp>
        <p:nvSpPr>
          <p:cNvPr id="7" name="TextBox 6">
            <a:extLst>
              <a:ext uri="{FF2B5EF4-FFF2-40B4-BE49-F238E27FC236}">
                <a16:creationId xmlns:a16="http://schemas.microsoft.com/office/drawing/2014/main" id="{261EFB76-6E16-50D4-F4F2-3ADFD21EB9FF}"/>
              </a:ext>
            </a:extLst>
          </p:cNvPr>
          <p:cNvSpPr txBox="1"/>
          <p:nvPr/>
        </p:nvSpPr>
        <p:spPr>
          <a:xfrm>
            <a:off x="8001000" y="1242391"/>
            <a:ext cx="3246782" cy="24185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pic>
        <p:nvPicPr>
          <p:cNvPr id="3" name="Picture 4">
            <a:extLst>
              <a:ext uri="{FF2B5EF4-FFF2-40B4-BE49-F238E27FC236}">
                <a16:creationId xmlns:a16="http://schemas.microsoft.com/office/drawing/2014/main" id="{E0A301A9-E926-2E44-5B64-52BDE421A763}"/>
              </a:ext>
            </a:extLst>
          </p:cNvPr>
          <p:cNvPicPr>
            <a:picLocks noChangeAspect="1"/>
          </p:cNvPicPr>
          <p:nvPr/>
        </p:nvPicPr>
        <p:blipFill>
          <a:blip r:embed="rId3"/>
          <a:stretch>
            <a:fillRect/>
          </a:stretch>
        </p:blipFill>
        <p:spPr>
          <a:xfrm>
            <a:off x="841216" y="4156645"/>
            <a:ext cx="6234752" cy="2045657"/>
          </a:xfrm>
          <a:prstGeom prst="rect">
            <a:avLst/>
          </a:prstGeom>
        </p:spPr>
      </p:pic>
      <p:sp>
        <p:nvSpPr>
          <p:cNvPr id="8" name="TextBox 7">
            <a:extLst>
              <a:ext uri="{FF2B5EF4-FFF2-40B4-BE49-F238E27FC236}">
                <a16:creationId xmlns:a16="http://schemas.microsoft.com/office/drawing/2014/main" id="{64F7EA39-FA74-A2AF-688D-6B22B5DCC672}"/>
              </a:ext>
            </a:extLst>
          </p:cNvPr>
          <p:cNvSpPr txBox="1"/>
          <p:nvPr/>
        </p:nvSpPr>
        <p:spPr>
          <a:xfrm>
            <a:off x="7520608" y="2070652"/>
            <a:ext cx="3776868"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800">
                <a:solidFill>
                  <a:schemeClr val="bg1"/>
                </a:solidFill>
                <a:latin typeface="UD デジタル 教科書体 NP-R"/>
                <a:ea typeface="UD デジタル 教科書体 NP-R"/>
              </a:rPr>
              <a:t>・摂取カロリーを元に動的なグラフを月ごとに形成</a:t>
            </a:r>
          </a:p>
          <a:p>
            <a:endParaRPr lang="ja-JP" altLang="en-US" sz="2800">
              <a:solidFill>
                <a:schemeClr val="bg1"/>
              </a:solidFill>
              <a:latin typeface="UD デジタル 教科書体 NP-R"/>
              <a:ea typeface="UD デジタル 教科書体 NP-R"/>
            </a:endParaRPr>
          </a:p>
          <a:p>
            <a:r>
              <a:rPr lang="ja-JP" altLang="en-US" sz="2800">
                <a:solidFill>
                  <a:schemeClr val="bg1"/>
                </a:solidFill>
                <a:latin typeface="UD デジタル 教科書体 NP-R"/>
                <a:ea typeface="UD デジタル 教科書体 NP-R"/>
              </a:rPr>
              <a:t>・ユーザーに合わせた基礎代謝を表示</a:t>
            </a:r>
          </a:p>
        </p:txBody>
      </p:sp>
    </p:spTree>
    <p:extLst>
      <p:ext uri="{BB962C8B-B14F-4D97-AF65-F5344CB8AC3E}">
        <p14:creationId xmlns:p14="http://schemas.microsoft.com/office/powerpoint/2010/main" val="30588680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AEE2FF"/>
        </a:solidFill>
        <a:effectLst/>
      </p:bgPr>
    </p:bg>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5B096CB1-87E5-4B06-B864-486CBCC10EE2}"/>
              </a:ext>
            </a:extLst>
          </p:cNvPr>
          <p:cNvSpPr/>
          <p:nvPr/>
        </p:nvSpPr>
        <p:spPr>
          <a:xfrm>
            <a:off x="436880" y="406400"/>
            <a:ext cx="11318240" cy="6045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a:extLst>
              <a:ext uri="{FF2B5EF4-FFF2-40B4-BE49-F238E27FC236}">
                <a16:creationId xmlns:a16="http://schemas.microsoft.com/office/drawing/2014/main" id="{44DF5A4D-94B9-4ACC-A06B-74494C6401F3}"/>
              </a:ext>
            </a:extLst>
          </p:cNvPr>
          <p:cNvPicPr>
            <a:picLocks noChangeAspect="1"/>
          </p:cNvPicPr>
          <p:nvPr/>
        </p:nvPicPr>
        <p:blipFill>
          <a:blip r:embed="rId2"/>
          <a:stretch>
            <a:fillRect/>
          </a:stretch>
        </p:blipFill>
        <p:spPr>
          <a:xfrm>
            <a:off x="1455417" y="1534495"/>
            <a:ext cx="9281166" cy="3414093"/>
          </a:xfrm>
          <a:prstGeom prst="rect">
            <a:avLst/>
          </a:prstGeom>
        </p:spPr>
      </p:pic>
      <p:sp>
        <p:nvSpPr>
          <p:cNvPr id="9" name="テキスト ボックス 8">
            <a:extLst>
              <a:ext uri="{FF2B5EF4-FFF2-40B4-BE49-F238E27FC236}">
                <a16:creationId xmlns:a16="http://schemas.microsoft.com/office/drawing/2014/main" id="{3F9AE884-8F8E-4C50-876C-8B99DDA5D075}"/>
              </a:ext>
            </a:extLst>
          </p:cNvPr>
          <p:cNvSpPr txBox="1"/>
          <p:nvPr/>
        </p:nvSpPr>
        <p:spPr>
          <a:xfrm>
            <a:off x="9042400" y="5138839"/>
            <a:ext cx="2712720" cy="369332"/>
          </a:xfrm>
          <a:prstGeom prst="rect">
            <a:avLst/>
          </a:prstGeom>
          <a:noFill/>
        </p:spPr>
        <p:txBody>
          <a:bodyPr wrap="square" rtlCol="0">
            <a:spAutoFit/>
          </a:bodyPr>
          <a:lstStyle/>
          <a:p>
            <a:r>
              <a:rPr kumimoji="1" lang="en-US" altLang="ja-JP" dirty="0">
                <a:solidFill>
                  <a:schemeClr val="bg1"/>
                </a:solidFill>
                <a:latin typeface="UD デジタル 教科書体 NP-R" panose="02020400000000000000" pitchFamily="18" charset="-128"/>
                <a:ea typeface="UD デジタル 教科書体 NP-R" panose="02020400000000000000" pitchFamily="18" charset="-128"/>
              </a:rPr>
              <a:t>※</a:t>
            </a:r>
            <a:r>
              <a:rPr kumimoji="1" lang="ja-JP" altLang="en-US" dirty="0">
                <a:solidFill>
                  <a:schemeClr val="bg1"/>
                </a:solidFill>
                <a:latin typeface="UD デジタル 教科書体 NP-R" panose="02020400000000000000" pitchFamily="18" charset="-128"/>
                <a:ea typeface="UD デジタル 教科書体 NP-R" panose="02020400000000000000" pitchFamily="18" charset="-128"/>
              </a:rPr>
              <a:t>外部設計書</a:t>
            </a:r>
          </a:p>
        </p:txBody>
      </p:sp>
    </p:spTree>
    <p:extLst>
      <p:ext uri="{BB962C8B-B14F-4D97-AF65-F5344CB8AC3E}">
        <p14:creationId xmlns:p14="http://schemas.microsoft.com/office/powerpoint/2010/main" val="109115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AEE2FF"/>
        </a:solidFill>
        <a:effectLst/>
      </p:bgPr>
    </p:bg>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5B096CB1-87E5-4B06-B864-486CBCC10EE2}"/>
              </a:ext>
            </a:extLst>
          </p:cNvPr>
          <p:cNvSpPr/>
          <p:nvPr/>
        </p:nvSpPr>
        <p:spPr>
          <a:xfrm>
            <a:off x="436880" y="406400"/>
            <a:ext cx="11318240" cy="6045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a:extLst>
              <a:ext uri="{FF2B5EF4-FFF2-40B4-BE49-F238E27FC236}">
                <a16:creationId xmlns:a16="http://schemas.microsoft.com/office/drawing/2014/main" id="{44DF5A4D-94B9-4ACC-A06B-74494C6401F3}"/>
              </a:ext>
            </a:extLst>
          </p:cNvPr>
          <p:cNvPicPr>
            <a:picLocks noChangeAspect="1"/>
          </p:cNvPicPr>
          <p:nvPr/>
        </p:nvPicPr>
        <p:blipFill>
          <a:blip r:embed="rId2"/>
          <a:stretch>
            <a:fillRect/>
          </a:stretch>
        </p:blipFill>
        <p:spPr>
          <a:xfrm>
            <a:off x="2547499" y="2123678"/>
            <a:ext cx="7097001" cy="2610644"/>
          </a:xfrm>
          <a:prstGeom prst="rect">
            <a:avLst/>
          </a:prstGeom>
        </p:spPr>
      </p:pic>
      <p:sp>
        <p:nvSpPr>
          <p:cNvPr id="6" name="テキスト ボックス 5">
            <a:extLst>
              <a:ext uri="{FF2B5EF4-FFF2-40B4-BE49-F238E27FC236}">
                <a16:creationId xmlns:a16="http://schemas.microsoft.com/office/drawing/2014/main" id="{8CE54139-FB3B-4A85-885E-48D908F91BA3}"/>
              </a:ext>
            </a:extLst>
          </p:cNvPr>
          <p:cNvSpPr txBox="1"/>
          <p:nvPr/>
        </p:nvSpPr>
        <p:spPr>
          <a:xfrm>
            <a:off x="0" y="-10845"/>
            <a:ext cx="12192000" cy="6858000"/>
          </a:xfrm>
          <a:prstGeom prst="rect">
            <a:avLst/>
          </a:prstGeom>
          <a:solidFill>
            <a:srgbClr val="AEE2FF">
              <a:alpha val="73000"/>
            </a:srgbClr>
          </a:solidFill>
        </p:spPr>
        <p:txBody>
          <a:bodyPr wrap="square" rtlCol="0">
            <a:spAutoFit/>
          </a:bodyPr>
          <a:lstStyle/>
          <a:p>
            <a:endParaRPr kumimoji="1" lang="ja-JP" altLang="en-US"/>
          </a:p>
        </p:txBody>
      </p:sp>
      <p:pic>
        <p:nvPicPr>
          <p:cNvPr id="8" name="図 7" descr="テキスト&#10;&#10;自動的に生成された説明">
            <a:extLst>
              <a:ext uri="{FF2B5EF4-FFF2-40B4-BE49-F238E27FC236}">
                <a16:creationId xmlns:a16="http://schemas.microsoft.com/office/drawing/2014/main" id="{8C8D8AE0-B63E-4751-AB86-9EB15CC2B0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2902" y="721026"/>
            <a:ext cx="3326193" cy="5415947"/>
          </a:xfrm>
          <a:prstGeom prst="rect">
            <a:avLst/>
          </a:prstGeom>
        </p:spPr>
      </p:pic>
    </p:spTree>
    <p:extLst>
      <p:ext uri="{BB962C8B-B14F-4D97-AF65-F5344CB8AC3E}">
        <p14:creationId xmlns:p14="http://schemas.microsoft.com/office/powerpoint/2010/main" val="186135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AEE2FF"/>
        </a:solidFill>
        <a:effectLst/>
      </p:bgPr>
    </p:bg>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5B096CB1-87E5-4B06-B864-486CBCC10EE2}"/>
              </a:ext>
            </a:extLst>
          </p:cNvPr>
          <p:cNvSpPr/>
          <p:nvPr/>
        </p:nvSpPr>
        <p:spPr>
          <a:xfrm>
            <a:off x="436880" y="406400"/>
            <a:ext cx="11318240" cy="6045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二等辺三角形 2">
            <a:extLst>
              <a:ext uri="{FF2B5EF4-FFF2-40B4-BE49-F238E27FC236}">
                <a16:creationId xmlns:a16="http://schemas.microsoft.com/office/drawing/2014/main" id="{C93255BC-2E58-4405-0349-0366AE955D8F}"/>
              </a:ext>
            </a:extLst>
          </p:cNvPr>
          <p:cNvSpPr/>
          <p:nvPr/>
        </p:nvSpPr>
        <p:spPr>
          <a:xfrm rot="5400000">
            <a:off x="862426" y="893905"/>
            <a:ext cx="481012" cy="442911"/>
          </a:xfrm>
          <a:prstGeom prst="triangle">
            <a:avLst/>
          </a:prstGeom>
          <a:solidFill>
            <a:srgbClr val="ACB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5">
            <a:extLst>
              <a:ext uri="{FF2B5EF4-FFF2-40B4-BE49-F238E27FC236}">
                <a16:creationId xmlns:a16="http://schemas.microsoft.com/office/drawing/2014/main" id="{21753DF3-E580-0C76-CEED-1CD21616FC30}"/>
              </a:ext>
            </a:extLst>
          </p:cNvPr>
          <p:cNvSpPr txBox="1"/>
          <p:nvPr/>
        </p:nvSpPr>
        <p:spPr>
          <a:xfrm>
            <a:off x="2296385" y="2989806"/>
            <a:ext cx="8145768" cy="1015663"/>
          </a:xfrm>
          <a:prstGeom prst="rect">
            <a:avLst/>
          </a:prstGeom>
          <a:noFill/>
        </p:spPr>
        <p:txBody>
          <a:bodyPr wrap="square" lIns="91440" tIns="45720" rIns="91440" bIns="45720" rtlCol="0" anchor="t">
            <a:spAutoFit/>
          </a:bodyPr>
          <a:lstStyle/>
          <a:p>
            <a:r>
              <a:rPr lang="ja-JP" altLang="en-US" sz="6000" b="1" u="sng" dirty="0">
                <a:solidFill>
                  <a:schemeClr val="bg1"/>
                </a:solidFill>
                <a:effectLst>
                  <a:outerShdw blurRad="38100" dist="38100" dir="2700000" algn="tl">
                    <a:srgbClr val="000000">
                      <a:alpha val="43137"/>
                    </a:srgbClr>
                  </a:outerShdw>
                </a:effectLst>
                <a:latin typeface="UD デジタル 教科書体 NK-B" panose="02020700000000000000" pitchFamily="18" charset="-128"/>
                <a:ea typeface="UD デジタル 教科書体 NK-B" panose="02020700000000000000" pitchFamily="18" charset="-128"/>
              </a:rPr>
              <a:t>実際に動かしてみます！</a:t>
            </a:r>
            <a:endParaRPr lang="en-US" altLang="ja-JP" sz="6000" b="1" u="sng" dirty="0">
              <a:solidFill>
                <a:schemeClr val="bg1"/>
              </a:solidFill>
              <a:effectLst>
                <a:outerShdw blurRad="38100" dist="38100" dir="2700000" algn="tl">
                  <a:srgbClr val="000000">
                    <a:alpha val="43137"/>
                  </a:srgbClr>
                </a:outerShdw>
              </a:effectLst>
              <a:latin typeface="UD デジタル 教科書体 NK-B" panose="02020700000000000000" pitchFamily="18" charset="-128"/>
              <a:ea typeface="UD デジタル 教科書体 NK-B" panose="02020700000000000000" pitchFamily="18" charset="-128"/>
            </a:endParaRPr>
          </a:p>
        </p:txBody>
      </p:sp>
      <p:sp>
        <p:nvSpPr>
          <p:cNvPr id="6" name="テキスト ボックス 5">
            <a:extLst>
              <a:ext uri="{FF2B5EF4-FFF2-40B4-BE49-F238E27FC236}">
                <a16:creationId xmlns:a16="http://schemas.microsoft.com/office/drawing/2014/main" id="{16548B8F-C8B2-BF66-F4C2-30DC05A1AB4A}"/>
              </a:ext>
            </a:extLst>
          </p:cNvPr>
          <p:cNvSpPr txBox="1"/>
          <p:nvPr/>
        </p:nvSpPr>
        <p:spPr>
          <a:xfrm>
            <a:off x="1762125" y="874854"/>
            <a:ext cx="4333875" cy="584775"/>
          </a:xfrm>
          <a:prstGeom prst="rect">
            <a:avLst/>
          </a:prstGeom>
          <a:noFill/>
        </p:spPr>
        <p:txBody>
          <a:bodyPr wrap="square" lIns="91440" tIns="45720" rIns="91440" bIns="45720" rtlCol="0" anchor="t">
            <a:spAutoFit/>
          </a:bodyPr>
          <a:lstStyle/>
          <a:p>
            <a:r>
              <a:rPr lang="ja-JP" altLang="en-US" sz="3200" dirty="0">
                <a:solidFill>
                  <a:schemeClr val="bg1"/>
                </a:solidFill>
                <a:latin typeface="UD デジタル 教科書体 NP-R"/>
                <a:ea typeface="UD デジタル 教科書体 NP-R"/>
              </a:rPr>
              <a:t>デモンストレーション</a:t>
            </a:r>
          </a:p>
        </p:txBody>
      </p:sp>
    </p:spTree>
    <p:extLst>
      <p:ext uri="{BB962C8B-B14F-4D97-AF65-F5344CB8AC3E}">
        <p14:creationId xmlns:p14="http://schemas.microsoft.com/office/powerpoint/2010/main" val="22253715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AEE2FF"/>
        </a:solidFill>
        <a:effectLst/>
      </p:bgPr>
    </p:bg>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5B096CB1-87E5-4B06-B864-486CBCC10EE2}"/>
              </a:ext>
            </a:extLst>
          </p:cNvPr>
          <p:cNvSpPr/>
          <p:nvPr/>
        </p:nvSpPr>
        <p:spPr>
          <a:xfrm>
            <a:off x="436880" y="406400"/>
            <a:ext cx="11318240" cy="6045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二等辺三角形 2">
            <a:extLst>
              <a:ext uri="{FF2B5EF4-FFF2-40B4-BE49-F238E27FC236}">
                <a16:creationId xmlns:a16="http://schemas.microsoft.com/office/drawing/2014/main" id="{C93255BC-2E58-4405-0349-0366AE955D8F}"/>
              </a:ext>
            </a:extLst>
          </p:cNvPr>
          <p:cNvSpPr/>
          <p:nvPr/>
        </p:nvSpPr>
        <p:spPr>
          <a:xfrm rot="5400000">
            <a:off x="862426" y="893905"/>
            <a:ext cx="481012" cy="442911"/>
          </a:xfrm>
          <a:prstGeom prst="triangle">
            <a:avLst/>
          </a:prstGeom>
          <a:solidFill>
            <a:srgbClr val="ACB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5">
            <a:extLst>
              <a:ext uri="{FF2B5EF4-FFF2-40B4-BE49-F238E27FC236}">
                <a16:creationId xmlns:a16="http://schemas.microsoft.com/office/drawing/2014/main" id="{21753DF3-E580-0C76-CEED-1CD21616FC30}"/>
              </a:ext>
            </a:extLst>
          </p:cNvPr>
          <p:cNvSpPr txBox="1"/>
          <p:nvPr/>
        </p:nvSpPr>
        <p:spPr>
          <a:xfrm>
            <a:off x="2296385" y="2989806"/>
            <a:ext cx="8145768" cy="1200329"/>
          </a:xfrm>
          <a:prstGeom prst="rect">
            <a:avLst/>
          </a:prstGeom>
          <a:noFill/>
        </p:spPr>
        <p:txBody>
          <a:bodyPr wrap="square" lIns="91440" tIns="45720" rIns="91440" bIns="45720" rtlCol="0" anchor="t">
            <a:spAutoFit/>
          </a:bodyPr>
          <a:lstStyle/>
          <a:p>
            <a:r>
              <a:rPr lang="ja-JP" altLang="en-US" sz="7200" b="1" dirty="0">
                <a:solidFill>
                  <a:schemeClr val="bg1"/>
                </a:solidFill>
                <a:effectLst>
                  <a:outerShdw blurRad="38100" dist="38100" dir="2700000" algn="tl">
                    <a:srgbClr val="000000">
                      <a:alpha val="43137"/>
                    </a:srgbClr>
                  </a:outerShdw>
                </a:effectLst>
                <a:latin typeface="UD デジタル 教科書体 NK-B" panose="02020700000000000000" pitchFamily="18" charset="-128"/>
                <a:ea typeface="UD デジタル 教科書体 NK-B" panose="02020700000000000000" pitchFamily="18" charset="-128"/>
              </a:rPr>
              <a:t>メンバーから一言</a:t>
            </a:r>
          </a:p>
        </p:txBody>
      </p:sp>
      <p:sp>
        <p:nvSpPr>
          <p:cNvPr id="6" name="テキスト ボックス 5">
            <a:extLst>
              <a:ext uri="{FF2B5EF4-FFF2-40B4-BE49-F238E27FC236}">
                <a16:creationId xmlns:a16="http://schemas.microsoft.com/office/drawing/2014/main" id="{16548B8F-C8B2-BF66-F4C2-30DC05A1AB4A}"/>
              </a:ext>
            </a:extLst>
          </p:cNvPr>
          <p:cNvSpPr txBox="1"/>
          <p:nvPr/>
        </p:nvSpPr>
        <p:spPr>
          <a:xfrm>
            <a:off x="1762125" y="874854"/>
            <a:ext cx="4333875" cy="584775"/>
          </a:xfrm>
          <a:prstGeom prst="rect">
            <a:avLst/>
          </a:prstGeom>
          <a:noFill/>
        </p:spPr>
        <p:txBody>
          <a:bodyPr wrap="square" lIns="91440" tIns="45720" rIns="91440" bIns="45720" rtlCol="0" anchor="t">
            <a:spAutoFit/>
          </a:bodyPr>
          <a:lstStyle/>
          <a:p>
            <a:r>
              <a:rPr lang="ja-JP" altLang="en-US" sz="3200" dirty="0">
                <a:solidFill>
                  <a:schemeClr val="bg1"/>
                </a:solidFill>
                <a:latin typeface="UD デジタル 教科書体 NP-R"/>
                <a:ea typeface="UD デジタル 教科書体 NP-R"/>
              </a:rPr>
              <a:t>まとめ</a:t>
            </a:r>
          </a:p>
        </p:txBody>
      </p:sp>
    </p:spTree>
    <p:extLst>
      <p:ext uri="{BB962C8B-B14F-4D97-AF65-F5344CB8AC3E}">
        <p14:creationId xmlns:p14="http://schemas.microsoft.com/office/powerpoint/2010/main" val="4342804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AEE2FF"/>
        </a:solidFill>
        <a:effectLst/>
      </p:bgPr>
    </p:bg>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5B096CB1-87E5-4B06-B864-486CBCC10EE2}"/>
              </a:ext>
            </a:extLst>
          </p:cNvPr>
          <p:cNvSpPr/>
          <p:nvPr/>
        </p:nvSpPr>
        <p:spPr>
          <a:xfrm>
            <a:off x="436880" y="406400"/>
            <a:ext cx="11318240" cy="6045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Web</a:t>
            </a:r>
            <a:r>
              <a:rPr kumimoji="1" lang="ja-JP" altLang="en-US" dirty="0"/>
              <a:t>アプリ開発の発表に関わっていただいたすべての方々に深く感謝の意を表します。特に、研修に参加させていただいた企業の皆様には、ご協力とお気遣いに心から感謝申し上げます。</a:t>
            </a:r>
          </a:p>
        </p:txBody>
      </p:sp>
      <p:sp>
        <p:nvSpPr>
          <p:cNvPr id="7" name="テキスト ボックス 6">
            <a:extLst>
              <a:ext uri="{FF2B5EF4-FFF2-40B4-BE49-F238E27FC236}">
                <a16:creationId xmlns:a16="http://schemas.microsoft.com/office/drawing/2014/main" id="{420CB400-68C0-8FA3-520A-8A10FFE846E4}"/>
              </a:ext>
            </a:extLst>
          </p:cNvPr>
          <p:cNvSpPr txBox="1"/>
          <p:nvPr/>
        </p:nvSpPr>
        <p:spPr>
          <a:xfrm>
            <a:off x="1205076" y="2420691"/>
            <a:ext cx="10457793" cy="2862322"/>
          </a:xfrm>
          <a:prstGeom prst="rect">
            <a:avLst/>
          </a:prstGeom>
          <a:noFill/>
        </p:spPr>
        <p:txBody>
          <a:bodyPr wrap="square" lIns="91440" tIns="45720" rIns="91440" bIns="45720" rtlCol="0" anchor="t">
            <a:spAutoFit/>
          </a:bodyPr>
          <a:lstStyle/>
          <a:p>
            <a:r>
              <a:rPr lang="en-US" altLang="ja-JP" sz="3600" b="0" i="0" dirty="0">
                <a:solidFill>
                  <a:schemeClr val="bg1"/>
                </a:solidFill>
                <a:effectLst/>
                <a:latin typeface="Söhne"/>
              </a:rPr>
              <a:t>Web</a:t>
            </a:r>
            <a:r>
              <a:rPr lang="ja-JP" altLang="en-US" sz="3600" b="0" i="0" dirty="0">
                <a:solidFill>
                  <a:schemeClr val="bg1"/>
                </a:solidFill>
                <a:effectLst/>
                <a:latin typeface="Söhne"/>
              </a:rPr>
              <a:t>アプリ開発の発表に関わっていただいたすべての方々に深く感謝の意を表します。</a:t>
            </a:r>
            <a:endParaRPr lang="en-US" altLang="ja-JP" sz="3600" b="0" i="0" dirty="0">
              <a:solidFill>
                <a:schemeClr val="bg1"/>
              </a:solidFill>
              <a:effectLst/>
              <a:latin typeface="Söhne"/>
            </a:endParaRPr>
          </a:p>
          <a:p>
            <a:r>
              <a:rPr lang="ja-JP" altLang="en-US" sz="3600" b="0" i="0" dirty="0">
                <a:solidFill>
                  <a:schemeClr val="bg1"/>
                </a:solidFill>
                <a:effectLst/>
                <a:latin typeface="Söhne"/>
              </a:rPr>
              <a:t>研修に参加させていただいた企業の皆様、講師の皆様にも、お力添えいただきましたことを心から感謝申し上げます。</a:t>
            </a:r>
            <a:endParaRPr lang="ja-JP" altLang="en-US" sz="3600" dirty="0">
              <a:solidFill>
                <a:schemeClr val="bg1"/>
              </a:solidFill>
              <a:latin typeface="UD デジタル 教科書体 NP-R"/>
              <a:ea typeface="UD デジタル 教科書体 NP-R"/>
            </a:endParaRPr>
          </a:p>
        </p:txBody>
      </p:sp>
      <p:sp>
        <p:nvSpPr>
          <p:cNvPr id="3" name="二等辺三角形 2">
            <a:extLst>
              <a:ext uri="{FF2B5EF4-FFF2-40B4-BE49-F238E27FC236}">
                <a16:creationId xmlns:a16="http://schemas.microsoft.com/office/drawing/2014/main" id="{479A27CE-7E3B-0E5A-C873-138BE76A0FBE}"/>
              </a:ext>
            </a:extLst>
          </p:cNvPr>
          <p:cNvSpPr/>
          <p:nvPr/>
        </p:nvSpPr>
        <p:spPr>
          <a:xfrm rot="5400000">
            <a:off x="862426" y="893905"/>
            <a:ext cx="481012" cy="442911"/>
          </a:xfrm>
          <a:prstGeom prst="triangle">
            <a:avLst/>
          </a:prstGeom>
          <a:solidFill>
            <a:srgbClr val="ACB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376851E1-19B1-DB0D-7C5F-FF7E78D72C7E}"/>
              </a:ext>
            </a:extLst>
          </p:cNvPr>
          <p:cNvSpPr txBox="1"/>
          <p:nvPr/>
        </p:nvSpPr>
        <p:spPr>
          <a:xfrm>
            <a:off x="1762125" y="874854"/>
            <a:ext cx="4333875" cy="584775"/>
          </a:xfrm>
          <a:prstGeom prst="rect">
            <a:avLst/>
          </a:prstGeom>
          <a:noFill/>
        </p:spPr>
        <p:txBody>
          <a:bodyPr wrap="square" lIns="91440" tIns="45720" rIns="91440" bIns="45720" rtlCol="0" anchor="t">
            <a:spAutoFit/>
          </a:bodyPr>
          <a:lstStyle/>
          <a:p>
            <a:r>
              <a:rPr lang="ja-JP" altLang="en-US" sz="3200" dirty="0">
                <a:solidFill>
                  <a:schemeClr val="bg1"/>
                </a:solidFill>
                <a:latin typeface="UD デジタル 教科書体 NP-R"/>
                <a:ea typeface="UD デジタル 教科書体 NP-R"/>
              </a:rPr>
              <a:t>最後に</a:t>
            </a:r>
          </a:p>
        </p:txBody>
      </p:sp>
    </p:spTree>
    <p:extLst>
      <p:ext uri="{BB962C8B-B14F-4D97-AF65-F5344CB8AC3E}">
        <p14:creationId xmlns:p14="http://schemas.microsoft.com/office/powerpoint/2010/main" val="11700348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AEE2FF"/>
        </a:solidFill>
        <a:effectLst/>
      </p:bgPr>
    </p:bg>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5B096CB1-87E5-4B06-B864-486CBCC10EE2}"/>
              </a:ext>
            </a:extLst>
          </p:cNvPr>
          <p:cNvSpPr/>
          <p:nvPr/>
        </p:nvSpPr>
        <p:spPr>
          <a:xfrm>
            <a:off x="436880" y="406400"/>
            <a:ext cx="11318240" cy="6045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857326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AEE2FF"/>
        </a:solidFill>
        <a:effectLst/>
      </p:bgPr>
    </p:bg>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5B096CB1-87E5-4B06-B864-486CBCC10EE2}"/>
              </a:ext>
            </a:extLst>
          </p:cNvPr>
          <p:cNvSpPr/>
          <p:nvPr/>
        </p:nvSpPr>
        <p:spPr>
          <a:xfrm>
            <a:off x="436880" y="406400"/>
            <a:ext cx="11318240" cy="6045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45572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AEE2FF"/>
        </a:solidFill>
        <a:effectLst/>
      </p:bgPr>
    </p:bg>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5B096CB1-87E5-4B06-B864-486CBCC10EE2}"/>
              </a:ext>
            </a:extLst>
          </p:cNvPr>
          <p:cNvSpPr/>
          <p:nvPr/>
        </p:nvSpPr>
        <p:spPr>
          <a:xfrm>
            <a:off x="436880" y="406400"/>
            <a:ext cx="11318240" cy="6045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3" name="テキスト ボックス 2">
            <a:extLst>
              <a:ext uri="{FF2B5EF4-FFF2-40B4-BE49-F238E27FC236}">
                <a16:creationId xmlns:a16="http://schemas.microsoft.com/office/drawing/2014/main" id="{14A093D7-2D6A-43CA-A4BE-F8D29405E2E4}"/>
              </a:ext>
            </a:extLst>
          </p:cNvPr>
          <p:cNvSpPr txBox="1"/>
          <p:nvPr/>
        </p:nvSpPr>
        <p:spPr>
          <a:xfrm>
            <a:off x="4073905" y="3167390"/>
            <a:ext cx="7936706" cy="523220"/>
          </a:xfrm>
          <a:prstGeom prst="rect">
            <a:avLst/>
          </a:prstGeom>
          <a:noFill/>
        </p:spPr>
        <p:txBody>
          <a:bodyPr wrap="square" rtlCol="0">
            <a:spAutoFit/>
          </a:bodyPr>
          <a:lstStyle/>
          <a:p>
            <a:r>
              <a:rPr kumimoji="1" lang="ja-JP" altLang="en-US" sz="2800" b="1">
                <a:solidFill>
                  <a:srgbClr val="A50021"/>
                </a:solidFill>
                <a:latin typeface="UD デジタル 教科書体 NP-R" panose="02020400000000000000" pitchFamily="18" charset="-128"/>
                <a:ea typeface="UD デジタル 教科書体 NP-R" panose="02020400000000000000" pitchFamily="18" charset="-128"/>
              </a:rPr>
              <a:t>あなたは今健康ですか？</a:t>
            </a:r>
          </a:p>
        </p:txBody>
      </p:sp>
      <p:pic>
        <p:nvPicPr>
          <p:cNvPr id="5" name="図 4" descr="QR コード が含まれている画像&#10;&#10;自動的に生成された説明">
            <a:extLst>
              <a:ext uri="{FF2B5EF4-FFF2-40B4-BE49-F238E27FC236}">
                <a16:creationId xmlns:a16="http://schemas.microsoft.com/office/drawing/2014/main" id="{F08D4815-E1B8-4EA2-BAF7-BF14F857F9CB}"/>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2993231" y="402431"/>
            <a:ext cx="6015038" cy="6015038"/>
          </a:xfrm>
          <a:prstGeom prst="rect">
            <a:avLst/>
          </a:prstGeom>
        </p:spPr>
      </p:pic>
    </p:spTree>
    <p:extLst>
      <p:ext uri="{BB962C8B-B14F-4D97-AF65-F5344CB8AC3E}">
        <p14:creationId xmlns:p14="http://schemas.microsoft.com/office/powerpoint/2010/main" val="489260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EE2FF"/>
        </a:solidFill>
        <a:effectLst/>
      </p:bgPr>
    </p:bg>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5B096CB1-87E5-4B06-B864-486CBCC10EE2}"/>
              </a:ext>
            </a:extLst>
          </p:cNvPr>
          <p:cNvSpPr/>
          <p:nvPr/>
        </p:nvSpPr>
        <p:spPr>
          <a:xfrm>
            <a:off x="344077" y="406400"/>
            <a:ext cx="11318240" cy="6045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図 5" descr="絵と文字の加工写真&#10;&#10;中程度の精度で自動的に生成された説明">
            <a:extLst>
              <a:ext uri="{FF2B5EF4-FFF2-40B4-BE49-F238E27FC236}">
                <a16:creationId xmlns:a16="http://schemas.microsoft.com/office/drawing/2014/main" id="{C63FFF8C-1896-46A9-B296-73D260D736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8407" y="2828636"/>
            <a:ext cx="2850851" cy="2672673"/>
          </a:xfrm>
          <a:prstGeom prst="rect">
            <a:avLst/>
          </a:prstGeom>
        </p:spPr>
      </p:pic>
      <p:pic>
        <p:nvPicPr>
          <p:cNvPr id="8" name="図 7" descr="寿司の絵&#10;&#10;中程度の精度で自動的に生成された説明">
            <a:extLst>
              <a:ext uri="{FF2B5EF4-FFF2-40B4-BE49-F238E27FC236}">
                <a16:creationId xmlns:a16="http://schemas.microsoft.com/office/drawing/2014/main" id="{35A9C566-DF41-4B2C-9864-E762CE96B5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2967" y="2931133"/>
            <a:ext cx="2491255" cy="2535628"/>
          </a:xfrm>
          <a:prstGeom prst="rect">
            <a:avLst/>
          </a:prstGeom>
        </p:spPr>
      </p:pic>
      <p:sp>
        <p:nvSpPr>
          <p:cNvPr id="11" name="テキスト ボックス 10">
            <a:extLst>
              <a:ext uri="{FF2B5EF4-FFF2-40B4-BE49-F238E27FC236}">
                <a16:creationId xmlns:a16="http://schemas.microsoft.com/office/drawing/2014/main" id="{14569ABE-1584-471D-A7DB-9FE76F59C67E}"/>
              </a:ext>
            </a:extLst>
          </p:cNvPr>
          <p:cNvSpPr txBox="1"/>
          <p:nvPr/>
        </p:nvSpPr>
        <p:spPr>
          <a:xfrm>
            <a:off x="2927799" y="1520631"/>
            <a:ext cx="6150796" cy="646331"/>
          </a:xfrm>
          <a:prstGeom prst="rect">
            <a:avLst/>
          </a:prstGeom>
          <a:noFill/>
        </p:spPr>
        <p:txBody>
          <a:bodyPr wrap="square" rtlCol="0">
            <a:spAutoFit/>
          </a:bodyPr>
          <a:lstStyle/>
          <a:p>
            <a:r>
              <a:rPr kumimoji="1" lang="ja-JP" altLang="en-US" sz="3600" dirty="0">
                <a:solidFill>
                  <a:schemeClr val="bg1"/>
                </a:solidFill>
                <a:latin typeface="UD デジタル 教科書体 NK-R" panose="02020400000000000000" pitchFamily="18" charset="-128"/>
                <a:ea typeface="UD デジタル 教科書体 NK-R" panose="02020400000000000000" pitchFamily="18" charset="-128"/>
              </a:rPr>
              <a:t>ストレスや不規則な生活習慣</a:t>
            </a:r>
          </a:p>
        </p:txBody>
      </p:sp>
      <p:pic>
        <p:nvPicPr>
          <p:cNvPr id="13" name="図 12" descr="シャツ が含まれている画像&#10;&#10;自動的に生成された説明">
            <a:extLst>
              <a:ext uri="{FF2B5EF4-FFF2-40B4-BE49-F238E27FC236}">
                <a16:creationId xmlns:a16="http://schemas.microsoft.com/office/drawing/2014/main" id="{E1B2DFE5-8949-4B8F-B173-2432DD9C63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88046" y="3002890"/>
            <a:ext cx="2926132" cy="2392113"/>
          </a:xfrm>
          <a:prstGeom prst="rect">
            <a:avLst/>
          </a:prstGeom>
        </p:spPr>
      </p:pic>
    </p:spTree>
    <p:extLst>
      <p:ext uri="{BB962C8B-B14F-4D97-AF65-F5344CB8AC3E}">
        <p14:creationId xmlns:p14="http://schemas.microsoft.com/office/powerpoint/2010/main" val="3925511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AEE2FF"/>
        </a:solidFill>
        <a:effectLst/>
      </p:bgPr>
    </p:bg>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5B096CB1-87E5-4B06-B864-486CBCC10EE2}"/>
              </a:ext>
            </a:extLst>
          </p:cNvPr>
          <p:cNvSpPr/>
          <p:nvPr/>
        </p:nvSpPr>
        <p:spPr>
          <a:xfrm>
            <a:off x="323865" y="313933"/>
            <a:ext cx="11318240" cy="6045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 name="図 3" descr="衣類, 持つ, クマ, ブルー が含まれている画像&#10;&#10;自動的に生成された説明">
            <a:extLst>
              <a:ext uri="{FF2B5EF4-FFF2-40B4-BE49-F238E27FC236}">
                <a16:creationId xmlns:a16="http://schemas.microsoft.com/office/drawing/2014/main" id="{7BE5CC58-1B22-4F85-88D8-767A6D665D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8909" y="2039992"/>
            <a:ext cx="2540028" cy="3078822"/>
          </a:xfrm>
          <a:prstGeom prst="rect">
            <a:avLst/>
          </a:prstGeom>
        </p:spPr>
      </p:pic>
      <p:pic>
        <p:nvPicPr>
          <p:cNvPr id="6" name="図 5" descr="寿司の絵&#10;&#10;中程度の精度で自動的に生成された説明">
            <a:extLst>
              <a:ext uri="{FF2B5EF4-FFF2-40B4-BE49-F238E27FC236}">
                <a16:creationId xmlns:a16="http://schemas.microsoft.com/office/drawing/2014/main" id="{09FF9581-513B-4AC7-9054-A07814A081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0298" y="1911280"/>
            <a:ext cx="3151403" cy="3207534"/>
          </a:xfrm>
          <a:prstGeom prst="rect">
            <a:avLst/>
          </a:prstGeom>
        </p:spPr>
      </p:pic>
      <p:pic>
        <p:nvPicPr>
          <p:cNvPr id="8" name="図 7" descr="人の顔の絵&#10;&#10;低い精度で自動的に生成された説明">
            <a:extLst>
              <a:ext uri="{FF2B5EF4-FFF2-40B4-BE49-F238E27FC236}">
                <a16:creationId xmlns:a16="http://schemas.microsoft.com/office/drawing/2014/main" id="{5750E043-1322-4E57-9E77-489F5759AB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71701" y="1732766"/>
            <a:ext cx="3107299" cy="3207534"/>
          </a:xfrm>
          <a:prstGeom prst="rect">
            <a:avLst/>
          </a:prstGeom>
        </p:spPr>
      </p:pic>
      <p:grpSp>
        <p:nvGrpSpPr>
          <p:cNvPr id="11" name="グループ化 10">
            <a:extLst>
              <a:ext uri="{FF2B5EF4-FFF2-40B4-BE49-F238E27FC236}">
                <a16:creationId xmlns:a16="http://schemas.microsoft.com/office/drawing/2014/main" id="{B636FF2F-5473-4598-B98B-8F311E52C8CF}"/>
              </a:ext>
            </a:extLst>
          </p:cNvPr>
          <p:cNvGrpSpPr/>
          <p:nvPr/>
        </p:nvGrpSpPr>
        <p:grpSpPr>
          <a:xfrm>
            <a:off x="2415435" y="1414123"/>
            <a:ext cx="7638613" cy="3844818"/>
            <a:chOff x="2415435" y="1414123"/>
            <a:chExt cx="7638613" cy="3844818"/>
          </a:xfrm>
        </p:grpSpPr>
        <p:sp>
          <p:nvSpPr>
            <p:cNvPr id="9" name="思考の吹き出し: 雲形 8">
              <a:extLst>
                <a:ext uri="{FF2B5EF4-FFF2-40B4-BE49-F238E27FC236}">
                  <a16:creationId xmlns:a16="http://schemas.microsoft.com/office/drawing/2014/main" id="{C84EB36F-9DF9-485B-B1C0-DF1A70C1752F}"/>
                </a:ext>
              </a:extLst>
            </p:cNvPr>
            <p:cNvSpPr/>
            <p:nvPr/>
          </p:nvSpPr>
          <p:spPr>
            <a:xfrm rot="281061">
              <a:off x="2415435" y="1414123"/>
              <a:ext cx="7361130" cy="3844818"/>
            </a:xfrm>
            <a:prstGeom prst="cloudCallout">
              <a:avLst/>
            </a:prstGeom>
            <a:solidFill>
              <a:schemeClr val="accent3">
                <a:lumMod val="60000"/>
                <a:lumOff val="40000"/>
              </a:schemeClr>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latin typeface="UD デジタル 教科書体 N-B" panose="02020700000000000000" pitchFamily="17" charset="-128"/>
                <a:ea typeface="UD デジタル 教科書体 N-B" panose="02020700000000000000" pitchFamily="17" charset="-128"/>
              </a:endParaRPr>
            </a:p>
          </p:txBody>
        </p:sp>
        <p:sp>
          <p:nvSpPr>
            <p:cNvPr id="10" name="テキスト ボックス 9">
              <a:extLst>
                <a:ext uri="{FF2B5EF4-FFF2-40B4-BE49-F238E27FC236}">
                  <a16:creationId xmlns:a16="http://schemas.microsoft.com/office/drawing/2014/main" id="{9E0BF387-89F9-497C-B568-27A325C36E14}"/>
                </a:ext>
              </a:extLst>
            </p:cNvPr>
            <p:cNvSpPr txBox="1"/>
            <p:nvPr/>
          </p:nvSpPr>
          <p:spPr>
            <a:xfrm>
              <a:off x="3283378" y="3074922"/>
              <a:ext cx="6770670" cy="523220"/>
            </a:xfrm>
            <a:prstGeom prst="rect">
              <a:avLst/>
            </a:prstGeom>
            <a:noFill/>
          </p:spPr>
          <p:txBody>
            <a:bodyPr wrap="square" rtlCol="0">
              <a:spAutoFit/>
            </a:bodyPr>
            <a:lstStyle/>
            <a:p>
              <a:r>
                <a:rPr kumimoji="1" lang="ja-JP" altLang="en-US" sz="2800" dirty="0">
                  <a:solidFill>
                    <a:schemeClr val="bg1"/>
                  </a:solidFill>
                  <a:latin typeface="UD デジタル 教科書体 NK-R" panose="02020400000000000000" pitchFamily="18" charset="-128"/>
                  <a:ea typeface="UD デジタル 教科書体 NK-R" panose="02020400000000000000" pitchFamily="18" charset="-128"/>
                </a:rPr>
                <a:t>健康管理への関心が高まっている！</a:t>
              </a:r>
            </a:p>
          </p:txBody>
        </p:sp>
      </p:grpSp>
    </p:spTree>
    <p:extLst>
      <p:ext uri="{BB962C8B-B14F-4D97-AF65-F5344CB8AC3E}">
        <p14:creationId xmlns:p14="http://schemas.microsoft.com/office/powerpoint/2010/main" val="2274029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AEE2FF"/>
        </a:solidFill>
        <a:effectLst/>
      </p:bgPr>
    </p:bg>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5B096CB1-87E5-4B06-B864-486CBCC10EE2}"/>
              </a:ext>
            </a:extLst>
          </p:cNvPr>
          <p:cNvSpPr/>
          <p:nvPr/>
        </p:nvSpPr>
        <p:spPr>
          <a:xfrm>
            <a:off x="436880" y="406400"/>
            <a:ext cx="11318240" cy="6045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二等辺三角形 4">
            <a:extLst>
              <a:ext uri="{FF2B5EF4-FFF2-40B4-BE49-F238E27FC236}">
                <a16:creationId xmlns:a16="http://schemas.microsoft.com/office/drawing/2014/main" id="{2B3CBDE8-0547-4751-9175-62845EF10F06}"/>
              </a:ext>
            </a:extLst>
          </p:cNvPr>
          <p:cNvSpPr/>
          <p:nvPr/>
        </p:nvSpPr>
        <p:spPr>
          <a:xfrm rot="5400000">
            <a:off x="928687" y="1423992"/>
            <a:ext cx="481012" cy="442911"/>
          </a:xfrm>
          <a:prstGeom prst="triangle">
            <a:avLst/>
          </a:prstGeom>
          <a:solidFill>
            <a:srgbClr val="ACB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E8EF2114-4FE4-4DE6-BF31-EA0F5C09998E}"/>
              </a:ext>
            </a:extLst>
          </p:cNvPr>
          <p:cNvSpPr txBox="1"/>
          <p:nvPr/>
        </p:nvSpPr>
        <p:spPr>
          <a:xfrm>
            <a:off x="1524000" y="1353059"/>
            <a:ext cx="4333875" cy="584775"/>
          </a:xfrm>
          <a:prstGeom prst="rect">
            <a:avLst/>
          </a:prstGeom>
          <a:noFill/>
        </p:spPr>
        <p:txBody>
          <a:bodyPr wrap="square" rtlCol="0">
            <a:spAutoFit/>
          </a:bodyPr>
          <a:lstStyle/>
          <a:p>
            <a:r>
              <a:rPr kumimoji="1" lang="ja-JP" altLang="en-US" sz="3200">
                <a:solidFill>
                  <a:schemeClr val="bg1"/>
                </a:solidFill>
                <a:latin typeface="UD デジタル 教科書体 NP-R" panose="02020400000000000000" pitchFamily="18" charset="-128"/>
                <a:ea typeface="UD デジタル 教科書体 NP-R" panose="02020400000000000000" pitchFamily="18" charset="-128"/>
              </a:rPr>
              <a:t>アプリ名</a:t>
            </a:r>
          </a:p>
        </p:txBody>
      </p:sp>
      <p:pic>
        <p:nvPicPr>
          <p:cNvPr id="8" name="図 7" descr="アイコン&#10;&#10;自動的に生成された説明">
            <a:extLst>
              <a:ext uri="{FF2B5EF4-FFF2-40B4-BE49-F238E27FC236}">
                <a16:creationId xmlns:a16="http://schemas.microsoft.com/office/drawing/2014/main" id="{A603300B-2641-460A-9CB3-29CAFA27FD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7388" y="1482574"/>
            <a:ext cx="6777223" cy="1757800"/>
          </a:xfrm>
          <a:prstGeom prst="rect">
            <a:avLst/>
          </a:prstGeom>
        </p:spPr>
      </p:pic>
      <p:sp>
        <p:nvSpPr>
          <p:cNvPr id="9" name="二等辺三角形 8">
            <a:extLst>
              <a:ext uri="{FF2B5EF4-FFF2-40B4-BE49-F238E27FC236}">
                <a16:creationId xmlns:a16="http://schemas.microsoft.com/office/drawing/2014/main" id="{5B381DC7-F82A-4EB8-A042-6ECAF40518A7}"/>
              </a:ext>
            </a:extLst>
          </p:cNvPr>
          <p:cNvSpPr/>
          <p:nvPr/>
        </p:nvSpPr>
        <p:spPr>
          <a:xfrm rot="5400000">
            <a:off x="928688" y="4085923"/>
            <a:ext cx="481012" cy="442911"/>
          </a:xfrm>
          <a:prstGeom prst="triangle">
            <a:avLst/>
          </a:prstGeom>
          <a:solidFill>
            <a:srgbClr val="ACB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F49413B1-6497-4782-BD79-9C4075C67E49}"/>
              </a:ext>
            </a:extLst>
          </p:cNvPr>
          <p:cNvSpPr txBox="1"/>
          <p:nvPr/>
        </p:nvSpPr>
        <p:spPr>
          <a:xfrm>
            <a:off x="1524000" y="4066872"/>
            <a:ext cx="3705973" cy="584775"/>
          </a:xfrm>
          <a:prstGeom prst="rect">
            <a:avLst/>
          </a:prstGeom>
          <a:noFill/>
        </p:spPr>
        <p:txBody>
          <a:bodyPr wrap="square" rtlCol="0">
            <a:spAutoFit/>
          </a:bodyPr>
          <a:lstStyle/>
          <a:p>
            <a:r>
              <a:rPr kumimoji="1" lang="ja-JP" altLang="en-US" sz="3200">
                <a:solidFill>
                  <a:schemeClr val="bg1"/>
                </a:solidFill>
                <a:latin typeface="UD デジタル 教科書体 NP-R" panose="02020400000000000000" pitchFamily="18" charset="-128"/>
                <a:ea typeface="UD デジタル 教科書体 NP-R" panose="02020400000000000000" pitchFamily="18" charset="-128"/>
              </a:rPr>
              <a:t>概要</a:t>
            </a:r>
          </a:p>
        </p:txBody>
      </p:sp>
      <p:sp>
        <p:nvSpPr>
          <p:cNvPr id="11" name="テキスト ボックス 10">
            <a:extLst>
              <a:ext uri="{FF2B5EF4-FFF2-40B4-BE49-F238E27FC236}">
                <a16:creationId xmlns:a16="http://schemas.microsoft.com/office/drawing/2014/main" id="{01109808-1F86-447A-BA6B-286239C3D0AD}"/>
              </a:ext>
            </a:extLst>
          </p:cNvPr>
          <p:cNvSpPr txBox="1"/>
          <p:nvPr/>
        </p:nvSpPr>
        <p:spPr>
          <a:xfrm>
            <a:off x="2605086" y="4547884"/>
            <a:ext cx="8194994" cy="584775"/>
          </a:xfrm>
          <a:prstGeom prst="rect">
            <a:avLst/>
          </a:prstGeom>
          <a:noFill/>
        </p:spPr>
        <p:txBody>
          <a:bodyPr wrap="square" rtlCol="0">
            <a:spAutoFit/>
          </a:bodyPr>
          <a:lstStyle/>
          <a:p>
            <a:r>
              <a:rPr kumimoji="1" lang="ja-JP" altLang="en-US" sz="3200">
                <a:solidFill>
                  <a:schemeClr val="bg1"/>
                </a:solidFill>
                <a:latin typeface="UD デジタル 教科書体 NP-R" panose="02020400000000000000" pitchFamily="18" charset="-128"/>
                <a:ea typeface="UD デジタル 教科書体 NP-R" panose="02020400000000000000" pitchFamily="18" charset="-128"/>
              </a:rPr>
              <a:t>～健康管理アプリ～</a:t>
            </a:r>
            <a:endParaRPr kumimoji="1" lang="en-US" altLang="ja-JP" sz="3200">
              <a:solidFill>
                <a:schemeClr val="bg1"/>
              </a:solidFill>
              <a:latin typeface="UD デジタル 教科書体 NP-R" panose="02020400000000000000" pitchFamily="18" charset="-128"/>
              <a:ea typeface="UD デジタル 教科書体 NP-R" panose="02020400000000000000" pitchFamily="18" charset="-128"/>
            </a:endParaRPr>
          </a:p>
        </p:txBody>
      </p:sp>
      <p:sp>
        <p:nvSpPr>
          <p:cNvPr id="12" name="テキスト ボックス 11">
            <a:extLst>
              <a:ext uri="{FF2B5EF4-FFF2-40B4-BE49-F238E27FC236}">
                <a16:creationId xmlns:a16="http://schemas.microsoft.com/office/drawing/2014/main" id="{01033AED-FB82-4564-A6EB-B5A6E92F7424}"/>
              </a:ext>
            </a:extLst>
          </p:cNvPr>
          <p:cNvSpPr txBox="1"/>
          <p:nvPr/>
        </p:nvSpPr>
        <p:spPr>
          <a:xfrm>
            <a:off x="2330608" y="5343205"/>
            <a:ext cx="8743950" cy="738664"/>
          </a:xfrm>
          <a:prstGeom prst="rect">
            <a:avLst/>
          </a:prstGeom>
          <a:noFill/>
        </p:spPr>
        <p:txBody>
          <a:bodyPr wrap="square" rtlCol="0">
            <a:spAutoFit/>
          </a:bodyPr>
          <a:lstStyle/>
          <a:p>
            <a:r>
              <a:rPr kumimoji="1" lang="ja-JP" altLang="en-US" sz="2400">
                <a:solidFill>
                  <a:schemeClr val="bg1"/>
                </a:solidFill>
                <a:latin typeface="UD デジタル 教科書体 NP-R" panose="02020400000000000000" pitchFamily="18" charset="-128"/>
                <a:ea typeface="UD デジタル 教科書体 NP-R" panose="02020400000000000000" pitchFamily="18" charset="-128"/>
              </a:rPr>
              <a:t>健康的な生活をサポートするオールインワンのアプリです</a:t>
            </a:r>
          </a:p>
          <a:p>
            <a:endParaRPr kumimoji="1" lang="ja-JP" altLang="en-US"/>
          </a:p>
        </p:txBody>
      </p:sp>
    </p:spTree>
    <p:extLst>
      <p:ext uri="{BB962C8B-B14F-4D97-AF65-F5344CB8AC3E}">
        <p14:creationId xmlns:p14="http://schemas.microsoft.com/office/powerpoint/2010/main" val="332832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EE2FF"/>
        </a:solidFill>
        <a:effectLst/>
      </p:bgPr>
    </p:bg>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5B096CB1-87E5-4B06-B864-486CBCC10EE2}"/>
              </a:ext>
            </a:extLst>
          </p:cNvPr>
          <p:cNvSpPr/>
          <p:nvPr/>
        </p:nvSpPr>
        <p:spPr>
          <a:xfrm>
            <a:off x="436880" y="406400"/>
            <a:ext cx="11318240" cy="6045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二等辺三角形 4">
            <a:extLst>
              <a:ext uri="{FF2B5EF4-FFF2-40B4-BE49-F238E27FC236}">
                <a16:creationId xmlns:a16="http://schemas.microsoft.com/office/drawing/2014/main" id="{2B3CBDE8-0547-4751-9175-62845EF10F06}"/>
              </a:ext>
            </a:extLst>
          </p:cNvPr>
          <p:cNvSpPr/>
          <p:nvPr/>
        </p:nvSpPr>
        <p:spPr>
          <a:xfrm rot="5400000">
            <a:off x="928687" y="1423992"/>
            <a:ext cx="481012" cy="442911"/>
          </a:xfrm>
          <a:prstGeom prst="triangle">
            <a:avLst/>
          </a:prstGeom>
          <a:solidFill>
            <a:srgbClr val="ACB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E8EF2114-4FE4-4DE6-BF31-EA0F5C09998E}"/>
              </a:ext>
            </a:extLst>
          </p:cNvPr>
          <p:cNvSpPr txBox="1"/>
          <p:nvPr/>
        </p:nvSpPr>
        <p:spPr>
          <a:xfrm>
            <a:off x="1524000" y="1353059"/>
            <a:ext cx="4333875" cy="584775"/>
          </a:xfrm>
          <a:prstGeom prst="rect">
            <a:avLst/>
          </a:prstGeom>
          <a:noFill/>
        </p:spPr>
        <p:txBody>
          <a:bodyPr wrap="square" rtlCol="0">
            <a:spAutoFit/>
          </a:bodyPr>
          <a:lstStyle/>
          <a:p>
            <a:r>
              <a:rPr kumimoji="1" lang="ja-JP" altLang="en-US" sz="3200" dirty="0">
                <a:solidFill>
                  <a:schemeClr val="bg1"/>
                </a:solidFill>
                <a:latin typeface="UD デジタル 教科書体 NP-R" panose="02020400000000000000" pitchFamily="18" charset="-128"/>
                <a:ea typeface="UD デジタル 教科書体 NP-R" panose="02020400000000000000" pitchFamily="18" charset="-128"/>
              </a:rPr>
              <a:t>アプリ名の由来</a:t>
            </a:r>
          </a:p>
        </p:txBody>
      </p:sp>
      <p:pic>
        <p:nvPicPr>
          <p:cNvPr id="8" name="図 7" descr="アイコン&#10;&#10;自動的に生成された説明">
            <a:extLst>
              <a:ext uri="{FF2B5EF4-FFF2-40B4-BE49-F238E27FC236}">
                <a16:creationId xmlns:a16="http://schemas.microsoft.com/office/drawing/2014/main" id="{D00CD694-C3F5-4D24-AA79-382E2EEFFC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9428" y="4146698"/>
            <a:ext cx="2445488" cy="2445488"/>
          </a:xfrm>
          <a:prstGeom prst="rect">
            <a:avLst/>
          </a:prstGeom>
        </p:spPr>
      </p:pic>
      <p:sp>
        <p:nvSpPr>
          <p:cNvPr id="4" name="テキスト ボックス 3">
            <a:extLst>
              <a:ext uri="{FF2B5EF4-FFF2-40B4-BE49-F238E27FC236}">
                <a16:creationId xmlns:a16="http://schemas.microsoft.com/office/drawing/2014/main" id="{ADF9A03F-CA84-9DB0-48B4-D5142CBB0F49}"/>
              </a:ext>
            </a:extLst>
          </p:cNvPr>
          <p:cNvSpPr txBox="1"/>
          <p:nvPr/>
        </p:nvSpPr>
        <p:spPr>
          <a:xfrm>
            <a:off x="1524000" y="2351885"/>
            <a:ext cx="9475204" cy="3231654"/>
          </a:xfrm>
          <a:prstGeom prst="rect">
            <a:avLst/>
          </a:prstGeom>
          <a:noFill/>
        </p:spPr>
        <p:txBody>
          <a:bodyPr wrap="square" rtlCol="0">
            <a:spAutoFit/>
          </a:bodyPr>
          <a:lstStyle/>
          <a:p>
            <a:r>
              <a:rPr lang="en-US" altLang="ja-JP" sz="3200" dirty="0">
                <a:solidFill>
                  <a:srgbClr val="1D1C1D"/>
                </a:solidFill>
                <a:effectLst/>
                <a:latin typeface="NotoSansJP"/>
              </a:rPr>
              <a:t>"</a:t>
            </a:r>
            <a:r>
              <a:rPr lang="en-US" altLang="ja-JP" sz="4000" b="1" dirty="0">
                <a:solidFill>
                  <a:srgbClr val="1D1C1D"/>
                </a:solidFill>
                <a:effectLst>
                  <a:outerShdw blurRad="38100" dist="38100" dir="2700000" algn="tl">
                    <a:srgbClr val="000000">
                      <a:alpha val="43137"/>
                    </a:srgbClr>
                  </a:outerShdw>
                </a:effectLst>
                <a:latin typeface="NotoSansJP"/>
              </a:rPr>
              <a:t>M</a:t>
            </a:r>
            <a:r>
              <a:rPr lang="en-US" altLang="ja-JP" sz="3200" dirty="0">
                <a:solidFill>
                  <a:srgbClr val="1D1C1D"/>
                </a:solidFill>
                <a:effectLst/>
                <a:latin typeface="NotoSansJP"/>
              </a:rPr>
              <a:t>" </a:t>
            </a:r>
            <a:r>
              <a:rPr lang="en-US" altLang="ja-JP" sz="3200" b="0" i="0" dirty="0">
                <a:solidFill>
                  <a:srgbClr val="1D1C1D"/>
                </a:solidFill>
                <a:effectLst/>
                <a:latin typeface="NotoSansJP"/>
              </a:rPr>
              <a:t>- </a:t>
            </a:r>
            <a:r>
              <a:rPr lang="en-US" altLang="ja-JP" sz="2400" b="0" i="0" dirty="0">
                <a:solidFill>
                  <a:srgbClr val="1D1C1D"/>
                </a:solidFill>
                <a:effectLst/>
                <a:latin typeface="NotoSansJP"/>
              </a:rPr>
              <a:t>Maximizing Wellness, Minimizing Worries</a:t>
            </a:r>
            <a:br>
              <a:rPr lang="en-US" altLang="ja-JP" sz="3200" dirty="0"/>
            </a:br>
            <a:r>
              <a:rPr lang="en-US" altLang="ja-JP" sz="3200" b="0" i="0" dirty="0">
                <a:solidFill>
                  <a:srgbClr val="1D1C1D"/>
                </a:solidFill>
                <a:effectLst/>
                <a:latin typeface="NotoSansJP"/>
              </a:rPr>
              <a:t>" </a:t>
            </a:r>
            <a:r>
              <a:rPr lang="en-US" altLang="ja-JP" sz="4000" b="0" i="0" dirty="0">
                <a:solidFill>
                  <a:srgbClr val="1D1C1D"/>
                </a:solidFill>
                <a:effectLst>
                  <a:outerShdw blurRad="38100" dist="38100" dir="2700000" algn="tl">
                    <a:srgbClr val="000000">
                      <a:alpha val="43137"/>
                    </a:srgbClr>
                  </a:outerShdw>
                </a:effectLst>
                <a:latin typeface="NotoSansJP"/>
              </a:rPr>
              <a:t>I </a:t>
            </a:r>
            <a:r>
              <a:rPr lang="en-US" altLang="ja-JP" sz="3200" b="0" i="0" dirty="0">
                <a:solidFill>
                  <a:srgbClr val="1D1C1D"/>
                </a:solidFill>
                <a:effectLst/>
                <a:latin typeface="NotoSansJP"/>
              </a:rPr>
              <a:t>" - </a:t>
            </a:r>
            <a:r>
              <a:rPr lang="en-US" altLang="ja-JP" sz="2400" b="0" i="0" dirty="0">
                <a:solidFill>
                  <a:srgbClr val="1D1C1D"/>
                </a:solidFill>
                <a:effectLst/>
                <a:latin typeface="NotoSansJP"/>
              </a:rPr>
              <a:t>Innovating Care for a Better Tomorrow</a:t>
            </a:r>
            <a:br>
              <a:rPr lang="en-US" altLang="ja-JP" sz="3200" dirty="0"/>
            </a:br>
            <a:r>
              <a:rPr lang="en-US" altLang="ja-JP" sz="3200" b="0" i="0" dirty="0">
                <a:solidFill>
                  <a:srgbClr val="1D1C1D"/>
                </a:solidFill>
                <a:effectLst/>
                <a:latin typeface="NotoSansJP"/>
              </a:rPr>
              <a:t>"</a:t>
            </a:r>
            <a:r>
              <a:rPr lang="en-US" altLang="ja-JP" sz="4000" b="1" i="0" dirty="0">
                <a:solidFill>
                  <a:srgbClr val="1D1C1D"/>
                </a:solidFill>
                <a:effectLst>
                  <a:outerShdw blurRad="38100" dist="38100" dir="2700000" algn="tl">
                    <a:srgbClr val="000000">
                      <a:alpha val="43137"/>
                    </a:srgbClr>
                  </a:outerShdw>
                </a:effectLst>
                <a:latin typeface="NotoSansJP"/>
              </a:rPr>
              <a:t>P</a:t>
            </a:r>
            <a:r>
              <a:rPr lang="en-US" altLang="ja-JP" sz="3200" b="0" i="0" dirty="0">
                <a:solidFill>
                  <a:srgbClr val="1D1C1D"/>
                </a:solidFill>
                <a:effectLst/>
                <a:latin typeface="NotoSansJP"/>
              </a:rPr>
              <a:t>" - </a:t>
            </a:r>
            <a:r>
              <a:rPr lang="en-US" altLang="ja-JP" sz="2400" b="0" i="0" dirty="0">
                <a:solidFill>
                  <a:srgbClr val="1D1C1D"/>
                </a:solidFill>
                <a:effectLst/>
                <a:latin typeface="NotoSansJP"/>
              </a:rPr>
              <a:t>Prioritizing Your Health, Always</a:t>
            </a:r>
            <a:br>
              <a:rPr lang="en-US" altLang="ja-JP" sz="3200" dirty="0"/>
            </a:br>
            <a:r>
              <a:rPr lang="en-US" altLang="ja-JP" sz="3200" b="0" i="0" dirty="0">
                <a:solidFill>
                  <a:srgbClr val="1D1C1D"/>
                </a:solidFill>
                <a:effectLst/>
                <a:latin typeface="NotoSansJP"/>
              </a:rPr>
              <a:t>"</a:t>
            </a:r>
            <a:r>
              <a:rPr lang="en-US" altLang="ja-JP" sz="4000" b="1" i="0" dirty="0">
                <a:solidFill>
                  <a:srgbClr val="1D1C1D"/>
                </a:solidFill>
                <a:effectLst/>
                <a:latin typeface="NotoSansJP"/>
              </a:rPr>
              <a:t>P</a:t>
            </a:r>
            <a:r>
              <a:rPr lang="en-US" altLang="ja-JP" sz="3200" b="0" i="0" dirty="0">
                <a:solidFill>
                  <a:srgbClr val="1D1C1D"/>
                </a:solidFill>
                <a:effectLst/>
                <a:latin typeface="NotoSansJP"/>
              </a:rPr>
              <a:t>" - </a:t>
            </a:r>
            <a:r>
              <a:rPr lang="en-US" altLang="ja-JP" sz="2400" b="0" i="0" dirty="0">
                <a:solidFill>
                  <a:srgbClr val="1D1C1D"/>
                </a:solidFill>
                <a:effectLst/>
                <a:latin typeface="NotoSansJP"/>
              </a:rPr>
              <a:t>Promoting Prevention, Preserving Lives</a:t>
            </a:r>
            <a:br>
              <a:rPr lang="en-US" altLang="ja-JP" sz="3200" dirty="0"/>
            </a:br>
            <a:r>
              <a:rPr lang="en-US" altLang="ja-JP" sz="3200" b="0" i="0" dirty="0">
                <a:solidFill>
                  <a:srgbClr val="1D1C1D"/>
                </a:solidFill>
                <a:effectLst/>
                <a:latin typeface="NotoSansJP"/>
              </a:rPr>
              <a:t>"</a:t>
            </a:r>
            <a:r>
              <a:rPr lang="en-US" altLang="ja-JP" sz="4000" b="0" i="0" dirty="0">
                <a:solidFill>
                  <a:srgbClr val="1D1C1D"/>
                </a:solidFill>
                <a:effectLst>
                  <a:outerShdw blurRad="38100" dist="38100" dir="2700000" algn="tl">
                    <a:srgbClr val="000000">
                      <a:alpha val="43137"/>
                    </a:srgbClr>
                  </a:outerShdw>
                </a:effectLst>
                <a:latin typeface="NotoSansJP"/>
              </a:rPr>
              <a:t>Y</a:t>
            </a:r>
            <a:r>
              <a:rPr lang="en-US" altLang="ja-JP" sz="3200" b="0" i="0" dirty="0">
                <a:solidFill>
                  <a:srgbClr val="1D1C1D"/>
                </a:solidFill>
                <a:effectLst/>
                <a:latin typeface="NotoSansJP"/>
              </a:rPr>
              <a:t>" - </a:t>
            </a:r>
            <a:r>
              <a:rPr lang="en-US" altLang="ja-JP" sz="2400" b="0" i="0" dirty="0">
                <a:solidFill>
                  <a:srgbClr val="1D1C1D"/>
                </a:solidFill>
                <a:effectLst/>
                <a:latin typeface="NotoSansJP"/>
              </a:rPr>
              <a:t>Your Health, Our Priority</a:t>
            </a:r>
            <a:endParaRPr kumimoji="1" lang="ja-JP" altLang="en-US" sz="3200" dirty="0">
              <a:solidFill>
                <a:schemeClr val="bg1"/>
              </a:solidFill>
              <a:latin typeface="UD デジタル 教科書体 NP-R" panose="02020400000000000000" pitchFamily="18" charset="-128"/>
              <a:ea typeface="UD デジタル 教科書体 NP-R" panose="02020400000000000000" pitchFamily="18" charset="-128"/>
            </a:endParaRPr>
          </a:p>
        </p:txBody>
      </p:sp>
    </p:spTree>
    <p:extLst>
      <p:ext uri="{BB962C8B-B14F-4D97-AF65-F5344CB8AC3E}">
        <p14:creationId xmlns:p14="http://schemas.microsoft.com/office/powerpoint/2010/main" val="1379478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2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AEE2FF"/>
        </a:solidFill>
        <a:effectLst/>
      </p:bgPr>
    </p:bg>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5B096CB1-87E5-4B06-B864-486CBCC10EE2}"/>
              </a:ext>
            </a:extLst>
          </p:cNvPr>
          <p:cNvSpPr/>
          <p:nvPr/>
        </p:nvSpPr>
        <p:spPr>
          <a:xfrm>
            <a:off x="436880" y="406400"/>
            <a:ext cx="11318240" cy="6045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二等辺三角形 4">
            <a:extLst>
              <a:ext uri="{FF2B5EF4-FFF2-40B4-BE49-F238E27FC236}">
                <a16:creationId xmlns:a16="http://schemas.microsoft.com/office/drawing/2014/main" id="{2B3CBDE8-0547-4751-9175-62845EF10F06}"/>
              </a:ext>
            </a:extLst>
          </p:cNvPr>
          <p:cNvSpPr/>
          <p:nvPr/>
        </p:nvSpPr>
        <p:spPr>
          <a:xfrm rot="5400000">
            <a:off x="928687" y="1423992"/>
            <a:ext cx="481012" cy="442911"/>
          </a:xfrm>
          <a:prstGeom prst="triangle">
            <a:avLst/>
          </a:prstGeom>
          <a:solidFill>
            <a:srgbClr val="ACB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E8EF2114-4FE4-4DE6-BF31-EA0F5C09998E}"/>
              </a:ext>
            </a:extLst>
          </p:cNvPr>
          <p:cNvSpPr txBox="1"/>
          <p:nvPr/>
        </p:nvSpPr>
        <p:spPr>
          <a:xfrm>
            <a:off x="1524000" y="1353059"/>
            <a:ext cx="4333875" cy="584775"/>
          </a:xfrm>
          <a:prstGeom prst="rect">
            <a:avLst/>
          </a:prstGeom>
          <a:noFill/>
        </p:spPr>
        <p:txBody>
          <a:bodyPr wrap="square" rtlCol="0">
            <a:spAutoFit/>
          </a:bodyPr>
          <a:lstStyle/>
          <a:p>
            <a:r>
              <a:rPr kumimoji="1" lang="ja-JP" altLang="en-US" sz="3200" dirty="0">
                <a:solidFill>
                  <a:schemeClr val="bg1"/>
                </a:solidFill>
                <a:latin typeface="UD デジタル 教科書体 NP-R" panose="02020400000000000000" pitchFamily="18" charset="-128"/>
                <a:ea typeface="UD デジタル 教科書体 NP-R" panose="02020400000000000000" pitchFamily="18" charset="-128"/>
              </a:rPr>
              <a:t>アプリ名の由来</a:t>
            </a:r>
          </a:p>
        </p:txBody>
      </p:sp>
      <p:sp>
        <p:nvSpPr>
          <p:cNvPr id="3" name="テキスト ボックス 2">
            <a:extLst>
              <a:ext uri="{FF2B5EF4-FFF2-40B4-BE49-F238E27FC236}">
                <a16:creationId xmlns:a16="http://schemas.microsoft.com/office/drawing/2014/main" id="{D1607AAB-9474-4FDA-C222-7CD0F0AD083E}"/>
              </a:ext>
            </a:extLst>
          </p:cNvPr>
          <p:cNvSpPr txBox="1"/>
          <p:nvPr/>
        </p:nvSpPr>
        <p:spPr>
          <a:xfrm>
            <a:off x="1292918" y="2698360"/>
            <a:ext cx="9129913" cy="2554545"/>
          </a:xfrm>
          <a:prstGeom prst="rect">
            <a:avLst/>
          </a:prstGeom>
          <a:noFill/>
        </p:spPr>
        <p:txBody>
          <a:bodyPr wrap="square" rtlCol="0">
            <a:spAutoFit/>
          </a:bodyPr>
          <a:lstStyle/>
          <a:p>
            <a:r>
              <a:rPr lang="en-US" altLang="ja-JP" sz="3200" dirty="0">
                <a:solidFill>
                  <a:srgbClr val="1D1C1D"/>
                </a:solidFill>
                <a:effectLst/>
                <a:latin typeface="NotoSansJP"/>
              </a:rPr>
              <a:t>“</a:t>
            </a:r>
            <a:r>
              <a:rPr lang="en-US" altLang="ja-JP" sz="3200" b="1" dirty="0">
                <a:solidFill>
                  <a:srgbClr val="1D1C1D"/>
                </a:solidFill>
                <a:effectLst>
                  <a:outerShdw blurRad="38100" dist="38100" dir="2700000" algn="tl">
                    <a:srgbClr val="000000">
                      <a:alpha val="43137"/>
                    </a:srgbClr>
                  </a:outerShdw>
                </a:effectLst>
                <a:latin typeface="NotoSansJP"/>
              </a:rPr>
              <a:t>M</a:t>
            </a:r>
            <a:r>
              <a:rPr lang="en-US" altLang="ja-JP" sz="3200" dirty="0">
                <a:solidFill>
                  <a:srgbClr val="1D1C1D"/>
                </a:solidFill>
                <a:effectLst/>
                <a:latin typeface="NotoSansJP"/>
              </a:rPr>
              <a:t>” </a:t>
            </a:r>
            <a:r>
              <a:rPr lang="en-US" altLang="ja-JP" sz="3200" b="0" i="0" dirty="0">
                <a:solidFill>
                  <a:srgbClr val="1D1C1D"/>
                </a:solidFill>
                <a:effectLst/>
                <a:latin typeface="NotoSansJP"/>
              </a:rPr>
              <a:t>-</a:t>
            </a:r>
            <a:r>
              <a:rPr lang="ja-JP" altLang="en-US" sz="3200" dirty="0">
                <a:solidFill>
                  <a:srgbClr val="1D1C1D"/>
                </a:solidFill>
                <a:latin typeface="NotoSansJP"/>
              </a:rPr>
              <a:t> </a:t>
            </a:r>
            <a:r>
              <a:rPr lang="ja-JP" altLang="en-US" sz="3200" dirty="0">
                <a:solidFill>
                  <a:srgbClr val="1D1C1D"/>
                </a:solidFill>
                <a:latin typeface="UD デジタル 教科書体 NK-R" panose="02020400000000000000" pitchFamily="18" charset="-128"/>
                <a:ea typeface="UD デジタル 教科書体 NK-R" panose="02020400000000000000" pitchFamily="18" charset="-128"/>
              </a:rPr>
              <a:t>健康を最大限に活かし、心配事を最小限にする</a:t>
            </a:r>
            <a:br>
              <a:rPr lang="en-US" altLang="ja-JP" sz="3200" dirty="0"/>
            </a:br>
            <a:r>
              <a:rPr lang="en-US" altLang="ja-JP" sz="3200" b="0" i="0" dirty="0">
                <a:solidFill>
                  <a:srgbClr val="1D1C1D"/>
                </a:solidFill>
                <a:effectLst/>
                <a:latin typeface="NotoSansJP"/>
              </a:rPr>
              <a:t>“ </a:t>
            </a:r>
            <a:r>
              <a:rPr lang="en-US" altLang="ja-JP" sz="3200" b="0" i="0" dirty="0">
                <a:solidFill>
                  <a:srgbClr val="1D1C1D"/>
                </a:solidFill>
                <a:effectLst>
                  <a:outerShdw blurRad="38100" dist="38100" dir="2700000" algn="tl">
                    <a:srgbClr val="000000">
                      <a:alpha val="43137"/>
                    </a:srgbClr>
                  </a:outerShdw>
                </a:effectLst>
                <a:latin typeface="NotoSansJP"/>
              </a:rPr>
              <a:t>I </a:t>
            </a:r>
            <a:r>
              <a:rPr lang="en-US" altLang="ja-JP" sz="3200" b="0" i="0" dirty="0">
                <a:solidFill>
                  <a:srgbClr val="1D1C1D"/>
                </a:solidFill>
                <a:effectLst/>
                <a:latin typeface="NotoSansJP"/>
              </a:rPr>
              <a:t>” -</a:t>
            </a:r>
            <a:r>
              <a:rPr lang="ja-JP" altLang="en-US" sz="3200" dirty="0">
                <a:solidFill>
                  <a:srgbClr val="1D1C1D"/>
                </a:solidFill>
                <a:latin typeface="NotoSansJP"/>
              </a:rPr>
              <a:t> </a:t>
            </a:r>
            <a:r>
              <a:rPr lang="ja-JP" altLang="en-US" sz="3200" dirty="0">
                <a:solidFill>
                  <a:srgbClr val="1D1C1D"/>
                </a:solidFill>
                <a:latin typeface="UD デジタル 教科書体 NK-R" panose="02020400000000000000" pitchFamily="18" charset="-128"/>
                <a:ea typeface="UD デジタル 教科書体 NK-R" panose="02020400000000000000" pitchFamily="18" charset="-128"/>
              </a:rPr>
              <a:t>明日をより良いものにするケアの革新</a:t>
            </a:r>
            <a:br>
              <a:rPr lang="en-US" altLang="ja-JP" sz="3200" dirty="0"/>
            </a:br>
            <a:r>
              <a:rPr lang="en-US" altLang="ja-JP" sz="3200" b="0" i="0" dirty="0">
                <a:solidFill>
                  <a:srgbClr val="1D1C1D"/>
                </a:solidFill>
                <a:effectLst/>
                <a:latin typeface="NotoSansJP"/>
              </a:rPr>
              <a:t>“</a:t>
            </a:r>
            <a:r>
              <a:rPr lang="en-US" altLang="ja-JP" sz="3200" b="1" i="0" dirty="0">
                <a:solidFill>
                  <a:srgbClr val="1D1C1D"/>
                </a:solidFill>
                <a:effectLst>
                  <a:outerShdw blurRad="38100" dist="38100" dir="2700000" algn="tl">
                    <a:srgbClr val="000000">
                      <a:alpha val="43137"/>
                    </a:srgbClr>
                  </a:outerShdw>
                </a:effectLst>
                <a:latin typeface="NotoSansJP"/>
              </a:rPr>
              <a:t>P</a:t>
            </a:r>
            <a:r>
              <a:rPr lang="en-US" altLang="ja-JP" sz="3200" b="0" i="0" dirty="0">
                <a:solidFill>
                  <a:srgbClr val="1D1C1D"/>
                </a:solidFill>
                <a:effectLst/>
                <a:latin typeface="NotoSansJP"/>
              </a:rPr>
              <a:t>” -</a:t>
            </a:r>
            <a:r>
              <a:rPr lang="ja-JP" altLang="en-US" sz="3200" b="0" i="0" dirty="0">
                <a:solidFill>
                  <a:srgbClr val="1D1C1D"/>
                </a:solidFill>
                <a:effectLst/>
                <a:latin typeface="NotoSansJP"/>
              </a:rPr>
              <a:t> </a:t>
            </a:r>
            <a:r>
              <a:rPr lang="ja-JP" altLang="en-US" sz="3200" dirty="0">
                <a:solidFill>
                  <a:srgbClr val="1D1C1D"/>
                </a:solidFill>
                <a:latin typeface="UD デジタル 教科書体 NK-R" panose="02020400000000000000" pitchFamily="18" charset="-128"/>
                <a:ea typeface="UD デジタル 教科書体 NK-R" panose="02020400000000000000" pitchFamily="18" charset="-128"/>
              </a:rPr>
              <a:t>患者の健康を優先し、心配事を最小限にする</a:t>
            </a:r>
            <a:br>
              <a:rPr lang="en-US" altLang="ja-JP" sz="3200" dirty="0"/>
            </a:br>
            <a:r>
              <a:rPr lang="en-US" altLang="ja-JP" sz="3200" b="0" i="0" dirty="0">
                <a:solidFill>
                  <a:srgbClr val="1D1C1D"/>
                </a:solidFill>
                <a:effectLst/>
                <a:latin typeface="NotoSansJP"/>
              </a:rPr>
              <a:t>“</a:t>
            </a:r>
            <a:r>
              <a:rPr lang="en-US" altLang="ja-JP" sz="3200" b="1" i="0" dirty="0">
                <a:solidFill>
                  <a:srgbClr val="1D1C1D"/>
                </a:solidFill>
                <a:effectLst/>
                <a:latin typeface="NotoSansJP"/>
              </a:rPr>
              <a:t>P</a:t>
            </a:r>
            <a:r>
              <a:rPr lang="en-US" altLang="ja-JP" sz="3200" b="0" i="0" dirty="0">
                <a:solidFill>
                  <a:srgbClr val="1D1C1D"/>
                </a:solidFill>
                <a:effectLst/>
                <a:latin typeface="NotoSansJP"/>
              </a:rPr>
              <a:t>” -</a:t>
            </a:r>
            <a:r>
              <a:rPr lang="ja-JP" altLang="en-US" sz="3200" dirty="0">
                <a:solidFill>
                  <a:srgbClr val="1D1C1D"/>
                </a:solidFill>
                <a:latin typeface="NotoSansJP"/>
              </a:rPr>
              <a:t> </a:t>
            </a:r>
            <a:r>
              <a:rPr lang="ja-JP" altLang="en-US" sz="3200" dirty="0">
                <a:solidFill>
                  <a:srgbClr val="1D1C1D"/>
                </a:solidFill>
                <a:latin typeface="UD デジタル 教科書体 NK-R" panose="02020400000000000000" pitchFamily="18" charset="-128"/>
                <a:ea typeface="UD デジタル 教科書体 NK-R" panose="02020400000000000000" pitchFamily="18" charset="-128"/>
              </a:rPr>
              <a:t>予防を促進し、命を守る</a:t>
            </a:r>
            <a:r>
              <a:rPr lang="ja-JP" altLang="en-US" sz="3200" b="0" i="0" dirty="0">
                <a:solidFill>
                  <a:srgbClr val="1D1C1D"/>
                </a:solidFill>
                <a:effectLst/>
                <a:latin typeface="UD デジタル 教科書体 NK-R" panose="02020400000000000000" pitchFamily="18" charset="-128"/>
                <a:ea typeface="UD デジタル 教科書体 NK-R" panose="02020400000000000000" pitchFamily="18" charset="-128"/>
              </a:rPr>
              <a:t>　</a:t>
            </a:r>
            <a:br>
              <a:rPr lang="en-US" altLang="ja-JP" sz="3200" dirty="0"/>
            </a:br>
            <a:r>
              <a:rPr lang="en-US" altLang="ja-JP" sz="3200" b="0" i="0" dirty="0">
                <a:solidFill>
                  <a:srgbClr val="1D1C1D"/>
                </a:solidFill>
                <a:effectLst/>
                <a:latin typeface="NotoSansJP"/>
              </a:rPr>
              <a:t>“</a:t>
            </a:r>
            <a:r>
              <a:rPr lang="en-US" altLang="ja-JP" sz="3200" b="0" i="0" dirty="0">
                <a:solidFill>
                  <a:srgbClr val="1D1C1D"/>
                </a:solidFill>
                <a:effectLst>
                  <a:outerShdw blurRad="38100" dist="38100" dir="2700000" algn="tl">
                    <a:srgbClr val="000000">
                      <a:alpha val="43137"/>
                    </a:srgbClr>
                  </a:outerShdw>
                </a:effectLst>
                <a:latin typeface="NotoSansJP"/>
              </a:rPr>
              <a:t>Y</a:t>
            </a:r>
            <a:r>
              <a:rPr lang="en-US" altLang="ja-JP" sz="3200" b="0" i="0" dirty="0">
                <a:solidFill>
                  <a:srgbClr val="1D1C1D"/>
                </a:solidFill>
                <a:effectLst/>
                <a:latin typeface="NotoSansJP"/>
              </a:rPr>
              <a:t>” –</a:t>
            </a:r>
            <a:r>
              <a:rPr lang="ja-JP" altLang="en-US" sz="3200" dirty="0">
                <a:solidFill>
                  <a:srgbClr val="1D1C1D"/>
                </a:solidFill>
                <a:latin typeface="NotoSansJP"/>
              </a:rPr>
              <a:t> </a:t>
            </a:r>
            <a:r>
              <a:rPr lang="ja-JP" altLang="en-US" sz="3200" dirty="0">
                <a:solidFill>
                  <a:srgbClr val="1D1C1D"/>
                </a:solidFill>
                <a:latin typeface="UD デジタル 教科書体 NK-R" panose="02020400000000000000" pitchFamily="18" charset="-128"/>
                <a:ea typeface="UD デジタル 教科書体 NK-R" panose="02020400000000000000" pitchFamily="18" charset="-128"/>
              </a:rPr>
              <a:t>あなたたちの健康は私たちの優先事項です</a:t>
            </a:r>
            <a:endParaRPr kumimoji="1" lang="ja-JP" altLang="en-US" sz="3200" dirty="0">
              <a:solidFill>
                <a:schemeClr val="bg1"/>
              </a:solidFill>
              <a:latin typeface="UD デジタル 教科書体 NK-R" panose="02020400000000000000" pitchFamily="18" charset="-128"/>
              <a:ea typeface="UD デジタル 教科書体 NK-R" panose="02020400000000000000" pitchFamily="18" charset="-128"/>
            </a:endParaRPr>
          </a:p>
        </p:txBody>
      </p:sp>
      <p:pic>
        <p:nvPicPr>
          <p:cNvPr id="8" name="図 7" descr="アイコン&#10;&#10;自動的に生成された説明">
            <a:extLst>
              <a:ext uri="{FF2B5EF4-FFF2-40B4-BE49-F238E27FC236}">
                <a16:creationId xmlns:a16="http://schemas.microsoft.com/office/drawing/2014/main" id="{D00CD694-C3F5-4D24-AA79-382E2EEFFC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9428" y="4146698"/>
            <a:ext cx="2445488" cy="2445488"/>
          </a:xfrm>
          <a:prstGeom prst="rect">
            <a:avLst/>
          </a:prstGeom>
        </p:spPr>
      </p:pic>
    </p:spTree>
    <p:extLst>
      <p:ext uri="{BB962C8B-B14F-4D97-AF65-F5344CB8AC3E}">
        <p14:creationId xmlns:p14="http://schemas.microsoft.com/office/powerpoint/2010/main" val="2424043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8" presetClass="emph" presetSubtype="0" fill="hold" nodeType="withEffect">
                                  <p:stCondLst>
                                    <p:cond delay="0"/>
                                  </p:stCondLst>
                                  <p:childTnLst>
                                    <p:animRot by="21600000">
                                      <p:cBhvr>
                                        <p:cTn id="9" dur="2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AEE2FF"/>
        </a:solidFill>
        <a:effectLst/>
      </p:bgPr>
    </p:bg>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5B096CB1-87E5-4B06-B864-486CBCC10EE2}"/>
              </a:ext>
            </a:extLst>
          </p:cNvPr>
          <p:cNvSpPr/>
          <p:nvPr/>
        </p:nvSpPr>
        <p:spPr>
          <a:xfrm>
            <a:off x="436880" y="406400"/>
            <a:ext cx="11318240" cy="6045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5">
            <a:extLst>
              <a:ext uri="{FF2B5EF4-FFF2-40B4-BE49-F238E27FC236}">
                <a16:creationId xmlns:a16="http://schemas.microsoft.com/office/drawing/2014/main" id="{E674C918-DD78-6814-6C62-5CC2AA743ED9}"/>
              </a:ext>
            </a:extLst>
          </p:cNvPr>
          <p:cNvSpPr txBox="1"/>
          <p:nvPr/>
        </p:nvSpPr>
        <p:spPr>
          <a:xfrm>
            <a:off x="1590261" y="867146"/>
            <a:ext cx="4333875" cy="584775"/>
          </a:xfrm>
          <a:prstGeom prst="rect">
            <a:avLst/>
          </a:prstGeom>
          <a:noFill/>
        </p:spPr>
        <p:txBody>
          <a:bodyPr wrap="square" lIns="91440" tIns="45720" rIns="91440" bIns="45720" rtlCol="0" anchor="t">
            <a:spAutoFit/>
          </a:bodyPr>
          <a:lstStyle/>
          <a:p>
            <a:r>
              <a:rPr kumimoji="1" lang="ja-JP" altLang="en-US" sz="3200">
                <a:solidFill>
                  <a:schemeClr val="bg1"/>
                </a:solidFill>
                <a:latin typeface="UD デジタル 教科書体 NP-R"/>
                <a:ea typeface="UD デジタル 教科書体 NP-R"/>
              </a:rPr>
              <a:t>アプリの目的</a:t>
            </a:r>
          </a:p>
        </p:txBody>
      </p:sp>
      <p:sp>
        <p:nvSpPr>
          <p:cNvPr id="7" name="二等辺三角形 4">
            <a:extLst>
              <a:ext uri="{FF2B5EF4-FFF2-40B4-BE49-F238E27FC236}">
                <a16:creationId xmlns:a16="http://schemas.microsoft.com/office/drawing/2014/main" id="{24FDD9B0-C115-9498-8499-7DB052BC7C78}"/>
              </a:ext>
            </a:extLst>
          </p:cNvPr>
          <p:cNvSpPr/>
          <p:nvPr/>
        </p:nvSpPr>
        <p:spPr>
          <a:xfrm rot="5400000">
            <a:off x="862426" y="893905"/>
            <a:ext cx="481012" cy="442911"/>
          </a:xfrm>
          <a:prstGeom prst="triangle">
            <a:avLst/>
          </a:prstGeom>
          <a:solidFill>
            <a:srgbClr val="ACB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TextBox 2">
            <a:extLst>
              <a:ext uri="{FF2B5EF4-FFF2-40B4-BE49-F238E27FC236}">
                <a16:creationId xmlns:a16="http://schemas.microsoft.com/office/drawing/2014/main" id="{AB4B34AC-3989-2F20-4A6C-00C0FD7F6E94}"/>
              </a:ext>
            </a:extLst>
          </p:cNvPr>
          <p:cNvSpPr txBox="1"/>
          <p:nvPr/>
        </p:nvSpPr>
        <p:spPr>
          <a:xfrm>
            <a:off x="1178884" y="2481605"/>
            <a:ext cx="9422854"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dirty="0">
                <a:solidFill>
                  <a:srgbClr val="1D1C1D"/>
                </a:solidFill>
                <a:latin typeface="UD デジタル 教科書体 NK-R" panose="02020400000000000000" pitchFamily="18" charset="-128"/>
                <a:ea typeface="UD デジタル 教科書体 NK-R" panose="02020400000000000000" pitchFamily="18" charset="-128"/>
                <a:cs typeface="+mn-lt"/>
              </a:rPr>
              <a:t>Web</a:t>
            </a:r>
            <a:r>
              <a:rPr lang="ja-JP" altLang="en-US" sz="3200" dirty="0">
                <a:solidFill>
                  <a:srgbClr val="1D1C1D"/>
                </a:solidFill>
                <a:latin typeface="UD デジタル 教科書体 NK-R" panose="02020400000000000000" pitchFamily="18" charset="-128"/>
                <a:ea typeface="UD デジタル 教科書体 NK-R" panose="02020400000000000000" pitchFamily="18" charset="-128"/>
                <a:cs typeface="+mn-lt"/>
              </a:rPr>
              <a:t>での健康管理を目的としており、システムの想定利用者は健康を気にしている社会人がメインターゲット。</a:t>
            </a:r>
            <a:endParaRPr lang="en-US" dirty="0">
              <a:latin typeface="UD デジタル 教科書体 NK-R" panose="02020400000000000000" pitchFamily="18" charset="-128"/>
              <a:ea typeface="UD デジタル 教科書体 NK-R" panose="02020400000000000000" pitchFamily="18" charset="-128"/>
            </a:endParaRPr>
          </a:p>
        </p:txBody>
      </p:sp>
      <p:pic>
        <p:nvPicPr>
          <p:cNvPr id="9" name="Picture 9">
            <a:extLst>
              <a:ext uri="{FF2B5EF4-FFF2-40B4-BE49-F238E27FC236}">
                <a16:creationId xmlns:a16="http://schemas.microsoft.com/office/drawing/2014/main" id="{33D28521-785D-1648-ECF5-AB7C74DCF8FC}"/>
              </a:ext>
            </a:extLst>
          </p:cNvPr>
          <p:cNvPicPr>
            <a:picLocks noChangeAspect="1"/>
          </p:cNvPicPr>
          <p:nvPr/>
        </p:nvPicPr>
        <p:blipFill>
          <a:blip r:embed="rId2"/>
          <a:stretch>
            <a:fillRect/>
          </a:stretch>
        </p:blipFill>
        <p:spPr>
          <a:xfrm>
            <a:off x="9702154" y="544419"/>
            <a:ext cx="1799167" cy="1799167"/>
          </a:xfrm>
          <a:prstGeom prst="rect">
            <a:avLst/>
          </a:prstGeom>
        </p:spPr>
      </p:pic>
      <p:pic>
        <p:nvPicPr>
          <p:cNvPr id="10" name="Picture 10">
            <a:extLst>
              <a:ext uri="{FF2B5EF4-FFF2-40B4-BE49-F238E27FC236}">
                <a16:creationId xmlns:a16="http://schemas.microsoft.com/office/drawing/2014/main" id="{07E3DEB5-8DA8-15D3-6F0D-D4F86BDF544E}"/>
              </a:ext>
            </a:extLst>
          </p:cNvPr>
          <p:cNvPicPr>
            <a:picLocks noChangeAspect="1"/>
          </p:cNvPicPr>
          <p:nvPr/>
        </p:nvPicPr>
        <p:blipFill>
          <a:blip r:embed="rId3"/>
          <a:stretch>
            <a:fillRect/>
          </a:stretch>
        </p:blipFill>
        <p:spPr>
          <a:xfrm>
            <a:off x="733011" y="4103307"/>
            <a:ext cx="1714500" cy="1714500"/>
          </a:xfrm>
          <a:prstGeom prst="rect">
            <a:avLst/>
          </a:prstGeom>
        </p:spPr>
      </p:pic>
      <p:sp>
        <p:nvSpPr>
          <p:cNvPr id="6" name="テキスト ボックス 5">
            <a:extLst>
              <a:ext uri="{FF2B5EF4-FFF2-40B4-BE49-F238E27FC236}">
                <a16:creationId xmlns:a16="http://schemas.microsoft.com/office/drawing/2014/main" id="{92B15E89-77E4-4D03-B872-F261F902DE20}"/>
              </a:ext>
            </a:extLst>
          </p:cNvPr>
          <p:cNvSpPr txBox="1"/>
          <p:nvPr/>
        </p:nvSpPr>
        <p:spPr>
          <a:xfrm>
            <a:off x="2743642" y="4421948"/>
            <a:ext cx="8364648" cy="1077218"/>
          </a:xfrm>
          <a:prstGeom prst="rect">
            <a:avLst/>
          </a:prstGeom>
          <a:noFill/>
        </p:spPr>
        <p:txBody>
          <a:bodyPr wrap="square" rtlCol="0">
            <a:spAutoFit/>
          </a:bodyPr>
          <a:lstStyle/>
          <a:p>
            <a:r>
              <a:rPr kumimoji="1" lang="ja-JP" altLang="en-US" sz="3200" dirty="0">
                <a:solidFill>
                  <a:schemeClr val="bg1"/>
                </a:solidFill>
                <a:latin typeface="UD デジタル 教科書体 NK-R" panose="02020400000000000000" pitchFamily="18" charset="-128"/>
                <a:ea typeface="UD デジタル 教科書体 NK-R" panose="02020400000000000000" pitchFamily="18" charset="-128"/>
              </a:rPr>
              <a:t>カレンダー上での総カロリー表示やグラフ機能など、視覚的にわかりやすく、毎日の使用が容易。</a:t>
            </a:r>
          </a:p>
        </p:txBody>
      </p:sp>
    </p:spTree>
    <p:extLst>
      <p:ext uri="{BB962C8B-B14F-4D97-AF65-F5344CB8AC3E}">
        <p14:creationId xmlns:p14="http://schemas.microsoft.com/office/powerpoint/2010/main" val="1413923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AEE2FF"/>
        </a:solidFill>
        <a:effectLst/>
      </p:bgPr>
    </p:bg>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5B096CB1-87E5-4B06-B864-486CBCC10EE2}"/>
              </a:ext>
            </a:extLst>
          </p:cNvPr>
          <p:cNvSpPr/>
          <p:nvPr/>
        </p:nvSpPr>
        <p:spPr>
          <a:xfrm>
            <a:off x="436880" y="406400"/>
            <a:ext cx="11318240" cy="6045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二等辺三角形 4">
            <a:extLst>
              <a:ext uri="{FF2B5EF4-FFF2-40B4-BE49-F238E27FC236}">
                <a16:creationId xmlns:a16="http://schemas.microsoft.com/office/drawing/2014/main" id="{D9607411-9B7B-83A2-8914-4A8B7F0D514C}"/>
              </a:ext>
            </a:extLst>
          </p:cNvPr>
          <p:cNvSpPr/>
          <p:nvPr/>
        </p:nvSpPr>
        <p:spPr>
          <a:xfrm rot="5400000">
            <a:off x="862426" y="893905"/>
            <a:ext cx="481012" cy="442911"/>
          </a:xfrm>
          <a:prstGeom prst="triangle">
            <a:avLst/>
          </a:prstGeom>
          <a:solidFill>
            <a:srgbClr val="ACB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5">
            <a:extLst>
              <a:ext uri="{FF2B5EF4-FFF2-40B4-BE49-F238E27FC236}">
                <a16:creationId xmlns:a16="http://schemas.microsoft.com/office/drawing/2014/main" id="{113EFBB3-155C-43AE-97AD-D6FB1DD8C706}"/>
              </a:ext>
            </a:extLst>
          </p:cNvPr>
          <p:cNvSpPr txBox="1"/>
          <p:nvPr/>
        </p:nvSpPr>
        <p:spPr>
          <a:xfrm>
            <a:off x="1590261" y="867146"/>
            <a:ext cx="4333875" cy="584775"/>
          </a:xfrm>
          <a:prstGeom prst="rect">
            <a:avLst/>
          </a:prstGeom>
          <a:noFill/>
        </p:spPr>
        <p:txBody>
          <a:bodyPr wrap="square" lIns="91440" tIns="45720" rIns="91440" bIns="45720" rtlCol="0" anchor="t">
            <a:spAutoFit/>
          </a:bodyPr>
          <a:lstStyle/>
          <a:p>
            <a:r>
              <a:rPr kumimoji="1" lang="ja-JP" altLang="en-US" sz="3200">
                <a:solidFill>
                  <a:schemeClr val="bg1"/>
                </a:solidFill>
                <a:latin typeface="UD デジタル 教科書体 NP-R"/>
                <a:ea typeface="UD デジタル 教科書体 NP-R"/>
              </a:rPr>
              <a:t>アプリの詳細</a:t>
            </a:r>
          </a:p>
        </p:txBody>
      </p:sp>
      <p:sp>
        <p:nvSpPr>
          <p:cNvPr id="3" name="テキスト ボックス 5">
            <a:extLst>
              <a:ext uri="{FF2B5EF4-FFF2-40B4-BE49-F238E27FC236}">
                <a16:creationId xmlns:a16="http://schemas.microsoft.com/office/drawing/2014/main" id="{3AF08025-2BA0-2C8E-AF37-DEA08D50A512}"/>
              </a:ext>
            </a:extLst>
          </p:cNvPr>
          <p:cNvSpPr txBox="1"/>
          <p:nvPr/>
        </p:nvSpPr>
        <p:spPr>
          <a:xfrm>
            <a:off x="1590261" y="1717494"/>
            <a:ext cx="4333875" cy="1077218"/>
          </a:xfrm>
          <a:prstGeom prst="rect">
            <a:avLst/>
          </a:prstGeom>
          <a:noFill/>
        </p:spPr>
        <p:txBody>
          <a:bodyPr wrap="square" lIns="91440" tIns="45720" rIns="91440" bIns="45720" rtlCol="0" anchor="t">
            <a:spAutoFit/>
          </a:bodyPr>
          <a:lstStyle/>
          <a:p>
            <a:endParaRPr lang="ja-JP" altLang="en-US" sz="3200">
              <a:solidFill>
                <a:schemeClr val="bg1"/>
              </a:solidFill>
              <a:latin typeface="UD デジタル 教科書体 NP-R"/>
              <a:ea typeface="UD デジタル 教科書体 NP-R"/>
            </a:endParaRPr>
          </a:p>
          <a:p>
            <a:endParaRPr lang="ja-JP" altLang="en-US" sz="3200">
              <a:solidFill>
                <a:schemeClr val="bg1"/>
              </a:solidFill>
              <a:latin typeface="UD デジタル 教科書体 NP-R"/>
              <a:ea typeface="UD デジタル 教科書体 NP-R"/>
            </a:endParaRPr>
          </a:p>
        </p:txBody>
      </p:sp>
      <p:sp>
        <p:nvSpPr>
          <p:cNvPr id="9" name="TextBox 8">
            <a:extLst>
              <a:ext uri="{FF2B5EF4-FFF2-40B4-BE49-F238E27FC236}">
                <a16:creationId xmlns:a16="http://schemas.microsoft.com/office/drawing/2014/main" id="{8BFF2847-2F7E-2CA4-40E9-31CD998B317C}"/>
              </a:ext>
            </a:extLst>
          </p:cNvPr>
          <p:cNvSpPr txBox="1"/>
          <p:nvPr/>
        </p:nvSpPr>
        <p:spPr>
          <a:xfrm>
            <a:off x="1562652" y="1912667"/>
            <a:ext cx="9066695" cy="2062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3200" dirty="0">
                <a:solidFill>
                  <a:schemeClr val="bg1"/>
                </a:solidFill>
                <a:latin typeface="UD デジタル 教科書体 NP-R"/>
                <a:ea typeface="UD デジタル 教科書体 NP-R"/>
              </a:rPr>
              <a:t>記録した食事の摂取カロリーを元にグラフを形成し、視覚的に分かりやすく日々の食事や体重を</a:t>
            </a:r>
            <a:r>
              <a:rPr lang="en-US" altLang="ja-JP" sz="3200" dirty="0">
                <a:solidFill>
                  <a:schemeClr val="bg1"/>
                </a:solidFill>
                <a:latin typeface="UD デジタル 教科書体 NP-R"/>
                <a:ea typeface="UD デジタル 教科書体 NP-R"/>
              </a:rPr>
              <a:t>Web</a:t>
            </a:r>
            <a:r>
              <a:rPr lang="ja-JP" altLang="en-US" sz="3200" dirty="0">
                <a:solidFill>
                  <a:schemeClr val="bg1"/>
                </a:solidFill>
                <a:latin typeface="UD デジタル 教科書体 NP-R"/>
                <a:ea typeface="UD デジタル 教科書体 NP-R"/>
              </a:rPr>
              <a:t>アプリ上で一括管理することで、ユーザーの健康管理を手助けする。</a:t>
            </a:r>
            <a:endParaRPr lang="ja-JP" dirty="0">
              <a:solidFill>
                <a:schemeClr val="bg1"/>
              </a:solidFill>
              <a:ea typeface="ＭＳ ゴシック"/>
            </a:endParaRPr>
          </a:p>
        </p:txBody>
      </p:sp>
      <p:pic>
        <p:nvPicPr>
          <p:cNvPr id="8" name="図 7" descr="時計 が含まれている画像&#10;&#10;自動的に生成された説明">
            <a:extLst>
              <a:ext uri="{FF2B5EF4-FFF2-40B4-BE49-F238E27FC236}">
                <a16:creationId xmlns:a16="http://schemas.microsoft.com/office/drawing/2014/main" id="{8F83B669-E6D7-47AF-A3D3-B59FE75ED8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6648" y="3070462"/>
            <a:ext cx="2520771" cy="3064767"/>
          </a:xfrm>
          <a:prstGeom prst="rect">
            <a:avLst/>
          </a:prstGeom>
        </p:spPr>
      </p:pic>
      <p:pic>
        <p:nvPicPr>
          <p:cNvPr id="13" name="図 12" descr="テーブル, 屋内, ケーキ, 座る が含まれている画像&#10;&#10;自動的に生成された説明">
            <a:extLst>
              <a:ext uri="{FF2B5EF4-FFF2-40B4-BE49-F238E27FC236}">
                <a16:creationId xmlns:a16="http://schemas.microsoft.com/office/drawing/2014/main" id="{D187A62A-BD76-40DE-A90E-AB07839219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4676" y="3636509"/>
            <a:ext cx="3627756" cy="2770286"/>
          </a:xfrm>
          <a:prstGeom prst="rect">
            <a:avLst/>
          </a:prstGeom>
        </p:spPr>
      </p:pic>
    </p:spTree>
    <p:extLst>
      <p:ext uri="{BB962C8B-B14F-4D97-AF65-F5344CB8AC3E}">
        <p14:creationId xmlns:p14="http://schemas.microsoft.com/office/powerpoint/2010/main" val="4073078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縞模様">
  <a:themeElements>
    <a:clrScheme name="縞模様">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縞模様">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縞模様">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54c177cd-5b69-4c86-94f8-baea005b32a7" xsi:nil="true"/>
  </documentManagement>
</p:properti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5566D498701232449F4CDB149C3E6B59" ma:contentTypeVersion="3" ma:contentTypeDescription="新しいドキュメントを作成します。" ma:contentTypeScope="" ma:versionID="b097f80ec6483dcb1d966d9626d010de">
  <xsd:schema xmlns:xsd="http://www.w3.org/2001/XMLSchema" xmlns:xs="http://www.w3.org/2001/XMLSchema" xmlns:p="http://schemas.microsoft.com/office/2006/metadata/properties" xmlns:ns3="54c177cd-5b69-4c86-94f8-baea005b32a7" targetNamespace="http://schemas.microsoft.com/office/2006/metadata/properties" ma:root="true" ma:fieldsID="afac8010ce8cdd7c7296ff36df68b65d" ns3:_="">
    <xsd:import namespace="54c177cd-5b69-4c86-94f8-baea005b32a7"/>
    <xsd:element name="properties">
      <xsd:complexType>
        <xsd:sequence>
          <xsd:element name="documentManagement">
            <xsd:complexType>
              <xsd:all>
                <xsd:element ref="ns3:MediaServiceMetadata" minOccurs="0"/>
                <xsd:element ref="ns3:MediaServiceFastMetadata"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4c177cd-5b69-4c86-94f8-baea005b32a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98FB8AF-12FD-4F20-A5F7-DB57E8A5BA60}">
  <ds:schemaRefs>
    <ds:schemaRef ds:uri="http://schemas.microsoft.com/sharepoint/v3/contenttype/forms"/>
  </ds:schemaRefs>
</ds:datastoreItem>
</file>

<file path=customXml/itemProps2.xml><?xml version="1.0" encoding="utf-8"?>
<ds:datastoreItem xmlns:ds="http://schemas.openxmlformats.org/officeDocument/2006/customXml" ds:itemID="{BE6ABD35-10F0-4E69-A4B4-6A641261C546}">
  <ds:schemaRefs>
    <ds:schemaRef ds:uri="54c177cd-5b69-4c86-94f8-baea005b32a7"/>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546A8E18-1073-40BB-9E60-B696BA30DCDD}">
  <ds:schemaRefs>
    <ds:schemaRef ds:uri="54c177cd-5b69-4c86-94f8-baea005b32a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TM03457475[[fn=フレーム]]</Template>
  <TotalTime>53</TotalTime>
  <Words>463</Words>
  <Application>Microsoft Office PowerPoint</Application>
  <PresentationFormat>ワイド画面</PresentationFormat>
  <Paragraphs>41</Paragraphs>
  <Slides>19</Slides>
  <Notes>0</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19</vt:i4>
      </vt:variant>
    </vt:vector>
  </HeadingPairs>
  <TitlesOfParts>
    <vt:vector size="29" baseType="lpstr">
      <vt:lpstr>NotoSansJP</vt:lpstr>
      <vt:lpstr>Söhne</vt:lpstr>
      <vt:lpstr>UD デジタル 教科書体 N-B</vt:lpstr>
      <vt:lpstr>UD デジタル 教科書体 NK-B</vt:lpstr>
      <vt:lpstr>UD デジタル 教科書体 NK-R</vt:lpstr>
      <vt:lpstr>UD デジタル 教科書体 NP-R</vt:lpstr>
      <vt:lpstr>Amasis MT Pro</vt:lpstr>
      <vt:lpstr>Corbel</vt:lpstr>
      <vt:lpstr>Wingdings</vt:lpstr>
      <vt:lpstr>縞模様</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猪瀬理子</dc:creator>
  <cp:lastModifiedBy>柿崎真大</cp:lastModifiedBy>
  <cp:revision>9</cp:revision>
  <dcterms:created xsi:type="dcterms:W3CDTF">2023-06-27T04:14:38Z</dcterms:created>
  <dcterms:modified xsi:type="dcterms:W3CDTF">2023-06-28T23:50:21Z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0x0101005566D498701232449F4CDB149C3E6B59</vt:lpwstr>
  </property>
</Properties>
</file>