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8" r:id="rId4"/>
    <p:sldId id="269" r:id="rId5"/>
    <p:sldId id="271" r:id="rId6"/>
    <p:sldId id="273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口陽紀" initials="川口陽紀" lastIdx="1" clrIdx="0">
    <p:extLst>
      <p:ext uri="{19B8F6BF-5375-455C-9EA6-DF929625EA0E}">
        <p15:presenceInfo xmlns:p15="http://schemas.microsoft.com/office/powerpoint/2012/main" userId="川口陽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67F"/>
    <a:srgbClr val="8BA0B7"/>
    <a:srgbClr val="DFF3F7"/>
    <a:srgbClr val="235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D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1A16E-8C1C-4BE3-AAF3-A5BD7BD5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309350-50A7-4991-B43F-8C405C881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76071-02D7-4FB6-A0A0-FB8D388D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9277B-AEAD-4650-A45A-2016A576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9EEDA-5DF2-4E0E-B85B-17754E60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9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B3E16-ECBC-455D-A634-4CDCCE7C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7C2E03-5F30-4FC4-8D4C-0D06F97B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A7737F-A862-465D-87D8-7A861360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36338-D4E8-42EA-BEEB-54FFE3B3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1F284-98EF-4DA3-BC19-8E183908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4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92552F-CB6E-4B6C-B288-365EED5BE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857CB-717D-43E8-86D8-A4DED4F9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241D7F-9D4E-4BE3-8B7C-28A9260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F19188-D20B-4AD0-984F-A318F85D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E7FEA-6C0C-4C27-9CAD-46B7128B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91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49DA4-D1E9-4CE6-9B4B-E42EFBF3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FB6D4-3F0C-4817-A5A9-BBEC0230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DDE00-5342-49B9-B42B-E5B68FCC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22FFF-5A9F-46C8-8A72-5B6278EF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D77BC8-F168-479C-92AD-8129E393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5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C0F36-D96B-47A0-8460-19212E9F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A25628-7A3E-42B6-B03C-0FCA8559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6D2F4-3CF0-45AA-963D-39EF37DB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855547-E6E4-4BA4-B1B8-4BFD48E6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B53182-DC39-4C2F-845C-1287B954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9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3D987-85F7-4138-96FF-DFCC7204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F6EB6-FBB2-493E-946B-41BBA7AF5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AEC56D-C714-421B-A7AF-55786B163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F9C75-E482-4510-9B83-85014A31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357EC3-7D9F-4E80-9FAA-D4891275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52058-5D60-4FC5-B046-8F1B1A08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04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31A7B-0C28-4AC1-B60C-FA6D352E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A8B485-9C77-41A3-AEE4-C760813B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DC0653-E9BC-42E5-A385-3B49E2FC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B55299-A9FB-4146-BE7B-4974569C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9D7BF6-F9F8-416B-8847-4FB455009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46EFF4-1191-4D99-9C83-39325D5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654706-913E-4632-B135-5275D54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0FB925-A0F2-48BD-A852-C108B841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88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1B7F2-7238-477C-98BB-F4526C7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675077-0243-4396-84A8-CA99649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E777B-63E3-43F8-BC3C-8666F30B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1D66FB-CA52-4A2D-84E3-19AF7F0B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2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8F83D4-4008-4398-B41D-2BF0E4B9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81D654-1C62-446F-901F-4DD90176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38CE08-B6CB-4246-9B71-8A19F74F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B3918-FAFE-4357-8C1F-E9016E48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A4D9B-B3D8-4894-ACB2-1F086CA4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0B2342-1349-46ED-AE60-D37D17521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1FCA-D240-4ACF-B08C-5DDA79D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234A72-3601-4B80-A192-156D80A0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A83C58-7E48-475A-87DC-EA833D1D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62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7B152-5413-4CD3-B02E-EF8221EF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CB2FC7-9AD1-4584-B8DF-4FBD05699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9EAD38-DF5D-4745-8FC0-84687006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47DE76-B431-44D4-AD0A-D7820C5E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3E8FA3-B9EB-4343-8C81-30A650D4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ACCDDF-71B0-4BBC-8698-AE540020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7CBD69-5AEC-43E4-8C5A-8D1FC5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6F9EC4-E030-4F93-89D8-607CE49A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4B29F-5A10-4CFD-9CE1-B1012682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FE68-B1A6-43A4-ACAD-E47813BEE7F3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8C610-3600-4C49-B10D-1D651A0AD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40E51-3783-4BA3-843B-50CA8DF39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823E-4EA2-4BB5-9A4A-B11EB40AE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00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64DD4DC-CE15-476D-BAF5-E42AADB82490}"/>
              </a:ext>
            </a:extLst>
          </p:cNvPr>
          <p:cNvGrpSpPr/>
          <p:nvPr/>
        </p:nvGrpSpPr>
        <p:grpSpPr>
          <a:xfrm>
            <a:off x="1226724" y="1186029"/>
            <a:ext cx="9738551" cy="4824497"/>
            <a:chOff x="1232026" y="1149141"/>
            <a:chExt cx="9738551" cy="456264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F92E3E0-8200-430D-838C-B7BEC88348B6}"/>
                </a:ext>
              </a:extLst>
            </p:cNvPr>
            <p:cNvSpPr/>
            <p:nvPr/>
          </p:nvSpPr>
          <p:spPr>
            <a:xfrm rot="5400000">
              <a:off x="5799598" y="537877"/>
              <a:ext cx="4559716" cy="5782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A1FA786-8BFE-4665-A115-D9F6BC84803D}"/>
                </a:ext>
              </a:extLst>
            </p:cNvPr>
            <p:cNvGrpSpPr/>
            <p:nvPr/>
          </p:nvGrpSpPr>
          <p:grpSpPr>
            <a:xfrm>
              <a:off x="1232026" y="1152067"/>
              <a:ext cx="3956308" cy="4559716"/>
              <a:chOff x="1232026" y="1152067"/>
              <a:chExt cx="3956308" cy="4559716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1E05172C-FCEA-4D23-968F-FFC2EACA1466}"/>
                  </a:ext>
                </a:extLst>
              </p:cNvPr>
              <p:cNvGrpSpPr/>
              <p:nvPr/>
            </p:nvGrpSpPr>
            <p:grpSpPr>
              <a:xfrm>
                <a:off x="1447160" y="1152067"/>
                <a:ext cx="3741174" cy="4559716"/>
                <a:chOff x="2872872" y="1854740"/>
                <a:chExt cx="3741174" cy="4559716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77023BB-B00F-4B8D-A228-8223E0F746E8}"/>
                    </a:ext>
                  </a:extLst>
                </p:cNvPr>
                <p:cNvSpPr/>
                <p:nvPr/>
              </p:nvSpPr>
              <p:spPr>
                <a:xfrm rot="16200000">
                  <a:off x="2463602" y="2264011"/>
                  <a:ext cx="4559716" cy="37411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FC5C267B-8697-4037-98F5-271DF1970926}"/>
                    </a:ext>
                  </a:extLst>
                </p:cNvPr>
                <p:cNvGrpSpPr/>
                <p:nvPr/>
              </p:nvGrpSpPr>
              <p:grpSpPr>
                <a:xfrm>
                  <a:off x="2872872" y="2235651"/>
                  <a:ext cx="3678576" cy="1668257"/>
                  <a:chOff x="1173772" y="1117916"/>
                  <a:chExt cx="4383112" cy="2063060"/>
                </a:xfrm>
                <a:grpFill/>
              </p:grpSpPr>
              <p:pic>
                <p:nvPicPr>
                  <p:cNvPr id="14" name="図 13" descr="花と文字の加工写真&#10;&#10;中程度の精度で自動的に生成された説明">
                    <a:extLst>
                      <a:ext uri="{FF2B5EF4-FFF2-40B4-BE49-F238E27FC236}">
                        <a16:creationId xmlns:a16="http://schemas.microsoft.com/office/drawing/2014/main" id="{72E95AF4-B2B4-412B-8C62-1DCD01B852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6354"/>
                  <a:stretch/>
                </p:blipFill>
                <p:spPr>
                  <a:xfrm>
                    <a:off x="1343026" y="1117916"/>
                    <a:ext cx="3895832" cy="1406208"/>
                  </a:xfrm>
                  <a:prstGeom prst="rect">
                    <a:avLst/>
                  </a:prstGeom>
                  <a:grpFill/>
                </p:spPr>
              </p:pic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CBF7EEC9-F73A-441A-8931-76123A01F867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772" y="2381687"/>
                    <a:ext cx="4383112" cy="79928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</a:rPr>
                      <a:t>中庭掲示板</a:t>
                    </a:r>
                    <a:endParaRPr kumimoji="1" lang="en-US" altLang="ja-JP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</a:endParaRPr>
                  </a:p>
                  <a:p>
                    <a:pPr algn="ctr"/>
                    <a:r>
                      <a: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</a:rPr>
                      <a:t>質問しやすいみんなの中庭</a:t>
                    </a:r>
                    <a:endParaRPr lang="en-US" altLang="ja-JP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</a:endParaRPr>
                  </a:p>
                </p:txBody>
              </p:sp>
            </p:grpSp>
            <p:pic>
              <p:nvPicPr>
                <p:cNvPr id="7" name="図 6" descr="白い花が咲いている&#10;&#10;自動的に生成された説明">
                  <a:extLst>
                    <a:ext uri="{FF2B5EF4-FFF2-40B4-BE49-F238E27FC236}">
                      <a16:creationId xmlns:a16="http://schemas.microsoft.com/office/drawing/2014/main" id="{E0A03710-CDC6-4A91-AF91-51E409BDA3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9786" y="4218740"/>
                  <a:ext cx="3419888" cy="1928637"/>
                </a:xfrm>
                <a:prstGeom prst="rect">
                  <a:avLst/>
                </a:prstGeom>
                <a:grpFill/>
                <a:effectLst>
                  <a:softEdge rad="12700"/>
                </a:effectLst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EDE2786-3AA6-462E-988F-38338431D63C}"/>
                  </a:ext>
                </a:extLst>
              </p:cNvPr>
              <p:cNvSpPr txBox="1"/>
              <p:nvPr/>
            </p:nvSpPr>
            <p:spPr>
              <a:xfrm>
                <a:off x="1232026" y="3590955"/>
                <a:ext cx="3810641" cy="150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kumimoji="1"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せのびゴシック Bold" panose="02000600000000000000" pitchFamily="2" charset="-128"/>
                    <a:ea typeface="せのびゴシック Bold" panose="02000600000000000000" pitchFamily="2" charset="-128"/>
                  </a:rPr>
                  <a:t>匿名機能で質問しやすい</a:t>
                </a:r>
                <a:endParaRPr kumimoji="1"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せのびゴシック Bold" panose="02000600000000000000" pitchFamily="2" charset="-128"/>
                  <a:ea typeface="せのびゴシック Bold" panose="02000600000000000000" pitchFamily="2" charset="-128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せのびゴシック Bold" panose="02000600000000000000" pitchFamily="2" charset="-128"/>
                    <a:ea typeface="せのびゴシック Bold" panose="02000600000000000000" pitchFamily="2" charset="-128"/>
                  </a:rPr>
                  <a:t>同じ趣味を持つ人を見つけよう</a:t>
                </a:r>
                <a:endPara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せのびゴシック Bold" panose="02000600000000000000" pitchFamily="2" charset="-128"/>
                  <a:ea typeface="せのびゴシック Bold" panose="02000600000000000000" pitchFamily="2" charset="-128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せのびゴシック Bold" panose="02000600000000000000" pitchFamily="2" charset="-128"/>
                    <a:ea typeface="せのびゴシック Bold" panose="02000600000000000000" pitchFamily="2" charset="-128"/>
                  </a:rPr>
                  <a:t>通報機能で安心設計</a:t>
                </a:r>
                <a:endPara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せのびゴシック Bold" panose="02000600000000000000" pitchFamily="2" charset="-128"/>
                  <a:ea typeface="せのびゴシック Bold" panose="02000600000000000000" pitchFamily="2" charset="-128"/>
                </a:endParaRPr>
              </a:p>
            </p:txBody>
          </p:sp>
        </p:grp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1C57A7-3D88-4535-87AD-901387936B60}"/>
              </a:ext>
            </a:extLst>
          </p:cNvPr>
          <p:cNvSpPr txBox="1"/>
          <p:nvPr/>
        </p:nvSpPr>
        <p:spPr>
          <a:xfrm>
            <a:off x="5772149" y="1440597"/>
            <a:ext cx="30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31567F"/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rPr>
              <a:t>ログイン</a:t>
            </a:r>
            <a:r>
              <a:rPr kumimoji="1" lang="en-US" altLang="ja-JP" dirty="0">
                <a:latin typeface="せのびゴシック Regular" panose="02000600000000000000" pitchFamily="2" charset="-128"/>
                <a:ea typeface="せのびゴシック Regular" panose="02000600000000000000" pitchFamily="2" charset="-128"/>
              </a:rPr>
              <a:t>/ </a:t>
            </a:r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rPr>
              <a:t>新規登録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0C70DC17-567D-4403-AB23-AA271385ACED}"/>
              </a:ext>
            </a:extLst>
          </p:cNvPr>
          <p:cNvGrpSpPr/>
          <p:nvPr/>
        </p:nvGrpSpPr>
        <p:grpSpPr>
          <a:xfrm>
            <a:off x="5772148" y="4180246"/>
            <a:ext cx="2600327" cy="764649"/>
            <a:chOff x="5772148" y="4652767"/>
            <a:chExt cx="2600327" cy="764649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6058EE2-BCDE-4669-AEE8-D12716A6BF93}"/>
                </a:ext>
              </a:extLst>
            </p:cNvPr>
            <p:cNvSpPr txBox="1"/>
            <p:nvPr/>
          </p:nvSpPr>
          <p:spPr>
            <a:xfrm>
              <a:off x="5772148" y="4652767"/>
              <a:ext cx="249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ID</a:t>
              </a:r>
              <a:r>
                <a:rPr kumimoji="1" lang="ja-JP" altLang="en-US" sz="1600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をお忘れの方はこちら</a:t>
              </a:r>
              <a:endParaRPr kumimoji="1" lang="ja-JP" altLang="en-US" sz="1100" dirty="0">
                <a:latin typeface="せのびゴシック Regular" panose="02000600000000000000" pitchFamily="2" charset="-128"/>
                <a:ea typeface="せのびゴシック Regular" panose="02000600000000000000" pitchFamily="2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B88E65E0-A2AC-4212-9B39-9D21460ABB69}"/>
                </a:ext>
              </a:extLst>
            </p:cNvPr>
            <p:cNvSpPr txBox="1"/>
            <p:nvPr/>
          </p:nvSpPr>
          <p:spPr>
            <a:xfrm>
              <a:off x="5772149" y="5078862"/>
              <a:ext cx="260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PW</a:t>
              </a:r>
              <a:r>
                <a:rPr lang="ja-JP" altLang="en-US" sz="1600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をお忘れの方はこちら</a:t>
              </a:r>
              <a:endParaRPr kumimoji="1" lang="ja-JP" altLang="en-US" sz="1100" dirty="0">
                <a:latin typeface="せのびゴシック Regular" panose="02000600000000000000" pitchFamily="2" charset="-128"/>
                <a:ea typeface="せのびゴシック Regular" panose="02000600000000000000" pitchFamily="2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B728CC37-88EA-4197-987E-E93F88A2C443}"/>
              </a:ext>
            </a:extLst>
          </p:cNvPr>
          <p:cNvGrpSpPr/>
          <p:nvPr/>
        </p:nvGrpSpPr>
        <p:grpSpPr>
          <a:xfrm>
            <a:off x="5700883" y="2734732"/>
            <a:ext cx="4359442" cy="1072627"/>
            <a:chOff x="5700883" y="2734732"/>
            <a:chExt cx="4359442" cy="1072627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AD946CE-C8E0-4A4D-A9CA-E905A73A45AD}"/>
                </a:ext>
              </a:extLst>
            </p:cNvPr>
            <p:cNvSpPr txBox="1"/>
            <p:nvPr/>
          </p:nvSpPr>
          <p:spPr>
            <a:xfrm>
              <a:off x="5772150" y="2734732"/>
              <a:ext cx="300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ID</a:t>
              </a:r>
              <a:endParaRPr kumimoji="1" lang="ja-JP" altLang="en-US" sz="1200" dirty="0">
                <a:latin typeface="せのびゴシック Regular" panose="02000600000000000000" pitchFamily="2" charset="-128"/>
                <a:ea typeface="せのびゴシック Regular" panose="02000600000000000000" pitchFamily="2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27E353A9-1AB3-4CE5-9F70-FAEF7AFC84E3}"/>
                </a:ext>
              </a:extLst>
            </p:cNvPr>
            <p:cNvSpPr txBox="1"/>
            <p:nvPr/>
          </p:nvSpPr>
          <p:spPr>
            <a:xfrm>
              <a:off x="5700883" y="3438027"/>
              <a:ext cx="300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PW</a:t>
              </a:r>
              <a:endParaRPr kumimoji="1" lang="ja-JP" altLang="en-US" sz="1200" dirty="0">
                <a:latin typeface="せのびゴシック Regular" panose="02000600000000000000" pitchFamily="2" charset="-128"/>
                <a:ea typeface="せのびゴシック Regular" panose="02000600000000000000" pitchFamily="2" charset="-128"/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DE6F789-379A-4D7A-AE9D-76782A837F67}"/>
                </a:ext>
              </a:extLst>
            </p:cNvPr>
            <p:cNvCxnSpPr>
              <a:cxnSpLocks/>
            </p:cNvCxnSpPr>
            <p:nvPr/>
          </p:nvCxnSpPr>
          <p:spPr>
            <a:xfrm>
              <a:off x="5772150" y="3153025"/>
              <a:ext cx="4288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130C997-192C-4FC9-B8BD-77A9CAF41616}"/>
                </a:ext>
              </a:extLst>
            </p:cNvPr>
            <p:cNvCxnSpPr>
              <a:cxnSpLocks/>
            </p:cNvCxnSpPr>
            <p:nvPr/>
          </p:nvCxnSpPr>
          <p:spPr>
            <a:xfrm>
              <a:off x="5772149" y="3767554"/>
              <a:ext cx="4288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A6DE742-B176-4A9B-BA40-9C949D4D1947}"/>
              </a:ext>
            </a:extLst>
          </p:cNvPr>
          <p:cNvGrpSpPr/>
          <p:nvPr/>
        </p:nvGrpSpPr>
        <p:grpSpPr>
          <a:xfrm>
            <a:off x="7302628" y="5245727"/>
            <a:ext cx="1543050" cy="647700"/>
            <a:chOff x="7156961" y="4724400"/>
            <a:chExt cx="1543050" cy="647700"/>
          </a:xfrm>
        </p:grpSpPr>
        <p:sp>
          <p:nvSpPr>
            <p:cNvPr id="77" name="フローチャート: 端子 76">
              <a:extLst>
                <a:ext uri="{FF2B5EF4-FFF2-40B4-BE49-F238E27FC236}">
                  <a16:creationId xmlns:a16="http://schemas.microsoft.com/office/drawing/2014/main" id="{249200CA-F3FF-47FE-9412-7877BC1136C0}"/>
                </a:ext>
              </a:extLst>
            </p:cNvPr>
            <p:cNvSpPr/>
            <p:nvPr/>
          </p:nvSpPr>
          <p:spPr>
            <a:xfrm>
              <a:off x="7156961" y="4724400"/>
              <a:ext cx="1543050" cy="6477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フローチャート: 端子 77">
              <a:extLst>
                <a:ext uri="{FF2B5EF4-FFF2-40B4-BE49-F238E27FC236}">
                  <a16:creationId xmlns:a16="http://schemas.microsoft.com/office/drawing/2014/main" id="{D830DEF3-D9A5-4BC7-B522-F21A3872C961}"/>
                </a:ext>
              </a:extLst>
            </p:cNvPr>
            <p:cNvSpPr/>
            <p:nvPr/>
          </p:nvSpPr>
          <p:spPr>
            <a:xfrm>
              <a:off x="7233161" y="4772025"/>
              <a:ext cx="1390650" cy="55245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ログイン</a:t>
              </a:r>
              <a:endParaRPr kumimoji="1" lang="ja-JP" altLang="en-US" b="1" dirty="0">
                <a:solidFill>
                  <a:srgbClr val="31567F"/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8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59DF9E9-A9E0-4A12-82D8-1EDA83D32B69}"/>
              </a:ext>
            </a:extLst>
          </p:cNvPr>
          <p:cNvGrpSpPr/>
          <p:nvPr/>
        </p:nvGrpSpPr>
        <p:grpSpPr>
          <a:xfrm>
            <a:off x="1226724" y="1186029"/>
            <a:ext cx="9738551" cy="4824497"/>
            <a:chOff x="1232026" y="1149141"/>
            <a:chExt cx="9738551" cy="4562642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E422769-7F08-44F3-868F-15BC7C1B6904}"/>
                </a:ext>
              </a:extLst>
            </p:cNvPr>
            <p:cNvSpPr/>
            <p:nvPr/>
          </p:nvSpPr>
          <p:spPr>
            <a:xfrm rot="5400000">
              <a:off x="5799598" y="537877"/>
              <a:ext cx="4559716" cy="5782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BCEBBE1-E789-4664-8AB9-46340BF1C5E8}"/>
                </a:ext>
              </a:extLst>
            </p:cNvPr>
            <p:cNvGrpSpPr/>
            <p:nvPr/>
          </p:nvGrpSpPr>
          <p:grpSpPr>
            <a:xfrm>
              <a:off x="1232026" y="1152067"/>
              <a:ext cx="3956308" cy="4559716"/>
              <a:chOff x="1232026" y="1152067"/>
              <a:chExt cx="3956308" cy="4559716"/>
            </a:xfrm>
          </p:grpSpPr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576E0733-7785-4B1C-910E-C7A8288CF148}"/>
                  </a:ext>
                </a:extLst>
              </p:cNvPr>
              <p:cNvGrpSpPr/>
              <p:nvPr/>
            </p:nvGrpSpPr>
            <p:grpSpPr>
              <a:xfrm>
                <a:off x="1447160" y="1152067"/>
                <a:ext cx="3741174" cy="4559716"/>
                <a:chOff x="2872872" y="1854740"/>
                <a:chExt cx="3741174" cy="4559716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77B4C33A-98FD-4D4F-B3B4-F65DEBEB0230}"/>
                    </a:ext>
                  </a:extLst>
                </p:cNvPr>
                <p:cNvSpPr/>
                <p:nvPr/>
              </p:nvSpPr>
              <p:spPr>
                <a:xfrm rot="16200000">
                  <a:off x="2463602" y="2264011"/>
                  <a:ext cx="4559716" cy="37411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8BBC4AF3-9715-4F52-B25E-F2AD47704769}"/>
                    </a:ext>
                  </a:extLst>
                </p:cNvPr>
                <p:cNvGrpSpPr/>
                <p:nvPr/>
              </p:nvGrpSpPr>
              <p:grpSpPr>
                <a:xfrm>
                  <a:off x="2872872" y="2235651"/>
                  <a:ext cx="3678576" cy="1668257"/>
                  <a:chOff x="1173772" y="1117916"/>
                  <a:chExt cx="4383112" cy="2063060"/>
                </a:xfrm>
                <a:grpFill/>
              </p:grpSpPr>
              <p:pic>
                <p:nvPicPr>
                  <p:cNvPr id="59" name="図 58" descr="花と文字の加工写真&#10;&#10;中程度の精度で自動的に生成された説明">
                    <a:extLst>
                      <a:ext uri="{FF2B5EF4-FFF2-40B4-BE49-F238E27FC236}">
                        <a16:creationId xmlns:a16="http://schemas.microsoft.com/office/drawing/2014/main" id="{DD671BB1-C155-4656-BED8-33A6B83653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6354"/>
                  <a:stretch/>
                </p:blipFill>
                <p:spPr>
                  <a:xfrm>
                    <a:off x="1343026" y="1117916"/>
                    <a:ext cx="3895832" cy="1406208"/>
                  </a:xfrm>
                  <a:prstGeom prst="rect">
                    <a:avLst/>
                  </a:prstGeom>
                  <a:grpFill/>
                </p:spPr>
              </p:pic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C3043DC5-11B6-4745-AA21-9C342675B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772" y="2381687"/>
                    <a:ext cx="4383112" cy="79928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</a:rPr>
                      <a:t>中庭掲示板</a:t>
                    </a:r>
                    <a:endParaRPr kumimoji="1" lang="en-US" altLang="ja-JP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</a:endParaRPr>
                  </a:p>
                  <a:p>
                    <a:pPr algn="ctr"/>
                    <a:r>
                      <a: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</a:rPr>
                      <a:t>質問しやすいみんなの中庭</a:t>
                    </a:r>
                    <a:endParaRPr lang="en-US" altLang="ja-JP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</a:endParaRPr>
                  </a:p>
                </p:txBody>
              </p:sp>
            </p:grpSp>
            <p:pic>
              <p:nvPicPr>
                <p:cNvPr id="58" name="図 57" descr="白い花が咲いている&#10;&#10;自動的に生成された説明">
                  <a:extLst>
                    <a:ext uri="{FF2B5EF4-FFF2-40B4-BE49-F238E27FC236}">
                      <a16:creationId xmlns:a16="http://schemas.microsoft.com/office/drawing/2014/main" id="{76DAADED-F8CB-4F5A-A0DA-F45BF12C36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9786" y="4218740"/>
                  <a:ext cx="3419888" cy="1928637"/>
                </a:xfrm>
                <a:prstGeom prst="rect">
                  <a:avLst/>
                </a:prstGeom>
                <a:grpFill/>
                <a:effectLst>
                  <a:softEdge rad="12700"/>
                </a:effectLst>
              </p:spPr>
            </p:pic>
          </p:grp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FE4062C-6CE5-4DB4-BC0A-C095AB3851C5}"/>
                  </a:ext>
                </a:extLst>
              </p:cNvPr>
              <p:cNvSpPr txBox="1"/>
              <p:nvPr/>
            </p:nvSpPr>
            <p:spPr>
              <a:xfrm>
                <a:off x="1232026" y="3590955"/>
                <a:ext cx="3810641" cy="150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kumimoji="1"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せのびゴシック Bold" panose="02000600000000000000" pitchFamily="2" charset="-128"/>
                    <a:ea typeface="せのびゴシック Bold" panose="02000600000000000000" pitchFamily="2" charset="-128"/>
                  </a:rPr>
                  <a:t>匿名機能で質問しやすい</a:t>
                </a:r>
                <a:endParaRPr kumimoji="1"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せのびゴシック Bold" panose="02000600000000000000" pitchFamily="2" charset="-128"/>
                  <a:ea typeface="せのびゴシック Bold" panose="02000600000000000000" pitchFamily="2" charset="-128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せのびゴシック Bold" panose="02000600000000000000" pitchFamily="2" charset="-128"/>
                    <a:ea typeface="せのびゴシック Bold" panose="02000600000000000000" pitchFamily="2" charset="-128"/>
                  </a:rPr>
                  <a:t>同じ趣味を持つ人を見つけよう</a:t>
                </a:r>
                <a:endPara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せのびゴシック Bold" panose="02000600000000000000" pitchFamily="2" charset="-128"/>
                  <a:ea typeface="せのびゴシック Bold" panose="02000600000000000000" pitchFamily="2" charset="-128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ja-JP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せのびゴシック Bold" panose="02000600000000000000" pitchFamily="2" charset="-128"/>
                    <a:ea typeface="せのびゴシック Bold" panose="02000600000000000000" pitchFamily="2" charset="-128"/>
                  </a:rPr>
                  <a:t>通報機能で安心設計</a:t>
                </a:r>
                <a:endPara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せのびゴシック Bold" panose="02000600000000000000" pitchFamily="2" charset="-128"/>
                  <a:ea typeface="せのびゴシック Bold" panose="02000600000000000000" pitchFamily="2" charset="-128"/>
                </a:endParaRPr>
              </a:p>
            </p:txBody>
          </p:sp>
        </p:grp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90037CFD-A880-4667-94A3-D9D3DEF4AFA6}"/>
              </a:ext>
            </a:extLst>
          </p:cNvPr>
          <p:cNvGrpSpPr/>
          <p:nvPr/>
        </p:nvGrpSpPr>
        <p:grpSpPr>
          <a:xfrm>
            <a:off x="7302628" y="5245727"/>
            <a:ext cx="1543050" cy="647700"/>
            <a:chOff x="7156961" y="4724400"/>
            <a:chExt cx="1543050" cy="647700"/>
          </a:xfrm>
        </p:grpSpPr>
        <p:sp>
          <p:nvSpPr>
            <p:cNvPr id="68" name="フローチャート: 端子 67">
              <a:extLst>
                <a:ext uri="{FF2B5EF4-FFF2-40B4-BE49-F238E27FC236}">
                  <a16:creationId xmlns:a16="http://schemas.microsoft.com/office/drawing/2014/main" id="{57BA6E67-A76C-4EFB-85B3-57B8C95C9A4B}"/>
                </a:ext>
              </a:extLst>
            </p:cNvPr>
            <p:cNvSpPr/>
            <p:nvPr/>
          </p:nvSpPr>
          <p:spPr>
            <a:xfrm>
              <a:off x="7156961" y="4724400"/>
              <a:ext cx="1543050" cy="6477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端子 68">
              <a:extLst>
                <a:ext uri="{FF2B5EF4-FFF2-40B4-BE49-F238E27FC236}">
                  <a16:creationId xmlns:a16="http://schemas.microsoft.com/office/drawing/2014/main" id="{591E05FA-DF7C-4A5F-8A22-DE46694D58F5}"/>
                </a:ext>
              </a:extLst>
            </p:cNvPr>
            <p:cNvSpPr/>
            <p:nvPr/>
          </p:nvSpPr>
          <p:spPr>
            <a:xfrm>
              <a:off x="7233161" y="4772025"/>
              <a:ext cx="1390650" cy="55245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登録</a:t>
              </a:r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2B46025-D17C-448C-A320-8DEBAE171AC2}"/>
              </a:ext>
            </a:extLst>
          </p:cNvPr>
          <p:cNvSpPr txBox="1"/>
          <p:nvPr/>
        </p:nvSpPr>
        <p:spPr>
          <a:xfrm>
            <a:off x="5772149" y="1440597"/>
            <a:ext cx="30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rPr>
              <a:t>ログイン</a:t>
            </a:r>
            <a:r>
              <a:rPr kumimoji="1" lang="en-US" altLang="ja-JP" sz="2800" b="1" dirty="0">
                <a:solidFill>
                  <a:srgbClr val="31567F"/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rPr>
              <a:t>/ </a:t>
            </a:r>
            <a:r>
              <a:rPr lang="ja-JP" altLang="en-US" sz="2800" b="1" dirty="0">
                <a:solidFill>
                  <a:srgbClr val="31567F"/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rPr>
              <a:t>新規登録</a:t>
            </a:r>
            <a:endParaRPr kumimoji="1" lang="en-US" altLang="ja-JP" sz="2800" b="1" dirty="0">
              <a:solidFill>
                <a:srgbClr val="31567F"/>
              </a:solidFill>
              <a:latin typeface="せのびゴシック Regular" panose="02000600000000000000" pitchFamily="2" charset="-128"/>
              <a:ea typeface="せのびゴシック Regular" panose="02000600000000000000" pitchFamily="2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395D1A0-ECF9-46AD-9A34-9DC615F4F07E}"/>
              </a:ext>
            </a:extLst>
          </p:cNvPr>
          <p:cNvGrpSpPr/>
          <p:nvPr/>
        </p:nvGrpSpPr>
        <p:grpSpPr>
          <a:xfrm>
            <a:off x="5730605" y="2050887"/>
            <a:ext cx="4364376" cy="3091685"/>
            <a:chOff x="5772149" y="2106219"/>
            <a:chExt cx="4364376" cy="309168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7D704A0-19AD-493B-91F1-71CA91B2158F}"/>
                </a:ext>
              </a:extLst>
            </p:cNvPr>
            <p:cNvGrpSpPr/>
            <p:nvPr/>
          </p:nvGrpSpPr>
          <p:grpSpPr>
            <a:xfrm>
              <a:off x="5772150" y="2106219"/>
              <a:ext cx="4364375" cy="2180401"/>
              <a:chOff x="5772150" y="2381122"/>
              <a:chExt cx="4364375" cy="2180401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094147F5-E775-4C66-ACA9-B0221FCE4B6B}"/>
                  </a:ext>
                </a:extLst>
              </p:cNvPr>
              <p:cNvGrpSpPr/>
              <p:nvPr/>
            </p:nvGrpSpPr>
            <p:grpSpPr>
              <a:xfrm>
                <a:off x="5772150" y="2381122"/>
                <a:ext cx="4364375" cy="369332"/>
                <a:chOff x="5772150" y="2381122"/>
                <a:chExt cx="4364375" cy="369332"/>
              </a:xfrm>
            </p:grpSpPr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5AD946CE-C8E0-4A4D-A9CA-E905A73A45AD}"/>
                    </a:ext>
                  </a:extLst>
                </p:cNvPr>
                <p:cNvSpPr txBox="1"/>
                <p:nvPr/>
              </p:nvSpPr>
              <p:spPr>
                <a:xfrm>
                  <a:off x="5772150" y="2381122"/>
                  <a:ext cx="3003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1567F"/>
                      </a:solidFill>
                      <a:effectLst/>
                      <a:uLnTx/>
                      <a:uFillTx/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  <a:cs typeface="+mn-cs"/>
                    </a:rPr>
                    <a:t>氏名</a:t>
                  </a:r>
                  <a:endParaRPr kumimoji="1" lang="ja-JP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せのびゴシック Regular" panose="02000600000000000000" pitchFamily="2" charset="-128"/>
                    <a:ea typeface="せのびゴシック Regular" panose="02000600000000000000" pitchFamily="2" charset="-128"/>
                    <a:cs typeface="+mn-cs"/>
                  </a:endParaRPr>
                </a:p>
              </p:txBody>
            </p: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44937922-DCD9-41D9-8379-7E2292BBC1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350" y="2744507"/>
                  <a:ext cx="42881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F407B68C-574D-47BF-8156-9E523B84B9C3}"/>
                  </a:ext>
                </a:extLst>
              </p:cNvPr>
              <p:cNvGrpSpPr/>
              <p:nvPr/>
            </p:nvGrpSpPr>
            <p:grpSpPr>
              <a:xfrm>
                <a:off x="5772150" y="2836863"/>
                <a:ext cx="4364375" cy="369332"/>
                <a:chOff x="5772150" y="2381122"/>
                <a:chExt cx="4364375" cy="369332"/>
              </a:xfrm>
            </p:grpSpPr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99D16CFD-1EB3-4549-BD85-B918B5D49CF2}"/>
                    </a:ext>
                  </a:extLst>
                </p:cNvPr>
                <p:cNvSpPr txBox="1"/>
                <p:nvPr/>
              </p:nvSpPr>
              <p:spPr>
                <a:xfrm>
                  <a:off x="5772150" y="2381122"/>
                  <a:ext cx="3003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1567F"/>
                      </a:solidFill>
                      <a:effectLst/>
                      <a:uLnTx/>
                      <a:uFillTx/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  <a:cs typeface="+mn-cs"/>
                    </a:rPr>
                    <a:t>ID</a:t>
                  </a:r>
                  <a:endParaRPr kumimoji="1" lang="ja-JP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せのびゴシック Regular" panose="02000600000000000000" pitchFamily="2" charset="-128"/>
                    <a:ea typeface="せのびゴシック Regular" panose="02000600000000000000" pitchFamily="2" charset="-128"/>
                    <a:cs typeface="+mn-cs"/>
                  </a:endParaRPr>
                </a:p>
              </p:txBody>
            </p: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CD73F22B-40A2-4623-8529-3B56B2CD9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350" y="2744507"/>
                  <a:ext cx="42881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5F162514-9A06-4FB5-B063-CB972B08C700}"/>
                  </a:ext>
                </a:extLst>
              </p:cNvPr>
              <p:cNvGrpSpPr/>
              <p:nvPr/>
            </p:nvGrpSpPr>
            <p:grpSpPr>
              <a:xfrm>
                <a:off x="5772150" y="3292604"/>
                <a:ext cx="4364375" cy="369332"/>
                <a:chOff x="5772150" y="2381122"/>
                <a:chExt cx="4364375" cy="369332"/>
              </a:xfrm>
            </p:grpSpPr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9EA629C-F39A-42F2-AAD8-0F3CAA016AD9}"/>
                    </a:ext>
                  </a:extLst>
                </p:cNvPr>
                <p:cNvSpPr txBox="1"/>
                <p:nvPr/>
              </p:nvSpPr>
              <p:spPr>
                <a:xfrm>
                  <a:off x="5772150" y="2381122"/>
                  <a:ext cx="3003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1567F"/>
                      </a:solidFill>
                      <a:effectLst/>
                      <a:uLnTx/>
                      <a:uFillTx/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  <a:cs typeface="+mn-cs"/>
                    </a:rPr>
                    <a:t>PW</a:t>
                  </a:r>
                  <a:endParaRPr kumimoji="1" lang="ja-JP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せのびゴシック Regular" panose="02000600000000000000" pitchFamily="2" charset="-128"/>
                    <a:ea typeface="せのびゴシック Regular" panose="02000600000000000000" pitchFamily="2" charset="-128"/>
                    <a:cs typeface="+mn-cs"/>
                  </a:endParaRPr>
                </a:p>
              </p:txBody>
            </p: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0C56A3D-404B-4D64-8A50-7A76D2C52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350" y="2744507"/>
                  <a:ext cx="42881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AF9E3A43-C74E-492F-B3E7-69EE6DE4D2EB}"/>
                  </a:ext>
                </a:extLst>
              </p:cNvPr>
              <p:cNvGrpSpPr/>
              <p:nvPr/>
            </p:nvGrpSpPr>
            <p:grpSpPr>
              <a:xfrm>
                <a:off x="5772150" y="3742398"/>
                <a:ext cx="4364375" cy="369332"/>
                <a:chOff x="5772150" y="2381122"/>
                <a:chExt cx="4364375" cy="369332"/>
              </a:xfrm>
            </p:grpSpPr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212477D1-9FC5-47CA-9FF8-EC54224DF281}"/>
                    </a:ext>
                  </a:extLst>
                </p:cNvPr>
                <p:cNvSpPr txBox="1"/>
                <p:nvPr/>
              </p:nvSpPr>
              <p:spPr>
                <a:xfrm>
                  <a:off x="5772150" y="2381122"/>
                  <a:ext cx="3003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1567F"/>
                      </a:solidFill>
                      <a:effectLst/>
                      <a:uLnTx/>
                      <a:uFillTx/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  <a:cs typeface="+mn-cs"/>
                    </a:rPr>
                    <a:t>PW(</a:t>
                  </a:r>
                  <a:r>
                    <a:rPr kumimoji="1" lang="ja-JP" alt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1567F"/>
                      </a:solidFill>
                      <a:effectLst/>
                      <a:uLnTx/>
                      <a:uFillTx/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  <a:cs typeface="+mn-cs"/>
                    </a:rPr>
                    <a:t>確認用</a:t>
                  </a:r>
                  <a:r>
                    <a:rPr kumimoji="1" lang="en-US" altLang="ja-JP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1567F"/>
                      </a:solidFill>
                      <a:effectLst/>
                      <a:uLnTx/>
                      <a:uFillTx/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  <a:cs typeface="+mn-cs"/>
                    </a:rPr>
                    <a:t>)</a:t>
                  </a:r>
                  <a:endParaRPr kumimoji="1" lang="ja-JP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せのびゴシック Regular" panose="02000600000000000000" pitchFamily="2" charset="-128"/>
                    <a:ea typeface="せのびゴシック Regular" panose="02000600000000000000" pitchFamily="2" charset="-128"/>
                    <a:cs typeface="+mn-cs"/>
                  </a:endParaRPr>
                </a:p>
              </p:txBody>
            </p: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6F7F2AAD-4159-49EE-AB39-BCF183E65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350" y="2744507"/>
                  <a:ext cx="42881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5FDA11B8-23D9-4B0C-A7BA-8BA141D882CE}"/>
                  </a:ext>
                </a:extLst>
              </p:cNvPr>
              <p:cNvGrpSpPr/>
              <p:nvPr/>
            </p:nvGrpSpPr>
            <p:grpSpPr>
              <a:xfrm>
                <a:off x="5772150" y="4192191"/>
                <a:ext cx="4364375" cy="369332"/>
                <a:chOff x="5772150" y="2381122"/>
                <a:chExt cx="4364375" cy="369332"/>
              </a:xfrm>
            </p:grpSpPr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578A9AFF-1ED3-46B1-8BB1-97E93F638E0C}"/>
                    </a:ext>
                  </a:extLst>
                </p:cNvPr>
                <p:cNvSpPr txBox="1"/>
                <p:nvPr/>
              </p:nvSpPr>
              <p:spPr>
                <a:xfrm>
                  <a:off x="5772150" y="2381122"/>
                  <a:ext cx="3003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b="1" dirty="0">
                      <a:solidFill>
                        <a:srgbClr val="31567F"/>
                      </a:solidFill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</a:rPr>
                    <a:t>社員番号</a:t>
                  </a:r>
                  <a:endParaRPr kumimoji="1" lang="ja-JP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せのびゴシック Regular" panose="02000600000000000000" pitchFamily="2" charset="-128"/>
                    <a:ea typeface="せのびゴシック Regular" panose="02000600000000000000" pitchFamily="2" charset="-128"/>
                    <a:cs typeface="+mn-cs"/>
                  </a:endParaRPr>
                </a:p>
              </p:txBody>
            </p: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FDB324AF-4AEC-4E95-BD53-0346309FC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350" y="2744507"/>
                  <a:ext cx="42881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1FB6B1A0-B17D-4648-91A2-E3749905F681}"/>
                </a:ext>
              </a:extLst>
            </p:cNvPr>
            <p:cNvGrpSpPr/>
            <p:nvPr/>
          </p:nvGrpSpPr>
          <p:grpSpPr>
            <a:xfrm>
              <a:off x="5772149" y="4372831"/>
              <a:ext cx="4364375" cy="825073"/>
              <a:chOff x="5772150" y="2381122"/>
              <a:chExt cx="4364375" cy="825073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CC4C936F-9876-44AF-A72C-5B33CE93C448}"/>
                  </a:ext>
                </a:extLst>
              </p:cNvPr>
              <p:cNvGrpSpPr/>
              <p:nvPr/>
            </p:nvGrpSpPr>
            <p:grpSpPr>
              <a:xfrm>
                <a:off x="5772150" y="2381122"/>
                <a:ext cx="4364375" cy="369332"/>
                <a:chOff x="5772150" y="2381122"/>
                <a:chExt cx="4364375" cy="369332"/>
              </a:xfrm>
            </p:grpSpPr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4E6169BE-9D3B-43DC-B7FD-09F3AC3DE52E}"/>
                    </a:ext>
                  </a:extLst>
                </p:cNvPr>
                <p:cNvSpPr txBox="1"/>
                <p:nvPr/>
              </p:nvSpPr>
              <p:spPr>
                <a:xfrm>
                  <a:off x="5772150" y="2381122"/>
                  <a:ext cx="3003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b="1" dirty="0">
                      <a:solidFill>
                        <a:srgbClr val="31567F"/>
                      </a:solidFill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</a:rPr>
                    <a:t>秘密の質問</a:t>
                  </a:r>
                  <a:endParaRPr kumimoji="1" lang="ja-JP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せのびゴシック Regular" panose="02000600000000000000" pitchFamily="2" charset="-128"/>
                    <a:ea typeface="せのびゴシック Regular" panose="02000600000000000000" pitchFamily="2" charset="-128"/>
                    <a:cs typeface="+mn-cs"/>
                  </a:endParaRPr>
                </a:p>
              </p:txBody>
            </p: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BCF62A8C-F253-40F9-BE97-53237A1DE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350" y="2744507"/>
                  <a:ext cx="42881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965A210C-F357-43E7-BFD5-EDA80E416015}"/>
                  </a:ext>
                </a:extLst>
              </p:cNvPr>
              <p:cNvGrpSpPr/>
              <p:nvPr/>
            </p:nvGrpSpPr>
            <p:grpSpPr>
              <a:xfrm>
                <a:off x="5772150" y="2836863"/>
                <a:ext cx="4364375" cy="369332"/>
                <a:chOff x="5772150" y="2381122"/>
                <a:chExt cx="4364375" cy="369332"/>
              </a:xfrm>
            </p:grpSpPr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3246B437-24AB-4992-AAC0-BDF711BD6CCB}"/>
                    </a:ext>
                  </a:extLst>
                </p:cNvPr>
                <p:cNvSpPr txBox="1"/>
                <p:nvPr/>
              </p:nvSpPr>
              <p:spPr>
                <a:xfrm>
                  <a:off x="5772150" y="2381122"/>
                  <a:ext cx="30037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1567F"/>
                      </a:solidFill>
                      <a:effectLst/>
                      <a:uLnTx/>
                      <a:uFillTx/>
                      <a:latin typeface="せのびゴシック Regular" panose="02000600000000000000" pitchFamily="2" charset="-128"/>
                      <a:ea typeface="せのびゴシック Regular" panose="02000600000000000000" pitchFamily="2" charset="-128"/>
                      <a:cs typeface="+mn-cs"/>
                    </a:rPr>
                    <a:t>質問の答え</a:t>
                  </a:r>
                </a:p>
              </p:txBody>
            </p: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7488CB8A-90D3-4FA3-9EB0-187556920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350" y="2744507"/>
                  <a:ext cx="42881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847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64DD4DC-CE15-476D-BAF5-E42AADB82490}"/>
              </a:ext>
            </a:extLst>
          </p:cNvPr>
          <p:cNvGrpSpPr/>
          <p:nvPr/>
        </p:nvGrpSpPr>
        <p:grpSpPr>
          <a:xfrm>
            <a:off x="1226724" y="1186029"/>
            <a:ext cx="9738551" cy="4824497"/>
            <a:chOff x="1232026" y="1149141"/>
            <a:chExt cx="9738551" cy="456264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F92E3E0-8200-430D-838C-B7BEC88348B6}"/>
                </a:ext>
              </a:extLst>
            </p:cNvPr>
            <p:cNvSpPr/>
            <p:nvPr/>
          </p:nvSpPr>
          <p:spPr>
            <a:xfrm rot="5400000">
              <a:off x="5799598" y="537877"/>
              <a:ext cx="4559716" cy="5782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A1FA786-8BFE-4665-A115-D9F6BC84803D}"/>
                </a:ext>
              </a:extLst>
            </p:cNvPr>
            <p:cNvGrpSpPr/>
            <p:nvPr/>
          </p:nvGrpSpPr>
          <p:grpSpPr>
            <a:xfrm>
              <a:off x="1232026" y="1152067"/>
              <a:ext cx="3956308" cy="4559716"/>
              <a:chOff x="1232026" y="1152067"/>
              <a:chExt cx="3956308" cy="4559716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1E05172C-FCEA-4D23-968F-FFC2EACA1466}"/>
                  </a:ext>
                </a:extLst>
              </p:cNvPr>
              <p:cNvGrpSpPr/>
              <p:nvPr/>
            </p:nvGrpSpPr>
            <p:grpSpPr>
              <a:xfrm>
                <a:off x="1447160" y="1152067"/>
                <a:ext cx="3741174" cy="4559716"/>
                <a:chOff x="2872872" y="1854740"/>
                <a:chExt cx="3741174" cy="4559716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77023BB-B00F-4B8D-A228-8223E0F746E8}"/>
                    </a:ext>
                  </a:extLst>
                </p:cNvPr>
                <p:cNvSpPr/>
                <p:nvPr/>
              </p:nvSpPr>
              <p:spPr>
                <a:xfrm rot="16200000">
                  <a:off x="2463602" y="2264011"/>
                  <a:ext cx="4559716" cy="37411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FC5C267B-8697-4037-98F5-271DF1970926}"/>
                    </a:ext>
                  </a:extLst>
                </p:cNvPr>
                <p:cNvGrpSpPr/>
                <p:nvPr/>
              </p:nvGrpSpPr>
              <p:grpSpPr>
                <a:xfrm>
                  <a:off x="2872872" y="2235651"/>
                  <a:ext cx="3678576" cy="1668257"/>
                  <a:chOff x="1173772" y="1117916"/>
                  <a:chExt cx="4383112" cy="2063060"/>
                </a:xfrm>
                <a:grpFill/>
              </p:grpSpPr>
              <p:pic>
                <p:nvPicPr>
                  <p:cNvPr id="14" name="図 13" descr="花と文字の加工写真&#10;&#10;中程度の精度で自動的に生成された説明">
                    <a:extLst>
                      <a:ext uri="{FF2B5EF4-FFF2-40B4-BE49-F238E27FC236}">
                        <a16:creationId xmlns:a16="http://schemas.microsoft.com/office/drawing/2014/main" id="{72E95AF4-B2B4-412B-8C62-1DCD01B852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6354"/>
                  <a:stretch/>
                </p:blipFill>
                <p:spPr>
                  <a:xfrm>
                    <a:off x="1343026" y="1117916"/>
                    <a:ext cx="3895832" cy="1406208"/>
                  </a:xfrm>
                  <a:prstGeom prst="rect">
                    <a:avLst/>
                  </a:prstGeom>
                  <a:grpFill/>
                </p:spPr>
              </p:pic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CBF7EEC9-F73A-441A-8931-76123A01F867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772" y="2381687"/>
                    <a:ext cx="4383112" cy="79928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  <a:cs typeface="+mn-cs"/>
                      </a:rPr>
                      <a:t>中庭掲示板</a:t>
                    </a:r>
                    <a:endParaRPr kumimoji="1" lang="en-US" altLang="ja-JP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  <a:cs typeface="+mn-cs"/>
                      </a:rPr>
                      <a:t>質問しやすいみんなの中庭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  <a:cs typeface="+mn-cs"/>
                    </a:endParaRPr>
                  </a:p>
                </p:txBody>
              </p:sp>
            </p:grpSp>
            <p:pic>
              <p:nvPicPr>
                <p:cNvPr id="7" name="図 6" descr="白い花が咲いている&#10;&#10;自動的に生成された説明">
                  <a:extLst>
                    <a:ext uri="{FF2B5EF4-FFF2-40B4-BE49-F238E27FC236}">
                      <a16:creationId xmlns:a16="http://schemas.microsoft.com/office/drawing/2014/main" id="{E0A03710-CDC6-4A91-AF91-51E409BDA3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9786" y="4218740"/>
                  <a:ext cx="3419888" cy="1928637"/>
                </a:xfrm>
                <a:prstGeom prst="rect">
                  <a:avLst/>
                </a:prstGeom>
                <a:grpFill/>
                <a:effectLst>
                  <a:softEdge rad="12700"/>
                </a:effectLst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EDE2786-3AA6-462E-988F-38338431D63C}"/>
                  </a:ext>
                </a:extLst>
              </p:cNvPr>
              <p:cNvSpPr txBox="1"/>
              <p:nvPr/>
            </p:nvSpPr>
            <p:spPr>
              <a:xfrm>
                <a:off x="1232026" y="3590955"/>
                <a:ext cx="3810641" cy="150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匿名機能で質問しやすい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同じ趣味を持つ人を見つけよう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通報機能で安心設計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</p:txBody>
          </p:sp>
        </p:grp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1C57A7-3D88-4535-87AD-901387936B60}"/>
              </a:ext>
            </a:extLst>
          </p:cNvPr>
          <p:cNvSpPr txBox="1"/>
          <p:nvPr/>
        </p:nvSpPr>
        <p:spPr>
          <a:xfrm>
            <a:off x="5772149" y="1440597"/>
            <a:ext cx="30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31567F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rPr>
              <a:t>ID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1567F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rPr>
              <a:t>をお忘れの方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せのびゴシック Regular" panose="02000600000000000000" pitchFamily="2" charset="-128"/>
              <a:ea typeface="せのびゴシック Regular" panose="02000600000000000000" pitchFamily="2" charset="-128"/>
              <a:cs typeface="+mn-cs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E117AF2-7606-45FA-B716-6F630A6B8A84}"/>
              </a:ext>
            </a:extLst>
          </p:cNvPr>
          <p:cNvGrpSpPr/>
          <p:nvPr/>
        </p:nvGrpSpPr>
        <p:grpSpPr>
          <a:xfrm>
            <a:off x="5784399" y="3387583"/>
            <a:ext cx="4288175" cy="418293"/>
            <a:chOff x="5772150" y="2734732"/>
            <a:chExt cx="4288175" cy="418293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AD946CE-C8E0-4A4D-A9CA-E905A73A45AD}"/>
                </a:ext>
              </a:extLst>
            </p:cNvPr>
            <p:cNvSpPr txBox="1"/>
            <p:nvPr/>
          </p:nvSpPr>
          <p:spPr>
            <a:xfrm>
              <a:off x="5772150" y="2734732"/>
              <a:ext cx="300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社員番号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DE6F789-379A-4D7A-AE9D-76782A837F67}"/>
                </a:ext>
              </a:extLst>
            </p:cNvPr>
            <p:cNvCxnSpPr>
              <a:cxnSpLocks/>
            </p:cNvCxnSpPr>
            <p:nvPr/>
          </p:nvCxnSpPr>
          <p:spPr>
            <a:xfrm>
              <a:off x="5772150" y="3153025"/>
              <a:ext cx="4288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D0EC6B2-56A2-4130-ACF9-FC18D9398AAF}"/>
              </a:ext>
            </a:extLst>
          </p:cNvPr>
          <p:cNvSpPr txBox="1"/>
          <p:nvPr/>
        </p:nvSpPr>
        <p:spPr>
          <a:xfrm>
            <a:off x="5512537" y="2394150"/>
            <a:ext cx="476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1567F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rPr>
              <a:t>・社員番号を入力してください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せのびゴシック Regular" panose="02000600000000000000" pitchFamily="2" charset="-128"/>
              <a:ea typeface="せのびゴシック Regular" panose="02000600000000000000" pitchFamily="2" charset="-128"/>
              <a:cs typeface="+mn-cs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D50A0D0-B857-4D18-9D32-46221D53B34E}"/>
              </a:ext>
            </a:extLst>
          </p:cNvPr>
          <p:cNvGrpSpPr/>
          <p:nvPr/>
        </p:nvGrpSpPr>
        <p:grpSpPr>
          <a:xfrm>
            <a:off x="7302628" y="5245727"/>
            <a:ext cx="1543050" cy="647700"/>
            <a:chOff x="7156961" y="4724400"/>
            <a:chExt cx="1543050" cy="647700"/>
          </a:xfrm>
        </p:grpSpPr>
        <p:sp>
          <p:nvSpPr>
            <p:cNvPr id="28" name="フローチャート: 端子 27">
              <a:extLst>
                <a:ext uri="{FF2B5EF4-FFF2-40B4-BE49-F238E27FC236}">
                  <a16:creationId xmlns:a16="http://schemas.microsoft.com/office/drawing/2014/main" id="{87045C37-5544-49F8-8E58-34788DDDD0D8}"/>
                </a:ext>
              </a:extLst>
            </p:cNvPr>
            <p:cNvSpPr/>
            <p:nvPr/>
          </p:nvSpPr>
          <p:spPr>
            <a:xfrm>
              <a:off x="7156961" y="4724400"/>
              <a:ext cx="1543050" cy="6477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端子 28">
              <a:extLst>
                <a:ext uri="{FF2B5EF4-FFF2-40B4-BE49-F238E27FC236}">
                  <a16:creationId xmlns:a16="http://schemas.microsoft.com/office/drawing/2014/main" id="{6FC1FD58-6DF9-45BA-9B72-C36285A625EE}"/>
                </a:ext>
              </a:extLst>
            </p:cNvPr>
            <p:cNvSpPr/>
            <p:nvPr/>
          </p:nvSpPr>
          <p:spPr>
            <a:xfrm>
              <a:off x="7233161" y="4772025"/>
              <a:ext cx="1390650" cy="55245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送信</a:t>
              </a:r>
              <a:endParaRPr kumimoji="1" lang="ja-JP" altLang="en-US" b="1" dirty="0">
                <a:solidFill>
                  <a:srgbClr val="31567F"/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D795840-B90E-487C-98CF-118776E9A4FE}"/>
              </a:ext>
            </a:extLst>
          </p:cNvPr>
          <p:cNvGrpSpPr/>
          <p:nvPr/>
        </p:nvGrpSpPr>
        <p:grpSpPr>
          <a:xfrm>
            <a:off x="9423388" y="1267345"/>
            <a:ext cx="1716108" cy="857038"/>
            <a:chOff x="9423387" y="1302795"/>
            <a:chExt cx="1716108" cy="857038"/>
          </a:xfrm>
        </p:grpSpPr>
        <p:pic>
          <p:nvPicPr>
            <p:cNvPr id="31" name="図 30" descr="花の絵&#10;&#10;自動的に生成された説明">
              <a:extLst>
                <a:ext uri="{FF2B5EF4-FFF2-40B4-BE49-F238E27FC236}">
                  <a16:creationId xmlns:a16="http://schemas.microsoft.com/office/drawing/2014/main" id="{289A65CA-11D5-4ACC-81A9-D7962FB8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992" y="1302795"/>
              <a:ext cx="752899" cy="703663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2081BB0-A229-4642-9DE9-A36C4FB7A040}"/>
                </a:ext>
              </a:extLst>
            </p:cNvPr>
            <p:cNvSpPr txBox="1"/>
            <p:nvPr/>
          </p:nvSpPr>
          <p:spPr>
            <a:xfrm>
              <a:off x="9423387" y="1852056"/>
              <a:ext cx="1716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i="0" u="none" strike="noStrike" kern="1200" cap="none" spc="-30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ログイン画面へ戻る</a:t>
              </a:r>
              <a:endParaRPr kumimoji="1" lang="ja-JP" altLang="en-US" sz="1050" i="0" u="none" strike="noStrike" kern="1200" cap="none" spc="-30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F92E3E0-8200-430D-838C-B7BEC88348B6}"/>
              </a:ext>
            </a:extLst>
          </p:cNvPr>
          <p:cNvSpPr/>
          <p:nvPr/>
        </p:nvSpPr>
        <p:spPr>
          <a:xfrm rot="5400000">
            <a:off x="5663452" y="705609"/>
            <a:ext cx="4821403" cy="578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A1FA786-8BFE-4665-A115-D9F6BC84803D}"/>
              </a:ext>
            </a:extLst>
          </p:cNvPr>
          <p:cNvGrpSpPr/>
          <p:nvPr/>
        </p:nvGrpSpPr>
        <p:grpSpPr>
          <a:xfrm>
            <a:off x="1226724" y="1189123"/>
            <a:ext cx="3956308" cy="4821403"/>
            <a:chOff x="1232026" y="1152067"/>
            <a:chExt cx="3956308" cy="4559716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1E05172C-FCEA-4D23-968F-FFC2EACA1466}"/>
                </a:ext>
              </a:extLst>
            </p:cNvPr>
            <p:cNvGrpSpPr/>
            <p:nvPr/>
          </p:nvGrpSpPr>
          <p:grpSpPr>
            <a:xfrm>
              <a:off x="1447160" y="1152067"/>
              <a:ext cx="3741174" cy="4559716"/>
              <a:chOff x="2872872" y="1854740"/>
              <a:chExt cx="3741174" cy="455971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77023BB-B00F-4B8D-A228-8223E0F746E8}"/>
                  </a:ext>
                </a:extLst>
              </p:cNvPr>
              <p:cNvSpPr/>
              <p:nvPr/>
            </p:nvSpPr>
            <p:spPr>
              <a:xfrm rot="16200000">
                <a:off x="2463602" y="2264011"/>
                <a:ext cx="4559716" cy="37411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FC5C267B-8697-4037-98F5-271DF1970926}"/>
                  </a:ext>
                </a:extLst>
              </p:cNvPr>
              <p:cNvGrpSpPr/>
              <p:nvPr/>
            </p:nvGrpSpPr>
            <p:grpSpPr>
              <a:xfrm>
                <a:off x="2872872" y="2235651"/>
                <a:ext cx="3678576" cy="1668257"/>
                <a:chOff x="1173772" y="1117916"/>
                <a:chExt cx="4383112" cy="2063060"/>
              </a:xfrm>
              <a:grpFill/>
            </p:grpSpPr>
            <p:pic>
              <p:nvPicPr>
                <p:cNvPr id="14" name="図 13" descr="花と文字の加工写真&#10;&#10;中程度の精度で自動的に生成された説明">
                  <a:extLst>
                    <a:ext uri="{FF2B5EF4-FFF2-40B4-BE49-F238E27FC236}">
                      <a16:creationId xmlns:a16="http://schemas.microsoft.com/office/drawing/2014/main" id="{72E95AF4-B2B4-412B-8C62-1DCD01B852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6354"/>
                <a:stretch/>
              </p:blipFill>
              <p:spPr>
                <a:xfrm>
                  <a:off x="1343026" y="1117916"/>
                  <a:ext cx="3895832" cy="1406208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BF7EEC9-F73A-441A-8931-76123A01F867}"/>
                    </a:ext>
                  </a:extLst>
                </p:cNvPr>
                <p:cNvSpPr txBox="1"/>
                <p:nvPr/>
              </p:nvSpPr>
              <p:spPr>
                <a:xfrm>
                  <a:off x="1173772" y="2381687"/>
                  <a:ext cx="4383112" cy="79928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  <a:cs typeface="+mn-cs"/>
                    </a:rPr>
                    <a:t>中庭掲示板</a:t>
                  </a:r>
                  <a:endPara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  <a:cs typeface="+mn-cs"/>
                    </a:rPr>
                    <a:t>質問しやすいみんなの中庭</a:t>
                  </a:r>
                  <a:endPara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endParaRPr>
                </a:p>
              </p:txBody>
            </p:sp>
          </p:grpSp>
          <p:pic>
            <p:nvPicPr>
              <p:cNvPr id="7" name="図 6" descr="白い花が咲いている&#10;&#10;自動的に生成された説明">
                <a:extLst>
                  <a:ext uri="{FF2B5EF4-FFF2-40B4-BE49-F238E27FC236}">
                    <a16:creationId xmlns:a16="http://schemas.microsoft.com/office/drawing/2014/main" id="{E0A03710-CDC6-4A91-AF91-51E409BDA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9786" y="4218740"/>
                <a:ext cx="3419888" cy="1928637"/>
              </a:xfrm>
              <a:prstGeom prst="rect">
                <a:avLst/>
              </a:prstGeom>
              <a:grpFill/>
              <a:effectLst>
                <a:softEdge rad="12700"/>
              </a:effectLst>
            </p:spPr>
          </p:pic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EDE2786-3AA6-462E-988F-38338431D63C}"/>
                </a:ext>
              </a:extLst>
            </p:cNvPr>
            <p:cNvSpPr txBox="1"/>
            <p:nvPr/>
          </p:nvSpPr>
          <p:spPr>
            <a:xfrm>
              <a:off x="1232026" y="3590955"/>
              <a:ext cx="3810641" cy="150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marR="0" lvl="1" indent="-28575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rPr>
                <a:t>匿名機能で質問しやすい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せのびゴシック Bold" panose="02000600000000000000" pitchFamily="2" charset="-128"/>
                <a:ea typeface="せのびゴシック Bold" panose="02000600000000000000" pitchFamily="2" charset="-128"/>
                <a:cs typeface="+mn-cs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rPr>
                <a:t>同じ趣味を持つ人を見つけよう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せのびゴシック Bold" panose="02000600000000000000" pitchFamily="2" charset="-128"/>
                <a:ea typeface="せのびゴシック Bold" panose="02000600000000000000" pitchFamily="2" charset="-128"/>
                <a:cs typeface="+mn-cs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rPr>
                <a:t>通報機能で安心設計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せのびゴシック Bold" panose="02000600000000000000" pitchFamily="2" charset="-128"/>
                <a:ea typeface="せのびゴシック Bold" panose="02000600000000000000" pitchFamily="2" charset="-128"/>
                <a:cs typeface="+mn-cs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1C57A7-3D88-4535-87AD-901387936B60}"/>
              </a:ext>
            </a:extLst>
          </p:cNvPr>
          <p:cNvSpPr txBox="1"/>
          <p:nvPr/>
        </p:nvSpPr>
        <p:spPr>
          <a:xfrm>
            <a:off x="5772149" y="1440597"/>
            <a:ext cx="30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b="1" dirty="0">
                <a:solidFill>
                  <a:srgbClr val="31567F"/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rPr>
              <a:t>PW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1567F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rPr>
              <a:t>をお忘れの方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せのびゴシック Regular" panose="02000600000000000000" pitchFamily="2" charset="-128"/>
              <a:ea typeface="せのびゴシック Regular" panose="02000600000000000000" pitchFamily="2" charset="-128"/>
              <a:cs typeface="+mn-cs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E117AF2-7606-45FA-B716-6F630A6B8A84}"/>
              </a:ext>
            </a:extLst>
          </p:cNvPr>
          <p:cNvGrpSpPr/>
          <p:nvPr/>
        </p:nvGrpSpPr>
        <p:grpSpPr>
          <a:xfrm>
            <a:off x="5784399" y="3387583"/>
            <a:ext cx="4288175" cy="418293"/>
            <a:chOff x="5772150" y="2734732"/>
            <a:chExt cx="4288175" cy="418293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AD946CE-C8E0-4A4D-A9CA-E905A73A45AD}"/>
                </a:ext>
              </a:extLst>
            </p:cNvPr>
            <p:cNvSpPr txBox="1"/>
            <p:nvPr/>
          </p:nvSpPr>
          <p:spPr>
            <a:xfrm>
              <a:off x="5772150" y="2734732"/>
              <a:ext cx="300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ID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DE6F789-379A-4D7A-AE9D-76782A837F67}"/>
                </a:ext>
              </a:extLst>
            </p:cNvPr>
            <p:cNvCxnSpPr>
              <a:cxnSpLocks/>
            </p:cNvCxnSpPr>
            <p:nvPr/>
          </p:nvCxnSpPr>
          <p:spPr>
            <a:xfrm>
              <a:off x="5772150" y="3153025"/>
              <a:ext cx="4288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D0EC6B2-56A2-4130-ACF9-FC18D9398AAF}"/>
              </a:ext>
            </a:extLst>
          </p:cNvPr>
          <p:cNvSpPr txBox="1"/>
          <p:nvPr/>
        </p:nvSpPr>
        <p:spPr>
          <a:xfrm>
            <a:off x="5512537" y="2394150"/>
            <a:ext cx="476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1567F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rPr>
              <a:t>・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31567F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rPr>
              <a:t>ID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1567F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rPr>
              <a:t>を入力してください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せのびゴシック Regular" panose="02000600000000000000" pitchFamily="2" charset="-128"/>
              <a:ea typeface="せのびゴシック Regular" panose="02000600000000000000" pitchFamily="2" charset="-128"/>
              <a:cs typeface="+mn-cs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A7B45D3-AAB6-4F44-B975-F5AEDE74BF42}"/>
              </a:ext>
            </a:extLst>
          </p:cNvPr>
          <p:cNvGrpSpPr/>
          <p:nvPr/>
        </p:nvGrpSpPr>
        <p:grpSpPr>
          <a:xfrm>
            <a:off x="7302628" y="5245727"/>
            <a:ext cx="1543050" cy="647700"/>
            <a:chOff x="7156961" y="4724400"/>
            <a:chExt cx="1543050" cy="647700"/>
          </a:xfrm>
        </p:grpSpPr>
        <p:sp>
          <p:nvSpPr>
            <p:cNvPr id="21" name="フローチャート: 端子 20">
              <a:extLst>
                <a:ext uri="{FF2B5EF4-FFF2-40B4-BE49-F238E27FC236}">
                  <a16:creationId xmlns:a16="http://schemas.microsoft.com/office/drawing/2014/main" id="{113289ED-3F19-4C87-9DB9-F621CA4A3389}"/>
                </a:ext>
              </a:extLst>
            </p:cNvPr>
            <p:cNvSpPr/>
            <p:nvPr/>
          </p:nvSpPr>
          <p:spPr>
            <a:xfrm>
              <a:off x="7156961" y="4724400"/>
              <a:ext cx="1543050" cy="6477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端子 24">
              <a:extLst>
                <a:ext uri="{FF2B5EF4-FFF2-40B4-BE49-F238E27FC236}">
                  <a16:creationId xmlns:a16="http://schemas.microsoft.com/office/drawing/2014/main" id="{E9CF299E-554C-445F-9558-3E9826A8EE8F}"/>
                </a:ext>
              </a:extLst>
            </p:cNvPr>
            <p:cNvSpPr/>
            <p:nvPr/>
          </p:nvSpPr>
          <p:spPr>
            <a:xfrm>
              <a:off x="7233161" y="4772025"/>
              <a:ext cx="1390650" cy="55245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送信</a:t>
              </a:r>
              <a:endParaRPr kumimoji="1" lang="ja-JP" altLang="en-US" b="1" dirty="0">
                <a:solidFill>
                  <a:srgbClr val="31567F"/>
                </a:solidFill>
                <a:latin typeface="せのびゴシック Regular" panose="02000600000000000000" pitchFamily="2" charset="-128"/>
                <a:ea typeface="せのびゴシック Regular" panose="02000600000000000000" pitchFamily="2" charset="-128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EDA3387-B99A-49C6-A412-7A0A34ABAF12}"/>
              </a:ext>
            </a:extLst>
          </p:cNvPr>
          <p:cNvGrpSpPr/>
          <p:nvPr/>
        </p:nvGrpSpPr>
        <p:grpSpPr>
          <a:xfrm>
            <a:off x="9423388" y="1267345"/>
            <a:ext cx="1716108" cy="857038"/>
            <a:chOff x="9423387" y="1302795"/>
            <a:chExt cx="1716108" cy="857038"/>
          </a:xfrm>
        </p:grpSpPr>
        <p:pic>
          <p:nvPicPr>
            <p:cNvPr id="28" name="図 27" descr="花の絵&#10;&#10;自動的に生成された説明">
              <a:extLst>
                <a:ext uri="{FF2B5EF4-FFF2-40B4-BE49-F238E27FC236}">
                  <a16:creationId xmlns:a16="http://schemas.microsoft.com/office/drawing/2014/main" id="{2DDDAAC0-7A89-496F-ADC1-E4BF196FF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992" y="1302795"/>
              <a:ext cx="752899" cy="703663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ECEE2C0-5912-401B-A3B9-047E73357ADC}"/>
                </a:ext>
              </a:extLst>
            </p:cNvPr>
            <p:cNvSpPr txBox="1"/>
            <p:nvPr/>
          </p:nvSpPr>
          <p:spPr>
            <a:xfrm>
              <a:off x="9423387" y="1852056"/>
              <a:ext cx="1716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i="0" u="none" strike="noStrike" kern="1200" cap="none" spc="-30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ログイン画面へ戻る</a:t>
              </a:r>
              <a:endParaRPr kumimoji="1" lang="ja-JP" altLang="en-US" sz="1050" i="0" u="none" strike="noStrike" kern="1200" cap="none" spc="-30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81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64DD4DC-CE15-476D-BAF5-E42AADB82490}"/>
              </a:ext>
            </a:extLst>
          </p:cNvPr>
          <p:cNvGrpSpPr/>
          <p:nvPr/>
        </p:nvGrpSpPr>
        <p:grpSpPr>
          <a:xfrm>
            <a:off x="1226724" y="1186029"/>
            <a:ext cx="9738551" cy="4824497"/>
            <a:chOff x="1232026" y="1149141"/>
            <a:chExt cx="9738551" cy="456264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F92E3E0-8200-430D-838C-B7BEC88348B6}"/>
                </a:ext>
              </a:extLst>
            </p:cNvPr>
            <p:cNvSpPr/>
            <p:nvPr/>
          </p:nvSpPr>
          <p:spPr>
            <a:xfrm rot="5400000">
              <a:off x="5799598" y="537877"/>
              <a:ext cx="4559716" cy="5782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A1FA786-8BFE-4665-A115-D9F6BC84803D}"/>
                </a:ext>
              </a:extLst>
            </p:cNvPr>
            <p:cNvGrpSpPr/>
            <p:nvPr/>
          </p:nvGrpSpPr>
          <p:grpSpPr>
            <a:xfrm>
              <a:off x="1232026" y="1152067"/>
              <a:ext cx="3956308" cy="4559716"/>
              <a:chOff x="1232026" y="1152067"/>
              <a:chExt cx="3956308" cy="4559716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1E05172C-FCEA-4D23-968F-FFC2EACA1466}"/>
                  </a:ext>
                </a:extLst>
              </p:cNvPr>
              <p:cNvGrpSpPr/>
              <p:nvPr/>
            </p:nvGrpSpPr>
            <p:grpSpPr>
              <a:xfrm>
                <a:off x="1447160" y="1152067"/>
                <a:ext cx="3741174" cy="4559716"/>
                <a:chOff x="2872872" y="1854740"/>
                <a:chExt cx="3741174" cy="4559716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77023BB-B00F-4B8D-A228-8223E0F746E8}"/>
                    </a:ext>
                  </a:extLst>
                </p:cNvPr>
                <p:cNvSpPr/>
                <p:nvPr/>
              </p:nvSpPr>
              <p:spPr>
                <a:xfrm rot="16200000">
                  <a:off x="2463602" y="2264011"/>
                  <a:ext cx="4559716" cy="37411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FC5C267B-8697-4037-98F5-271DF1970926}"/>
                    </a:ext>
                  </a:extLst>
                </p:cNvPr>
                <p:cNvGrpSpPr/>
                <p:nvPr/>
              </p:nvGrpSpPr>
              <p:grpSpPr>
                <a:xfrm>
                  <a:off x="2872872" y="2235651"/>
                  <a:ext cx="3678576" cy="1668257"/>
                  <a:chOff x="1173772" y="1117916"/>
                  <a:chExt cx="4383112" cy="2063060"/>
                </a:xfrm>
                <a:grpFill/>
              </p:grpSpPr>
              <p:pic>
                <p:nvPicPr>
                  <p:cNvPr id="14" name="図 13" descr="花と文字の加工写真&#10;&#10;中程度の精度で自動的に生成された説明">
                    <a:extLst>
                      <a:ext uri="{FF2B5EF4-FFF2-40B4-BE49-F238E27FC236}">
                        <a16:creationId xmlns:a16="http://schemas.microsoft.com/office/drawing/2014/main" id="{72E95AF4-B2B4-412B-8C62-1DCD01B852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6354"/>
                  <a:stretch/>
                </p:blipFill>
                <p:spPr>
                  <a:xfrm>
                    <a:off x="1343026" y="1117916"/>
                    <a:ext cx="3895832" cy="1406208"/>
                  </a:xfrm>
                  <a:prstGeom prst="rect">
                    <a:avLst/>
                  </a:prstGeom>
                  <a:grpFill/>
                </p:spPr>
              </p:pic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CBF7EEC9-F73A-441A-8931-76123A01F867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772" y="2381687"/>
                    <a:ext cx="4383112" cy="79928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  <a:cs typeface="+mn-cs"/>
                      </a:rPr>
                      <a:t>中庭掲示板</a:t>
                    </a:r>
                    <a:endParaRPr kumimoji="1" lang="en-US" altLang="ja-JP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  <a:cs typeface="+mn-cs"/>
                      </a:rPr>
                      <a:t>質問しやすいみんなの中庭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  <a:cs typeface="+mn-cs"/>
                    </a:endParaRPr>
                  </a:p>
                </p:txBody>
              </p:sp>
            </p:grpSp>
            <p:pic>
              <p:nvPicPr>
                <p:cNvPr id="7" name="図 6" descr="白い花が咲いている&#10;&#10;自動的に生成された説明">
                  <a:extLst>
                    <a:ext uri="{FF2B5EF4-FFF2-40B4-BE49-F238E27FC236}">
                      <a16:creationId xmlns:a16="http://schemas.microsoft.com/office/drawing/2014/main" id="{E0A03710-CDC6-4A91-AF91-51E409BDA3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9786" y="4218740"/>
                  <a:ext cx="3419888" cy="1928637"/>
                </a:xfrm>
                <a:prstGeom prst="rect">
                  <a:avLst/>
                </a:prstGeom>
                <a:grpFill/>
                <a:effectLst>
                  <a:softEdge rad="12700"/>
                </a:effectLst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EDE2786-3AA6-462E-988F-38338431D63C}"/>
                  </a:ext>
                </a:extLst>
              </p:cNvPr>
              <p:cNvSpPr txBox="1"/>
              <p:nvPr/>
            </p:nvSpPr>
            <p:spPr>
              <a:xfrm>
                <a:off x="1232026" y="3590955"/>
                <a:ext cx="3810641" cy="150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匿名機能で質問しやすい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同じ趣味を持つ人を見つけよう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通報機能で安心設計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A7B45D3-AAB6-4F44-B975-F5AEDE74BF42}"/>
              </a:ext>
            </a:extLst>
          </p:cNvPr>
          <p:cNvGrpSpPr/>
          <p:nvPr/>
        </p:nvGrpSpPr>
        <p:grpSpPr>
          <a:xfrm>
            <a:off x="7302628" y="5245727"/>
            <a:ext cx="1543050" cy="647700"/>
            <a:chOff x="7156961" y="4724400"/>
            <a:chExt cx="1543050" cy="647700"/>
          </a:xfrm>
        </p:grpSpPr>
        <p:sp>
          <p:nvSpPr>
            <p:cNvPr id="21" name="フローチャート: 端子 20">
              <a:extLst>
                <a:ext uri="{FF2B5EF4-FFF2-40B4-BE49-F238E27FC236}">
                  <a16:creationId xmlns:a16="http://schemas.microsoft.com/office/drawing/2014/main" id="{113289ED-3F19-4C87-9DB9-F621CA4A3389}"/>
                </a:ext>
              </a:extLst>
            </p:cNvPr>
            <p:cNvSpPr/>
            <p:nvPr/>
          </p:nvSpPr>
          <p:spPr>
            <a:xfrm>
              <a:off x="7156961" y="4724400"/>
              <a:ext cx="1543050" cy="6477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" name="フローチャート: 端子 24">
              <a:extLst>
                <a:ext uri="{FF2B5EF4-FFF2-40B4-BE49-F238E27FC236}">
                  <a16:creationId xmlns:a16="http://schemas.microsoft.com/office/drawing/2014/main" id="{E9CF299E-554C-445F-9558-3E9826A8EE8F}"/>
                </a:ext>
              </a:extLst>
            </p:cNvPr>
            <p:cNvSpPr/>
            <p:nvPr/>
          </p:nvSpPr>
          <p:spPr>
            <a:xfrm>
              <a:off x="7233161" y="4772025"/>
              <a:ext cx="1390650" cy="55245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送信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EDA3387-B99A-49C6-A412-7A0A34ABAF12}"/>
              </a:ext>
            </a:extLst>
          </p:cNvPr>
          <p:cNvGrpSpPr/>
          <p:nvPr/>
        </p:nvGrpSpPr>
        <p:grpSpPr>
          <a:xfrm>
            <a:off x="9423388" y="1267345"/>
            <a:ext cx="1716108" cy="857038"/>
            <a:chOff x="9423387" y="1302795"/>
            <a:chExt cx="1716108" cy="857038"/>
          </a:xfrm>
        </p:grpSpPr>
        <p:pic>
          <p:nvPicPr>
            <p:cNvPr id="28" name="図 27" descr="花の絵&#10;&#10;自動的に生成された説明">
              <a:extLst>
                <a:ext uri="{FF2B5EF4-FFF2-40B4-BE49-F238E27FC236}">
                  <a16:creationId xmlns:a16="http://schemas.microsoft.com/office/drawing/2014/main" id="{2DDDAAC0-7A89-496F-ADC1-E4BF196FF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992" y="1302795"/>
              <a:ext cx="752899" cy="703663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ECEE2C0-5912-401B-A3B9-047E73357ADC}"/>
                </a:ext>
              </a:extLst>
            </p:cNvPr>
            <p:cNvSpPr txBox="1"/>
            <p:nvPr/>
          </p:nvSpPr>
          <p:spPr>
            <a:xfrm>
              <a:off x="9423387" y="1852056"/>
              <a:ext cx="1716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-30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ログイン画面へ戻る</a:t>
              </a:r>
              <a:endParaRPr kumimoji="1" lang="ja-JP" altLang="en-US" sz="1050" b="0" i="0" u="none" strike="noStrike" kern="1200" cap="none" spc="-30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F2986C1-7144-4B52-8435-5715AA8B1EA5}"/>
              </a:ext>
            </a:extLst>
          </p:cNvPr>
          <p:cNvGrpSpPr/>
          <p:nvPr/>
        </p:nvGrpSpPr>
        <p:grpSpPr>
          <a:xfrm>
            <a:off x="5512537" y="1440597"/>
            <a:ext cx="4768905" cy="2769277"/>
            <a:chOff x="5512537" y="1440597"/>
            <a:chExt cx="4768905" cy="2769277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8F721F9-4851-4AFF-B882-527CC0AEC9D6}"/>
                </a:ext>
              </a:extLst>
            </p:cNvPr>
            <p:cNvSpPr txBox="1"/>
            <p:nvPr/>
          </p:nvSpPr>
          <p:spPr>
            <a:xfrm>
              <a:off x="5772149" y="1440597"/>
              <a:ext cx="374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秘密の質問の回答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740BC3A-FFFF-4DFA-ADD0-E80CFE008419}"/>
                </a:ext>
              </a:extLst>
            </p:cNvPr>
            <p:cNvSpPr txBox="1"/>
            <p:nvPr/>
          </p:nvSpPr>
          <p:spPr>
            <a:xfrm>
              <a:off x="5512537" y="2394150"/>
              <a:ext cx="4768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・以下の質問に対して回答してください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BC715E26-3364-41C7-93AA-72383094EC97}"/>
                </a:ext>
              </a:extLst>
            </p:cNvPr>
            <p:cNvGrpSpPr/>
            <p:nvPr/>
          </p:nvGrpSpPr>
          <p:grpSpPr>
            <a:xfrm>
              <a:off x="5709234" y="3181952"/>
              <a:ext cx="4359443" cy="1003351"/>
              <a:chOff x="5700882" y="2764203"/>
              <a:chExt cx="4359443" cy="1003351"/>
            </a:xfrm>
          </p:grpSpPr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593DCC7-698E-420C-AD59-55BF4A83B848}"/>
                  </a:ext>
                </a:extLst>
              </p:cNvPr>
              <p:cNvSpPr txBox="1"/>
              <p:nvPr/>
            </p:nvSpPr>
            <p:spPr>
              <a:xfrm>
                <a:off x="5700882" y="2764203"/>
                <a:ext cx="3003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31567F"/>
                    </a:solidFill>
                    <a:latin typeface="せのびゴシック Regular" panose="02000600000000000000" pitchFamily="2" charset="-128"/>
                    <a:ea typeface="せのびゴシック Regular" panose="02000600000000000000" pitchFamily="2" charset="-128"/>
                  </a:rPr>
                  <a:t>秘密の質問</a:t>
                </a:r>
                <a:endParaRPr kumimoji="1" lang="ja-JP" altLang="en-US" dirty="0"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A2CAC9D-1F07-486E-807B-907597F33119}"/>
                  </a:ext>
                </a:extLst>
              </p:cNvPr>
              <p:cNvSpPr txBox="1"/>
              <p:nvPr/>
            </p:nvSpPr>
            <p:spPr>
              <a:xfrm>
                <a:off x="5700883" y="3438027"/>
                <a:ext cx="30037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sz="1200" dirty="0"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8EA377CE-347D-429F-9180-3B40C7A4E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150" y="3153025"/>
                <a:ext cx="42881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BD1BC03-9D04-46B0-ABB8-44DB59685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149" y="3767554"/>
                <a:ext cx="42881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19281E6-9C09-4FB1-9869-AE3EFBA0C587}"/>
                </a:ext>
              </a:extLst>
            </p:cNvPr>
            <p:cNvSpPr txBox="1"/>
            <p:nvPr/>
          </p:nvSpPr>
          <p:spPr>
            <a:xfrm>
              <a:off x="5709234" y="3840542"/>
              <a:ext cx="300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質問の回答</a:t>
              </a:r>
              <a:endParaRPr kumimoji="1" lang="ja-JP" altLang="en-US" dirty="0">
                <a:latin typeface="せのびゴシック Regular" panose="02000600000000000000" pitchFamily="2" charset="-128"/>
                <a:ea typeface="せのびゴシック Regular" panose="02000600000000000000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18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64DD4DC-CE15-476D-BAF5-E42AADB82490}"/>
              </a:ext>
            </a:extLst>
          </p:cNvPr>
          <p:cNvGrpSpPr/>
          <p:nvPr/>
        </p:nvGrpSpPr>
        <p:grpSpPr>
          <a:xfrm>
            <a:off x="1226724" y="1186029"/>
            <a:ext cx="9738551" cy="4824497"/>
            <a:chOff x="1232026" y="1149141"/>
            <a:chExt cx="9738551" cy="456264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F92E3E0-8200-430D-838C-B7BEC88348B6}"/>
                </a:ext>
              </a:extLst>
            </p:cNvPr>
            <p:cNvSpPr/>
            <p:nvPr/>
          </p:nvSpPr>
          <p:spPr>
            <a:xfrm rot="5400000">
              <a:off x="5799598" y="537877"/>
              <a:ext cx="4559716" cy="5782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A1FA786-8BFE-4665-A115-D9F6BC84803D}"/>
                </a:ext>
              </a:extLst>
            </p:cNvPr>
            <p:cNvGrpSpPr/>
            <p:nvPr/>
          </p:nvGrpSpPr>
          <p:grpSpPr>
            <a:xfrm>
              <a:off x="1232026" y="1152067"/>
              <a:ext cx="3956308" cy="4559716"/>
              <a:chOff x="1232026" y="1152067"/>
              <a:chExt cx="3956308" cy="4559716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1E05172C-FCEA-4D23-968F-FFC2EACA1466}"/>
                  </a:ext>
                </a:extLst>
              </p:cNvPr>
              <p:cNvGrpSpPr/>
              <p:nvPr/>
            </p:nvGrpSpPr>
            <p:grpSpPr>
              <a:xfrm>
                <a:off x="1447160" y="1152067"/>
                <a:ext cx="3741174" cy="4559716"/>
                <a:chOff x="2872872" y="1854740"/>
                <a:chExt cx="3741174" cy="4559716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577023BB-B00F-4B8D-A228-8223E0F746E8}"/>
                    </a:ext>
                  </a:extLst>
                </p:cNvPr>
                <p:cNvSpPr/>
                <p:nvPr/>
              </p:nvSpPr>
              <p:spPr>
                <a:xfrm rot="16200000">
                  <a:off x="2463602" y="2264011"/>
                  <a:ext cx="4559716" cy="37411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FC5C267B-8697-4037-98F5-271DF1970926}"/>
                    </a:ext>
                  </a:extLst>
                </p:cNvPr>
                <p:cNvGrpSpPr/>
                <p:nvPr/>
              </p:nvGrpSpPr>
              <p:grpSpPr>
                <a:xfrm>
                  <a:off x="2872872" y="2235651"/>
                  <a:ext cx="3678576" cy="1668257"/>
                  <a:chOff x="1173772" y="1117916"/>
                  <a:chExt cx="4383112" cy="2063060"/>
                </a:xfrm>
                <a:grpFill/>
              </p:grpSpPr>
              <p:pic>
                <p:nvPicPr>
                  <p:cNvPr id="14" name="図 13" descr="花と文字の加工写真&#10;&#10;中程度の精度で自動的に生成された説明">
                    <a:extLst>
                      <a:ext uri="{FF2B5EF4-FFF2-40B4-BE49-F238E27FC236}">
                        <a16:creationId xmlns:a16="http://schemas.microsoft.com/office/drawing/2014/main" id="{72E95AF4-B2B4-412B-8C62-1DCD01B852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6354"/>
                  <a:stretch/>
                </p:blipFill>
                <p:spPr>
                  <a:xfrm>
                    <a:off x="1343026" y="1117916"/>
                    <a:ext cx="3895832" cy="1406208"/>
                  </a:xfrm>
                  <a:prstGeom prst="rect">
                    <a:avLst/>
                  </a:prstGeom>
                  <a:grpFill/>
                </p:spPr>
              </p:pic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CBF7EEC9-F73A-441A-8931-76123A01F867}"/>
                      </a:ext>
                    </a:extLst>
                  </p:cNvPr>
                  <p:cNvSpPr txBox="1"/>
                  <p:nvPr/>
                </p:nvSpPr>
                <p:spPr>
                  <a:xfrm>
                    <a:off x="1173772" y="2381687"/>
                    <a:ext cx="4383112" cy="79928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  <a:cs typeface="+mn-cs"/>
                      </a:rPr>
                      <a:t>中庭掲示板</a:t>
                    </a:r>
                    <a:endParaRPr kumimoji="1" lang="en-US" altLang="ja-JP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せのびゴシック Bold" panose="02000600000000000000" pitchFamily="2" charset="-128"/>
                        <a:ea typeface="せのびゴシック Bold" panose="02000600000000000000" pitchFamily="2" charset="-128"/>
                        <a:cs typeface="+mn-cs"/>
                      </a:rPr>
                      <a:t>質問しやすいみんなの中庭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せのびゴシック Bold" panose="02000600000000000000" pitchFamily="2" charset="-128"/>
                      <a:ea typeface="せのびゴシック Bold" panose="02000600000000000000" pitchFamily="2" charset="-128"/>
                      <a:cs typeface="+mn-cs"/>
                    </a:endParaRPr>
                  </a:p>
                </p:txBody>
              </p:sp>
            </p:grpSp>
            <p:pic>
              <p:nvPicPr>
                <p:cNvPr id="7" name="図 6" descr="白い花が咲いている&#10;&#10;自動的に生成された説明">
                  <a:extLst>
                    <a:ext uri="{FF2B5EF4-FFF2-40B4-BE49-F238E27FC236}">
                      <a16:creationId xmlns:a16="http://schemas.microsoft.com/office/drawing/2014/main" id="{E0A03710-CDC6-4A91-AF91-51E409BDA3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9786" y="4218740"/>
                  <a:ext cx="3419888" cy="1928637"/>
                </a:xfrm>
                <a:prstGeom prst="rect">
                  <a:avLst/>
                </a:prstGeom>
                <a:grpFill/>
                <a:effectLst>
                  <a:softEdge rad="12700"/>
                </a:effectLst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EDE2786-3AA6-462E-988F-38338431D63C}"/>
                  </a:ext>
                </a:extLst>
              </p:cNvPr>
              <p:cNvSpPr txBox="1"/>
              <p:nvPr/>
            </p:nvSpPr>
            <p:spPr>
              <a:xfrm>
                <a:off x="1232026" y="3590955"/>
                <a:ext cx="3810641" cy="150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匿名機能で質問しやすい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同じ趣味を持つ人を見つけよう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ja-JP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せのびゴシック Bold" panose="02000600000000000000" pitchFamily="2" charset="-128"/>
                    <a:ea typeface="せのびゴシック Bold" panose="02000600000000000000" pitchFamily="2" charset="-128"/>
                    <a:cs typeface="+mn-cs"/>
                  </a:rPr>
                  <a:t>通報機能で安心設計</a:t>
                </a:r>
                <a:endPara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endParaRP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A7B45D3-AAB6-4F44-B975-F5AEDE74BF42}"/>
              </a:ext>
            </a:extLst>
          </p:cNvPr>
          <p:cNvGrpSpPr/>
          <p:nvPr/>
        </p:nvGrpSpPr>
        <p:grpSpPr>
          <a:xfrm>
            <a:off x="7302628" y="5245727"/>
            <a:ext cx="1543050" cy="647700"/>
            <a:chOff x="7156961" y="4724400"/>
            <a:chExt cx="1543050" cy="647700"/>
          </a:xfrm>
        </p:grpSpPr>
        <p:sp>
          <p:nvSpPr>
            <p:cNvPr id="21" name="フローチャート: 端子 20">
              <a:extLst>
                <a:ext uri="{FF2B5EF4-FFF2-40B4-BE49-F238E27FC236}">
                  <a16:creationId xmlns:a16="http://schemas.microsoft.com/office/drawing/2014/main" id="{113289ED-3F19-4C87-9DB9-F621CA4A3389}"/>
                </a:ext>
              </a:extLst>
            </p:cNvPr>
            <p:cNvSpPr/>
            <p:nvPr/>
          </p:nvSpPr>
          <p:spPr>
            <a:xfrm>
              <a:off x="7156961" y="4724400"/>
              <a:ext cx="1543050" cy="6477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5" name="フローチャート: 端子 24">
              <a:extLst>
                <a:ext uri="{FF2B5EF4-FFF2-40B4-BE49-F238E27FC236}">
                  <a16:creationId xmlns:a16="http://schemas.microsoft.com/office/drawing/2014/main" id="{E9CF299E-554C-445F-9558-3E9826A8EE8F}"/>
                </a:ext>
              </a:extLst>
            </p:cNvPr>
            <p:cNvSpPr/>
            <p:nvPr/>
          </p:nvSpPr>
          <p:spPr>
            <a:xfrm>
              <a:off x="7233161" y="4772025"/>
              <a:ext cx="1390650" cy="552450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送信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EDA3387-B99A-49C6-A412-7A0A34ABAF12}"/>
              </a:ext>
            </a:extLst>
          </p:cNvPr>
          <p:cNvGrpSpPr/>
          <p:nvPr/>
        </p:nvGrpSpPr>
        <p:grpSpPr>
          <a:xfrm>
            <a:off x="9423388" y="1267345"/>
            <a:ext cx="1716108" cy="857038"/>
            <a:chOff x="9423387" y="1302795"/>
            <a:chExt cx="1716108" cy="857038"/>
          </a:xfrm>
        </p:grpSpPr>
        <p:pic>
          <p:nvPicPr>
            <p:cNvPr id="28" name="図 27" descr="花の絵&#10;&#10;自動的に生成された説明">
              <a:extLst>
                <a:ext uri="{FF2B5EF4-FFF2-40B4-BE49-F238E27FC236}">
                  <a16:creationId xmlns:a16="http://schemas.microsoft.com/office/drawing/2014/main" id="{2DDDAAC0-7A89-496F-ADC1-E4BF196FF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992" y="1302795"/>
              <a:ext cx="752899" cy="703663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ECEE2C0-5912-401B-A3B9-047E73357ADC}"/>
                </a:ext>
              </a:extLst>
            </p:cNvPr>
            <p:cNvSpPr txBox="1"/>
            <p:nvPr/>
          </p:nvSpPr>
          <p:spPr>
            <a:xfrm>
              <a:off x="9423387" y="1852056"/>
              <a:ext cx="1716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-30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ログイン画面へ戻る</a:t>
              </a:r>
              <a:endParaRPr kumimoji="1" lang="ja-JP" altLang="en-US" sz="1050" b="0" i="0" u="none" strike="noStrike" kern="1200" cap="none" spc="-30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F2986C1-7144-4B52-8435-5715AA8B1EA5}"/>
              </a:ext>
            </a:extLst>
          </p:cNvPr>
          <p:cNvGrpSpPr/>
          <p:nvPr/>
        </p:nvGrpSpPr>
        <p:grpSpPr>
          <a:xfrm>
            <a:off x="5512537" y="1440597"/>
            <a:ext cx="4768905" cy="2769277"/>
            <a:chOff x="5512537" y="1440597"/>
            <a:chExt cx="4768905" cy="2769277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8F721F9-4851-4AFF-B882-527CC0AEC9D6}"/>
                </a:ext>
              </a:extLst>
            </p:cNvPr>
            <p:cNvSpPr txBox="1"/>
            <p:nvPr/>
          </p:nvSpPr>
          <p:spPr>
            <a:xfrm>
              <a:off x="5772149" y="1440597"/>
              <a:ext cx="374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秘密の質問の回答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740BC3A-FFFF-4DFA-ADD0-E80CFE008419}"/>
                </a:ext>
              </a:extLst>
            </p:cNvPr>
            <p:cNvSpPr txBox="1"/>
            <p:nvPr/>
          </p:nvSpPr>
          <p:spPr>
            <a:xfrm>
              <a:off x="5512537" y="2394150"/>
              <a:ext cx="4768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・以下の質問に対して回答してください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BC715E26-3364-41C7-93AA-72383094EC97}"/>
                </a:ext>
              </a:extLst>
            </p:cNvPr>
            <p:cNvGrpSpPr/>
            <p:nvPr/>
          </p:nvGrpSpPr>
          <p:grpSpPr>
            <a:xfrm>
              <a:off x="5709234" y="3181952"/>
              <a:ext cx="4359443" cy="1003351"/>
              <a:chOff x="5700882" y="2764203"/>
              <a:chExt cx="4359443" cy="1003351"/>
            </a:xfrm>
          </p:grpSpPr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593DCC7-698E-420C-AD59-55BF4A83B848}"/>
                  </a:ext>
                </a:extLst>
              </p:cNvPr>
              <p:cNvSpPr txBox="1"/>
              <p:nvPr/>
            </p:nvSpPr>
            <p:spPr>
              <a:xfrm>
                <a:off x="5700882" y="2764203"/>
                <a:ext cx="3003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1567F"/>
                    </a:solidFill>
                    <a:effectLst/>
                    <a:uLnTx/>
                    <a:uFillTx/>
                    <a:latin typeface="せのびゴシック Regular" panose="02000600000000000000" pitchFamily="2" charset="-128"/>
                    <a:ea typeface="せのびゴシック Regular" panose="02000600000000000000" pitchFamily="2" charset="-128"/>
                    <a:cs typeface="+mn-cs"/>
                  </a:rPr>
                  <a:t>秘密の質問</a:t>
                </a: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A2CAC9D-1F07-486E-807B-907597F33119}"/>
                  </a:ext>
                </a:extLst>
              </p:cNvPr>
              <p:cNvSpPr txBox="1"/>
              <p:nvPr/>
            </p:nvSpPr>
            <p:spPr>
              <a:xfrm>
                <a:off x="5700883" y="3438027"/>
                <a:ext cx="30037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8EA377CE-347D-429F-9180-3B40C7A4E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150" y="3153025"/>
                <a:ext cx="42881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BD1BC03-9D04-46B0-ABB8-44DB59685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2149" y="3767554"/>
                <a:ext cx="42881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19281E6-9C09-4FB1-9869-AE3EFBA0C587}"/>
                </a:ext>
              </a:extLst>
            </p:cNvPr>
            <p:cNvSpPr txBox="1"/>
            <p:nvPr/>
          </p:nvSpPr>
          <p:spPr>
            <a:xfrm>
              <a:off x="5709234" y="3840542"/>
              <a:ext cx="300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1567F"/>
                  </a:solidFill>
                  <a:effectLst/>
                  <a:uLnTx/>
                  <a:uFillTx/>
                  <a:latin typeface="せのびゴシック Regular" panose="02000600000000000000" pitchFamily="2" charset="-128"/>
                  <a:ea typeface="せのびゴシック Regular" panose="02000600000000000000" pitchFamily="2" charset="-128"/>
                  <a:cs typeface="+mn-cs"/>
                </a:rPr>
                <a:t>質問の回答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0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7023BB-B00F-4B8D-A228-8223E0F746E8}"/>
              </a:ext>
            </a:extLst>
          </p:cNvPr>
          <p:cNvSpPr/>
          <p:nvPr/>
        </p:nvSpPr>
        <p:spPr>
          <a:xfrm rot="16200000">
            <a:off x="5240011" y="-5250850"/>
            <a:ext cx="1777340" cy="12279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D990473-05A3-4E05-8750-A16510A66173}"/>
              </a:ext>
            </a:extLst>
          </p:cNvPr>
          <p:cNvGrpSpPr/>
          <p:nvPr/>
        </p:nvGrpSpPr>
        <p:grpSpPr>
          <a:xfrm>
            <a:off x="4314296" y="13339"/>
            <a:ext cx="3343804" cy="1764000"/>
            <a:chOff x="-10839" y="402772"/>
            <a:chExt cx="3678576" cy="1764000"/>
          </a:xfrm>
        </p:grpSpPr>
        <p:pic>
          <p:nvPicPr>
            <p:cNvPr id="14" name="図 13" descr="花と文字の加工写真&#10;&#10;中程度の精度で自動的に生成された説明">
              <a:extLst>
                <a:ext uri="{FF2B5EF4-FFF2-40B4-BE49-F238E27FC236}">
                  <a16:creationId xmlns:a16="http://schemas.microsoft.com/office/drawing/2014/main" id="{72E95AF4-B2B4-412B-8C62-1DCD01B85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354"/>
            <a:stretch/>
          </p:blipFill>
          <p:spPr>
            <a:xfrm>
              <a:off x="131209" y="402772"/>
              <a:ext cx="3269621" cy="1202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BF7EEC9-F73A-441A-8931-76123A01F867}"/>
                </a:ext>
              </a:extLst>
            </p:cNvPr>
            <p:cNvSpPr txBox="1"/>
            <p:nvPr/>
          </p:nvSpPr>
          <p:spPr>
            <a:xfrm>
              <a:off x="-10839" y="1483347"/>
              <a:ext cx="3678576" cy="683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rPr>
                <a:t>中庭掲示板</a:t>
              </a: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せのびゴシック Bold" panose="02000600000000000000" pitchFamily="2" charset="-128"/>
                <a:ea typeface="せのびゴシック Bold" panose="02000600000000000000" pitchFamily="2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せのびゴシック Bold" panose="02000600000000000000" pitchFamily="2" charset="-128"/>
                  <a:ea typeface="せのびゴシック Bold" panose="02000600000000000000" pitchFamily="2" charset="-128"/>
                  <a:cs typeface="+mn-cs"/>
                </a:rPr>
                <a:t>質問しやすいみんなの中庭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せのびゴシック Bold" panose="02000600000000000000" pitchFamily="2" charset="-128"/>
                <a:ea typeface="せのびゴシック Bold" panose="02000600000000000000" pitchFamily="2" charset="-128"/>
                <a:cs typeface="+mn-cs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BE9D1D4-08B0-482E-8D05-44290D797032}"/>
              </a:ext>
            </a:extLst>
          </p:cNvPr>
          <p:cNvGrpSpPr/>
          <p:nvPr/>
        </p:nvGrpSpPr>
        <p:grpSpPr>
          <a:xfrm>
            <a:off x="9859021" y="88881"/>
            <a:ext cx="2530487" cy="1346745"/>
            <a:chOff x="9423388" y="1267345"/>
            <a:chExt cx="1716108" cy="766845"/>
          </a:xfrm>
        </p:grpSpPr>
        <p:pic>
          <p:nvPicPr>
            <p:cNvPr id="28" name="図 27" descr="花の絵&#10;&#10;自動的に生成された説明">
              <a:extLst>
                <a:ext uri="{FF2B5EF4-FFF2-40B4-BE49-F238E27FC236}">
                  <a16:creationId xmlns:a16="http://schemas.microsoft.com/office/drawing/2014/main" id="{2DDDAAC0-7A89-496F-ADC1-E4BF196FF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993" y="1267345"/>
              <a:ext cx="752899" cy="703663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ECEE2C0-5912-401B-A3B9-047E73357ADC}"/>
                </a:ext>
              </a:extLst>
            </p:cNvPr>
            <p:cNvSpPr txBox="1"/>
            <p:nvPr/>
          </p:nvSpPr>
          <p:spPr>
            <a:xfrm>
              <a:off x="9423388" y="1841415"/>
              <a:ext cx="1716108" cy="192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b="1" spc="-300" dirty="0">
                  <a:solidFill>
                    <a:srgbClr val="31567F"/>
                  </a:solidFill>
                  <a:latin typeface="せのびゴシック Regular" panose="02000600000000000000" pitchFamily="2" charset="-128"/>
                  <a:ea typeface="せのびゴシック Regular" panose="02000600000000000000" pitchFamily="2" charset="-128"/>
                </a:rPr>
                <a:t>ホームへ戻る</a:t>
              </a:r>
              <a:endParaRPr kumimoji="1" lang="ja-JP" altLang="en-US" sz="1100" b="1" i="0" u="none" strike="noStrike" kern="1200" cap="none" spc="-30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せのびゴシック Regular" panose="02000600000000000000" pitchFamily="2" charset="-128"/>
                <a:ea typeface="せのびゴシック Regular" panose="02000600000000000000" pitchFamily="2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6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281</Words>
  <Application>Microsoft Office PowerPoint</Application>
  <PresentationFormat>ワイド画面</PresentationFormat>
  <Paragraphs>70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せのびゴシック Bold</vt:lpstr>
      <vt:lpstr>せのびゴシック Regular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川口陽紀</dc:creator>
  <cp:lastModifiedBy>川口陽紀</cp:lastModifiedBy>
  <cp:revision>6</cp:revision>
  <dcterms:created xsi:type="dcterms:W3CDTF">2023-06-19T02:42:51Z</dcterms:created>
  <dcterms:modified xsi:type="dcterms:W3CDTF">2023-06-19T07:50:06Z</dcterms:modified>
</cp:coreProperties>
</file>