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00" r:id="rId3"/>
    <p:sldId id="288" r:id="rId4"/>
    <p:sldId id="282" r:id="rId5"/>
    <p:sldId id="257" r:id="rId6"/>
    <p:sldId id="280" r:id="rId7"/>
    <p:sldId id="273" r:id="rId8"/>
    <p:sldId id="270" r:id="rId9"/>
    <p:sldId id="299" r:id="rId10"/>
    <p:sldId id="284" r:id="rId11"/>
    <p:sldId id="264" r:id="rId12"/>
    <p:sldId id="269" r:id="rId13"/>
    <p:sldId id="267" r:id="rId14"/>
    <p:sldId id="274" r:id="rId15"/>
    <p:sldId id="266" r:id="rId16"/>
    <p:sldId id="265" r:id="rId17"/>
    <p:sldId id="289" r:id="rId18"/>
    <p:sldId id="303" r:id="rId19"/>
    <p:sldId id="302" r:id="rId20"/>
    <p:sldId id="279" r:id="rId21"/>
    <p:sldId id="296" r:id="rId22"/>
    <p:sldId id="304" r:id="rId23"/>
    <p:sldId id="285" r:id="rId24"/>
    <p:sldId id="292" r:id="rId25"/>
    <p:sldId id="305" r:id="rId26"/>
    <p:sldId id="286" r:id="rId27"/>
    <p:sldId id="291" r:id="rId28"/>
    <p:sldId id="293" r:id="rId29"/>
    <p:sldId id="295"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7" autoAdjust="0"/>
    <p:restoredTop sz="86081" autoAdjust="0"/>
  </p:normalViewPr>
  <p:slideViewPr>
    <p:cSldViewPr snapToGrid="0">
      <p:cViewPr varScale="1">
        <p:scale>
          <a:sx n="57" d="100"/>
          <a:sy n="57" d="100"/>
        </p:scale>
        <p:origin x="776" y="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dirty="0">
              <a:solidFill>
                <a:schemeClr val="bg1"/>
              </a:solidFill>
            </a:rPr>
            <a:t>変化</a:t>
          </a:r>
          <a:r>
            <a:rPr kumimoji="1" lang="ja-JP" altLang="en-US" sz="3600" b="1" dirty="0">
              <a:solidFill>
                <a:schemeClr val="tx1"/>
              </a:solidFill>
            </a:rPr>
            <a:t>が</a:t>
          </a:r>
          <a:endParaRPr kumimoji="1" lang="en-US" altLang="ja-JP" sz="3600" b="1" dirty="0">
            <a:solidFill>
              <a:schemeClr val="tx1"/>
            </a:solidFill>
          </a:endParaRPr>
        </a:p>
        <a:p>
          <a:r>
            <a:rPr kumimoji="1" lang="ja-JP" altLang="en-US" sz="3600" b="1" dirty="0">
              <a:solidFill>
                <a:schemeClr val="tx1"/>
              </a:solidFill>
            </a:rPr>
            <a:t>分かる</a:t>
          </a:r>
          <a:endParaRPr kumimoji="1" lang="ja-JP" altLang="en-US" sz="2400" b="1" dirty="0">
            <a:solidFill>
              <a:schemeClr val="tx1"/>
            </a:solidFill>
          </a:endParaRP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交流</a:t>
          </a:r>
          <a:endParaRPr kumimoji="1" lang="en-US" altLang="ja-JP" sz="4800" b="1" dirty="0">
            <a:solidFill>
              <a:schemeClr val="bg1"/>
            </a:solidFill>
          </a:endParaRPr>
        </a:p>
        <a:p>
          <a:r>
            <a:rPr kumimoji="1" lang="ja-JP" altLang="en-US" sz="3600" b="1" dirty="0"/>
            <a:t>できる</a:t>
          </a:r>
          <a:endParaRPr kumimoji="1" lang="en-US" altLang="ja-JP" sz="3600" b="1" dirty="0"/>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4040587" y="177963"/>
          <a:ext cx="3872700" cy="38727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2133600">
            <a:lnSpc>
              <a:spcPct val="90000"/>
            </a:lnSpc>
            <a:spcBef>
              <a:spcPct val="0"/>
            </a:spcBef>
            <a:spcAft>
              <a:spcPct val="35000"/>
            </a:spcAft>
            <a:buNone/>
          </a:pPr>
          <a:r>
            <a:rPr kumimoji="1" lang="ja-JP" altLang="en-US" sz="3600" b="1" kern="1200" dirty="0">
              <a:solidFill>
                <a:schemeClr val="tx1"/>
              </a:solidFill>
            </a:rPr>
            <a:t>分かる</a:t>
          </a:r>
          <a:endParaRPr kumimoji="1" lang="ja-JP" altLang="en-US" sz="2400" b="1" kern="1200" dirty="0">
            <a:solidFill>
              <a:schemeClr val="tx1"/>
            </a:solidFill>
          </a:endParaRPr>
        </a:p>
      </dsp:txBody>
      <dsp:txXfrm>
        <a:off x="4556947" y="855686"/>
        <a:ext cx="2839980" cy="1742715"/>
      </dsp:txXfrm>
    </dsp:sp>
    <dsp:sp modelId="{B2B7AE45-C533-4EC8-8AA4-D6CC244384F6}">
      <dsp:nvSpPr>
        <dsp:cNvPr id="0" name=""/>
        <dsp:cNvSpPr/>
      </dsp:nvSpPr>
      <dsp:spPr>
        <a:xfrm>
          <a:off x="5437986" y="2607618"/>
          <a:ext cx="3872700" cy="38727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6622387" y="3608065"/>
        <a:ext cx="2323620" cy="2129985"/>
      </dsp:txXfrm>
    </dsp:sp>
    <dsp:sp modelId="{0E8E11A4-E532-42F7-A1D5-0D1AD07FD92E}">
      <dsp:nvSpPr>
        <dsp:cNvPr id="0" name=""/>
        <dsp:cNvSpPr/>
      </dsp:nvSpPr>
      <dsp:spPr>
        <a:xfrm>
          <a:off x="2643187" y="2607618"/>
          <a:ext cx="3872700" cy="38727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2133600">
            <a:lnSpc>
              <a:spcPct val="90000"/>
            </a:lnSpc>
            <a:spcBef>
              <a:spcPct val="0"/>
            </a:spcBef>
            <a:spcAft>
              <a:spcPct val="35000"/>
            </a:spcAft>
            <a:buNone/>
          </a:pPr>
          <a:r>
            <a:rPr kumimoji="1" lang="ja-JP" altLang="en-US" sz="3600" b="1" kern="1200" dirty="0"/>
            <a:t>できる</a:t>
          </a:r>
          <a:endParaRPr kumimoji="1" lang="en-US" altLang="ja-JP" sz="3600" b="1" kern="1200" dirty="0"/>
        </a:p>
      </dsp:txBody>
      <dsp:txXfrm>
        <a:off x="3007867" y="3608065"/>
        <a:ext cx="2323620" cy="21299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「きょうから」には、食事記録の機能に加えて、自分の写真をアップロードできる機能があります。</a:t>
            </a:r>
            <a:endParaRPr kumimoji="1" lang="en-US" altLang="ja-JP" dirty="0"/>
          </a:p>
          <a:p>
            <a:r>
              <a:rPr kumimoji="1" lang="ja-JP" altLang="en-US" dirty="0"/>
              <a:t>その登録した写真をスライドショー形式で確認することで、変化が分かります。</a:t>
            </a:r>
            <a:endParaRPr kumimoji="1" lang="en-US" altLang="ja-JP" dirty="0"/>
          </a:p>
          <a:p>
            <a:r>
              <a:rPr kumimoji="1" lang="ja-JP" altLang="en-US" dirty="0"/>
              <a:t>また、グラフが動的に表示されるため、変化が可視化されます。</a:t>
            </a:r>
            <a:endParaRPr kumimoji="1" lang="en-US" altLang="ja-JP" dirty="0"/>
          </a:p>
          <a:p>
            <a:r>
              <a:rPr kumimoji="1" lang="ja-JP" altLang="en-US" dirty="0"/>
              <a:t>これらの機能によって、モチベーションの維持につながると考えられます。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「きょうから」の食事記録には、制限や縛りがなく、食事についてざっくりと記録する設定になっています。</a:t>
            </a:r>
            <a:endParaRPr kumimoji="1" lang="en-US" altLang="ja-JP" dirty="0"/>
          </a:p>
          <a:p>
            <a:r>
              <a:rPr kumimoji="1" lang="ja-JP" altLang="en-US" dirty="0"/>
              <a:t>記録することで、自分の食事の傾向を再発見してもらうためです。</a:t>
            </a:r>
            <a:endParaRPr kumimoji="1" lang="en-US" altLang="ja-JP" dirty="0"/>
          </a:p>
          <a:p>
            <a:r>
              <a:rPr kumimoji="1" lang="ja-JP" altLang="en-US" dirty="0"/>
              <a:t>飲酒・運動についても、あり</a:t>
            </a:r>
            <a:r>
              <a:rPr kumimoji="1" lang="en-US" altLang="ja-JP" dirty="0"/>
              <a:t>/</a:t>
            </a:r>
            <a:r>
              <a:rPr kumimoji="1" lang="ja-JP" altLang="en-US" dirty="0"/>
              <a:t>なしのみの記録になっています。少しの散歩でも記録しておくことで、達成感を持てるようにしました。</a:t>
            </a:r>
            <a:endParaRPr kumimoji="1" lang="en-US" altLang="ja-JP" dirty="0"/>
          </a:p>
          <a:p>
            <a:endParaRPr kumimoji="1" lang="en-US" altLang="ja-JP" dirty="0"/>
          </a:p>
          <a:p>
            <a:r>
              <a:rPr kumimoji="1" lang="ja-JP" altLang="en-US" dirty="0"/>
              <a:t>また、ログイン後の画面の上部には、設定した目標体重が表示されます。これによって、目標体重を常に意識することができます。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３つ目、「交流できる」についてです。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2449209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もういちど、ダイエットのハードルを思い出してみましょう。</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933163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599486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21</a:t>
            </a:fld>
            <a:endParaRPr kumimoji="1" lang="ja-JP" altLang="en-US"/>
          </a:p>
        </p:txBody>
      </p:sp>
    </p:spTree>
    <p:extLst>
      <p:ext uri="{BB962C8B-B14F-4D97-AF65-F5344CB8AC3E}">
        <p14:creationId xmlns:p14="http://schemas.microsoft.com/office/powerpoint/2010/main" val="198342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67802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dirty="0">
                <a:latin typeface="+mn-ea"/>
              </a:rPr>
              <a:t>時間による処理が難しかった</a:t>
            </a:r>
            <a:endParaRPr lang="en-US" altLang="ja-JP" dirty="0">
              <a:latin typeface="+mn-ea"/>
            </a:endParaRPr>
          </a:p>
          <a:p>
            <a:pPr marL="0" indent="0">
              <a:buNone/>
            </a:pPr>
            <a:r>
              <a:rPr lang="ja-JP" altLang="en-US" dirty="0">
                <a:latin typeface="+mn-ea"/>
              </a:rPr>
              <a:t>ランク制度以外の機能に時間がかかった</a:t>
            </a:r>
            <a:r>
              <a:rPr kumimoji="1" lang="ja-JP" altLang="en-US" dirty="0">
                <a:latin typeface="+mn-ea"/>
              </a:rPr>
              <a:t>ー人員不足</a:t>
            </a:r>
            <a:endParaRPr lang="en-US" altLang="ja-JP"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22</a:t>
            </a:fld>
            <a:endParaRPr kumimoji="1" lang="ja-JP" altLang="en-US"/>
          </a:p>
        </p:txBody>
      </p:sp>
    </p:spTree>
    <p:extLst>
      <p:ext uri="{BB962C8B-B14F-4D97-AF65-F5344CB8AC3E}">
        <p14:creationId xmlns:p14="http://schemas.microsoft.com/office/powerpoint/2010/main" val="2422432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チーム内で勉強会を行い、全体のボトムアップを図った</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24</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27</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28</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29</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3</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「スライドショー・グラフ機能で変化が分かる」・「食事記録で意識が変わる」・「匿名掲示板で交流できる」ことで、継続できるアプリにしました。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9</a:t>
            </a:fld>
            <a:endParaRPr kumimoji="1" lang="ja-JP" altLang="en-US"/>
          </a:p>
        </p:txBody>
      </p:sp>
    </p:spTree>
    <p:extLst>
      <p:ext uri="{BB962C8B-B14F-4D97-AF65-F5344CB8AC3E}">
        <p14:creationId xmlns:p14="http://schemas.microsoft.com/office/powerpoint/2010/main" val="191809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１つ目、「変化が分かる」についてです。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412531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8.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1600200">
              <a:lnSpc>
                <a:spcPct val="90000"/>
              </a:lnSpc>
              <a:spcBef>
                <a:spcPct val="0"/>
              </a:spcBef>
              <a:spcAft>
                <a:spcPct val="35000"/>
              </a:spcAft>
              <a:buNone/>
            </a:pPr>
            <a:r>
              <a:rPr kumimoji="1" lang="ja-JP" altLang="en-US" sz="3600" b="1" kern="1200" dirty="0"/>
              <a:t>できる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7104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1600200">
              <a:lnSpc>
                <a:spcPct val="90000"/>
              </a:lnSpc>
              <a:spcBef>
                <a:spcPct val="0"/>
              </a:spcBef>
              <a:spcAft>
                <a:spcPct val="35000"/>
              </a:spcAft>
              <a:buNone/>
            </a:pPr>
            <a:r>
              <a:rPr lang="ja-JP" altLang="en-US" sz="3600" b="1" dirty="0">
                <a:solidFill>
                  <a:schemeClr val="tx1"/>
                </a:solidFill>
              </a:rPr>
              <a:t>分</a:t>
            </a:r>
            <a:r>
              <a:rPr kumimoji="1" lang="ja-JP" altLang="en-US" sz="3600" b="1" kern="1200" dirty="0">
                <a:solidFill>
                  <a:schemeClr val="tx1"/>
                </a:solidFill>
              </a:rPr>
              <a:t>かる</a:t>
            </a:r>
            <a:endParaRPr kumimoji="1" lang="ja-JP" altLang="en-US" sz="2400" b="1" kern="1200" dirty="0">
              <a:solidFill>
                <a:schemeClr val="tx1"/>
              </a:solidFill>
            </a:endParaRP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endParaRPr lang="en-US" altLang="ja-JP" sz="3600" b="1" dirty="0">
              <a:solidFill>
                <a:schemeClr val="accent2"/>
              </a:solidFill>
            </a:endParaRPr>
          </a:p>
          <a:p>
            <a:pPr marL="0" indent="0">
              <a:buNone/>
            </a:pPr>
            <a:r>
              <a:rPr lang="ja-JP" altLang="en-US" sz="3600" b="1" dirty="0">
                <a:solidFill>
                  <a:schemeClr val="accent1"/>
                </a:solidFill>
              </a:rPr>
              <a:t>スライドショー</a:t>
            </a:r>
            <a:endParaRPr lang="en-US" altLang="ja-JP" sz="3600" b="1" dirty="0">
              <a:solidFill>
                <a:schemeClr val="accent1"/>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1"/>
                </a:solidFill>
              </a:rPr>
              <a:t>グラフ</a:t>
            </a:r>
            <a:endParaRPr lang="en-US" altLang="ja-JP" sz="3600" b="1" dirty="0">
              <a:solidFill>
                <a:schemeClr val="accent1"/>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交流</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できる</a:t>
            </a:r>
            <a:endParaRPr kumimoji="1" lang="ja-JP" altLang="en-US" sz="3600" b="1" kern="1200" dirty="0"/>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chemeClr val="accent2"/>
                </a:solidFill>
              </a:rPr>
              <a:t>ゆるい食事記録</a:t>
            </a:r>
            <a:endParaRPr lang="en-US" altLang="ja-JP" b="1" dirty="0">
              <a:solidFill>
                <a:schemeClr val="accent2"/>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chemeClr val="accent2"/>
                </a:solidFill>
              </a:rPr>
              <a:t>目標体重の設定</a:t>
            </a:r>
            <a:endParaRPr lang="en-US" altLang="ja-JP" dirty="0">
              <a:solidFill>
                <a:schemeClr val="accent2"/>
              </a:solidFill>
            </a:endParaRPr>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交流</a:t>
            </a:r>
            <a:endParaRPr lang="en-US" altLang="ja-JP" sz="3600" b="1" dirty="0"/>
          </a:p>
          <a:p>
            <a:pPr marL="0" lvl="0" indent="0" algn="ctr" defTabSz="1600200">
              <a:lnSpc>
                <a:spcPct val="90000"/>
              </a:lnSpc>
              <a:spcBef>
                <a:spcPct val="0"/>
              </a:spcBef>
              <a:spcAft>
                <a:spcPct val="35000"/>
              </a:spcAft>
              <a:buNone/>
            </a:pPr>
            <a:r>
              <a:rPr kumimoji="1" lang="ja-JP" altLang="en-US" sz="3600" b="1" kern="1200" dirty="0"/>
              <a:t>できる</a:t>
            </a:r>
            <a:endParaRPr kumimoji="1" lang="en-US" altLang="ja-JP" sz="3600" b="1" kern="1200" dirty="0"/>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endParaRPr lang="en-US" altLang="ja-JP" sz="3600" b="1" dirty="0">
              <a:solidFill>
                <a:schemeClr val="accent1"/>
              </a:solidFill>
            </a:endParaRPr>
          </a:p>
          <a:p>
            <a:pPr marL="0" indent="0">
              <a:buNone/>
            </a:pPr>
            <a:r>
              <a:rPr lang="ja-JP" altLang="en-US" sz="3600" b="1" dirty="0">
                <a:solidFill>
                  <a:srgbClr val="00B050"/>
                </a:solidFill>
              </a:rPr>
              <a:t>匿名掲示板</a:t>
            </a:r>
            <a:r>
              <a:rPr lang="ja-JP" altLang="en-US" dirty="0">
                <a:solidFill>
                  <a:srgbClr val="00B050"/>
                </a:solidFill>
              </a:rPr>
              <a:t>　</a:t>
            </a:r>
            <a:endParaRPr lang="en-US" altLang="ja-JP" dirty="0">
              <a:solidFill>
                <a:srgbClr val="00B050"/>
              </a:solidFill>
            </a:endParaRPr>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39795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12" name="思考の吹き出し: 雲形 11">
            <a:extLst>
              <a:ext uri="{FF2B5EF4-FFF2-40B4-BE49-F238E27FC236}">
                <a16:creationId xmlns:a16="http://schemas.microsoft.com/office/drawing/2014/main" id="{E92968A3-5611-4E03-8F84-0B858D073128}"/>
              </a:ext>
            </a:extLst>
          </p:cNvPr>
          <p:cNvSpPr/>
          <p:nvPr/>
        </p:nvSpPr>
        <p:spPr>
          <a:xfrm>
            <a:off x="3704109" y="1164051"/>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48985" y="2017822"/>
            <a:ext cx="4786270" cy="2968668"/>
          </a:xfrm>
          <a:prstGeom prst="cloudCallout">
            <a:avLst>
              <a:gd name="adj1" fmla="val -65082"/>
              <a:gd name="adj2" fmla="val 274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313424" y="2880823"/>
            <a:ext cx="5880100" cy="2093934"/>
          </a:xfrm>
          <a:prstGeom prst="cloudCallout">
            <a:avLst>
              <a:gd name="adj1" fmla="val -58786"/>
              <a:gd name="adj2" fmla="val 3310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3" name="思考の吹き出し: 雲形 12">
            <a:extLst>
              <a:ext uri="{FF2B5EF4-FFF2-40B4-BE49-F238E27FC236}">
                <a16:creationId xmlns:a16="http://schemas.microsoft.com/office/drawing/2014/main" id="{27DEBA30-C168-4FF0-8B24-5471EA424A1C}"/>
              </a:ext>
            </a:extLst>
          </p:cNvPr>
          <p:cNvSpPr/>
          <p:nvPr/>
        </p:nvSpPr>
        <p:spPr>
          <a:xfrm>
            <a:off x="5093619" y="1897577"/>
            <a:ext cx="5851190" cy="3717968"/>
          </a:xfrm>
          <a:prstGeom prst="cloudCallout">
            <a:avLst>
              <a:gd name="adj1" fmla="val -73447"/>
              <a:gd name="adj2" fmla="val 22618"/>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5935426" y="3086611"/>
            <a:ext cx="4786270" cy="2968668"/>
          </a:xfrm>
          <a:prstGeom prst="cloudCallout">
            <a:avLst>
              <a:gd name="adj1" fmla="val -80472"/>
              <a:gd name="adj2" fmla="val 11592"/>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
        <p:nvSpPr>
          <p:cNvPr id="14" name="思考の吹き出し: 雲形 13">
            <a:extLst>
              <a:ext uri="{FF2B5EF4-FFF2-40B4-BE49-F238E27FC236}">
                <a16:creationId xmlns:a16="http://schemas.microsoft.com/office/drawing/2014/main" id="{C2E9D9D9-C84B-415D-BDEF-3178D1EA09E6}"/>
              </a:ext>
            </a:extLst>
          </p:cNvPr>
          <p:cNvSpPr/>
          <p:nvPr/>
        </p:nvSpPr>
        <p:spPr>
          <a:xfrm>
            <a:off x="5811367" y="2654055"/>
            <a:ext cx="5257799" cy="3401224"/>
          </a:xfrm>
          <a:prstGeom prst="cloudCallout">
            <a:avLst>
              <a:gd name="adj1" fmla="val -70896"/>
              <a:gd name="adj2" fmla="val 2233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pic>
        <p:nvPicPr>
          <p:cNvPr id="15" name="Picture 4" descr="健康診断の結果を見ている男性のイラスト（笑顔）">
            <a:extLst>
              <a:ext uri="{FF2B5EF4-FFF2-40B4-BE49-F238E27FC236}">
                <a16:creationId xmlns:a16="http://schemas.microsoft.com/office/drawing/2014/main" id="{C5748A6A-687C-4D00-AB9D-9626370014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77" y="2083207"/>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2">
            <a:extLst>
              <a:ext uri="{FF2B5EF4-FFF2-40B4-BE49-F238E27FC236}">
                <a16:creationId xmlns:a16="http://schemas.microsoft.com/office/drawing/2014/main" id="{D96AE58F-AB4D-4817-9676-A23ADD8702F2}"/>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dirty="0"/>
          </a:p>
        </p:txBody>
      </p:sp>
    </p:spTree>
    <p:extLst>
      <p:ext uri="{BB962C8B-B14F-4D97-AF65-F5344CB8AC3E}">
        <p14:creationId xmlns:p14="http://schemas.microsoft.com/office/powerpoint/2010/main" val="162546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nodeType="clickEffect">
                                  <p:stCondLst>
                                    <p:cond delay="0"/>
                                  </p:stCondLst>
                                  <p:childTnLst>
                                    <p:animEffect transition="out" filter="randombar(horizontal)">
                                      <p:cBhvr>
                                        <p:cTn id="47" dur="500"/>
                                        <p:tgtEl>
                                          <p:spTgt spid="1026"/>
                                        </p:tgtEl>
                                      </p:cBhvr>
                                    </p:animEffect>
                                    <p:set>
                                      <p:cBhvr>
                                        <p:cTn id="48" dur="1" fill="hold">
                                          <p:stCondLst>
                                            <p:cond delay="499"/>
                                          </p:stCondLst>
                                        </p:cTn>
                                        <p:tgtEl>
                                          <p:spTgt spid="10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animBg="1"/>
      <p:bldP spid="10" grpId="0" animBg="1"/>
      <p:bldP spid="13" grpId="0" animBg="1"/>
      <p:bldP spid="11"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FC5B96-CB86-4D97-83E1-D50ED26DADE3}"/>
              </a:ext>
            </a:extLst>
          </p:cNvPr>
          <p:cNvSpPr>
            <a:spLocks noGrp="1"/>
          </p:cNvSpPr>
          <p:nvPr>
            <p:ph idx="1"/>
          </p:nvPr>
        </p:nvSpPr>
        <p:spPr>
          <a:xfrm>
            <a:off x="764088" y="701458"/>
            <a:ext cx="10589712" cy="5475505"/>
          </a:xfrm>
        </p:spPr>
        <p:txBody>
          <a:bodyPr>
            <a:normAutofit/>
          </a:bodyPr>
          <a:lstStyle/>
          <a:p>
            <a:pPr>
              <a:buFont typeface="Wingdings" panose="05000000000000000000" pitchFamily="2" charset="2"/>
              <a:buChar char="p"/>
            </a:pPr>
            <a:r>
              <a:rPr kumimoji="1" lang="en-US" altLang="ja-JP" dirty="0"/>
              <a:t>5</a:t>
            </a:r>
            <a:r>
              <a:rPr kumimoji="1" lang="ja-JP" altLang="en-US" dirty="0"/>
              <a:t>分余っている</a:t>
            </a:r>
            <a:endParaRPr kumimoji="1" lang="en-US" altLang="ja-JP" dirty="0"/>
          </a:p>
          <a:p>
            <a:pPr>
              <a:buFont typeface="Wingdings" panose="05000000000000000000" pitchFamily="2" charset="2"/>
              <a:buChar char="p"/>
            </a:pPr>
            <a:r>
              <a:rPr lang="ja-JP" altLang="en-US" dirty="0"/>
              <a:t>個人個人の成長？</a:t>
            </a:r>
            <a:endParaRPr kumimoji="1" lang="en-US" altLang="ja-JP" dirty="0"/>
          </a:p>
          <a:p>
            <a:pPr>
              <a:buFont typeface="Wingdings" panose="05000000000000000000" pitchFamily="2" charset="2"/>
              <a:buChar char="p"/>
            </a:pPr>
            <a:r>
              <a:rPr kumimoji="1" lang="ja-JP" altLang="en-US" dirty="0"/>
              <a:t>実際のガントチャート</a:t>
            </a:r>
            <a:endParaRPr kumimoji="1" lang="en-US" altLang="ja-JP" dirty="0"/>
          </a:p>
          <a:p>
            <a:pPr>
              <a:buFont typeface="Wingdings" panose="05000000000000000000" pitchFamily="2" charset="2"/>
              <a:buChar char="p"/>
            </a:pPr>
            <a:r>
              <a:rPr lang="ja-JP" altLang="en-US" dirty="0"/>
              <a:t>グラフの日付</a:t>
            </a:r>
            <a:endParaRPr lang="en-US" altLang="ja-JP" dirty="0"/>
          </a:p>
          <a:p>
            <a:pPr>
              <a:buFont typeface="Wingdings" panose="05000000000000000000" pitchFamily="2" charset="2"/>
              <a:buChar char="p"/>
            </a:pPr>
            <a:r>
              <a:rPr kumimoji="1" lang="ja-JP" altLang="en-US" dirty="0"/>
              <a:t>スライドショーの写真</a:t>
            </a:r>
            <a:endParaRPr kumimoji="1" lang="en-US" altLang="ja-JP" dirty="0"/>
          </a:p>
          <a:p>
            <a:pPr>
              <a:buFont typeface="Wingdings" panose="05000000000000000000" pitchFamily="2" charset="2"/>
              <a:buChar char="p"/>
            </a:pPr>
            <a:r>
              <a:rPr lang="ja-JP" altLang="en-US" dirty="0"/>
              <a:t>ランク</a:t>
            </a:r>
            <a:endParaRPr lang="en-US" altLang="ja-JP" dirty="0"/>
          </a:p>
          <a:p>
            <a:pPr>
              <a:buFont typeface="Wingdings" panose="05000000000000000000" pitchFamily="2" charset="2"/>
              <a:buChar char="p"/>
            </a:pPr>
            <a:r>
              <a:rPr kumimoji="1" lang="ja-JP" altLang="en-US" dirty="0"/>
              <a:t>時間配分決める？</a:t>
            </a:r>
            <a:endParaRPr lang="en-US" altLang="ja-JP" dirty="0"/>
          </a:p>
          <a:p>
            <a:pPr>
              <a:buFont typeface="Wingdings" panose="05000000000000000000" pitchFamily="2" charset="2"/>
              <a:buChar char="p"/>
            </a:pPr>
            <a:r>
              <a:rPr lang="ja-JP" altLang="en-US" dirty="0"/>
              <a:t>広告画像変更</a:t>
            </a:r>
            <a:endParaRPr lang="en-US" altLang="ja-JP" dirty="0"/>
          </a:p>
          <a:p>
            <a:pPr marL="0" indent="0">
              <a:buNone/>
            </a:pPr>
            <a:endParaRPr kumimoji="1" lang="en-US" altLang="ja-JP" dirty="0"/>
          </a:p>
          <a:p>
            <a:pPr>
              <a:buFont typeface="Wingdings" panose="05000000000000000000" pitchFamily="2" charset="2"/>
              <a:buChar char="ü"/>
            </a:pPr>
            <a:r>
              <a:rPr lang="ja-JP" altLang="en-US" dirty="0"/>
              <a:t>変化・意識・交流の順番にする</a:t>
            </a:r>
            <a:endParaRPr kumimoji="1" lang="en-US" altLang="ja-JP" dirty="0"/>
          </a:p>
        </p:txBody>
      </p:sp>
    </p:spTree>
    <p:extLst>
      <p:ext uri="{BB962C8B-B14F-4D97-AF65-F5344CB8AC3E}">
        <p14:creationId xmlns:p14="http://schemas.microsoft.com/office/powerpoint/2010/main" val="193517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a:xfrm>
            <a:off x="838200" y="214066"/>
            <a:ext cx="10515600" cy="1325563"/>
          </a:xfrm>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5013640" y="1204421"/>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570018" y="1585266"/>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380833" y="3429000"/>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lang="ja-JP" altLang="en-US" b="1" dirty="0">
                <a:latin typeface="+mn-ea"/>
                <a:ea typeface="+mn-ea"/>
              </a:rPr>
              <a:t>実現したかったこと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lnSpcReduction="10000"/>
          </a:bodyPr>
          <a:lstStyle/>
          <a:p>
            <a:pPr marL="0" indent="0">
              <a:buNone/>
            </a:pPr>
            <a:r>
              <a:rPr kumimoji="1" lang="ja-JP" altLang="en-US" sz="3600" b="1" dirty="0">
                <a:latin typeface="+mn-ea"/>
              </a:rPr>
              <a:t>ランク制度</a:t>
            </a:r>
            <a:endParaRPr kumimoji="1" lang="en-US" altLang="ja-JP" sz="3600" b="1" dirty="0">
              <a:latin typeface="+mn-ea"/>
            </a:endParaRPr>
          </a:p>
          <a:p>
            <a:pPr marL="0" indent="0">
              <a:buNone/>
            </a:pPr>
            <a:r>
              <a:rPr lang="en-US" altLang="ja-JP" dirty="0">
                <a:solidFill>
                  <a:srgbClr val="000000"/>
                </a:solidFill>
                <a:latin typeface="+mn-ea"/>
              </a:rPr>
              <a:t>1</a:t>
            </a:r>
            <a:r>
              <a:rPr lang="ja-JP" altLang="en-US" dirty="0">
                <a:solidFill>
                  <a:srgbClr val="000000"/>
                </a:solidFill>
                <a:latin typeface="+mn-ea"/>
              </a:rPr>
              <a:t>日</a:t>
            </a:r>
            <a:r>
              <a:rPr lang="en-US" altLang="ja-JP" dirty="0">
                <a:solidFill>
                  <a:srgbClr val="000000"/>
                </a:solidFill>
                <a:latin typeface="+mn-ea"/>
              </a:rPr>
              <a:t>1</a:t>
            </a:r>
            <a:r>
              <a:rPr lang="ja-JP" altLang="en-US" dirty="0">
                <a:solidFill>
                  <a:srgbClr val="000000"/>
                </a:solidFill>
                <a:latin typeface="+mn-ea"/>
              </a:rPr>
              <a:t>回の登録でポイントがたまり、ランクとして反映される</a:t>
            </a:r>
            <a:endParaRPr lang="en-US" altLang="ja-JP" dirty="0">
              <a:solidFill>
                <a:srgbClr val="000000"/>
              </a:solidFill>
              <a:latin typeface="+mn-ea"/>
            </a:endParaRPr>
          </a:p>
          <a:p>
            <a:pPr marL="0" indent="0">
              <a:buNone/>
            </a:pPr>
            <a:r>
              <a:rPr lang="ja-JP" altLang="en-US" b="0" i="0" u="none" strike="noStrike" dirty="0">
                <a:solidFill>
                  <a:srgbClr val="000000"/>
                </a:solidFill>
                <a:effectLst/>
                <a:latin typeface="+mn-ea"/>
              </a:rPr>
              <a:t>毎日</a:t>
            </a:r>
            <a:r>
              <a:rPr lang="en-US" altLang="ja-JP" b="0" i="0" u="none" strike="noStrike" dirty="0">
                <a:solidFill>
                  <a:srgbClr val="000000"/>
                </a:solidFill>
                <a:effectLst/>
                <a:latin typeface="+mn-ea"/>
              </a:rPr>
              <a:t>AM3</a:t>
            </a:r>
            <a:r>
              <a:rPr lang="en-US" altLang="ja-JP" dirty="0">
                <a:solidFill>
                  <a:srgbClr val="000000"/>
                </a:solidFill>
                <a:latin typeface="+mn-ea"/>
              </a:rPr>
              <a:t>:00</a:t>
            </a:r>
            <a:r>
              <a:rPr lang="ja-JP" altLang="en-US" b="0" i="0" u="none" strike="noStrike" dirty="0">
                <a:solidFill>
                  <a:srgbClr val="000000"/>
                </a:solidFill>
                <a:effectLst/>
                <a:latin typeface="+mn-ea"/>
              </a:rPr>
              <a:t>に一斉更新</a:t>
            </a:r>
            <a:endParaRPr lang="en-US" altLang="ja-JP" b="0" i="0" u="none" strike="noStrike" dirty="0">
              <a:solidFill>
                <a:srgbClr val="000000"/>
              </a:solidFill>
              <a:effectLst/>
              <a:latin typeface="+mn-ea"/>
            </a:endParaRPr>
          </a:p>
          <a:p>
            <a:pPr marL="0" indent="0">
              <a:buNone/>
            </a:pP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でリセット</a:t>
            </a:r>
            <a:endParaRPr lang="en-US" altLang="ja-JP" b="0" i="0" u="none" strike="noStrike" dirty="0">
              <a:solidFill>
                <a:srgbClr val="000000"/>
              </a:solidFill>
              <a:effectLst/>
              <a:latin typeface="+mn-ea"/>
            </a:endParaRPr>
          </a:p>
          <a:p>
            <a:pPr marL="0" indent="0">
              <a:buNone/>
            </a:pPr>
            <a:r>
              <a:rPr lang="ja-JP" altLang="en-US" b="1" i="0" u="none" strike="noStrike" dirty="0">
                <a:solidFill>
                  <a:srgbClr val="000000"/>
                </a:solidFill>
                <a:effectLst/>
                <a:latin typeface="+mn-ea"/>
              </a:rPr>
              <a:t>→モチベーションの維持</a:t>
            </a:r>
            <a:endParaRPr lang="en-US" altLang="ja-JP" b="1" i="0" u="none" strike="noStrike" dirty="0">
              <a:solidFill>
                <a:srgbClr val="000000"/>
              </a:solidFill>
              <a:effectLst/>
              <a:latin typeface="+mn-ea"/>
            </a:endParaRPr>
          </a:p>
          <a:p>
            <a:pPr marL="0" indent="0">
              <a:buNone/>
            </a:pPr>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endParaRPr lang="en-US" altLang="ja-JP" dirty="0">
              <a:solidFill>
                <a:srgbClr val="000000"/>
              </a:solidFill>
              <a:latin typeface="+mn-ea"/>
            </a:endParaRPr>
          </a:p>
          <a:p>
            <a:pPr marL="0" indent="0">
              <a:buNone/>
            </a:pP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dirty="0">
                <a:solidFill>
                  <a:srgbClr val="000000"/>
                </a:solidFill>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dirty="0">
                <a:solidFill>
                  <a:srgbClr val="000000"/>
                </a:solidFill>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endParaRPr lang="en-US" altLang="ja-JP"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lang="ja-JP" altLang="en-US" b="1" dirty="0">
                <a:latin typeface="+mn-ea"/>
                <a:ea typeface="+mn-ea"/>
              </a:rPr>
              <a:t>実現したかったこと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pPr marL="0" indent="0">
              <a:buNone/>
            </a:pPr>
            <a:r>
              <a:rPr lang="ja-JP" altLang="en-US" sz="3600" b="1" dirty="0">
                <a:solidFill>
                  <a:srgbClr val="000000"/>
                </a:solidFill>
                <a:latin typeface="+mn-ea"/>
              </a:rPr>
              <a:t>出来なかった理由</a:t>
            </a:r>
            <a:endParaRPr lang="en-US" altLang="ja-JP" sz="3600" b="1" dirty="0">
              <a:solidFill>
                <a:srgbClr val="000000"/>
              </a:solidFill>
              <a:latin typeface="+mn-ea"/>
            </a:endParaRPr>
          </a:p>
          <a:p>
            <a:pPr marL="0" indent="0">
              <a:buNone/>
            </a:pPr>
            <a:endParaRPr lang="en-US" altLang="ja-JP" sz="3600" b="1" dirty="0">
              <a:solidFill>
                <a:srgbClr val="000000"/>
              </a:solidFill>
              <a:latin typeface="+mn-ea"/>
            </a:endParaRPr>
          </a:p>
          <a:p>
            <a:r>
              <a:rPr lang="ja-JP" altLang="en-US" dirty="0">
                <a:latin typeface="+mn-ea"/>
              </a:rPr>
              <a:t>時間による処理が難しかった</a:t>
            </a:r>
            <a:endParaRPr lang="en-US" altLang="ja-JP" dirty="0">
              <a:latin typeface="+mn-ea"/>
            </a:endParaRPr>
          </a:p>
          <a:p>
            <a:endParaRPr lang="en-US" altLang="ja-JP" dirty="0">
              <a:latin typeface="+mn-ea"/>
            </a:endParaRPr>
          </a:p>
          <a:p>
            <a:r>
              <a:rPr lang="ja-JP" altLang="en-US" dirty="0">
                <a:latin typeface="+mn-ea"/>
              </a:rPr>
              <a:t>ランク制度以外の機能に時間がかかった</a:t>
            </a:r>
            <a:endParaRPr lang="en-US" altLang="ja-JP" dirty="0">
              <a:latin typeface="+mn-ea"/>
            </a:endParaRPr>
          </a:p>
          <a:p>
            <a:endParaRPr lang="en-US" altLang="ja-JP" dirty="0">
              <a:latin typeface="+mn-ea"/>
            </a:endParaRPr>
          </a:p>
        </p:txBody>
      </p:sp>
    </p:spTree>
    <p:extLst>
      <p:ext uri="{BB962C8B-B14F-4D97-AF65-F5344CB8AC3E}">
        <p14:creationId xmlns:p14="http://schemas.microsoft.com/office/powerpoint/2010/main" val="1058877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endParaRPr kumimoji="1" lang="en-US" altLang="ja-JP" sz="3500" b="1" dirty="0">
              <a:solidFill>
                <a:srgbClr val="FF9999"/>
              </a:solidFill>
            </a:endParaRPr>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チームに分かれて作業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A5A01-0A6E-4778-9B9C-F6DE901AD269}"/>
              </a:ext>
            </a:extLst>
          </p:cNvPr>
          <p:cNvSpPr>
            <a:spLocks noGrp="1"/>
          </p:cNvSpPr>
          <p:nvPr>
            <p:ph type="title"/>
          </p:nvPr>
        </p:nvSpPr>
        <p:spPr/>
        <p:txBody>
          <a:bodyPr/>
          <a:lstStyle/>
          <a:p>
            <a:r>
              <a:rPr kumimoji="1" lang="ja-JP" altLang="en-US" b="1" dirty="0">
                <a:latin typeface="+mn-ea"/>
                <a:ea typeface="+mn-ea"/>
              </a:rPr>
              <a:t>実際のガントチャート</a:t>
            </a:r>
          </a:p>
        </p:txBody>
      </p:sp>
      <p:sp>
        <p:nvSpPr>
          <p:cNvPr id="3" name="コンテンツ プレースホルダー 2">
            <a:extLst>
              <a:ext uri="{FF2B5EF4-FFF2-40B4-BE49-F238E27FC236}">
                <a16:creationId xmlns:a16="http://schemas.microsoft.com/office/drawing/2014/main" id="{182A9059-191E-4CF7-97DA-91C73EC193A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06611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endParaRPr kumimoji="1" lang="en-US" altLang="ja-JP" dirty="0"/>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850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80653661"/>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642144" y="64861"/>
            <a:ext cx="3782711" cy="2571750"/>
          </a:xfrm>
          <a:prstGeom prst="wedgeEllipseCallout">
            <a:avLst>
              <a:gd name="adj1" fmla="val 55189"/>
              <a:gd name="adj2" fmla="val 16294"/>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104775" y="3710151"/>
            <a:ext cx="3142922" cy="2479151"/>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9197747" y="1714638"/>
            <a:ext cx="2860903" cy="2571751"/>
          </a:xfrm>
          <a:prstGeom prst="wedgeEllipseCallout">
            <a:avLst>
              <a:gd name="adj1" fmla="val -58561"/>
              <a:gd name="adj2" fmla="val 33956"/>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117432" y="2090159"/>
            <a:ext cx="9985710" cy="3239984"/>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5916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TotalTime>
  <Words>1580</Words>
  <Application>Microsoft Office PowerPoint</Application>
  <PresentationFormat>ワイド画面</PresentationFormat>
  <Paragraphs>251</Paragraphs>
  <Slides>29</Slides>
  <Notes>24</Notes>
  <HiddenSlides>0</HiddenSlides>
  <MMClips>4</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游ゴシック</vt:lpstr>
      <vt:lpstr>游ゴシック Light</vt:lpstr>
      <vt:lpstr>Arial</vt:lpstr>
      <vt:lpstr>Courier New</vt:lpstr>
      <vt:lpstr>Wingdings</vt:lpstr>
      <vt:lpstr>Office テーマ</vt:lpstr>
      <vt:lpstr>PowerPoint プレゼンテーション</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変化が分かる</vt:lpstr>
      <vt:lpstr>PowerPoint プレゼンテーション</vt:lpstr>
      <vt:lpstr>意識が変わる</vt:lpstr>
      <vt:lpstr>PowerPoint プレゼンテーション</vt:lpstr>
      <vt:lpstr>交流できる</vt:lpstr>
      <vt:lpstr>PowerPoint プレゼンテーション</vt:lpstr>
      <vt:lpstr>こんなハードルが…</vt:lpstr>
      <vt:lpstr>「きょうから」利用後…</vt:lpstr>
      <vt:lpstr>「きょうから」利用後…</vt:lpstr>
      <vt:lpstr>実現したかったこと</vt:lpstr>
      <vt:lpstr>実現したかったこと</vt:lpstr>
      <vt:lpstr>PowerPoint プレゼンテーション</vt:lpstr>
      <vt:lpstr>４.工夫したこと</vt:lpstr>
      <vt:lpstr>実際のガントチャート</vt:lpstr>
      <vt:lpstr>PowerPoint プレゼンテーション</vt:lpstr>
      <vt:lpstr>５.学んだこと</vt:lpstr>
      <vt:lpstr>５.学んだこと</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158</cp:revision>
  <dcterms:created xsi:type="dcterms:W3CDTF">2023-06-23T06:53:51Z</dcterms:created>
  <dcterms:modified xsi:type="dcterms:W3CDTF">2023-06-29T01:31:34Z</dcterms:modified>
</cp:coreProperties>
</file>