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0" r:id="rId3"/>
    <p:sldId id="288" r:id="rId4"/>
    <p:sldId id="301" r:id="rId5"/>
    <p:sldId id="282" r:id="rId6"/>
    <p:sldId id="257" r:id="rId7"/>
    <p:sldId id="280" r:id="rId8"/>
    <p:sldId id="273" r:id="rId9"/>
    <p:sldId id="270" r:id="rId10"/>
    <p:sldId id="299" r:id="rId11"/>
    <p:sldId id="284" r:id="rId12"/>
    <p:sldId id="264" r:id="rId13"/>
    <p:sldId id="269" r:id="rId14"/>
    <p:sldId id="267" r:id="rId15"/>
    <p:sldId id="274" r:id="rId16"/>
    <p:sldId id="266" r:id="rId17"/>
    <p:sldId id="265" r:id="rId18"/>
    <p:sldId id="289" r:id="rId19"/>
    <p:sldId id="303" r:id="rId20"/>
    <p:sldId id="302" r:id="rId21"/>
    <p:sldId id="279" r:id="rId22"/>
    <p:sldId id="285" r:id="rId23"/>
    <p:sldId id="292" r:id="rId24"/>
    <p:sldId id="296" r:id="rId25"/>
    <p:sldId id="298" r:id="rId26"/>
    <p:sldId id="297" r:id="rId27"/>
    <p:sldId id="286" r:id="rId28"/>
    <p:sldId id="291" r:id="rId29"/>
    <p:sldId id="293" r:id="rId30"/>
    <p:sldId id="29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76216" autoAdjust="0"/>
  </p:normalViewPr>
  <p:slideViewPr>
    <p:cSldViewPr snapToGrid="0">
      <p:cViewPr>
        <p:scale>
          <a:sx n="50" d="100"/>
          <a:sy n="50" d="100"/>
        </p:scale>
        <p:origin x="103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599486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21</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3</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28</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29</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30</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9</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FC5B96-CB86-4D97-83E1-D50ED26DADE3}"/>
              </a:ext>
            </a:extLst>
          </p:cNvPr>
          <p:cNvSpPr>
            <a:spLocks noGrp="1"/>
          </p:cNvSpPr>
          <p:nvPr>
            <p:ph idx="1"/>
          </p:nvPr>
        </p:nvSpPr>
        <p:spPr>
          <a:xfrm>
            <a:off x="764088" y="701458"/>
            <a:ext cx="10589712" cy="5475505"/>
          </a:xfrm>
        </p:spPr>
        <p:txBody>
          <a:bodyPr>
            <a:normAutofit/>
          </a:bodyPr>
          <a:lstStyle/>
          <a:p>
            <a:pPr>
              <a:buFont typeface="Wingdings" panose="05000000000000000000" pitchFamily="2" charset="2"/>
              <a:buChar char="p"/>
            </a:pPr>
            <a:r>
              <a:rPr kumimoji="1" lang="en-US" altLang="ja-JP" dirty="0"/>
              <a:t>5</a:t>
            </a:r>
            <a:r>
              <a:rPr kumimoji="1" lang="ja-JP" altLang="en-US" dirty="0"/>
              <a:t>分余っている</a:t>
            </a:r>
            <a:endParaRPr kumimoji="1" lang="en-US" altLang="ja-JP" dirty="0"/>
          </a:p>
          <a:p>
            <a:pPr>
              <a:buFont typeface="Wingdings" panose="05000000000000000000" pitchFamily="2" charset="2"/>
              <a:buChar char="p"/>
            </a:pPr>
            <a:r>
              <a:rPr lang="ja-JP" altLang="en-US" dirty="0"/>
              <a:t>個人個人の成長？</a:t>
            </a:r>
            <a:endParaRPr kumimoji="1" lang="en-US" altLang="ja-JP" dirty="0"/>
          </a:p>
          <a:p>
            <a:pPr>
              <a:buFont typeface="Wingdings" panose="05000000000000000000" pitchFamily="2" charset="2"/>
              <a:buChar char="p"/>
            </a:pPr>
            <a:r>
              <a:rPr kumimoji="1" lang="ja-JP" altLang="en-US" dirty="0"/>
              <a:t>実際のガントチャート</a:t>
            </a:r>
            <a:endParaRPr kumimoji="1" lang="en-US" altLang="ja-JP" dirty="0"/>
          </a:p>
          <a:p>
            <a:pPr>
              <a:buFont typeface="Wingdings" panose="05000000000000000000" pitchFamily="2" charset="2"/>
              <a:buChar char="p"/>
            </a:pPr>
            <a:r>
              <a:rPr lang="ja-JP" altLang="en-US" dirty="0"/>
              <a:t>グラフの日付</a:t>
            </a:r>
            <a:endParaRPr lang="en-US" altLang="ja-JP" dirty="0"/>
          </a:p>
          <a:p>
            <a:pPr>
              <a:buFont typeface="Wingdings" panose="05000000000000000000" pitchFamily="2" charset="2"/>
              <a:buChar char="p"/>
            </a:pPr>
            <a:r>
              <a:rPr kumimoji="1" lang="ja-JP" altLang="en-US" dirty="0"/>
              <a:t>スライドショーの写真</a:t>
            </a:r>
            <a:endParaRPr kumimoji="1" lang="en-US" altLang="ja-JP" dirty="0"/>
          </a:p>
          <a:p>
            <a:pPr>
              <a:buFont typeface="Wingdings" panose="05000000000000000000" pitchFamily="2" charset="2"/>
              <a:buChar char="p"/>
            </a:pPr>
            <a:r>
              <a:rPr lang="ja-JP" altLang="en-US" dirty="0"/>
              <a:t>ランク</a:t>
            </a:r>
            <a:endParaRPr lang="en-US" altLang="ja-JP" dirty="0"/>
          </a:p>
          <a:p>
            <a:pPr>
              <a:buFont typeface="Wingdings" panose="05000000000000000000" pitchFamily="2" charset="2"/>
              <a:buChar char="p"/>
            </a:pPr>
            <a:r>
              <a:rPr kumimoji="1" lang="ja-JP" altLang="en-US" dirty="0"/>
              <a:t>時間配分決める？</a:t>
            </a:r>
            <a:endParaRPr kumimoji="1" lang="en-US" altLang="ja-JP" dirty="0"/>
          </a:p>
          <a:p>
            <a:pPr>
              <a:buFont typeface="Wingdings" panose="05000000000000000000" pitchFamily="2" charset="2"/>
              <a:buChar char="ü"/>
            </a:pPr>
            <a:r>
              <a:rPr kumimoji="1" lang="ja-JP" altLang="en-US" dirty="0"/>
              <a:t>バナー</a:t>
            </a:r>
            <a:endParaRPr kumimoji="1" lang="en-US" altLang="ja-JP" dirty="0"/>
          </a:p>
          <a:p>
            <a:pPr>
              <a:buFont typeface="Wingdings" panose="05000000000000000000" pitchFamily="2" charset="2"/>
              <a:buChar char="ü"/>
            </a:pPr>
            <a:r>
              <a:rPr lang="ja-JP" altLang="en-US" dirty="0"/>
              <a:t>変化・意識・交流の順番にする</a:t>
            </a:r>
            <a:endParaRPr kumimoji="1" lang="en-US" altLang="ja-JP" dirty="0"/>
          </a:p>
        </p:txBody>
      </p:sp>
    </p:spTree>
    <p:extLst>
      <p:ext uri="{BB962C8B-B14F-4D97-AF65-F5344CB8AC3E}">
        <p14:creationId xmlns:p14="http://schemas.microsoft.com/office/powerpoint/2010/main" val="193517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12" name="思考の吹き出し: 雲形 11">
            <a:extLst>
              <a:ext uri="{FF2B5EF4-FFF2-40B4-BE49-F238E27FC236}">
                <a16:creationId xmlns:a16="http://schemas.microsoft.com/office/drawing/2014/main" id="{E92968A3-5611-4E03-8F84-0B858D073128}"/>
              </a:ext>
            </a:extLst>
          </p:cNvPr>
          <p:cNvSpPr/>
          <p:nvPr/>
        </p:nvSpPr>
        <p:spPr>
          <a:xfrm>
            <a:off x="3704109" y="116405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48985" y="2017822"/>
            <a:ext cx="4786270" cy="2968668"/>
          </a:xfrm>
          <a:prstGeom prst="cloudCallout">
            <a:avLst>
              <a:gd name="adj1" fmla="val -65082"/>
              <a:gd name="adj2" fmla="val 274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313424" y="2880823"/>
            <a:ext cx="5880100" cy="2093934"/>
          </a:xfrm>
          <a:prstGeom prst="cloudCallout">
            <a:avLst>
              <a:gd name="adj1" fmla="val -58786"/>
              <a:gd name="adj2" fmla="val 3310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3" name="思考の吹き出し: 雲形 12">
            <a:extLst>
              <a:ext uri="{FF2B5EF4-FFF2-40B4-BE49-F238E27FC236}">
                <a16:creationId xmlns:a16="http://schemas.microsoft.com/office/drawing/2014/main" id="{27DEBA30-C168-4FF0-8B24-5471EA424A1C}"/>
              </a:ext>
            </a:extLst>
          </p:cNvPr>
          <p:cNvSpPr/>
          <p:nvPr/>
        </p:nvSpPr>
        <p:spPr>
          <a:xfrm>
            <a:off x="5093619" y="1897577"/>
            <a:ext cx="5851190" cy="3717968"/>
          </a:xfrm>
          <a:prstGeom prst="cloudCallout">
            <a:avLst>
              <a:gd name="adj1" fmla="val -73447"/>
              <a:gd name="adj2" fmla="val 22618"/>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5935426" y="3086611"/>
            <a:ext cx="4786270" cy="2968668"/>
          </a:xfrm>
          <a:prstGeom prst="cloudCallout">
            <a:avLst>
              <a:gd name="adj1" fmla="val -80472"/>
              <a:gd name="adj2" fmla="val 1159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
        <p:nvSpPr>
          <p:cNvPr id="14" name="思考の吹き出し: 雲形 13">
            <a:extLst>
              <a:ext uri="{FF2B5EF4-FFF2-40B4-BE49-F238E27FC236}">
                <a16:creationId xmlns:a16="http://schemas.microsoft.com/office/drawing/2014/main" id="{C2E9D9D9-C84B-415D-BDEF-3178D1EA09E6}"/>
              </a:ext>
            </a:extLst>
          </p:cNvPr>
          <p:cNvSpPr/>
          <p:nvPr/>
        </p:nvSpPr>
        <p:spPr>
          <a:xfrm>
            <a:off x="5811367" y="2654055"/>
            <a:ext cx="5257799" cy="3401224"/>
          </a:xfrm>
          <a:prstGeom prst="cloudCallout">
            <a:avLst>
              <a:gd name="adj1" fmla="val -70896"/>
              <a:gd name="adj2" fmla="val 2233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pic>
        <p:nvPicPr>
          <p:cNvPr id="15" name="Picture 4" descr="健康診断の結果を見ている男性のイラスト（笑顔）">
            <a:extLst>
              <a:ext uri="{FF2B5EF4-FFF2-40B4-BE49-F238E27FC236}">
                <a16:creationId xmlns:a16="http://schemas.microsoft.com/office/drawing/2014/main" id="{C5748A6A-687C-4D00-AB9D-962637001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7" y="2083207"/>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D96AE58F-AB4D-4817-9676-A23ADD8702F2}"/>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dirty="0"/>
          </a:p>
        </p:txBody>
      </p:sp>
    </p:spTree>
    <p:extLst>
      <p:ext uri="{BB962C8B-B14F-4D97-AF65-F5344CB8AC3E}">
        <p14:creationId xmlns:p14="http://schemas.microsoft.com/office/powerpoint/2010/main" val="162546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1026"/>
                                        </p:tgtEl>
                                      </p:cBhvr>
                                    </p:animEffect>
                                    <p:set>
                                      <p:cBhvr>
                                        <p:cTn id="48" dur="1" fill="hold">
                                          <p:stCondLst>
                                            <p:cond delay="499"/>
                                          </p:stCondLst>
                                        </p:cTn>
                                        <p:tgtEl>
                                          <p:spTgt spid="10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animBg="1"/>
      <p:bldP spid="10" grpId="0" animBg="1"/>
      <p:bldP spid="13"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5013640" y="120442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チームに分かれて作業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47" y="2451782"/>
            <a:ext cx="667838" cy="667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172891"/>
            <a:ext cx="627263" cy="80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4294967295"/>
          </p:nvPr>
        </p:nvSpPr>
        <p:spPr>
          <a:xfrm>
            <a:off x="3340100" y="292101"/>
            <a:ext cx="8851900" cy="2298700"/>
          </a:xfrm>
        </p:spPr>
        <p:txBody>
          <a:bodyPr>
            <a:normAutofit fontScale="62500" lnSpcReduction="20000"/>
          </a:bodyPr>
          <a:lstStyle/>
          <a:p>
            <a:r>
              <a:rPr lang="ja-JP" altLang="en-US" dirty="0"/>
              <a:t>就職活動に力を入れ大手保険会社に入社したはいいものの激務のストレスからお酒に逃げる。仕事にはやりがいを感じている。入社</a:t>
            </a:r>
            <a:r>
              <a:rPr lang="en-US" altLang="ja-JP" dirty="0"/>
              <a:t>4</a:t>
            </a:r>
            <a:r>
              <a:rPr lang="ja-JP" altLang="en-US" dirty="0"/>
              <a:t>年目で業務にも慣れてきているが健康診断の結果が悪く健康を意識し始める。</a:t>
            </a:r>
            <a:r>
              <a:rPr lang="en-US" altLang="ja-JP" dirty="0"/>
              <a:t>15</a:t>
            </a:r>
            <a:r>
              <a:rPr lang="ja-JP" altLang="en-US" dirty="0"/>
              <a:t>キロ太った。</a:t>
            </a:r>
            <a:endParaRPr lang="en-US" altLang="ja-JP" dirty="0"/>
          </a:p>
          <a:p>
            <a:r>
              <a:rPr lang="ja-JP" altLang="en-US" dirty="0"/>
              <a:t>生活</a:t>
            </a:r>
            <a:endParaRPr lang="en-US" altLang="ja-JP" dirty="0"/>
          </a:p>
          <a:p>
            <a:r>
              <a:rPr lang="ja-JP" altLang="en-US" dirty="0"/>
              <a:t>通勤時間　電車</a:t>
            </a:r>
            <a:r>
              <a:rPr lang="en-US" altLang="ja-JP" dirty="0"/>
              <a:t>30</a:t>
            </a:r>
            <a:r>
              <a:rPr lang="ja-JP" altLang="en-US" dirty="0"/>
              <a:t>分、徒歩</a:t>
            </a:r>
            <a:r>
              <a:rPr lang="en-US" altLang="ja-JP" dirty="0"/>
              <a:t>10</a:t>
            </a:r>
            <a:r>
              <a:rPr lang="ja-JP" altLang="en-US" dirty="0"/>
              <a:t>分</a:t>
            </a:r>
            <a:endParaRPr lang="en-US" altLang="ja-JP" dirty="0"/>
          </a:p>
          <a:p>
            <a:r>
              <a:rPr lang="ja-JP" altLang="en-US" dirty="0"/>
              <a:t>勤務時間　定時</a:t>
            </a:r>
            <a:r>
              <a:rPr lang="en-US" altLang="ja-JP" dirty="0"/>
              <a:t>9:00~18:00</a:t>
            </a:r>
            <a:r>
              <a:rPr lang="ja-JP" altLang="en-US" dirty="0"/>
              <a:t>　実際はお客様都合で休日出勤・残業が多い</a:t>
            </a:r>
            <a:endParaRPr lang="en-US" altLang="ja-JP" dirty="0"/>
          </a:p>
          <a:p>
            <a:r>
              <a:rPr lang="ja-JP" altLang="en-US" dirty="0"/>
              <a:t>休み　　　不定期（週休二日制）</a:t>
            </a:r>
            <a:endParaRPr lang="en-US" altLang="ja-JP" dirty="0"/>
          </a:p>
          <a:p>
            <a:r>
              <a:rPr lang="ja-JP" altLang="en-US" dirty="0"/>
              <a:t>休みの日にすること　インドア：ゲーム</a:t>
            </a:r>
            <a:r>
              <a:rPr lang="en-US" altLang="ja-JP" dirty="0"/>
              <a:t>	</a:t>
            </a:r>
            <a:r>
              <a:rPr lang="ja-JP" altLang="en-US" dirty="0"/>
              <a:t>　　：映画</a:t>
            </a:r>
            <a:endParaRPr lang="en-US" altLang="ja-JP" dirty="0"/>
          </a:p>
        </p:txBody>
      </p:sp>
      <p:pic>
        <p:nvPicPr>
          <p:cNvPr id="3" name="図プレースホルダー 2" descr="スーツを着た男性&#10;&#10;自動的に生成された説明">
            <a:extLst>
              <a:ext uri="{FF2B5EF4-FFF2-40B4-BE49-F238E27FC236}">
                <a16:creationId xmlns:a16="http://schemas.microsoft.com/office/drawing/2014/main" id="{DE3A38C2-EBA6-452A-9C57-C8367CBEE8EF}"/>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816" r="1816"/>
          <a:stretch>
            <a:fillRect/>
          </a:stretch>
        </p:blipFill>
        <p:spPr>
          <a:xfrm>
            <a:off x="112027" y="185003"/>
            <a:ext cx="3125788" cy="2162175"/>
          </a:xfrm>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4294967295"/>
          </p:nvPr>
        </p:nvSpPr>
        <p:spPr>
          <a:xfrm>
            <a:off x="0" y="2590800"/>
            <a:ext cx="3883068" cy="4082197"/>
          </a:xfrm>
        </p:spPr>
        <p:txBody>
          <a:bodyPr>
            <a:normAutofit fontScale="92500" lnSpcReduction="10000"/>
          </a:bodyPr>
          <a:lstStyle/>
          <a:p>
            <a:r>
              <a:rPr lang="ja-JP" altLang="en-US" sz="1800" dirty="0"/>
              <a:t>氏名：山田夕貴 やまだゆうき</a:t>
            </a:r>
            <a:endParaRPr lang="en-US" altLang="ja-JP" sz="1800" dirty="0"/>
          </a:p>
          <a:p>
            <a:r>
              <a:rPr lang="ja-JP" altLang="en-US" sz="1800" dirty="0"/>
              <a:t>年齢：</a:t>
            </a:r>
            <a:r>
              <a:rPr lang="en-US" altLang="ja-JP" sz="1800" dirty="0"/>
              <a:t>26</a:t>
            </a:r>
            <a:r>
              <a:rPr lang="ja-JP" altLang="en-US" sz="1800" dirty="0"/>
              <a:t>歳</a:t>
            </a:r>
            <a:endParaRPr lang="en-US" altLang="ja-JP" sz="1800" dirty="0"/>
          </a:p>
          <a:p>
            <a:r>
              <a:rPr lang="ja-JP" altLang="en-US" sz="1800" dirty="0"/>
              <a:t>身長：</a:t>
            </a:r>
            <a:r>
              <a:rPr lang="en-US" altLang="ja-JP" sz="1800" dirty="0"/>
              <a:t>173cm</a:t>
            </a:r>
          </a:p>
          <a:p>
            <a:r>
              <a:rPr lang="ja-JP" altLang="en-US" sz="1800" dirty="0"/>
              <a:t>体重：</a:t>
            </a:r>
            <a:r>
              <a:rPr lang="en-US" altLang="ja-JP" sz="1800" dirty="0"/>
              <a:t>78kg</a:t>
            </a:r>
            <a:r>
              <a:rPr lang="ja-JP" altLang="en-US" sz="1800" dirty="0"/>
              <a:t>（入社時は</a:t>
            </a:r>
            <a:r>
              <a:rPr lang="en-US" altLang="ja-JP" sz="1800" dirty="0"/>
              <a:t>63kg</a:t>
            </a:r>
            <a:r>
              <a:rPr lang="ja-JP" altLang="en-US" sz="1800" dirty="0"/>
              <a:t>）</a:t>
            </a:r>
            <a:endParaRPr lang="en-US" altLang="ja-JP" sz="1800" dirty="0"/>
          </a:p>
          <a:p>
            <a:r>
              <a:rPr lang="ja-JP" altLang="en-US" sz="1800" dirty="0"/>
              <a:t>職業：保険営業</a:t>
            </a:r>
            <a:endParaRPr lang="en-US" altLang="ja-JP" sz="1800" dirty="0"/>
          </a:p>
          <a:p>
            <a:r>
              <a:rPr lang="ja-JP" altLang="en-US" sz="1800" dirty="0"/>
              <a:t>収入：</a:t>
            </a:r>
            <a:r>
              <a:rPr lang="en-US" altLang="ja-JP" sz="1800" dirty="0"/>
              <a:t>460</a:t>
            </a:r>
            <a:r>
              <a:rPr lang="ja-JP" altLang="en-US" sz="1800" dirty="0"/>
              <a:t>万円</a:t>
            </a:r>
            <a:endParaRPr lang="en-US" altLang="ja-JP" sz="1800" dirty="0"/>
          </a:p>
          <a:p>
            <a:r>
              <a:rPr lang="ja-JP" altLang="en-US" sz="1800" dirty="0"/>
              <a:t>学歴：大卒</a:t>
            </a:r>
            <a:endParaRPr lang="en-US" altLang="ja-JP" sz="1800" dirty="0"/>
          </a:p>
          <a:p>
            <a:r>
              <a:rPr lang="ja-JP" altLang="en-US" sz="1800" dirty="0"/>
              <a:t>出生：神奈川</a:t>
            </a:r>
            <a:endParaRPr lang="en-US" altLang="ja-JP" sz="1800" dirty="0"/>
          </a:p>
          <a:p>
            <a:r>
              <a:rPr lang="ja-JP" altLang="en-US" sz="1800" dirty="0"/>
              <a:t>家族：一人暮らし</a:t>
            </a:r>
            <a:endParaRPr lang="en-US" altLang="ja-JP" sz="1800" dirty="0"/>
          </a:p>
          <a:p>
            <a:r>
              <a:rPr lang="ja-JP" altLang="en-US" sz="1800" dirty="0"/>
              <a:t>特徴：飲み会が多く下腹が出てきた。</a:t>
            </a:r>
            <a:endParaRPr lang="en-US" altLang="ja-JP" sz="1800" dirty="0"/>
          </a:p>
          <a:p>
            <a:r>
              <a:rPr lang="ja-JP" altLang="en-US" sz="1800" dirty="0"/>
              <a:t>普段は自炊せずに外食・コンビニが多い。仕事終わりに晩酌するのが趣味。好きな酒はビール。</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4294967295"/>
          </p:nvPr>
        </p:nvSpPr>
        <p:spPr>
          <a:xfrm>
            <a:off x="8807450" y="2590799"/>
            <a:ext cx="3340100" cy="4082197"/>
          </a:xfrm>
        </p:spPr>
        <p:txBody>
          <a:bodyPr>
            <a:normAutofit fontScale="62500" lnSpcReduction="20000"/>
          </a:bodyPr>
          <a:lstStyle/>
          <a:p>
            <a:r>
              <a:rPr lang="en-US" altLang="ja-JP" dirty="0"/>
              <a:t>LINE</a:t>
            </a:r>
            <a:r>
              <a:rPr lang="ja-JP" altLang="en-US" dirty="0"/>
              <a:t>：毎日。タイムラインは見ない。</a:t>
            </a:r>
            <a:endParaRPr lang="en-US" altLang="ja-JP" dirty="0"/>
          </a:p>
          <a:p>
            <a:endParaRPr lang="ja-JP" altLang="en-US" dirty="0"/>
          </a:p>
          <a:p>
            <a:r>
              <a:rPr lang="en-US" altLang="ja-JP" dirty="0"/>
              <a:t>Twitter</a:t>
            </a:r>
            <a:r>
              <a:rPr lang="ja-JP" altLang="en-US" dirty="0"/>
              <a:t>：おつまみの写真を投稿。</a:t>
            </a:r>
            <a:endParaRPr lang="en-US" altLang="ja-JP" dirty="0"/>
          </a:p>
          <a:p>
            <a:endParaRPr lang="en-US" altLang="ja-JP" dirty="0"/>
          </a:p>
          <a:p>
            <a:r>
              <a:rPr lang="en-US" altLang="ja-JP" dirty="0"/>
              <a:t>Instagram</a:t>
            </a:r>
            <a:r>
              <a:rPr lang="ja-JP" altLang="en-US" dirty="0"/>
              <a:t>：食事の写真を投稿。</a:t>
            </a:r>
          </a:p>
          <a:p>
            <a:endParaRPr lang="en-US" altLang="ja-JP" dirty="0"/>
          </a:p>
          <a:p>
            <a:r>
              <a:rPr lang="en-US" altLang="ja-JP" dirty="0"/>
              <a:t>Facebook</a:t>
            </a:r>
            <a:r>
              <a:rPr lang="ja-JP" altLang="en-US" dirty="0"/>
              <a:t>：登録はした。</a:t>
            </a:r>
            <a:endParaRPr lang="en-US" altLang="ja-JP" dirty="0"/>
          </a:p>
          <a:p>
            <a:endParaRPr lang="ja-JP" altLang="en-US" dirty="0"/>
          </a:p>
          <a:p>
            <a:r>
              <a:rPr lang="en-US" altLang="ja-JP" dirty="0"/>
              <a:t>YouTube</a:t>
            </a:r>
            <a:r>
              <a:rPr lang="ja-JP" altLang="en-US" dirty="0"/>
              <a:t>：家に帰ってからはよく見ている。ダイエット動画がおすすめに表示されるようになった。</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4294967295"/>
          </p:nvPr>
        </p:nvSpPr>
        <p:spPr>
          <a:xfrm>
            <a:off x="4064000" y="2590800"/>
            <a:ext cx="4876800" cy="4082197"/>
          </a:xfrm>
        </p:spPr>
        <p:txBody>
          <a:bodyPr>
            <a:normAutofit fontScale="92500" lnSpcReduction="10000"/>
          </a:bodyPr>
          <a:lstStyle/>
          <a:p>
            <a:r>
              <a:rPr lang="ja-JP" altLang="en-US" sz="1800" dirty="0"/>
              <a:t>不満：激務によりプライベートの時間が取れない。仕事の付き合いの飲み会が多い。最近は同期グループの</a:t>
            </a:r>
            <a:r>
              <a:rPr lang="en-US" altLang="ja-JP" sz="1800" dirty="0"/>
              <a:t>LINE</a:t>
            </a:r>
            <a:r>
              <a:rPr lang="ja-JP" altLang="en-US" sz="1800" dirty="0"/>
              <a:t>に反応するのも面倒になってきた。</a:t>
            </a:r>
            <a:endParaRPr lang="en-US" altLang="ja-JP" sz="1800" dirty="0"/>
          </a:p>
          <a:p>
            <a:r>
              <a:rPr lang="ja-JP" altLang="en-US" sz="1800" dirty="0"/>
              <a:t>満足：社内の人間関係には満足している。業績にあった評価をしてもらえている。</a:t>
            </a:r>
            <a:endParaRPr lang="en-US" altLang="ja-JP" sz="1800" dirty="0"/>
          </a:p>
          <a:p>
            <a:r>
              <a:rPr lang="ja-JP" altLang="en-US" sz="1800" dirty="0"/>
              <a:t>欲求：痩せたい。プライベートの時間が欲しい。</a:t>
            </a:r>
            <a:endParaRPr lang="en-US" altLang="ja-JP" sz="1800" dirty="0"/>
          </a:p>
          <a:p>
            <a:r>
              <a:rPr lang="ja-JP" altLang="en-US" sz="1800" dirty="0"/>
              <a:t>問題点：肥満傾向・プライベートの時間がない・外食が多い・運動不足・ストレスの解消先がない・睡眠不足・</a:t>
            </a:r>
            <a:endParaRPr lang="en-US" altLang="ja-JP" sz="1800" dirty="0"/>
          </a:p>
          <a:p>
            <a:r>
              <a:rPr lang="ja-JP" altLang="en-US" sz="1800" dirty="0"/>
              <a:t>性格：野球部・温和・大雑把（ポテチを食べながらゲームのコントローラーを触る）・</a:t>
            </a:r>
            <a:endParaRPr lang="en-US" altLang="ja-JP" sz="1800" dirty="0"/>
          </a:p>
          <a:p>
            <a:r>
              <a:rPr lang="ja-JP" altLang="en-US" sz="1800" dirty="0"/>
              <a:t>生活リズム（スケジュール）・運動・栄養・睡眠（睡眠時間）・健康・ストレス解消</a:t>
            </a:r>
            <a:endParaRPr lang="en-US" altLang="ja-JP" sz="1800" dirty="0"/>
          </a:p>
          <a:p>
            <a:endParaRPr lang="en-US" altLang="ja-JP" sz="1800" dirty="0"/>
          </a:p>
        </p:txBody>
      </p:sp>
      <p:sp>
        <p:nvSpPr>
          <p:cNvPr id="4" name="正方形/長方形 3">
            <a:extLst>
              <a:ext uri="{FF2B5EF4-FFF2-40B4-BE49-F238E27FC236}">
                <a16:creationId xmlns:a16="http://schemas.microsoft.com/office/drawing/2014/main" id="{2C4978C8-D678-4BB7-A826-005DCDB2238F}"/>
              </a:ext>
            </a:extLst>
          </p:cNvPr>
          <p:cNvSpPr/>
          <p:nvPr/>
        </p:nvSpPr>
        <p:spPr>
          <a:xfrm>
            <a:off x="201036" y="185002"/>
            <a:ext cx="3925779" cy="17907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400" b="1" dirty="0"/>
              <a:t>やる気はあまりないが健康に意識が向き始める</a:t>
            </a:r>
            <a:endParaRPr kumimoji="1" lang="en-US" altLang="ja-JP" sz="2400" b="1" dirty="0"/>
          </a:p>
          <a:p>
            <a:pPr algn="ctr"/>
            <a:r>
              <a:rPr lang="ja-JP" altLang="en-US" sz="2400" b="1" dirty="0"/>
              <a:t>シンプルな操作が合う</a:t>
            </a:r>
            <a:endParaRPr kumimoji="1" lang="en-US" altLang="ja-JP" sz="2400" b="1" dirty="0"/>
          </a:p>
        </p:txBody>
      </p:sp>
      <p:sp>
        <p:nvSpPr>
          <p:cNvPr id="11" name="正方形/長方形 10">
            <a:extLst>
              <a:ext uri="{FF2B5EF4-FFF2-40B4-BE49-F238E27FC236}">
                <a16:creationId xmlns:a16="http://schemas.microsoft.com/office/drawing/2014/main" id="{FCF936C5-E30A-4039-9893-DA3A2BE55A28}"/>
              </a:ext>
            </a:extLst>
          </p:cNvPr>
          <p:cNvSpPr/>
          <p:nvPr/>
        </p:nvSpPr>
        <p:spPr>
          <a:xfrm>
            <a:off x="226436" y="2102703"/>
            <a:ext cx="3925779" cy="17907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400" b="1" dirty="0"/>
              <a:t>仕事に追われている</a:t>
            </a:r>
            <a:endParaRPr lang="en-US" altLang="ja-JP" sz="2400" b="1" dirty="0"/>
          </a:p>
          <a:p>
            <a:pPr algn="ctr"/>
            <a:r>
              <a:rPr kumimoji="1" lang="ja-JP" altLang="en-US" sz="2400" b="1" dirty="0"/>
              <a:t>アバウトな記録が助かる</a:t>
            </a:r>
          </a:p>
        </p:txBody>
      </p:sp>
      <p:sp>
        <p:nvSpPr>
          <p:cNvPr id="12" name="正方形/長方形 11">
            <a:extLst>
              <a:ext uri="{FF2B5EF4-FFF2-40B4-BE49-F238E27FC236}">
                <a16:creationId xmlns:a16="http://schemas.microsoft.com/office/drawing/2014/main" id="{81EB01A0-4075-4E7A-BFCB-03F6AC285955}"/>
              </a:ext>
            </a:extLst>
          </p:cNvPr>
          <p:cNvSpPr/>
          <p:nvPr/>
        </p:nvSpPr>
        <p:spPr>
          <a:xfrm>
            <a:off x="226436" y="4157780"/>
            <a:ext cx="3925779" cy="17907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400" b="1" dirty="0"/>
              <a:t>職場の人間関係が主</a:t>
            </a:r>
            <a:endParaRPr kumimoji="1" lang="en-US" altLang="ja-JP" sz="2400" b="1" dirty="0"/>
          </a:p>
          <a:p>
            <a:pPr algn="ctr"/>
            <a:r>
              <a:rPr lang="ja-JP" altLang="en-US" sz="2400" b="1" dirty="0"/>
              <a:t>掲示板で普段で合えない人と交流できる</a:t>
            </a:r>
            <a:endParaRPr kumimoji="1" lang="en-US" altLang="ja-JP" sz="2400" b="1" dirty="0"/>
          </a:p>
        </p:txBody>
      </p:sp>
    </p:spTree>
    <p:extLst>
      <p:ext uri="{BB962C8B-B14F-4D97-AF65-F5344CB8AC3E}">
        <p14:creationId xmlns:p14="http://schemas.microsoft.com/office/powerpoint/2010/main" val="7005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1900</Words>
  <Application>Microsoft Office PowerPoint</Application>
  <PresentationFormat>ワイド画面</PresentationFormat>
  <Paragraphs>278</Paragraphs>
  <Slides>30</Slides>
  <Notes>22</Notes>
  <HiddenSlides>4</HiddenSlides>
  <MMClips>4</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游ゴシック Light</vt:lpstr>
      <vt:lpstr>Arial</vt:lpstr>
      <vt:lpstr>Courier New</vt:lpstr>
      <vt:lpstr>Wingdings</vt:lpstr>
      <vt:lpstr>Office テーマ</vt:lpstr>
      <vt:lpstr>PowerPoint プレゼンテーション</vt:lpstr>
      <vt:lpstr>PowerPoint プレゼンテーション</vt:lpstr>
      <vt:lpstr>もくじ</vt:lpstr>
      <vt:lpstr>PowerPoint プレゼンテーション</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152</cp:revision>
  <dcterms:created xsi:type="dcterms:W3CDTF">2023-06-23T06:53:51Z</dcterms:created>
  <dcterms:modified xsi:type="dcterms:W3CDTF">2023-06-28T09:36:47Z</dcterms:modified>
</cp:coreProperties>
</file>