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8" r:id="rId3"/>
    <p:sldId id="282" r:id="rId4"/>
    <p:sldId id="257" r:id="rId5"/>
    <p:sldId id="280" r:id="rId6"/>
    <p:sldId id="273" r:id="rId7"/>
    <p:sldId id="270" r:id="rId8"/>
    <p:sldId id="299" r:id="rId9"/>
    <p:sldId id="284" r:id="rId10"/>
    <p:sldId id="264" r:id="rId11"/>
    <p:sldId id="269" r:id="rId12"/>
    <p:sldId id="267" r:id="rId13"/>
    <p:sldId id="274" r:id="rId14"/>
    <p:sldId id="266" r:id="rId15"/>
    <p:sldId id="265" r:id="rId16"/>
    <p:sldId id="289" r:id="rId17"/>
    <p:sldId id="303" r:id="rId18"/>
    <p:sldId id="279" r:id="rId19"/>
    <p:sldId id="296" r:id="rId20"/>
    <p:sldId id="304" r:id="rId21"/>
    <p:sldId id="285" r:id="rId22"/>
    <p:sldId id="292" r:id="rId23"/>
    <p:sldId id="305" r:id="rId24"/>
    <p:sldId id="286" r:id="rId25"/>
    <p:sldId id="291" r:id="rId26"/>
    <p:sldId id="293" r:id="rId27"/>
    <p:sldId id="307" r:id="rId28"/>
    <p:sldId id="295"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7" autoAdjust="0"/>
    <p:restoredTop sz="81622" autoAdjust="0"/>
  </p:normalViewPr>
  <p:slideViewPr>
    <p:cSldViewPr snapToGrid="0">
      <p:cViewPr varScale="1">
        <p:scale>
          <a:sx n="54" d="100"/>
          <a:sy n="54" d="100"/>
        </p:scale>
        <p:origin x="908"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dirty="0">
              <a:solidFill>
                <a:schemeClr val="bg1"/>
              </a:solidFill>
            </a:rPr>
            <a:t>変化</a:t>
          </a:r>
          <a:r>
            <a:rPr kumimoji="1" lang="ja-JP" altLang="en-US" sz="3600" b="1" dirty="0">
              <a:solidFill>
                <a:schemeClr val="tx1"/>
              </a:solidFill>
            </a:rPr>
            <a:t>が</a:t>
          </a:r>
          <a:endParaRPr kumimoji="1" lang="en-US" altLang="ja-JP" sz="3600" b="1" dirty="0">
            <a:solidFill>
              <a:schemeClr val="tx1"/>
            </a:solidFill>
          </a:endParaRPr>
        </a:p>
        <a:p>
          <a:r>
            <a:rPr kumimoji="1" lang="ja-JP" altLang="en-US" sz="3600" b="1" dirty="0">
              <a:solidFill>
                <a:schemeClr val="tx1"/>
              </a:solidFill>
            </a:rPr>
            <a:t>分かる</a:t>
          </a:r>
          <a:endParaRPr kumimoji="1" lang="ja-JP" altLang="en-US" sz="2400" b="1" dirty="0">
            <a:solidFill>
              <a:schemeClr val="tx1"/>
            </a:solidFill>
          </a:endParaRP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交流</a:t>
          </a:r>
          <a:endParaRPr kumimoji="1" lang="en-US" altLang="ja-JP" sz="4800" b="1" dirty="0">
            <a:solidFill>
              <a:schemeClr val="bg1"/>
            </a:solidFill>
          </a:endParaRPr>
        </a:p>
        <a:p>
          <a:r>
            <a:rPr kumimoji="1" lang="ja-JP" altLang="en-US" sz="3600" b="1" dirty="0"/>
            <a:t>できる</a:t>
          </a:r>
          <a:endParaRPr kumimoji="1" lang="en-US" altLang="ja-JP" sz="3600" b="1" dirty="0"/>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4040587" y="177963"/>
          <a:ext cx="3872700" cy="38727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2133600">
            <a:lnSpc>
              <a:spcPct val="90000"/>
            </a:lnSpc>
            <a:spcBef>
              <a:spcPct val="0"/>
            </a:spcBef>
            <a:spcAft>
              <a:spcPct val="35000"/>
            </a:spcAft>
            <a:buNone/>
          </a:pPr>
          <a:r>
            <a:rPr kumimoji="1" lang="ja-JP" altLang="en-US" sz="3600" b="1" kern="1200" dirty="0">
              <a:solidFill>
                <a:schemeClr val="tx1"/>
              </a:solidFill>
            </a:rPr>
            <a:t>分かる</a:t>
          </a:r>
          <a:endParaRPr kumimoji="1" lang="ja-JP" altLang="en-US" sz="2400" b="1" kern="1200" dirty="0">
            <a:solidFill>
              <a:schemeClr val="tx1"/>
            </a:solidFill>
          </a:endParaRPr>
        </a:p>
      </dsp:txBody>
      <dsp:txXfrm>
        <a:off x="4556947" y="855686"/>
        <a:ext cx="2839980" cy="1742715"/>
      </dsp:txXfrm>
    </dsp:sp>
    <dsp:sp modelId="{B2B7AE45-C533-4EC8-8AA4-D6CC244384F6}">
      <dsp:nvSpPr>
        <dsp:cNvPr id="0" name=""/>
        <dsp:cNvSpPr/>
      </dsp:nvSpPr>
      <dsp:spPr>
        <a:xfrm>
          <a:off x="5437986" y="2607618"/>
          <a:ext cx="3872700" cy="38727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6622387" y="3608065"/>
        <a:ext cx="2323620" cy="2129985"/>
      </dsp:txXfrm>
    </dsp:sp>
    <dsp:sp modelId="{0E8E11A4-E532-42F7-A1D5-0D1AD07FD92E}">
      <dsp:nvSpPr>
        <dsp:cNvPr id="0" name=""/>
        <dsp:cNvSpPr/>
      </dsp:nvSpPr>
      <dsp:spPr>
        <a:xfrm>
          <a:off x="2643187" y="2607618"/>
          <a:ext cx="3872700" cy="38727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2133600">
            <a:lnSpc>
              <a:spcPct val="90000"/>
            </a:lnSpc>
            <a:spcBef>
              <a:spcPct val="0"/>
            </a:spcBef>
            <a:spcAft>
              <a:spcPct val="35000"/>
            </a:spcAft>
            <a:buNone/>
          </a:pPr>
          <a:r>
            <a:rPr kumimoji="1" lang="ja-JP" altLang="en-US" sz="3600" b="1" kern="1200" dirty="0"/>
            <a:t>できる</a:t>
          </a:r>
          <a:endParaRPr kumimoji="1" lang="en-US" altLang="ja-JP" sz="3600" b="1" kern="1200" dirty="0"/>
        </a:p>
      </dsp:txBody>
      <dsp:txXfrm>
        <a:off x="3007867" y="3608065"/>
        <a:ext cx="2323620" cy="21299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また、ログイン後の画面の上部には、設定した目標体重が表示されます。これによって、目標体重を常に意識することができます。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３つ目、「交流できる」についてです。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244920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もういちど、ダイエットのハードルを思い出してみましょう。</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933163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198342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dirty="0">
                <a:latin typeface="+mn-ea"/>
              </a:rPr>
              <a:t>時間による処理が難しかった</a:t>
            </a:r>
            <a:endParaRPr lang="en-US" altLang="ja-JP" dirty="0">
              <a:latin typeface="+mn-ea"/>
            </a:endParaRPr>
          </a:p>
          <a:p>
            <a:pPr marL="0" indent="0">
              <a:buNone/>
            </a:pPr>
            <a:r>
              <a:rPr lang="ja-JP" altLang="en-US" dirty="0">
                <a:latin typeface="+mn-ea"/>
              </a:rPr>
              <a:t>ランク制度以外の機能に時間がかかった</a:t>
            </a:r>
            <a:r>
              <a:rPr kumimoji="1" lang="ja-JP" altLang="en-US" dirty="0">
                <a:latin typeface="+mn-ea"/>
              </a:rPr>
              <a:t>ー人員不足</a:t>
            </a:r>
            <a:endParaRPr lang="en-US" altLang="ja-JP"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2422432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チーム内で勉強会を行い、全体のボトムアップを図った</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23</a:t>
            </a:fld>
            <a:endParaRPr kumimoji="1" lang="ja-JP" altLang="en-US"/>
          </a:p>
        </p:txBody>
      </p:sp>
    </p:spTree>
    <p:extLst>
      <p:ext uri="{BB962C8B-B14F-4D97-AF65-F5344CB8AC3E}">
        <p14:creationId xmlns:p14="http://schemas.microsoft.com/office/powerpoint/2010/main" val="1162426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25</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個人では、このような成長ができました。今後は、この研修での学びを活かして業務に取り組んでいきます。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26</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個人では、このような成長ができました。今後は、この研修での学びを活かして業務に取り組んでいきます。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27</a:t>
            </a:fld>
            <a:endParaRPr kumimoji="1" lang="ja-JP" altLang="en-US"/>
          </a:p>
        </p:txBody>
      </p:sp>
    </p:spTree>
    <p:extLst>
      <p:ext uri="{BB962C8B-B14F-4D97-AF65-F5344CB8AC3E}">
        <p14:creationId xmlns:p14="http://schemas.microsoft.com/office/powerpoint/2010/main" val="26260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28</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「スライドショー・グラフ機能で変化が分かる」・「食事記録で意識が変わる」・「匿名掲示板で交流できる」ことで、継続できるアプリにしました。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1918092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１つ目、「変化が分かる」についてです。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「きょうから」には、食事記録の機能に加えて、自分の写真をアップロードできる機能があります。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dirty="0"/>
              <a:t>これらの機能によって、モチベーションの維持につながると考えられます。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412531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1600200">
              <a:lnSpc>
                <a:spcPct val="90000"/>
              </a:lnSpc>
              <a:spcBef>
                <a:spcPct val="0"/>
              </a:spcBef>
              <a:spcAft>
                <a:spcPct val="35000"/>
              </a:spcAft>
              <a:buNone/>
            </a:pPr>
            <a:r>
              <a:rPr kumimoji="1" lang="ja-JP" altLang="en-US" sz="3600" b="1" kern="1200" dirty="0"/>
              <a:t>できる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7104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1600200">
              <a:lnSpc>
                <a:spcPct val="90000"/>
              </a:lnSpc>
              <a:spcBef>
                <a:spcPct val="0"/>
              </a:spcBef>
              <a:spcAft>
                <a:spcPct val="35000"/>
              </a:spcAft>
              <a:buNone/>
            </a:pPr>
            <a:r>
              <a:rPr lang="ja-JP" altLang="en-US" sz="3600" b="1" dirty="0">
                <a:solidFill>
                  <a:schemeClr val="tx1"/>
                </a:solidFill>
              </a:rPr>
              <a:t>分</a:t>
            </a:r>
            <a:r>
              <a:rPr kumimoji="1" lang="ja-JP" altLang="en-US" sz="3600" b="1" kern="1200" dirty="0">
                <a:solidFill>
                  <a:schemeClr val="tx1"/>
                </a:solidFill>
              </a:rPr>
              <a:t>かる</a:t>
            </a:r>
            <a:endParaRPr kumimoji="1" lang="ja-JP" altLang="en-US" sz="2400" b="1" kern="1200" dirty="0">
              <a:solidFill>
                <a:schemeClr val="tx1"/>
              </a:solidFill>
            </a:endParaRP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1"/>
                </a:solidFill>
              </a:rPr>
              <a:t>スライドショー</a:t>
            </a:r>
            <a:endParaRPr lang="en-US" altLang="ja-JP" sz="3600" b="1" dirty="0">
              <a:solidFill>
                <a:schemeClr val="accent1"/>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1"/>
                </a:solidFill>
              </a:rPr>
              <a:t>グラフ</a:t>
            </a:r>
            <a:endParaRPr lang="en-US" altLang="ja-JP" sz="3600" b="1" dirty="0">
              <a:solidFill>
                <a:schemeClr val="accent1"/>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交流</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できる</a:t>
            </a:r>
            <a:endParaRPr kumimoji="1" lang="ja-JP" altLang="en-US" sz="3600" b="1" kern="1200" dirty="0"/>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ゆるい食事記録</a:t>
            </a:r>
            <a:endParaRPr lang="en-US" altLang="ja-JP" b="1" dirty="0">
              <a:solidFill>
                <a:schemeClr val="accent2"/>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chemeClr val="accent2"/>
                </a:solidFill>
              </a:rPr>
              <a:t>目標体重の設定</a:t>
            </a:r>
            <a:endParaRPr lang="en-US" altLang="ja-JP" dirty="0">
              <a:solidFill>
                <a:schemeClr val="accent2"/>
              </a:solidFill>
            </a:endParaRPr>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交流</a:t>
            </a:r>
            <a:endParaRPr lang="en-US" altLang="ja-JP" sz="3600" b="1" dirty="0"/>
          </a:p>
          <a:p>
            <a:pPr marL="0" lvl="0" indent="0" algn="ctr" defTabSz="1600200">
              <a:lnSpc>
                <a:spcPct val="90000"/>
              </a:lnSpc>
              <a:spcBef>
                <a:spcPct val="0"/>
              </a:spcBef>
              <a:spcAft>
                <a:spcPct val="35000"/>
              </a:spcAft>
              <a:buNone/>
            </a:pPr>
            <a:r>
              <a:rPr kumimoji="1" lang="ja-JP" altLang="en-US" sz="3600" b="1" kern="1200" dirty="0"/>
              <a:t>できる</a:t>
            </a:r>
            <a:endParaRPr kumimoji="1" lang="en-US" altLang="ja-JP" sz="3600" b="1" kern="1200" dirty="0"/>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rgbClr val="00B050"/>
                </a:solidFill>
              </a:rPr>
              <a:t>匿名掲示板</a:t>
            </a:r>
            <a:r>
              <a:rPr lang="ja-JP" altLang="en-US" dirty="0">
                <a:solidFill>
                  <a:srgbClr val="00B050"/>
                </a:solidFill>
              </a:rPr>
              <a:t>　</a:t>
            </a:r>
            <a:endParaRPr lang="en-US" altLang="ja-JP" dirty="0">
              <a:solidFill>
                <a:srgbClr val="00B050"/>
              </a:solidFill>
            </a:endParaRPr>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3979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82" y="1779373"/>
            <a:ext cx="4570765" cy="5078627"/>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a:xfrm>
            <a:off x="838200" y="214066"/>
            <a:ext cx="10515600" cy="1325563"/>
          </a:xfrm>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720282" y="1322173"/>
            <a:ext cx="5077140" cy="2850916"/>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570018" y="1585266"/>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380833" y="3429000"/>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4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lang="ja-JP" altLang="en-US" b="1" dirty="0">
                <a:latin typeface="+mn-ea"/>
                <a:ea typeface="+mn-ea"/>
              </a:rPr>
              <a:t>実現したかったこと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lnSpcReduction="10000"/>
          </a:bodyPr>
          <a:lstStyle/>
          <a:p>
            <a:pPr marL="0" indent="0">
              <a:buNone/>
            </a:pPr>
            <a:r>
              <a:rPr kumimoji="1" lang="ja-JP" altLang="en-US" sz="3600" b="1" dirty="0">
                <a:latin typeface="+mn-ea"/>
              </a:rPr>
              <a:t>ランク制度</a:t>
            </a:r>
            <a:endParaRPr kumimoji="1" lang="en-US" altLang="ja-JP" sz="3600" b="1" dirty="0">
              <a:latin typeface="+mn-ea"/>
            </a:endParaRPr>
          </a:p>
          <a:p>
            <a:pPr marL="0" indent="0">
              <a:buNone/>
            </a:pPr>
            <a:r>
              <a:rPr lang="en-US" altLang="ja-JP" dirty="0">
                <a:solidFill>
                  <a:srgbClr val="000000"/>
                </a:solidFill>
                <a:latin typeface="+mn-ea"/>
              </a:rPr>
              <a:t>1</a:t>
            </a:r>
            <a:r>
              <a:rPr lang="ja-JP" altLang="en-US" dirty="0">
                <a:solidFill>
                  <a:srgbClr val="000000"/>
                </a:solidFill>
                <a:latin typeface="+mn-ea"/>
              </a:rPr>
              <a:t>日</a:t>
            </a:r>
            <a:r>
              <a:rPr lang="en-US" altLang="ja-JP" dirty="0">
                <a:solidFill>
                  <a:srgbClr val="000000"/>
                </a:solidFill>
                <a:latin typeface="+mn-ea"/>
              </a:rPr>
              <a:t>1</a:t>
            </a:r>
            <a:r>
              <a:rPr lang="ja-JP" altLang="en-US" dirty="0">
                <a:solidFill>
                  <a:srgbClr val="000000"/>
                </a:solidFill>
                <a:latin typeface="+mn-ea"/>
              </a:rPr>
              <a:t>回の登録でポイントがたまり、ランクとして反映される</a:t>
            </a:r>
            <a:endParaRPr lang="en-US" altLang="ja-JP" dirty="0">
              <a:solidFill>
                <a:srgbClr val="000000"/>
              </a:solidFill>
              <a:latin typeface="+mn-ea"/>
            </a:endParaRPr>
          </a:p>
          <a:p>
            <a:pPr marL="0" indent="0">
              <a:buNone/>
            </a:pPr>
            <a:r>
              <a:rPr lang="ja-JP" altLang="en-US" b="0" i="0" u="none" strike="noStrike" dirty="0">
                <a:solidFill>
                  <a:srgbClr val="000000"/>
                </a:solidFill>
                <a:effectLst/>
                <a:latin typeface="+mn-ea"/>
              </a:rPr>
              <a:t>毎日</a:t>
            </a:r>
            <a:r>
              <a:rPr lang="en-US" altLang="ja-JP" b="0" i="0" u="none" strike="noStrike" dirty="0">
                <a:solidFill>
                  <a:srgbClr val="000000"/>
                </a:solidFill>
                <a:effectLst/>
                <a:latin typeface="+mn-ea"/>
              </a:rPr>
              <a:t>AM3</a:t>
            </a:r>
            <a:r>
              <a:rPr lang="en-US" altLang="ja-JP" dirty="0">
                <a:solidFill>
                  <a:srgbClr val="000000"/>
                </a:solidFill>
                <a:latin typeface="+mn-ea"/>
              </a:rPr>
              <a:t>:00</a:t>
            </a:r>
            <a:r>
              <a:rPr lang="ja-JP" altLang="en-US" b="0" i="0" u="none" strike="noStrike" dirty="0">
                <a:solidFill>
                  <a:srgbClr val="000000"/>
                </a:solidFill>
                <a:effectLst/>
                <a:latin typeface="+mn-ea"/>
              </a:rPr>
              <a:t>に一斉更新</a:t>
            </a:r>
            <a:endParaRPr lang="en-US" altLang="ja-JP" b="0" i="0" u="none" strike="noStrike" dirty="0">
              <a:solidFill>
                <a:srgbClr val="000000"/>
              </a:solidFill>
              <a:effectLst/>
              <a:latin typeface="+mn-ea"/>
            </a:endParaRPr>
          </a:p>
          <a:p>
            <a:pPr marL="0" indent="0">
              <a:buNone/>
            </a:pP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でポイントリセット</a:t>
            </a:r>
            <a:endParaRPr lang="en-US" altLang="ja-JP" b="0" i="0" u="none" strike="noStrike" dirty="0">
              <a:solidFill>
                <a:srgbClr val="000000"/>
              </a:solidFill>
              <a:effectLst/>
              <a:latin typeface="+mn-ea"/>
            </a:endParaRPr>
          </a:p>
          <a:p>
            <a:pPr marL="0" indent="0">
              <a:buNone/>
            </a:pPr>
            <a:r>
              <a:rPr lang="ja-JP" altLang="en-US" b="1" i="0" u="none" strike="noStrike" dirty="0">
                <a:solidFill>
                  <a:srgbClr val="000000"/>
                </a:solidFill>
                <a:effectLst/>
                <a:latin typeface="+mn-ea"/>
              </a:rPr>
              <a:t>→モチベーションの維持</a:t>
            </a:r>
            <a:endParaRPr lang="en-US" altLang="ja-JP" b="1" i="0" u="none" strike="noStrike" dirty="0">
              <a:solidFill>
                <a:srgbClr val="000000"/>
              </a:solidFill>
              <a:effectLst/>
              <a:latin typeface="+mn-ea"/>
            </a:endParaRPr>
          </a:p>
          <a:p>
            <a:pPr marL="0" indent="0">
              <a:buNone/>
            </a:pPr>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endParaRPr lang="en-US" altLang="ja-JP" dirty="0">
              <a:solidFill>
                <a:srgbClr val="000000"/>
              </a:solidFill>
              <a:latin typeface="+mn-ea"/>
            </a:endParaRPr>
          </a:p>
          <a:p>
            <a:pPr marL="0" indent="0">
              <a:buNone/>
            </a:pP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dirty="0">
                <a:solidFill>
                  <a:srgbClr val="000000"/>
                </a:solidFill>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dirty="0">
                <a:solidFill>
                  <a:srgbClr val="000000"/>
                </a:solidFill>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endParaRPr lang="en-US" altLang="ja-JP"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850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24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lang="ja-JP" altLang="en-US" b="1" dirty="0">
                <a:latin typeface="+mn-ea"/>
                <a:ea typeface="+mn-ea"/>
              </a:rPr>
              <a:t>実現したかったこと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pPr marL="0" indent="0">
              <a:buNone/>
            </a:pPr>
            <a:r>
              <a:rPr lang="ja-JP" altLang="en-US" sz="3600" b="1" dirty="0">
                <a:solidFill>
                  <a:srgbClr val="000000"/>
                </a:solidFill>
                <a:latin typeface="+mn-ea"/>
              </a:rPr>
              <a:t>出来なかった理由</a:t>
            </a:r>
            <a:endParaRPr lang="en-US" altLang="ja-JP" sz="3600" b="1" dirty="0">
              <a:solidFill>
                <a:srgbClr val="000000"/>
              </a:solidFill>
              <a:latin typeface="+mn-ea"/>
            </a:endParaRPr>
          </a:p>
          <a:p>
            <a:pPr marL="0" indent="0">
              <a:buNone/>
            </a:pPr>
            <a:endParaRPr lang="en-US" altLang="ja-JP" sz="3600" b="1" dirty="0">
              <a:solidFill>
                <a:srgbClr val="000000"/>
              </a:solidFill>
              <a:latin typeface="+mn-ea"/>
            </a:endParaRPr>
          </a:p>
          <a:p>
            <a:r>
              <a:rPr lang="ja-JP" altLang="en-US" b="1" dirty="0">
                <a:latin typeface="+mn-ea"/>
              </a:rPr>
              <a:t>時間による処理</a:t>
            </a:r>
            <a:r>
              <a:rPr lang="ja-JP" altLang="en-US" dirty="0">
                <a:latin typeface="+mn-ea"/>
              </a:rPr>
              <a:t>が難しかった</a:t>
            </a:r>
            <a:endParaRPr lang="en-US" altLang="ja-JP" dirty="0">
              <a:latin typeface="+mn-ea"/>
            </a:endParaRPr>
          </a:p>
          <a:p>
            <a:pPr marL="0" indent="0">
              <a:buNone/>
            </a:pPr>
            <a:r>
              <a:rPr lang="en-US" altLang="ja-JP" b="0" i="0" u="none" strike="noStrike" dirty="0">
                <a:solidFill>
                  <a:srgbClr val="000000"/>
                </a:solidFill>
                <a:effectLst/>
                <a:latin typeface="+mn-ea"/>
              </a:rPr>
              <a:t>	</a:t>
            </a:r>
            <a:r>
              <a:rPr lang="en-US" altLang="ja-JP" dirty="0">
                <a:solidFill>
                  <a:srgbClr val="000000"/>
                </a:solidFill>
                <a:latin typeface="+mn-ea"/>
              </a:rPr>
              <a:t>―</a:t>
            </a:r>
            <a:r>
              <a:rPr lang="ja-JP" altLang="en-US" b="0" i="0" u="none" strike="noStrike" dirty="0">
                <a:solidFill>
                  <a:srgbClr val="000000"/>
                </a:solidFill>
                <a:effectLst/>
                <a:latin typeface="+mn-ea"/>
              </a:rPr>
              <a:t>毎日</a:t>
            </a:r>
            <a:r>
              <a:rPr lang="en-US" altLang="ja-JP" b="0" i="0" u="none" strike="noStrike" dirty="0">
                <a:solidFill>
                  <a:srgbClr val="000000"/>
                </a:solidFill>
                <a:effectLst/>
                <a:latin typeface="+mn-ea"/>
              </a:rPr>
              <a:t>AM3</a:t>
            </a:r>
            <a:r>
              <a:rPr lang="en-US" altLang="ja-JP" dirty="0">
                <a:solidFill>
                  <a:srgbClr val="000000"/>
                </a:solidFill>
                <a:latin typeface="+mn-ea"/>
              </a:rPr>
              <a:t>:00</a:t>
            </a:r>
            <a:r>
              <a:rPr lang="ja-JP" altLang="en-US" b="0" i="0" u="none" strike="noStrike" dirty="0">
                <a:solidFill>
                  <a:srgbClr val="000000"/>
                </a:solidFill>
                <a:effectLst/>
                <a:latin typeface="+mn-ea"/>
              </a:rPr>
              <a:t>に一斉更新</a:t>
            </a: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でポイントリセット</a:t>
            </a:r>
            <a:endParaRPr lang="en-US" altLang="ja-JP" b="0" i="0" u="none" strike="noStrike" dirty="0">
              <a:solidFill>
                <a:srgbClr val="000000"/>
              </a:solidFill>
              <a:effectLst/>
              <a:latin typeface="+mn-ea"/>
            </a:endParaRPr>
          </a:p>
          <a:p>
            <a:pPr marL="0" indent="0">
              <a:buNone/>
            </a:pPr>
            <a:endParaRPr lang="en-US" altLang="ja-JP" dirty="0">
              <a:latin typeface="+mn-ea"/>
            </a:endParaRPr>
          </a:p>
          <a:p>
            <a:r>
              <a:rPr lang="ja-JP" altLang="en-US" dirty="0">
                <a:latin typeface="+mn-ea"/>
              </a:rPr>
              <a:t>ランク制度以外の機能に時間がかかった</a:t>
            </a:r>
            <a:endParaRPr lang="en-US" altLang="ja-JP" dirty="0">
              <a:latin typeface="+mn-ea"/>
            </a:endParaRPr>
          </a:p>
        </p:txBody>
      </p:sp>
    </p:spTree>
    <p:extLst>
      <p:ext uri="{BB962C8B-B14F-4D97-AF65-F5344CB8AC3E}">
        <p14:creationId xmlns:p14="http://schemas.microsoft.com/office/powerpoint/2010/main" val="10588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endParaRPr kumimoji="1" lang="en-US" altLang="ja-JP" sz="3500" b="1" dirty="0">
              <a:solidFill>
                <a:srgbClr val="FF9999"/>
              </a:solidFill>
            </a:endParaRPr>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作業が似ているチームに分かれて作業</a:t>
            </a:r>
            <a:endParaRPr lang="en-US" altLang="ja-JP" dirty="0"/>
          </a:p>
          <a:p>
            <a:pPr marL="0" indent="0">
              <a:buNone/>
            </a:pPr>
            <a:r>
              <a:rPr kumimoji="1" lang="en-US" altLang="ja-JP" dirty="0"/>
              <a:t>	</a:t>
            </a:r>
            <a:r>
              <a:rPr kumimoji="1" lang="ja-JP" altLang="en-US" dirty="0"/>
              <a:t>初学者向けに勉強会をして、全体のボトムアップ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A5A01-0A6E-4778-9B9C-F6DE901AD269}"/>
              </a:ext>
            </a:extLst>
          </p:cNvPr>
          <p:cNvSpPr>
            <a:spLocks noGrp="1"/>
          </p:cNvSpPr>
          <p:nvPr>
            <p:ph type="title"/>
          </p:nvPr>
        </p:nvSpPr>
        <p:spPr/>
        <p:txBody>
          <a:bodyPr/>
          <a:lstStyle/>
          <a:p>
            <a:r>
              <a:rPr kumimoji="1" lang="ja-JP" altLang="en-US" b="1">
                <a:latin typeface="+mn-ea"/>
                <a:ea typeface="+mn-ea"/>
              </a:rPr>
              <a:t>実際のガントチャート</a:t>
            </a:r>
            <a:endParaRPr kumimoji="1" lang="ja-JP" altLang="en-US" b="1" dirty="0">
              <a:latin typeface="+mn-ea"/>
              <a:ea typeface="+mn-ea"/>
            </a:endParaRPr>
          </a:p>
        </p:txBody>
      </p:sp>
      <p:pic>
        <p:nvPicPr>
          <p:cNvPr id="5" name="図 4">
            <a:extLst>
              <a:ext uri="{FF2B5EF4-FFF2-40B4-BE49-F238E27FC236}">
                <a16:creationId xmlns:a16="http://schemas.microsoft.com/office/drawing/2014/main" id="{BEF6C53A-C77C-420F-BF45-10D72C7D527E}"/>
              </a:ext>
            </a:extLst>
          </p:cNvPr>
          <p:cNvPicPr>
            <a:picLocks noChangeAspect="1"/>
          </p:cNvPicPr>
          <p:nvPr/>
        </p:nvPicPr>
        <p:blipFill rotWithShape="1">
          <a:blip r:embed="rId3"/>
          <a:srcRect r="26526"/>
          <a:stretch/>
        </p:blipFill>
        <p:spPr>
          <a:xfrm>
            <a:off x="2116094" y="1305491"/>
            <a:ext cx="7959811" cy="5395359"/>
          </a:xfrm>
          <a:prstGeom prst="rect">
            <a:avLst/>
          </a:prstGeom>
        </p:spPr>
      </p:pic>
      <p:sp>
        <p:nvSpPr>
          <p:cNvPr id="10" name="吹き出し: 線 9">
            <a:extLst>
              <a:ext uri="{FF2B5EF4-FFF2-40B4-BE49-F238E27FC236}">
                <a16:creationId xmlns:a16="http://schemas.microsoft.com/office/drawing/2014/main" id="{A91B0F7A-51F6-4C96-8597-E27E6378674C}"/>
              </a:ext>
            </a:extLst>
          </p:cNvPr>
          <p:cNvSpPr/>
          <p:nvPr/>
        </p:nvSpPr>
        <p:spPr>
          <a:xfrm>
            <a:off x="8509685" y="1305491"/>
            <a:ext cx="3126260" cy="1325563"/>
          </a:xfrm>
          <a:prstGeom prst="borderCallout1">
            <a:avLst>
              <a:gd name="adj1" fmla="val 100783"/>
              <a:gd name="adj2" fmla="val 48979"/>
              <a:gd name="adj3" fmla="val 159109"/>
              <a:gd name="adj4" fmla="val 2056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進捗状況</a:t>
            </a:r>
          </a:p>
        </p:txBody>
      </p:sp>
      <p:sp>
        <p:nvSpPr>
          <p:cNvPr id="11" name="吹き出し: 線 10">
            <a:extLst>
              <a:ext uri="{FF2B5EF4-FFF2-40B4-BE49-F238E27FC236}">
                <a16:creationId xmlns:a16="http://schemas.microsoft.com/office/drawing/2014/main" id="{1E2D3A3B-0C13-4801-B7ED-87D18637A8FC}"/>
              </a:ext>
            </a:extLst>
          </p:cNvPr>
          <p:cNvSpPr/>
          <p:nvPr/>
        </p:nvSpPr>
        <p:spPr>
          <a:xfrm>
            <a:off x="270819" y="1690688"/>
            <a:ext cx="3126260" cy="1325563"/>
          </a:xfrm>
          <a:prstGeom prst="borderCallout1">
            <a:avLst>
              <a:gd name="adj1" fmla="val 100783"/>
              <a:gd name="adj2" fmla="val 48979"/>
              <a:gd name="adj3" fmla="val 152584"/>
              <a:gd name="adj4" fmla="val 10791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担当する</a:t>
            </a:r>
            <a:endParaRPr kumimoji="1" lang="en-US" altLang="ja-JP" sz="2800" b="1" dirty="0">
              <a:solidFill>
                <a:schemeClr val="tx1"/>
              </a:solidFill>
            </a:endParaRPr>
          </a:p>
          <a:p>
            <a:pPr algn="ctr"/>
            <a:r>
              <a:rPr kumimoji="1" lang="ja-JP" altLang="en-US" sz="2800" b="1" dirty="0">
                <a:solidFill>
                  <a:schemeClr val="tx1"/>
                </a:solidFill>
              </a:rPr>
              <a:t>ファイル名</a:t>
            </a:r>
          </a:p>
        </p:txBody>
      </p:sp>
      <p:sp>
        <p:nvSpPr>
          <p:cNvPr id="13" name="吹き出し: 線 12">
            <a:extLst>
              <a:ext uri="{FF2B5EF4-FFF2-40B4-BE49-F238E27FC236}">
                <a16:creationId xmlns:a16="http://schemas.microsoft.com/office/drawing/2014/main" id="{2FB4F92B-CFC9-430F-B590-14A3CCD5205B}"/>
              </a:ext>
            </a:extLst>
          </p:cNvPr>
          <p:cNvSpPr/>
          <p:nvPr/>
        </p:nvSpPr>
        <p:spPr>
          <a:xfrm>
            <a:off x="1716046" y="4504530"/>
            <a:ext cx="3126260" cy="1325563"/>
          </a:xfrm>
          <a:prstGeom prst="borderCallout1">
            <a:avLst>
              <a:gd name="adj1" fmla="val 54174"/>
              <a:gd name="adj2" fmla="val 101548"/>
              <a:gd name="adj3" fmla="val 74280"/>
              <a:gd name="adj4" fmla="val 14388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終了予定日</a:t>
            </a:r>
          </a:p>
        </p:txBody>
      </p:sp>
    </p:spTree>
    <p:extLst>
      <p:ext uri="{BB962C8B-B14F-4D97-AF65-F5344CB8AC3E}">
        <p14:creationId xmlns:p14="http://schemas.microsoft.com/office/powerpoint/2010/main" val="406611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学んだこと（チーム全体）</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学んだこと（個人）</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373790" y="1622551"/>
            <a:ext cx="11478685" cy="5032892"/>
          </a:xfrm>
        </p:spPr>
        <p:txBody>
          <a:bodyPr>
            <a:normAutofit/>
          </a:bodyPr>
          <a:lstStyle/>
          <a:p>
            <a:pPr marL="0" indent="0">
              <a:buNone/>
            </a:pPr>
            <a:r>
              <a:rPr lang="ja-JP" altLang="en-US" b="1" i="0" dirty="0">
                <a:solidFill>
                  <a:srgbClr val="1D1C1D"/>
                </a:solidFill>
                <a:effectLst/>
                <a:latin typeface="NotoSansJP"/>
              </a:rPr>
              <a:t>小柳</a:t>
            </a:r>
            <a:r>
              <a:rPr lang="ja-JP" altLang="en-US" b="0" i="0" dirty="0">
                <a:solidFill>
                  <a:srgbClr val="1D1C1D"/>
                </a:solidFill>
                <a:effectLst/>
                <a:latin typeface="NotoSansJP"/>
              </a:rPr>
              <a:t>：研修を通じて、苦手だと思っていた</a:t>
            </a:r>
            <a:r>
              <a:rPr lang="en-US" altLang="ja-JP" b="0" i="0" dirty="0">
                <a:solidFill>
                  <a:srgbClr val="1D1C1D"/>
                </a:solidFill>
                <a:effectLst/>
                <a:latin typeface="NotoSansJP"/>
              </a:rPr>
              <a:t>DAO</a:t>
            </a:r>
            <a:r>
              <a:rPr lang="ja-JP" altLang="en-US" b="0" i="0" dirty="0">
                <a:solidFill>
                  <a:srgbClr val="1D1C1D"/>
                </a:solidFill>
                <a:effectLst/>
                <a:latin typeface="NotoSansJP"/>
              </a:rPr>
              <a:t>や</a:t>
            </a:r>
            <a:r>
              <a:rPr lang="en-US" altLang="ja-JP" b="0" i="0" dirty="0">
                <a:solidFill>
                  <a:srgbClr val="1D1C1D"/>
                </a:solidFill>
                <a:effectLst/>
                <a:latin typeface="NotoSansJP"/>
              </a:rPr>
              <a:t>model</a:t>
            </a:r>
            <a:r>
              <a:rPr lang="ja-JP" altLang="en-US" b="0" i="0" dirty="0">
                <a:solidFill>
                  <a:srgbClr val="1D1C1D"/>
                </a:solidFill>
                <a:effectLst/>
                <a:latin typeface="NotoSansJP"/>
              </a:rPr>
              <a:t>が意外と得意で、逆に得意だと思っていた</a:t>
            </a:r>
            <a:r>
              <a:rPr lang="en-US" altLang="ja-JP" b="0" i="0" dirty="0">
                <a:solidFill>
                  <a:srgbClr val="1D1C1D"/>
                </a:solidFill>
                <a:effectLst/>
                <a:latin typeface="NotoSansJP"/>
              </a:rPr>
              <a:t>css</a:t>
            </a:r>
            <a:r>
              <a:rPr lang="ja-JP" altLang="en-US" b="0" i="0" dirty="0">
                <a:solidFill>
                  <a:srgbClr val="1D1C1D"/>
                </a:solidFill>
                <a:effectLst/>
                <a:latin typeface="NotoSansJP"/>
              </a:rPr>
              <a:t>や</a:t>
            </a:r>
            <a:r>
              <a:rPr lang="en-US" altLang="ja-JP" b="0" i="0" dirty="0">
                <a:solidFill>
                  <a:srgbClr val="1D1C1D"/>
                </a:solidFill>
                <a:effectLst/>
                <a:latin typeface="NotoSansJP"/>
              </a:rPr>
              <a:t>javaScript</a:t>
            </a:r>
            <a:r>
              <a:rPr lang="ja-JP" altLang="en-US" b="0" i="0" dirty="0">
                <a:solidFill>
                  <a:srgbClr val="1D1C1D"/>
                </a:solidFill>
                <a:effectLst/>
                <a:latin typeface="NotoSansJP"/>
              </a:rPr>
              <a:t>の方が苦手という自分の本当に苦手、得意なところが知れた。また担当した機能の下調べを適当に済ませていたため、実際に作る際に時間を取られてしまうということがあり、作る前のリサーチが重要ということを学んだ。</a:t>
            </a:r>
            <a:endParaRPr lang="en-US" altLang="ja-JP" b="0" i="0" dirty="0">
              <a:solidFill>
                <a:srgbClr val="1D1C1D"/>
              </a:solidFill>
              <a:effectLst/>
              <a:latin typeface="NotoSansJP"/>
            </a:endParaRPr>
          </a:p>
          <a:p>
            <a:pPr marL="0" indent="0">
              <a:buNone/>
            </a:pPr>
            <a:endParaRPr lang="en-US" altLang="ja-JP" b="1" i="0" dirty="0">
              <a:solidFill>
                <a:srgbClr val="1D1C1D"/>
              </a:solidFill>
              <a:effectLst/>
              <a:latin typeface="NotoSansJP"/>
            </a:endParaRPr>
          </a:p>
          <a:p>
            <a:pPr marL="0" indent="0">
              <a:buNone/>
            </a:pPr>
            <a:r>
              <a:rPr lang="ja-JP" altLang="en-US" b="1" i="0" dirty="0">
                <a:solidFill>
                  <a:srgbClr val="1D1C1D"/>
                </a:solidFill>
                <a:effectLst/>
                <a:latin typeface="NotoSansJP"/>
              </a:rPr>
              <a:t>加藤</a:t>
            </a:r>
            <a:r>
              <a:rPr lang="ja-JP" altLang="en-US" i="0" dirty="0">
                <a:solidFill>
                  <a:srgbClr val="1D1C1D"/>
                </a:solidFill>
                <a:effectLst/>
                <a:latin typeface="NotoSansJP"/>
              </a:rPr>
              <a:t>：</a:t>
            </a:r>
            <a:r>
              <a:rPr lang="ja-JP" altLang="en-US" b="0" i="0" dirty="0">
                <a:solidFill>
                  <a:srgbClr val="1D1C1D"/>
                </a:solidFill>
                <a:effectLst/>
                <a:latin typeface="NotoSansJP"/>
              </a:rPr>
              <a:t>制作過程において</a:t>
            </a:r>
            <a:r>
              <a:rPr lang="en-US" altLang="ja-JP" b="0" i="0" dirty="0">
                <a:solidFill>
                  <a:srgbClr val="1D1C1D"/>
                </a:solidFill>
                <a:effectLst/>
                <a:latin typeface="NotoSansJP"/>
              </a:rPr>
              <a:t>DB</a:t>
            </a:r>
            <a:r>
              <a:rPr lang="ja-JP" altLang="en-US" b="0" i="0" dirty="0">
                <a:solidFill>
                  <a:srgbClr val="1D1C1D"/>
                </a:solidFill>
                <a:effectLst/>
                <a:latin typeface="NotoSansJP"/>
              </a:rPr>
              <a:t>と</a:t>
            </a:r>
            <a:r>
              <a:rPr lang="en-US" altLang="ja-JP" b="0" i="0" dirty="0">
                <a:solidFill>
                  <a:srgbClr val="1D1C1D"/>
                </a:solidFill>
                <a:effectLst/>
                <a:latin typeface="NotoSansJP"/>
              </a:rPr>
              <a:t>DAO</a:t>
            </a:r>
            <a:r>
              <a:rPr lang="ja-JP" altLang="en-US" b="0" i="0" dirty="0">
                <a:solidFill>
                  <a:srgbClr val="1D1C1D"/>
                </a:solidFill>
                <a:effectLst/>
                <a:latin typeface="NotoSansJP"/>
              </a:rPr>
              <a:t>の連携、</a:t>
            </a:r>
            <a:r>
              <a:rPr lang="en-US" altLang="ja-JP" b="0" i="0" dirty="0">
                <a:solidFill>
                  <a:srgbClr val="1D1C1D"/>
                </a:solidFill>
                <a:effectLst/>
                <a:latin typeface="NotoSansJP"/>
              </a:rPr>
              <a:t>MVC</a:t>
            </a:r>
            <a:r>
              <a:rPr lang="ja-JP" altLang="en-US" b="0" i="0" dirty="0">
                <a:solidFill>
                  <a:srgbClr val="1D1C1D"/>
                </a:solidFill>
                <a:effectLst/>
                <a:latin typeface="NotoSansJP"/>
              </a:rPr>
              <a:t>モデルや各スコープについての知識が必要だったので作業、質問を繰り返すことで知識として定着した。また、開発を行うにあたり、個人間で認識の齟齬が生まれたりするので意思の疎通を円滑に進めるためにコミュニケーションを取り続けることの重要性を学んだ。</a:t>
            </a:r>
            <a:endParaRPr lang="en-US" altLang="ja-JP" b="1" i="0" dirty="0">
              <a:solidFill>
                <a:srgbClr val="1D1C1D"/>
              </a:solidFill>
              <a:effectLst/>
              <a:latin typeface="NotoSansJP"/>
            </a:endParaRPr>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学んだこと（個人）</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373790" y="1622551"/>
            <a:ext cx="11478685" cy="5032892"/>
          </a:xfrm>
        </p:spPr>
        <p:txBody>
          <a:bodyPr>
            <a:normAutofit/>
          </a:bodyPr>
          <a:lstStyle/>
          <a:p>
            <a:pPr marL="0" indent="0">
              <a:buNone/>
            </a:pPr>
            <a:r>
              <a:rPr lang="ja-JP" altLang="en-US" b="1" i="0" dirty="0">
                <a:solidFill>
                  <a:srgbClr val="1D1C1D"/>
                </a:solidFill>
                <a:effectLst/>
                <a:latin typeface="NotoSansJP"/>
              </a:rPr>
              <a:t>勝亦</a:t>
            </a:r>
            <a:r>
              <a:rPr lang="ja-JP" altLang="en-US" b="0" i="0" dirty="0">
                <a:solidFill>
                  <a:srgbClr val="1D1C1D"/>
                </a:solidFill>
                <a:effectLst/>
                <a:latin typeface="NotoSansJP"/>
              </a:rPr>
              <a:t>：</a:t>
            </a:r>
            <a:r>
              <a:rPr lang="en-US" altLang="ja-JP" b="0" i="0" dirty="0">
                <a:solidFill>
                  <a:srgbClr val="1D1C1D"/>
                </a:solidFill>
                <a:effectLst/>
                <a:latin typeface="NotoSansJP"/>
              </a:rPr>
              <a:t>4.5</a:t>
            </a:r>
            <a:r>
              <a:rPr lang="ja-JP" altLang="en-US" b="0" i="0" dirty="0">
                <a:solidFill>
                  <a:srgbClr val="1D1C1D"/>
                </a:solidFill>
                <a:effectLst/>
                <a:latin typeface="NotoSansJP"/>
              </a:rPr>
              <a:t>月あたりはプログラムが暗号にしか見えなかったが、それぞれがどこにつながっているのかということを考えられるようになった。分からないことがあった際に具体的に聞くように意識するようになった。</a:t>
            </a:r>
            <a:endParaRPr lang="en-US" altLang="ja-JP" b="0" i="0" dirty="0">
              <a:solidFill>
                <a:srgbClr val="1D1C1D"/>
              </a:solidFill>
              <a:effectLst/>
              <a:latin typeface="NotoSansJP"/>
            </a:endParaRPr>
          </a:p>
          <a:p>
            <a:pPr marL="0" indent="0">
              <a:buNone/>
            </a:pPr>
            <a:endParaRPr lang="en-US" altLang="ja-JP" b="1" i="0" dirty="0">
              <a:solidFill>
                <a:srgbClr val="1D1C1D"/>
              </a:solidFill>
              <a:effectLst/>
              <a:latin typeface="NotoSansJP"/>
            </a:endParaRPr>
          </a:p>
          <a:p>
            <a:pPr marL="0" indent="0">
              <a:buNone/>
            </a:pPr>
            <a:r>
              <a:rPr lang="ja-JP" altLang="en-US" b="1" i="0" dirty="0">
                <a:solidFill>
                  <a:srgbClr val="1D1C1D"/>
                </a:solidFill>
                <a:effectLst/>
                <a:latin typeface="NotoSansJP"/>
              </a:rPr>
              <a:t>小嶋</a:t>
            </a:r>
            <a:r>
              <a:rPr lang="ja-JP" altLang="en-US" i="0" dirty="0">
                <a:solidFill>
                  <a:srgbClr val="1D1C1D"/>
                </a:solidFill>
                <a:effectLst/>
                <a:latin typeface="NotoSansJP"/>
              </a:rPr>
              <a:t>：</a:t>
            </a:r>
            <a:r>
              <a:rPr lang="ja-JP" altLang="en-US" b="0" i="0" dirty="0">
                <a:solidFill>
                  <a:srgbClr val="1D1C1D"/>
                </a:solidFill>
                <a:effectLst/>
                <a:latin typeface="NotoSansJP"/>
              </a:rPr>
              <a:t>各ファイルがどのような役割をもっているのか実際に記述していくことで理解できるようになった。</a:t>
            </a:r>
            <a:endParaRPr lang="en-US" altLang="ja-JP" dirty="0">
              <a:solidFill>
                <a:srgbClr val="1D1C1D"/>
              </a:solidFill>
              <a:latin typeface="NotoSansJP"/>
            </a:endParaRPr>
          </a:p>
          <a:p>
            <a:pPr marL="0" indent="0">
              <a:buNone/>
            </a:pPr>
            <a:endParaRPr kumimoji="1" lang="en-US" altLang="ja-JP" b="1" dirty="0"/>
          </a:p>
          <a:p>
            <a:pPr marL="0" indent="0">
              <a:buNone/>
            </a:pPr>
            <a:r>
              <a:rPr kumimoji="1" lang="ja-JP" altLang="en-US" b="1" dirty="0"/>
              <a:t>西村</a:t>
            </a:r>
            <a:r>
              <a:rPr kumimoji="1" lang="ja-JP" altLang="en-US" dirty="0"/>
              <a:t>：</a:t>
            </a:r>
            <a:r>
              <a:rPr lang="ja-JP" altLang="en-US" b="0" i="0" dirty="0">
                <a:solidFill>
                  <a:srgbClr val="1D1C1D"/>
                </a:solidFill>
                <a:effectLst/>
                <a:latin typeface="NotoSansJP"/>
              </a:rPr>
              <a:t>チームリーダーの経験を通して意見をまとめることや、進捗の管理、チーム内のモチベーションの維持など考える事が多くあり、チームをまとめることの難しさを学んだ。</a:t>
            </a:r>
            <a:endParaRPr kumimoji="1" lang="en-US" altLang="ja-JP" dirty="0"/>
          </a:p>
        </p:txBody>
      </p:sp>
    </p:spTree>
    <p:extLst>
      <p:ext uri="{BB962C8B-B14F-4D97-AF65-F5344CB8AC3E}">
        <p14:creationId xmlns:p14="http://schemas.microsoft.com/office/powerpoint/2010/main" val="306623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80653661"/>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642144" y="64861"/>
            <a:ext cx="3782711" cy="2571750"/>
          </a:xfrm>
          <a:prstGeom prst="wedgeEllipseCallout">
            <a:avLst>
              <a:gd name="adj1" fmla="val 55189"/>
              <a:gd name="adj2" fmla="val 16294"/>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104775" y="3710151"/>
            <a:ext cx="3142922" cy="2479151"/>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9197747" y="1714638"/>
            <a:ext cx="2860903" cy="2571751"/>
          </a:xfrm>
          <a:prstGeom prst="wedgeEllipseCallout">
            <a:avLst>
              <a:gd name="adj1" fmla="val -58561"/>
              <a:gd name="adj2" fmla="val 33956"/>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117432" y="2090159"/>
            <a:ext cx="9985710" cy="3239984"/>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5916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1876</Words>
  <Application>Microsoft Office PowerPoint</Application>
  <PresentationFormat>ワイド画面</PresentationFormat>
  <Paragraphs>245</Paragraphs>
  <Slides>28</Slides>
  <Notes>24</Notes>
  <HiddenSlides>0</HiddenSlides>
  <MMClips>4</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NotoSansJP</vt: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変化が分かる</vt:lpstr>
      <vt:lpstr>PowerPoint プレゼンテーション</vt:lpstr>
      <vt:lpstr>意識が変わる</vt:lpstr>
      <vt:lpstr>PowerPoint プレゼンテーション</vt:lpstr>
      <vt:lpstr>交流できる</vt:lpstr>
      <vt:lpstr>PowerPoint プレゼンテーション</vt:lpstr>
      <vt:lpstr>こんなハードルが…</vt:lpstr>
      <vt:lpstr>「きょうから」利用後…</vt:lpstr>
      <vt:lpstr>実現したかったこと</vt:lpstr>
      <vt:lpstr>実現したかったこと</vt:lpstr>
      <vt:lpstr>PowerPoint プレゼンテーション</vt:lpstr>
      <vt:lpstr>４.工夫したこと</vt:lpstr>
      <vt:lpstr>実際のガントチャート</vt:lpstr>
      <vt:lpstr>PowerPoint プレゼンテーション</vt:lpstr>
      <vt:lpstr>５.学んだこと（チーム全体）</vt:lpstr>
      <vt:lpstr>５.学んだこと（個人）</vt:lpstr>
      <vt:lpstr>５.学んだこと（個人）</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176</cp:revision>
  <dcterms:created xsi:type="dcterms:W3CDTF">2023-06-23T06:53:51Z</dcterms:created>
  <dcterms:modified xsi:type="dcterms:W3CDTF">2023-06-29T04:13:10Z</dcterms:modified>
</cp:coreProperties>
</file>