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81" r:id="rId3"/>
    <p:sldId id="282" r:id="rId4"/>
    <p:sldId id="257" r:id="rId5"/>
    <p:sldId id="280" r:id="rId6"/>
    <p:sldId id="273" r:id="rId7"/>
    <p:sldId id="270" r:id="rId8"/>
    <p:sldId id="258" r:id="rId9"/>
    <p:sldId id="284" r:id="rId10"/>
    <p:sldId id="264" r:id="rId11"/>
    <p:sldId id="265" r:id="rId12"/>
    <p:sldId id="267" r:id="rId13"/>
    <p:sldId id="269" r:id="rId14"/>
    <p:sldId id="266" r:id="rId15"/>
    <p:sldId id="274" r:id="rId16"/>
    <p:sldId id="268" r:id="rId17"/>
    <p:sldId id="279" r:id="rId18"/>
    <p:sldId id="285" r:id="rId19"/>
    <p:sldId id="259" r:id="rId20"/>
    <p:sldId id="275" r:id="rId21"/>
    <p:sldId id="286" r:id="rId22"/>
    <p:sldId id="287" r:id="rId23"/>
    <p:sldId id="261"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D8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79189" autoAdjust="0"/>
  </p:normalViewPr>
  <p:slideViewPr>
    <p:cSldViewPr snapToGrid="0">
      <p:cViewPr varScale="1">
        <p:scale>
          <a:sx n="53" d="100"/>
          <a:sy n="53" d="100"/>
        </p:scale>
        <p:origin x="1064" y="4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2708"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34E478-5AA9-482A-B03F-0166FF89DB8E}" type="doc">
      <dgm:prSet loTypeId="urn:microsoft.com/office/officeart/2005/8/layout/venn1" loCatId="relationship" qsTypeId="urn:microsoft.com/office/officeart/2005/8/quickstyle/simple1" qsCatId="simple" csTypeId="urn:microsoft.com/office/officeart/2005/8/colors/colorful5" csCatId="colorful" phldr="1"/>
      <dgm:spPr/>
    </dgm:pt>
    <dgm:pt modelId="{92189DAC-CEF7-4B5D-BB3A-1AAF79C4CD1B}">
      <dgm:prSet phldrT="[テキスト]" custT="1"/>
      <dgm:spPr/>
      <dgm:t>
        <a:bodyPr/>
        <a:lstStyle/>
        <a:p>
          <a:r>
            <a:rPr kumimoji="1" lang="ja-JP" altLang="en-US" sz="4800" b="1" u="none" dirty="0">
              <a:solidFill>
                <a:schemeClr val="bg1"/>
              </a:solidFill>
            </a:rPr>
            <a:t>交流</a:t>
          </a:r>
          <a:r>
            <a:rPr kumimoji="1" lang="ja-JP" altLang="en-US" sz="3600" b="1" dirty="0"/>
            <a:t>できる</a:t>
          </a:r>
        </a:p>
      </dgm:t>
    </dgm:pt>
    <dgm:pt modelId="{1B1834E1-3E71-419F-A67E-68ACDDE0795B}" type="parTrans" cxnId="{9AA2EC96-FC17-400E-9D54-C63A20BB1607}">
      <dgm:prSet/>
      <dgm:spPr/>
      <dgm:t>
        <a:bodyPr/>
        <a:lstStyle/>
        <a:p>
          <a:endParaRPr kumimoji="1" lang="ja-JP" altLang="en-US"/>
        </a:p>
      </dgm:t>
    </dgm:pt>
    <dgm:pt modelId="{EFF516BE-5DFF-4A7D-8222-26D5889EDE56}" type="sibTrans" cxnId="{9AA2EC96-FC17-400E-9D54-C63A20BB1607}">
      <dgm:prSet/>
      <dgm:spPr/>
      <dgm:t>
        <a:bodyPr/>
        <a:lstStyle/>
        <a:p>
          <a:endParaRPr kumimoji="1" lang="ja-JP" altLang="en-US"/>
        </a:p>
      </dgm:t>
    </dgm:pt>
    <dgm:pt modelId="{FA2D8ACF-B141-48BE-90C9-4902B3902D45}">
      <dgm:prSet phldrT="[テキスト]" custT="1"/>
      <dgm:spPr/>
      <dgm:t>
        <a:bodyPr/>
        <a:lstStyle/>
        <a:p>
          <a:r>
            <a:rPr kumimoji="1" lang="ja-JP" altLang="en-US" sz="4800" b="1" dirty="0">
              <a:solidFill>
                <a:schemeClr val="bg1"/>
              </a:solidFill>
            </a:rPr>
            <a:t>変化</a:t>
          </a:r>
          <a:r>
            <a:rPr kumimoji="1" lang="ja-JP" altLang="en-US" sz="3600" b="1" dirty="0"/>
            <a:t>が</a:t>
          </a:r>
          <a:endParaRPr kumimoji="1" lang="en-US" altLang="ja-JP" sz="3600" b="1" dirty="0"/>
        </a:p>
        <a:p>
          <a:r>
            <a:rPr kumimoji="1" lang="ja-JP" altLang="en-US" sz="3600" b="1" dirty="0"/>
            <a:t>分かる</a:t>
          </a:r>
        </a:p>
      </dgm:t>
    </dgm:pt>
    <dgm:pt modelId="{1CBA0BBA-D697-48DF-8704-104837A47BF9}" type="parTrans" cxnId="{33705A12-D4DF-42FD-81DA-6F31DA3B130C}">
      <dgm:prSet/>
      <dgm:spPr/>
      <dgm:t>
        <a:bodyPr/>
        <a:lstStyle/>
        <a:p>
          <a:endParaRPr kumimoji="1" lang="ja-JP" altLang="en-US"/>
        </a:p>
      </dgm:t>
    </dgm:pt>
    <dgm:pt modelId="{4CE09C4B-E04E-4CA0-8AD5-E0A41709E559}" type="sibTrans" cxnId="{33705A12-D4DF-42FD-81DA-6F31DA3B130C}">
      <dgm:prSet/>
      <dgm:spPr/>
      <dgm:t>
        <a:bodyPr/>
        <a:lstStyle/>
        <a:p>
          <a:endParaRPr kumimoji="1" lang="ja-JP" altLang="en-US"/>
        </a:p>
      </dgm:t>
    </dgm:pt>
    <dgm:pt modelId="{6D41FC8B-4145-4AA9-A683-74006199976F}">
      <dgm:prSet phldrT="[テキスト]" custT="1"/>
      <dgm:spPr/>
      <dgm:t>
        <a:bodyPr/>
        <a:lstStyle/>
        <a:p>
          <a:r>
            <a:rPr kumimoji="1" lang="ja-JP" altLang="en-US" sz="4800" b="1" dirty="0">
              <a:solidFill>
                <a:schemeClr val="bg1"/>
              </a:solidFill>
            </a:rPr>
            <a:t>意識</a:t>
          </a:r>
          <a:r>
            <a:rPr kumimoji="1" lang="ja-JP" altLang="en-US" sz="3600" b="1" dirty="0"/>
            <a:t>が</a:t>
          </a:r>
          <a:endParaRPr kumimoji="1" lang="en-US" altLang="ja-JP" sz="3600" b="1" dirty="0"/>
        </a:p>
        <a:p>
          <a:r>
            <a:rPr kumimoji="1" lang="ja-JP" altLang="en-US" sz="3600" b="1" dirty="0"/>
            <a:t>変わる</a:t>
          </a:r>
        </a:p>
      </dgm:t>
    </dgm:pt>
    <dgm:pt modelId="{E2397063-CC78-4834-BC88-146E6FA868B4}" type="parTrans" cxnId="{6CE956A2-05B4-4793-BD57-FAC3A0C28AA5}">
      <dgm:prSet/>
      <dgm:spPr/>
      <dgm:t>
        <a:bodyPr/>
        <a:lstStyle/>
        <a:p>
          <a:endParaRPr kumimoji="1" lang="ja-JP" altLang="en-US"/>
        </a:p>
      </dgm:t>
    </dgm:pt>
    <dgm:pt modelId="{6478FB3E-6971-45C2-9E27-C50D343B6901}" type="sibTrans" cxnId="{6CE956A2-05B4-4793-BD57-FAC3A0C28AA5}">
      <dgm:prSet/>
      <dgm:spPr/>
      <dgm:t>
        <a:bodyPr/>
        <a:lstStyle/>
        <a:p>
          <a:endParaRPr kumimoji="1" lang="ja-JP" altLang="en-US"/>
        </a:p>
      </dgm:t>
    </dgm:pt>
    <dgm:pt modelId="{10BFD032-A3EF-45EE-9078-FC034F65C668}" type="pres">
      <dgm:prSet presAssocID="{1C34E478-5AA9-482A-B03F-0166FF89DB8E}" presName="compositeShape" presStyleCnt="0">
        <dgm:presLayoutVars>
          <dgm:chMax val="7"/>
          <dgm:dir/>
          <dgm:resizeHandles val="exact"/>
        </dgm:presLayoutVars>
      </dgm:prSet>
      <dgm:spPr/>
    </dgm:pt>
    <dgm:pt modelId="{8F2DC03F-69AB-48F9-A3F8-F6423497A797}" type="pres">
      <dgm:prSet presAssocID="{92189DAC-CEF7-4B5D-BB3A-1AAF79C4CD1B}" presName="circ1" presStyleLbl="vennNode1" presStyleIdx="0" presStyleCnt="3" custLinFactNeighborY="-238"/>
      <dgm:spPr/>
    </dgm:pt>
    <dgm:pt modelId="{9DD1FFF4-0A77-4917-8BB3-585333BD334A}" type="pres">
      <dgm:prSet presAssocID="{92189DAC-CEF7-4B5D-BB3A-1AAF79C4CD1B}" presName="circ1Tx" presStyleLbl="revTx" presStyleIdx="0" presStyleCnt="0">
        <dgm:presLayoutVars>
          <dgm:chMax val="0"/>
          <dgm:chPref val="0"/>
          <dgm:bulletEnabled val="1"/>
        </dgm:presLayoutVars>
      </dgm:prSet>
      <dgm:spPr/>
    </dgm:pt>
    <dgm:pt modelId="{B2B7AE45-C533-4EC8-8AA4-D6CC244384F6}" type="pres">
      <dgm:prSet presAssocID="{FA2D8ACF-B141-48BE-90C9-4902B3902D45}" presName="circ2" presStyleLbl="vennNode1" presStyleIdx="1" presStyleCnt="3"/>
      <dgm:spPr/>
    </dgm:pt>
    <dgm:pt modelId="{5F59E48C-7590-4DBA-88B2-88130C38A96A}" type="pres">
      <dgm:prSet presAssocID="{FA2D8ACF-B141-48BE-90C9-4902B3902D45}" presName="circ2Tx" presStyleLbl="revTx" presStyleIdx="0" presStyleCnt="0">
        <dgm:presLayoutVars>
          <dgm:chMax val="0"/>
          <dgm:chPref val="0"/>
          <dgm:bulletEnabled val="1"/>
        </dgm:presLayoutVars>
      </dgm:prSet>
      <dgm:spPr/>
    </dgm:pt>
    <dgm:pt modelId="{0E8E11A4-E532-42F7-A1D5-0D1AD07FD92E}" type="pres">
      <dgm:prSet presAssocID="{6D41FC8B-4145-4AA9-A683-74006199976F}" presName="circ3" presStyleLbl="vennNode1" presStyleIdx="2" presStyleCnt="3"/>
      <dgm:spPr/>
    </dgm:pt>
    <dgm:pt modelId="{64EE400C-BB69-4696-983C-9ABEBBBA4A02}" type="pres">
      <dgm:prSet presAssocID="{6D41FC8B-4145-4AA9-A683-74006199976F}" presName="circ3Tx" presStyleLbl="revTx" presStyleIdx="0" presStyleCnt="0">
        <dgm:presLayoutVars>
          <dgm:chMax val="0"/>
          <dgm:chPref val="0"/>
          <dgm:bulletEnabled val="1"/>
        </dgm:presLayoutVars>
      </dgm:prSet>
      <dgm:spPr/>
    </dgm:pt>
  </dgm:ptLst>
  <dgm:cxnLst>
    <dgm:cxn modelId="{3EB7B502-4CDB-4AD5-B13C-262391E7AFC8}" type="presOf" srcId="{6D41FC8B-4145-4AA9-A683-74006199976F}" destId="{0E8E11A4-E532-42F7-A1D5-0D1AD07FD92E}" srcOrd="0" destOrd="0" presId="urn:microsoft.com/office/officeart/2005/8/layout/venn1"/>
    <dgm:cxn modelId="{37C76D03-E297-46C2-AE03-918202AB3D1A}" type="presOf" srcId="{92189DAC-CEF7-4B5D-BB3A-1AAF79C4CD1B}" destId="{9DD1FFF4-0A77-4917-8BB3-585333BD334A}" srcOrd="1" destOrd="0" presId="urn:microsoft.com/office/officeart/2005/8/layout/venn1"/>
    <dgm:cxn modelId="{33705A12-D4DF-42FD-81DA-6F31DA3B130C}" srcId="{1C34E478-5AA9-482A-B03F-0166FF89DB8E}" destId="{FA2D8ACF-B141-48BE-90C9-4902B3902D45}" srcOrd="1" destOrd="0" parTransId="{1CBA0BBA-D697-48DF-8704-104837A47BF9}" sibTransId="{4CE09C4B-E04E-4CA0-8AD5-E0A41709E559}"/>
    <dgm:cxn modelId="{C8B91B19-2916-487D-90BB-FCB856B215E6}" type="presOf" srcId="{92189DAC-CEF7-4B5D-BB3A-1AAF79C4CD1B}" destId="{8F2DC03F-69AB-48F9-A3F8-F6423497A797}" srcOrd="0" destOrd="0" presId="urn:microsoft.com/office/officeart/2005/8/layout/venn1"/>
    <dgm:cxn modelId="{D7D5AA43-6204-4576-AE4F-A942D871FD4A}" type="presOf" srcId="{1C34E478-5AA9-482A-B03F-0166FF89DB8E}" destId="{10BFD032-A3EF-45EE-9078-FC034F65C668}" srcOrd="0" destOrd="0" presId="urn:microsoft.com/office/officeart/2005/8/layout/venn1"/>
    <dgm:cxn modelId="{E16FC689-4232-456B-B854-64CEE3A6C600}" type="presOf" srcId="{FA2D8ACF-B141-48BE-90C9-4902B3902D45}" destId="{B2B7AE45-C533-4EC8-8AA4-D6CC244384F6}" srcOrd="0" destOrd="0" presId="urn:microsoft.com/office/officeart/2005/8/layout/venn1"/>
    <dgm:cxn modelId="{9AA2EC96-FC17-400E-9D54-C63A20BB1607}" srcId="{1C34E478-5AA9-482A-B03F-0166FF89DB8E}" destId="{92189DAC-CEF7-4B5D-BB3A-1AAF79C4CD1B}" srcOrd="0" destOrd="0" parTransId="{1B1834E1-3E71-419F-A67E-68ACDDE0795B}" sibTransId="{EFF516BE-5DFF-4A7D-8222-26D5889EDE56}"/>
    <dgm:cxn modelId="{6CE956A2-05B4-4793-BD57-FAC3A0C28AA5}" srcId="{1C34E478-5AA9-482A-B03F-0166FF89DB8E}" destId="{6D41FC8B-4145-4AA9-A683-74006199976F}" srcOrd="2" destOrd="0" parTransId="{E2397063-CC78-4834-BC88-146E6FA868B4}" sibTransId="{6478FB3E-6971-45C2-9E27-C50D343B6901}"/>
    <dgm:cxn modelId="{690E80AE-223E-4AA1-938A-3CF79B12A93B}" type="presOf" srcId="{6D41FC8B-4145-4AA9-A683-74006199976F}" destId="{64EE400C-BB69-4696-983C-9ABEBBBA4A02}" srcOrd="1" destOrd="0" presId="urn:microsoft.com/office/officeart/2005/8/layout/venn1"/>
    <dgm:cxn modelId="{E677D4E9-5501-4F36-A513-C451D0B1F904}" type="presOf" srcId="{FA2D8ACF-B141-48BE-90C9-4902B3902D45}" destId="{5F59E48C-7590-4DBA-88B2-88130C38A96A}" srcOrd="1" destOrd="0" presId="urn:microsoft.com/office/officeart/2005/8/layout/venn1"/>
    <dgm:cxn modelId="{FA40A4E6-9CBB-4181-B974-2D87E4A654E8}" type="presParOf" srcId="{10BFD032-A3EF-45EE-9078-FC034F65C668}" destId="{8F2DC03F-69AB-48F9-A3F8-F6423497A797}" srcOrd="0" destOrd="0" presId="urn:microsoft.com/office/officeart/2005/8/layout/venn1"/>
    <dgm:cxn modelId="{FAFF642A-173F-47CF-9D4A-978E2FC46CFE}" type="presParOf" srcId="{10BFD032-A3EF-45EE-9078-FC034F65C668}" destId="{9DD1FFF4-0A77-4917-8BB3-585333BD334A}" srcOrd="1" destOrd="0" presId="urn:microsoft.com/office/officeart/2005/8/layout/venn1"/>
    <dgm:cxn modelId="{CBB7F058-B568-4682-AB11-744A0A159875}" type="presParOf" srcId="{10BFD032-A3EF-45EE-9078-FC034F65C668}" destId="{B2B7AE45-C533-4EC8-8AA4-D6CC244384F6}" srcOrd="2" destOrd="0" presId="urn:microsoft.com/office/officeart/2005/8/layout/venn1"/>
    <dgm:cxn modelId="{C93AE15F-C1A5-48D6-94E0-830F679F85A2}" type="presParOf" srcId="{10BFD032-A3EF-45EE-9078-FC034F65C668}" destId="{5F59E48C-7590-4DBA-88B2-88130C38A96A}" srcOrd="3" destOrd="0" presId="urn:microsoft.com/office/officeart/2005/8/layout/venn1"/>
    <dgm:cxn modelId="{CF193746-E0CB-4EA6-BD35-1DE40C809693}" type="presParOf" srcId="{10BFD032-A3EF-45EE-9078-FC034F65C668}" destId="{0E8E11A4-E532-42F7-A1D5-0D1AD07FD92E}" srcOrd="4" destOrd="0" presId="urn:microsoft.com/office/officeart/2005/8/layout/venn1"/>
    <dgm:cxn modelId="{3D2C92B9-9066-445A-B061-5A59267BCC62}" type="presParOf" srcId="{10BFD032-A3EF-45EE-9078-FC034F65C668}" destId="{64EE400C-BB69-4696-983C-9ABEBBBA4A02}" srcOrd="5" destOrd="0" presId="urn:microsoft.com/office/officeart/2005/8/layout/ven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78C567-BCE2-41DB-ABDF-4AEC2197CD56}" type="doc">
      <dgm:prSet loTypeId="urn:microsoft.com/office/officeart/2005/8/layout/lProcess2" loCatId="relationship" qsTypeId="urn:microsoft.com/office/officeart/2005/8/quickstyle/simple3" qsCatId="simple" csTypeId="urn:microsoft.com/office/officeart/2005/8/colors/colorful5" csCatId="colorful" phldr="1"/>
      <dgm:spPr/>
      <dgm:t>
        <a:bodyPr/>
        <a:lstStyle/>
        <a:p>
          <a:endParaRPr kumimoji="1" lang="ja-JP" altLang="en-US"/>
        </a:p>
      </dgm:t>
    </dgm:pt>
    <dgm:pt modelId="{E7EA4920-E64D-4D37-8798-09BC3425A7DB}">
      <dgm:prSet phldrT="[テキスト]" custT="1"/>
      <dgm:spPr/>
      <dgm:t>
        <a:bodyPr/>
        <a:lstStyle/>
        <a:p>
          <a:r>
            <a:rPr kumimoji="1" lang="ja-JP" altLang="en-US" sz="4400" b="1" dirty="0"/>
            <a:t>教えあい</a:t>
          </a:r>
        </a:p>
      </dgm:t>
    </dgm:pt>
    <dgm:pt modelId="{A6306E6C-C6EB-4276-AF5B-6E1FD27D3D7B}" type="parTrans" cxnId="{87D922F3-26DD-4BF2-ABF0-704062D02AC3}">
      <dgm:prSet/>
      <dgm:spPr/>
      <dgm:t>
        <a:bodyPr/>
        <a:lstStyle/>
        <a:p>
          <a:endParaRPr kumimoji="1" lang="ja-JP" altLang="en-US"/>
        </a:p>
      </dgm:t>
    </dgm:pt>
    <dgm:pt modelId="{16CEA045-C9C8-4A12-947F-7AB5929DD82F}" type="sibTrans" cxnId="{87D922F3-26DD-4BF2-ABF0-704062D02AC3}">
      <dgm:prSet/>
      <dgm:spPr/>
      <dgm:t>
        <a:bodyPr/>
        <a:lstStyle/>
        <a:p>
          <a:endParaRPr kumimoji="1" lang="ja-JP" altLang="en-US"/>
        </a:p>
      </dgm:t>
    </dgm:pt>
    <dgm:pt modelId="{BC44AE9F-4967-4D64-BE3A-A7019920D341}">
      <dgm:prSet phldrT="[テキスト]" custT="1"/>
      <dgm:spPr/>
      <dgm:t>
        <a:bodyPr/>
        <a:lstStyle/>
        <a:p>
          <a:r>
            <a:rPr kumimoji="1" lang="ja-JP" altLang="en-US" sz="3600" dirty="0"/>
            <a:t>分かれて</a:t>
          </a:r>
          <a:r>
            <a:rPr kumimoji="1" lang="ja-JP" altLang="en-US" sz="3600" b="0" dirty="0"/>
            <a:t>作業</a:t>
          </a:r>
        </a:p>
      </dgm:t>
    </dgm:pt>
    <dgm:pt modelId="{10A91339-45BA-4E12-B6D6-CBBF393901BA}" type="parTrans" cxnId="{0D06FD69-FBCD-4F5C-80FB-00428ABBDCD2}">
      <dgm:prSet/>
      <dgm:spPr/>
      <dgm:t>
        <a:bodyPr/>
        <a:lstStyle/>
        <a:p>
          <a:endParaRPr kumimoji="1" lang="ja-JP" altLang="en-US"/>
        </a:p>
      </dgm:t>
    </dgm:pt>
    <dgm:pt modelId="{8A6B373E-5F09-4CB7-AB31-047A32F96523}" type="sibTrans" cxnId="{0D06FD69-FBCD-4F5C-80FB-00428ABBDCD2}">
      <dgm:prSet/>
      <dgm:spPr/>
      <dgm:t>
        <a:bodyPr/>
        <a:lstStyle/>
        <a:p>
          <a:endParaRPr kumimoji="1" lang="ja-JP" altLang="en-US"/>
        </a:p>
      </dgm:t>
    </dgm:pt>
    <dgm:pt modelId="{00B748C7-4752-4D4D-9997-741FE92EDEFF}">
      <dgm:prSet phldrT="[テキスト]" custT="1"/>
      <dgm:spPr/>
      <dgm:t>
        <a:bodyPr/>
        <a:lstStyle/>
        <a:p>
          <a:r>
            <a:rPr kumimoji="1" lang="ja-JP" altLang="en-US" sz="3600" dirty="0"/>
            <a:t>疑問点を共有</a:t>
          </a:r>
        </a:p>
      </dgm:t>
    </dgm:pt>
    <dgm:pt modelId="{1A40A8AD-A23A-4F6F-8406-41AC6EA13722}" type="parTrans" cxnId="{9CE130D6-0465-4CC2-BE59-E72AB5868375}">
      <dgm:prSet/>
      <dgm:spPr/>
      <dgm:t>
        <a:bodyPr/>
        <a:lstStyle/>
        <a:p>
          <a:endParaRPr kumimoji="1" lang="ja-JP" altLang="en-US"/>
        </a:p>
      </dgm:t>
    </dgm:pt>
    <dgm:pt modelId="{EC96C523-61EF-400D-941C-6E05F611D179}" type="sibTrans" cxnId="{9CE130D6-0465-4CC2-BE59-E72AB5868375}">
      <dgm:prSet/>
      <dgm:spPr/>
      <dgm:t>
        <a:bodyPr/>
        <a:lstStyle/>
        <a:p>
          <a:endParaRPr kumimoji="1" lang="ja-JP" altLang="en-US"/>
        </a:p>
      </dgm:t>
    </dgm:pt>
    <dgm:pt modelId="{C3B3520A-696D-4D01-80C7-6E8AFF68474C}">
      <dgm:prSet phldrT="[テキスト]" custT="1"/>
      <dgm:spPr/>
      <dgm:t>
        <a:bodyPr/>
        <a:lstStyle/>
        <a:p>
          <a:r>
            <a:rPr kumimoji="1" lang="ja-JP" altLang="en-US" sz="4400" b="1" dirty="0"/>
            <a:t>進捗管理</a:t>
          </a:r>
        </a:p>
      </dgm:t>
    </dgm:pt>
    <dgm:pt modelId="{5A4F75C8-464E-48A1-AE14-DBEE7B1DB200}" type="parTrans" cxnId="{900E5402-13DC-400F-9667-0DAA4D89AE93}">
      <dgm:prSet/>
      <dgm:spPr/>
      <dgm:t>
        <a:bodyPr/>
        <a:lstStyle/>
        <a:p>
          <a:endParaRPr kumimoji="1" lang="ja-JP" altLang="en-US"/>
        </a:p>
      </dgm:t>
    </dgm:pt>
    <dgm:pt modelId="{58623869-1718-4A1E-9D4D-60BC199432FE}" type="sibTrans" cxnId="{900E5402-13DC-400F-9667-0DAA4D89AE93}">
      <dgm:prSet/>
      <dgm:spPr/>
      <dgm:t>
        <a:bodyPr/>
        <a:lstStyle/>
        <a:p>
          <a:endParaRPr kumimoji="1" lang="ja-JP" altLang="en-US"/>
        </a:p>
      </dgm:t>
    </dgm:pt>
    <dgm:pt modelId="{14D62377-B36C-4328-824C-8A9BF9A09358}">
      <dgm:prSet phldrT="[テキスト]" custT="1"/>
      <dgm:spPr/>
      <dgm:t>
        <a:bodyPr/>
        <a:lstStyle/>
        <a:p>
          <a:r>
            <a:rPr kumimoji="1" lang="ja-JP" altLang="en-US" sz="3200" dirty="0"/>
            <a:t>定期的に</a:t>
          </a:r>
          <a:endParaRPr kumimoji="1" lang="en-US" altLang="ja-JP" sz="3200" dirty="0"/>
        </a:p>
        <a:p>
          <a:r>
            <a:rPr kumimoji="1" lang="ja-JP" altLang="en-US" sz="3200" dirty="0"/>
            <a:t>計画を共有</a:t>
          </a:r>
        </a:p>
      </dgm:t>
    </dgm:pt>
    <dgm:pt modelId="{F0F7B6D6-B8E1-4833-A89F-7564B3AFBA83}" type="parTrans" cxnId="{E4776CC3-3724-4DAB-824B-C540DBB882D6}">
      <dgm:prSet/>
      <dgm:spPr/>
      <dgm:t>
        <a:bodyPr/>
        <a:lstStyle/>
        <a:p>
          <a:endParaRPr kumimoji="1" lang="ja-JP" altLang="en-US"/>
        </a:p>
      </dgm:t>
    </dgm:pt>
    <dgm:pt modelId="{054B48CC-DBDD-4897-852B-6CB07506EE7B}" type="sibTrans" cxnId="{E4776CC3-3724-4DAB-824B-C540DBB882D6}">
      <dgm:prSet/>
      <dgm:spPr/>
      <dgm:t>
        <a:bodyPr/>
        <a:lstStyle/>
        <a:p>
          <a:endParaRPr kumimoji="1" lang="ja-JP" altLang="en-US"/>
        </a:p>
      </dgm:t>
    </dgm:pt>
    <dgm:pt modelId="{08D0A694-6565-40A3-B80D-1705B80658C9}">
      <dgm:prSet phldrT="[テキスト]" custT="1"/>
      <dgm:spPr/>
      <dgm:t>
        <a:bodyPr/>
        <a:lstStyle/>
        <a:p>
          <a:r>
            <a:rPr kumimoji="1" lang="ja-JP" altLang="en-US" sz="3600" dirty="0"/>
            <a:t>ガントチャート</a:t>
          </a:r>
        </a:p>
      </dgm:t>
    </dgm:pt>
    <dgm:pt modelId="{80327025-E750-4306-9D44-E6A2A228499C}" type="parTrans" cxnId="{AAB9529C-DFD6-4715-8042-1F38FA1B409A}">
      <dgm:prSet/>
      <dgm:spPr/>
      <dgm:t>
        <a:bodyPr/>
        <a:lstStyle/>
        <a:p>
          <a:endParaRPr kumimoji="1" lang="ja-JP" altLang="en-US"/>
        </a:p>
      </dgm:t>
    </dgm:pt>
    <dgm:pt modelId="{F7C02921-AFB8-445C-805D-8F3C17D1D707}" type="sibTrans" cxnId="{AAB9529C-DFD6-4715-8042-1F38FA1B409A}">
      <dgm:prSet/>
      <dgm:spPr/>
      <dgm:t>
        <a:bodyPr/>
        <a:lstStyle/>
        <a:p>
          <a:endParaRPr kumimoji="1" lang="ja-JP" altLang="en-US"/>
        </a:p>
      </dgm:t>
    </dgm:pt>
    <dgm:pt modelId="{498F78C7-2A90-4FDE-BBEA-43E87CC0520D}" type="pres">
      <dgm:prSet presAssocID="{9F78C567-BCE2-41DB-ABDF-4AEC2197CD56}" presName="theList" presStyleCnt="0">
        <dgm:presLayoutVars>
          <dgm:dir/>
          <dgm:animLvl val="lvl"/>
          <dgm:resizeHandles val="exact"/>
        </dgm:presLayoutVars>
      </dgm:prSet>
      <dgm:spPr/>
    </dgm:pt>
    <dgm:pt modelId="{CBD97C12-39E5-4E3A-BC5C-8238C32AA6AC}" type="pres">
      <dgm:prSet presAssocID="{E7EA4920-E64D-4D37-8798-09BC3425A7DB}" presName="compNode" presStyleCnt="0"/>
      <dgm:spPr/>
    </dgm:pt>
    <dgm:pt modelId="{8966C0E1-BEF1-4581-8083-0C0A0E2A2102}" type="pres">
      <dgm:prSet presAssocID="{E7EA4920-E64D-4D37-8798-09BC3425A7DB}" presName="aNode" presStyleLbl="bgShp" presStyleIdx="0" presStyleCnt="2" custLinFactNeighborX="-104" custLinFactNeighborY="1232"/>
      <dgm:spPr/>
    </dgm:pt>
    <dgm:pt modelId="{F41CD986-1DFE-4501-9E63-7A800E3AD8CF}" type="pres">
      <dgm:prSet presAssocID="{E7EA4920-E64D-4D37-8798-09BC3425A7DB}" presName="textNode" presStyleLbl="bgShp" presStyleIdx="0" presStyleCnt="2"/>
      <dgm:spPr/>
    </dgm:pt>
    <dgm:pt modelId="{156096FD-C05B-44C5-9BFF-0E6577B8D3A3}" type="pres">
      <dgm:prSet presAssocID="{E7EA4920-E64D-4D37-8798-09BC3425A7DB}" presName="compChildNode" presStyleCnt="0"/>
      <dgm:spPr/>
    </dgm:pt>
    <dgm:pt modelId="{51B186E4-1235-4E76-A442-F5A23A9E00CA}" type="pres">
      <dgm:prSet presAssocID="{E7EA4920-E64D-4D37-8798-09BC3425A7DB}" presName="theInnerList" presStyleCnt="0"/>
      <dgm:spPr/>
    </dgm:pt>
    <dgm:pt modelId="{B5219155-1C22-466D-9958-9F397720202F}" type="pres">
      <dgm:prSet presAssocID="{BC44AE9F-4967-4D64-BE3A-A7019920D341}" presName="childNode" presStyleLbl="node1" presStyleIdx="0" presStyleCnt="4">
        <dgm:presLayoutVars>
          <dgm:bulletEnabled val="1"/>
        </dgm:presLayoutVars>
      </dgm:prSet>
      <dgm:spPr/>
    </dgm:pt>
    <dgm:pt modelId="{235788F9-D957-4CEE-AD79-95629D4F6221}" type="pres">
      <dgm:prSet presAssocID="{BC44AE9F-4967-4D64-BE3A-A7019920D341}" presName="aSpace2" presStyleCnt="0"/>
      <dgm:spPr/>
    </dgm:pt>
    <dgm:pt modelId="{F90E6B65-C1C1-4086-AF1C-9C00F4D2713E}" type="pres">
      <dgm:prSet presAssocID="{00B748C7-4752-4D4D-9997-741FE92EDEFF}" presName="childNode" presStyleLbl="node1" presStyleIdx="1" presStyleCnt="4">
        <dgm:presLayoutVars>
          <dgm:bulletEnabled val="1"/>
        </dgm:presLayoutVars>
      </dgm:prSet>
      <dgm:spPr/>
    </dgm:pt>
    <dgm:pt modelId="{F7947E52-5FC2-4800-83BA-D12A1C50F069}" type="pres">
      <dgm:prSet presAssocID="{E7EA4920-E64D-4D37-8798-09BC3425A7DB}" presName="aSpace" presStyleCnt="0"/>
      <dgm:spPr/>
    </dgm:pt>
    <dgm:pt modelId="{9D4CB6FD-8BEB-4A8A-BA6B-015A9271D3DC}" type="pres">
      <dgm:prSet presAssocID="{C3B3520A-696D-4D01-80C7-6E8AFF68474C}" presName="compNode" presStyleCnt="0"/>
      <dgm:spPr/>
    </dgm:pt>
    <dgm:pt modelId="{CA2DD95B-EAF6-4EAD-9793-38810E35345D}" type="pres">
      <dgm:prSet presAssocID="{C3B3520A-696D-4D01-80C7-6E8AFF68474C}" presName="aNode" presStyleLbl="bgShp" presStyleIdx="1" presStyleCnt="2"/>
      <dgm:spPr/>
    </dgm:pt>
    <dgm:pt modelId="{6AAD2D7A-8FFC-481E-AB20-69809440C627}" type="pres">
      <dgm:prSet presAssocID="{C3B3520A-696D-4D01-80C7-6E8AFF68474C}" presName="textNode" presStyleLbl="bgShp" presStyleIdx="1" presStyleCnt="2"/>
      <dgm:spPr/>
    </dgm:pt>
    <dgm:pt modelId="{8BACCD32-C5C1-4038-95DE-A8F30C09788E}" type="pres">
      <dgm:prSet presAssocID="{C3B3520A-696D-4D01-80C7-6E8AFF68474C}" presName="compChildNode" presStyleCnt="0"/>
      <dgm:spPr/>
    </dgm:pt>
    <dgm:pt modelId="{DF00CF78-FB97-4CEE-A166-7B8CBD315EA0}" type="pres">
      <dgm:prSet presAssocID="{C3B3520A-696D-4D01-80C7-6E8AFF68474C}" presName="theInnerList" presStyleCnt="0"/>
      <dgm:spPr/>
    </dgm:pt>
    <dgm:pt modelId="{55DBE154-AAF1-4EA2-9608-4149D1C67436}" type="pres">
      <dgm:prSet presAssocID="{08D0A694-6565-40A3-B80D-1705B80658C9}" presName="childNode" presStyleLbl="node1" presStyleIdx="2" presStyleCnt="4">
        <dgm:presLayoutVars>
          <dgm:bulletEnabled val="1"/>
        </dgm:presLayoutVars>
      </dgm:prSet>
      <dgm:spPr/>
    </dgm:pt>
    <dgm:pt modelId="{5391CEBA-D5CA-4F59-817D-59C4ECA2D6A8}" type="pres">
      <dgm:prSet presAssocID="{08D0A694-6565-40A3-B80D-1705B80658C9}" presName="aSpace2" presStyleCnt="0"/>
      <dgm:spPr/>
    </dgm:pt>
    <dgm:pt modelId="{D675C266-1D76-4082-92DE-60A2105C3DAA}" type="pres">
      <dgm:prSet presAssocID="{14D62377-B36C-4328-824C-8A9BF9A09358}" presName="childNode" presStyleLbl="node1" presStyleIdx="3" presStyleCnt="4">
        <dgm:presLayoutVars>
          <dgm:bulletEnabled val="1"/>
        </dgm:presLayoutVars>
      </dgm:prSet>
      <dgm:spPr/>
    </dgm:pt>
  </dgm:ptLst>
  <dgm:cxnLst>
    <dgm:cxn modelId="{900E5402-13DC-400F-9667-0DAA4D89AE93}" srcId="{9F78C567-BCE2-41DB-ABDF-4AEC2197CD56}" destId="{C3B3520A-696D-4D01-80C7-6E8AFF68474C}" srcOrd="1" destOrd="0" parTransId="{5A4F75C8-464E-48A1-AE14-DBEE7B1DB200}" sibTransId="{58623869-1718-4A1E-9D4D-60BC199432FE}"/>
    <dgm:cxn modelId="{85399E15-7C32-4206-9679-D6A0BF009785}" type="presOf" srcId="{E7EA4920-E64D-4D37-8798-09BC3425A7DB}" destId="{8966C0E1-BEF1-4581-8083-0C0A0E2A2102}" srcOrd="0" destOrd="0" presId="urn:microsoft.com/office/officeart/2005/8/layout/lProcess2"/>
    <dgm:cxn modelId="{39FDB239-FF94-4D79-AC7D-EC3E0A972D89}" type="presOf" srcId="{00B748C7-4752-4D4D-9997-741FE92EDEFF}" destId="{F90E6B65-C1C1-4086-AF1C-9C00F4D2713E}" srcOrd="0" destOrd="0" presId="urn:microsoft.com/office/officeart/2005/8/layout/lProcess2"/>
    <dgm:cxn modelId="{D9C66C5B-5181-4665-89DD-6FEA14CB521D}" type="presOf" srcId="{08D0A694-6565-40A3-B80D-1705B80658C9}" destId="{55DBE154-AAF1-4EA2-9608-4149D1C67436}" srcOrd="0" destOrd="0" presId="urn:microsoft.com/office/officeart/2005/8/layout/lProcess2"/>
    <dgm:cxn modelId="{0D06FD69-FBCD-4F5C-80FB-00428ABBDCD2}" srcId="{E7EA4920-E64D-4D37-8798-09BC3425A7DB}" destId="{BC44AE9F-4967-4D64-BE3A-A7019920D341}" srcOrd="0" destOrd="0" parTransId="{10A91339-45BA-4E12-B6D6-CBBF393901BA}" sibTransId="{8A6B373E-5F09-4CB7-AB31-047A32F96523}"/>
    <dgm:cxn modelId="{99BB4854-7CAE-47D6-B1A3-0141E073F79D}" type="presOf" srcId="{14D62377-B36C-4328-824C-8A9BF9A09358}" destId="{D675C266-1D76-4082-92DE-60A2105C3DAA}" srcOrd="0" destOrd="0" presId="urn:microsoft.com/office/officeart/2005/8/layout/lProcess2"/>
    <dgm:cxn modelId="{41709757-75E1-4751-B51A-E33981A8EDFB}" type="presOf" srcId="{9F78C567-BCE2-41DB-ABDF-4AEC2197CD56}" destId="{498F78C7-2A90-4FDE-BBEA-43E87CC0520D}" srcOrd="0" destOrd="0" presId="urn:microsoft.com/office/officeart/2005/8/layout/lProcess2"/>
    <dgm:cxn modelId="{1785577A-4502-491C-B3DA-A8A3F2E9EF6A}" type="presOf" srcId="{C3B3520A-696D-4D01-80C7-6E8AFF68474C}" destId="{CA2DD95B-EAF6-4EAD-9793-38810E35345D}" srcOrd="0" destOrd="0" presId="urn:microsoft.com/office/officeart/2005/8/layout/lProcess2"/>
    <dgm:cxn modelId="{56895D99-4DD6-47F5-B664-E9E3996B4B86}" type="presOf" srcId="{BC44AE9F-4967-4D64-BE3A-A7019920D341}" destId="{B5219155-1C22-466D-9958-9F397720202F}" srcOrd="0" destOrd="0" presId="urn:microsoft.com/office/officeart/2005/8/layout/lProcess2"/>
    <dgm:cxn modelId="{AAB9529C-DFD6-4715-8042-1F38FA1B409A}" srcId="{C3B3520A-696D-4D01-80C7-6E8AFF68474C}" destId="{08D0A694-6565-40A3-B80D-1705B80658C9}" srcOrd="0" destOrd="0" parTransId="{80327025-E750-4306-9D44-E6A2A228499C}" sibTransId="{F7C02921-AFB8-445C-805D-8F3C17D1D707}"/>
    <dgm:cxn modelId="{FEC2CEB2-B9C7-48FA-8AFE-46B77235B9E0}" type="presOf" srcId="{E7EA4920-E64D-4D37-8798-09BC3425A7DB}" destId="{F41CD986-1DFE-4501-9E63-7A800E3AD8CF}" srcOrd="1" destOrd="0" presId="urn:microsoft.com/office/officeart/2005/8/layout/lProcess2"/>
    <dgm:cxn modelId="{E4776CC3-3724-4DAB-824B-C540DBB882D6}" srcId="{C3B3520A-696D-4D01-80C7-6E8AFF68474C}" destId="{14D62377-B36C-4328-824C-8A9BF9A09358}" srcOrd="1" destOrd="0" parTransId="{F0F7B6D6-B8E1-4833-A89F-7564B3AFBA83}" sibTransId="{054B48CC-DBDD-4897-852B-6CB07506EE7B}"/>
    <dgm:cxn modelId="{9CE130D6-0465-4CC2-BE59-E72AB5868375}" srcId="{E7EA4920-E64D-4D37-8798-09BC3425A7DB}" destId="{00B748C7-4752-4D4D-9997-741FE92EDEFF}" srcOrd="1" destOrd="0" parTransId="{1A40A8AD-A23A-4F6F-8406-41AC6EA13722}" sibTransId="{EC96C523-61EF-400D-941C-6E05F611D179}"/>
    <dgm:cxn modelId="{B41824D7-92E8-431F-9844-C2D382112F51}" type="presOf" srcId="{C3B3520A-696D-4D01-80C7-6E8AFF68474C}" destId="{6AAD2D7A-8FFC-481E-AB20-69809440C627}" srcOrd="1" destOrd="0" presId="urn:microsoft.com/office/officeart/2005/8/layout/lProcess2"/>
    <dgm:cxn modelId="{87D922F3-26DD-4BF2-ABF0-704062D02AC3}" srcId="{9F78C567-BCE2-41DB-ABDF-4AEC2197CD56}" destId="{E7EA4920-E64D-4D37-8798-09BC3425A7DB}" srcOrd="0" destOrd="0" parTransId="{A6306E6C-C6EB-4276-AF5B-6E1FD27D3D7B}" sibTransId="{16CEA045-C9C8-4A12-947F-7AB5929DD82F}"/>
    <dgm:cxn modelId="{4500186F-19E1-4532-91E3-21D729D5C9FC}" type="presParOf" srcId="{498F78C7-2A90-4FDE-BBEA-43E87CC0520D}" destId="{CBD97C12-39E5-4E3A-BC5C-8238C32AA6AC}" srcOrd="0" destOrd="0" presId="urn:microsoft.com/office/officeart/2005/8/layout/lProcess2"/>
    <dgm:cxn modelId="{77295F91-2ED0-4424-8574-B384774B56D7}" type="presParOf" srcId="{CBD97C12-39E5-4E3A-BC5C-8238C32AA6AC}" destId="{8966C0E1-BEF1-4581-8083-0C0A0E2A2102}" srcOrd="0" destOrd="0" presId="urn:microsoft.com/office/officeart/2005/8/layout/lProcess2"/>
    <dgm:cxn modelId="{66B985E4-D5EA-49A5-A0DA-653220A70621}" type="presParOf" srcId="{CBD97C12-39E5-4E3A-BC5C-8238C32AA6AC}" destId="{F41CD986-1DFE-4501-9E63-7A800E3AD8CF}" srcOrd="1" destOrd="0" presId="urn:microsoft.com/office/officeart/2005/8/layout/lProcess2"/>
    <dgm:cxn modelId="{98ECE57F-723C-4136-B038-9BE7AB2FFE6B}" type="presParOf" srcId="{CBD97C12-39E5-4E3A-BC5C-8238C32AA6AC}" destId="{156096FD-C05B-44C5-9BFF-0E6577B8D3A3}" srcOrd="2" destOrd="0" presId="urn:microsoft.com/office/officeart/2005/8/layout/lProcess2"/>
    <dgm:cxn modelId="{BD65B493-7D06-4D11-964C-5F25368C0BC9}" type="presParOf" srcId="{156096FD-C05B-44C5-9BFF-0E6577B8D3A3}" destId="{51B186E4-1235-4E76-A442-F5A23A9E00CA}" srcOrd="0" destOrd="0" presId="urn:microsoft.com/office/officeart/2005/8/layout/lProcess2"/>
    <dgm:cxn modelId="{44714ED2-6BC4-4FDB-B86B-1C554B8632C6}" type="presParOf" srcId="{51B186E4-1235-4E76-A442-F5A23A9E00CA}" destId="{B5219155-1C22-466D-9958-9F397720202F}" srcOrd="0" destOrd="0" presId="urn:microsoft.com/office/officeart/2005/8/layout/lProcess2"/>
    <dgm:cxn modelId="{6CCF653D-9EF3-4C57-BDD2-B62D6F95BF7A}" type="presParOf" srcId="{51B186E4-1235-4E76-A442-F5A23A9E00CA}" destId="{235788F9-D957-4CEE-AD79-95629D4F6221}" srcOrd="1" destOrd="0" presId="urn:microsoft.com/office/officeart/2005/8/layout/lProcess2"/>
    <dgm:cxn modelId="{76A41EC6-80E6-4847-927E-06DA31B28B7A}" type="presParOf" srcId="{51B186E4-1235-4E76-A442-F5A23A9E00CA}" destId="{F90E6B65-C1C1-4086-AF1C-9C00F4D2713E}" srcOrd="2" destOrd="0" presId="urn:microsoft.com/office/officeart/2005/8/layout/lProcess2"/>
    <dgm:cxn modelId="{BEF28E2F-0958-41AE-9052-A212FFFC3FFF}" type="presParOf" srcId="{498F78C7-2A90-4FDE-BBEA-43E87CC0520D}" destId="{F7947E52-5FC2-4800-83BA-D12A1C50F069}" srcOrd="1" destOrd="0" presId="urn:microsoft.com/office/officeart/2005/8/layout/lProcess2"/>
    <dgm:cxn modelId="{23622EA0-81AD-41CD-89C1-B807DE5A658F}" type="presParOf" srcId="{498F78C7-2A90-4FDE-BBEA-43E87CC0520D}" destId="{9D4CB6FD-8BEB-4A8A-BA6B-015A9271D3DC}" srcOrd="2" destOrd="0" presId="urn:microsoft.com/office/officeart/2005/8/layout/lProcess2"/>
    <dgm:cxn modelId="{AF3FD648-360B-4E1F-B8D0-3FC6CB80D78B}" type="presParOf" srcId="{9D4CB6FD-8BEB-4A8A-BA6B-015A9271D3DC}" destId="{CA2DD95B-EAF6-4EAD-9793-38810E35345D}" srcOrd="0" destOrd="0" presId="urn:microsoft.com/office/officeart/2005/8/layout/lProcess2"/>
    <dgm:cxn modelId="{7E6BF008-9B41-47E9-BCF6-F39FB248EC47}" type="presParOf" srcId="{9D4CB6FD-8BEB-4A8A-BA6B-015A9271D3DC}" destId="{6AAD2D7A-8FFC-481E-AB20-69809440C627}" srcOrd="1" destOrd="0" presId="urn:microsoft.com/office/officeart/2005/8/layout/lProcess2"/>
    <dgm:cxn modelId="{9CE4E453-0A24-4BB9-8D82-B43D0663814A}" type="presParOf" srcId="{9D4CB6FD-8BEB-4A8A-BA6B-015A9271D3DC}" destId="{8BACCD32-C5C1-4038-95DE-A8F30C09788E}" srcOrd="2" destOrd="0" presId="urn:microsoft.com/office/officeart/2005/8/layout/lProcess2"/>
    <dgm:cxn modelId="{EE4C6BDB-FC72-4AC3-949E-86AEF8B682D4}" type="presParOf" srcId="{8BACCD32-C5C1-4038-95DE-A8F30C09788E}" destId="{DF00CF78-FB97-4CEE-A166-7B8CBD315EA0}" srcOrd="0" destOrd="0" presId="urn:microsoft.com/office/officeart/2005/8/layout/lProcess2"/>
    <dgm:cxn modelId="{9D2529AE-1A80-4F1F-AAFC-B78D857DF5B9}" type="presParOf" srcId="{DF00CF78-FB97-4CEE-A166-7B8CBD315EA0}" destId="{55DBE154-AAF1-4EA2-9608-4149D1C67436}" srcOrd="0" destOrd="0" presId="urn:microsoft.com/office/officeart/2005/8/layout/lProcess2"/>
    <dgm:cxn modelId="{C781F183-88F8-4722-BB2F-7D882643EECB}" type="presParOf" srcId="{DF00CF78-FB97-4CEE-A166-7B8CBD315EA0}" destId="{5391CEBA-D5CA-4F59-817D-59C4ECA2D6A8}" srcOrd="1" destOrd="0" presId="urn:microsoft.com/office/officeart/2005/8/layout/lProcess2"/>
    <dgm:cxn modelId="{D49321AE-A445-4EC4-8391-D5E89D0AD8F4}" type="presParOf" srcId="{DF00CF78-FB97-4CEE-A166-7B8CBD315EA0}" destId="{D675C266-1D76-4082-92DE-60A2105C3DAA}"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2DC03F-69AB-48F9-A3F8-F6423497A797}">
      <dsp:nvSpPr>
        <dsp:cNvPr id="0" name=""/>
        <dsp:cNvSpPr/>
      </dsp:nvSpPr>
      <dsp:spPr>
        <a:xfrm>
          <a:off x="3976687" y="73822"/>
          <a:ext cx="4000499" cy="4000499"/>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u="none" kern="1200" dirty="0">
              <a:solidFill>
                <a:schemeClr val="bg1"/>
              </a:solidFill>
            </a:rPr>
            <a:t>交流</a:t>
          </a:r>
          <a:r>
            <a:rPr kumimoji="1" lang="ja-JP" altLang="en-US" sz="3600" b="1" kern="1200" dirty="0"/>
            <a:t>できる</a:t>
          </a:r>
        </a:p>
      </dsp:txBody>
      <dsp:txXfrm>
        <a:off x="4510087" y="773909"/>
        <a:ext cx="2933699" cy="1800224"/>
      </dsp:txXfrm>
    </dsp:sp>
    <dsp:sp modelId="{B2B7AE45-C533-4EC8-8AA4-D6CC244384F6}">
      <dsp:nvSpPr>
        <dsp:cNvPr id="0" name=""/>
        <dsp:cNvSpPr/>
      </dsp:nvSpPr>
      <dsp:spPr>
        <a:xfrm>
          <a:off x="5420201" y="2583655"/>
          <a:ext cx="4000499" cy="4000499"/>
        </a:xfrm>
        <a:prstGeom prst="ellipse">
          <a:avLst/>
        </a:prstGeom>
        <a:solidFill>
          <a:schemeClr val="accent5">
            <a:alpha val="50000"/>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2133600">
            <a:lnSpc>
              <a:spcPct val="90000"/>
            </a:lnSpc>
            <a:spcBef>
              <a:spcPct val="0"/>
            </a:spcBef>
            <a:spcAft>
              <a:spcPct val="35000"/>
            </a:spcAft>
            <a:buNone/>
          </a:pPr>
          <a:r>
            <a:rPr kumimoji="1" lang="ja-JP" altLang="en-US" sz="3600" b="1" kern="1200" dirty="0"/>
            <a:t>分かる</a:t>
          </a:r>
        </a:p>
      </dsp:txBody>
      <dsp:txXfrm>
        <a:off x="6643687" y="3617118"/>
        <a:ext cx="2400299" cy="2200274"/>
      </dsp:txXfrm>
    </dsp:sp>
    <dsp:sp modelId="{0E8E11A4-E532-42F7-A1D5-0D1AD07FD92E}">
      <dsp:nvSpPr>
        <dsp:cNvPr id="0" name=""/>
        <dsp:cNvSpPr/>
      </dsp:nvSpPr>
      <dsp:spPr>
        <a:xfrm>
          <a:off x="2533174" y="2583655"/>
          <a:ext cx="4000499" cy="4000499"/>
        </a:xfrm>
        <a:prstGeom prst="ellipse">
          <a:avLst/>
        </a:prstGeom>
        <a:solidFill>
          <a:schemeClr val="accent5">
            <a:alpha val="50000"/>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2133600">
            <a:lnSpc>
              <a:spcPct val="90000"/>
            </a:lnSpc>
            <a:spcBef>
              <a:spcPct val="0"/>
            </a:spcBef>
            <a:spcAft>
              <a:spcPct val="35000"/>
            </a:spcAft>
            <a:buNone/>
          </a:pPr>
          <a:r>
            <a:rPr kumimoji="1" lang="ja-JP" altLang="en-US" sz="3600" b="1" kern="1200" dirty="0"/>
            <a:t>変わる</a:t>
          </a:r>
        </a:p>
      </dsp:txBody>
      <dsp:txXfrm>
        <a:off x="2909887" y="3617118"/>
        <a:ext cx="2400299" cy="22002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66C0E1-BEF1-4581-8083-0C0A0E2A2102}">
      <dsp:nvSpPr>
        <dsp:cNvPr id="0" name=""/>
        <dsp:cNvSpPr/>
      </dsp:nvSpPr>
      <dsp:spPr>
        <a:xfrm>
          <a:off x="0" y="0"/>
          <a:ext cx="5062686" cy="4835731"/>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kumimoji="1" lang="ja-JP" altLang="en-US" sz="4400" b="1" kern="1200" dirty="0"/>
            <a:t>教えあい</a:t>
          </a:r>
        </a:p>
      </dsp:txBody>
      <dsp:txXfrm>
        <a:off x="0" y="0"/>
        <a:ext cx="5062686" cy="1450719"/>
      </dsp:txXfrm>
    </dsp:sp>
    <dsp:sp modelId="{B5219155-1C22-466D-9958-9F397720202F}">
      <dsp:nvSpPr>
        <dsp:cNvPr id="0" name=""/>
        <dsp:cNvSpPr/>
      </dsp:nvSpPr>
      <dsp:spPr>
        <a:xfrm>
          <a:off x="511531" y="1452136"/>
          <a:ext cx="4050149" cy="1458039"/>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68580" rIns="91440" bIns="68580" numCol="1" spcCol="1270" anchor="ctr" anchorCtr="0">
          <a:noAutofit/>
        </a:bodyPr>
        <a:lstStyle/>
        <a:p>
          <a:pPr marL="0" lvl="0" indent="0" algn="ctr" defTabSz="1600200">
            <a:lnSpc>
              <a:spcPct val="90000"/>
            </a:lnSpc>
            <a:spcBef>
              <a:spcPct val="0"/>
            </a:spcBef>
            <a:spcAft>
              <a:spcPct val="35000"/>
            </a:spcAft>
            <a:buNone/>
          </a:pPr>
          <a:r>
            <a:rPr kumimoji="1" lang="ja-JP" altLang="en-US" sz="3600" kern="1200" dirty="0"/>
            <a:t>分かれて</a:t>
          </a:r>
          <a:r>
            <a:rPr kumimoji="1" lang="ja-JP" altLang="en-US" sz="3600" b="0" kern="1200" dirty="0"/>
            <a:t>作業</a:t>
          </a:r>
        </a:p>
      </dsp:txBody>
      <dsp:txXfrm>
        <a:off x="554236" y="1494841"/>
        <a:ext cx="3964739" cy="1372629"/>
      </dsp:txXfrm>
    </dsp:sp>
    <dsp:sp modelId="{F90E6B65-C1C1-4086-AF1C-9C00F4D2713E}">
      <dsp:nvSpPr>
        <dsp:cNvPr id="0" name=""/>
        <dsp:cNvSpPr/>
      </dsp:nvSpPr>
      <dsp:spPr>
        <a:xfrm>
          <a:off x="511531" y="3134488"/>
          <a:ext cx="4050149" cy="1458039"/>
        </a:xfrm>
        <a:prstGeom prst="roundRect">
          <a:avLst>
            <a:gd name="adj" fmla="val 10000"/>
          </a:avLst>
        </a:prstGeom>
        <a:gradFill rotWithShape="0">
          <a:gsLst>
            <a:gs pos="0">
              <a:schemeClr val="accent5">
                <a:hueOff val="-2252848"/>
                <a:satOff val="-5806"/>
                <a:lumOff val="-3922"/>
                <a:alphaOff val="0"/>
                <a:lumMod val="110000"/>
                <a:satMod val="105000"/>
                <a:tint val="67000"/>
              </a:schemeClr>
            </a:gs>
            <a:gs pos="50000">
              <a:schemeClr val="accent5">
                <a:hueOff val="-2252848"/>
                <a:satOff val="-5806"/>
                <a:lumOff val="-3922"/>
                <a:alphaOff val="0"/>
                <a:lumMod val="105000"/>
                <a:satMod val="103000"/>
                <a:tint val="73000"/>
              </a:schemeClr>
            </a:gs>
            <a:gs pos="100000">
              <a:schemeClr val="accent5">
                <a:hueOff val="-2252848"/>
                <a:satOff val="-5806"/>
                <a:lumOff val="-392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68580" rIns="91440" bIns="68580" numCol="1" spcCol="1270" anchor="ctr" anchorCtr="0">
          <a:noAutofit/>
        </a:bodyPr>
        <a:lstStyle/>
        <a:p>
          <a:pPr marL="0" lvl="0" indent="0" algn="ctr" defTabSz="1600200">
            <a:lnSpc>
              <a:spcPct val="90000"/>
            </a:lnSpc>
            <a:spcBef>
              <a:spcPct val="0"/>
            </a:spcBef>
            <a:spcAft>
              <a:spcPct val="35000"/>
            </a:spcAft>
            <a:buNone/>
          </a:pPr>
          <a:r>
            <a:rPr kumimoji="1" lang="ja-JP" altLang="en-US" sz="3600" kern="1200" dirty="0"/>
            <a:t>疑問点を共有</a:t>
          </a:r>
        </a:p>
      </dsp:txBody>
      <dsp:txXfrm>
        <a:off x="554236" y="3177193"/>
        <a:ext cx="3964739" cy="1372629"/>
      </dsp:txXfrm>
    </dsp:sp>
    <dsp:sp modelId="{CA2DD95B-EAF6-4EAD-9793-38810E35345D}">
      <dsp:nvSpPr>
        <dsp:cNvPr id="0" name=""/>
        <dsp:cNvSpPr/>
      </dsp:nvSpPr>
      <dsp:spPr>
        <a:xfrm>
          <a:off x="5447650" y="0"/>
          <a:ext cx="5062686" cy="4835731"/>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kumimoji="1" lang="ja-JP" altLang="en-US" sz="4400" b="1" kern="1200" dirty="0"/>
            <a:t>進捗管理</a:t>
          </a:r>
        </a:p>
      </dsp:txBody>
      <dsp:txXfrm>
        <a:off x="5447650" y="0"/>
        <a:ext cx="5062686" cy="1450719"/>
      </dsp:txXfrm>
    </dsp:sp>
    <dsp:sp modelId="{55DBE154-AAF1-4EA2-9608-4149D1C67436}">
      <dsp:nvSpPr>
        <dsp:cNvPr id="0" name=""/>
        <dsp:cNvSpPr/>
      </dsp:nvSpPr>
      <dsp:spPr>
        <a:xfrm>
          <a:off x="5953919" y="1452136"/>
          <a:ext cx="4050149" cy="1458039"/>
        </a:xfrm>
        <a:prstGeom prst="roundRect">
          <a:avLst>
            <a:gd name="adj" fmla="val 10000"/>
          </a:avLst>
        </a:prstGeom>
        <a:gradFill rotWithShape="0">
          <a:gsLst>
            <a:gs pos="0">
              <a:schemeClr val="accent5">
                <a:hueOff val="-4505695"/>
                <a:satOff val="-11613"/>
                <a:lumOff val="-7843"/>
                <a:alphaOff val="0"/>
                <a:lumMod val="110000"/>
                <a:satMod val="105000"/>
                <a:tint val="67000"/>
              </a:schemeClr>
            </a:gs>
            <a:gs pos="50000">
              <a:schemeClr val="accent5">
                <a:hueOff val="-4505695"/>
                <a:satOff val="-11613"/>
                <a:lumOff val="-7843"/>
                <a:alphaOff val="0"/>
                <a:lumMod val="105000"/>
                <a:satMod val="103000"/>
                <a:tint val="73000"/>
              </a:schemeClr>
            </a:gs>
            <a:gs pos="100000">
              <a:schemeClr val="accent5">
                <a:hueOff val="-4505695"/>
                <a:satOff val="-11613"/>
                <a:lumOff val="-784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68580" rIns="91440" bIns="68580" numCol="1" spcCol="1270" anchor="ctr" anchorCtr="0">
          <a:noAutofit/>
        </a:bodyPr>
        <a:lstStyle/>
        <a:p>
          <a:pPr marL="0" lvl="0" indent="0" algn="ctr" defTabSz="1600200">
            <a:lnSpc>
              <a:spcPct val="90000"/>
            </a:lnSpc>
            <a:spcBef>
              <a:spcPct val="0"/>
            </a:spcBef>
            <a:spcAft>
              <a:spcPct val="35000"/>
            </a:spcAft>
            <a:buNone/>
          </a:pPr>
          <a:r>
            <a:rPr kumimoji="1" lang="ja-JP" altLang="en-US" sz="3600" kern="1200" dirty="0"/>
            <a:t>ガントチャート</a:t>
          </a:r>
        </a:p>
      </dsp:txBody>
      <dsp:txXfrm>
        <a:off x="5996624" y="1494841"/>
        <a:ext cx="3964739" cy="1372629"/>
      </dsp:txXfrm>
    </dsp:sp>
    <dsp:sp modelId="{D675C266-1D76-4082-92DE-60A2105C3DAA}">
      <dsp:nvSpPr>
        <dsp:cNvPr id="0" name=""/>
        <dsp:cNvSpPr/>
      </dsp:nvSpPr>
      <dsp:spPr>
        <a:xfrm>
          <a:off x="5953919" y="3134488"/>
          <a:ext cx="4050149" cy="1458039"/>
        </a:xfrm>
        <a:prstGeom prst="roundRect">
          <a:avLst>
            <a:gd name="adj" fmla="val 10000"/>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1280" tIns="60960" rIns="81280" bIns="6096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定期的に</a:t>
          </a:r>
          <a:endParaRPr kumimoji="1" lang="en-US" altLang="ja-JP" sz="3200" kern="1200" dirty="0"/>
        </a:p>
        <a:p>
          <a:pPr marL="0" lvl="0" indent="0" algn="ctr" defTabSz="1422400">
            <a:lnSpc>
              <a:spcPct val="90000"/>
            </a:lnSpc>
            <a:spcBef>
              <a:spcPct val="0"/>
            </a:spcBef>
            <a:spcAft>
              <a:spcPct val="35000"/>
            </a:spcAft>
            <a:buNone/>
          </a:pPr>
          <a:r>
            <a:rPr kumimoji="1" lang="ja-JP" altLang="en-US" sz="3200" kern="1200" dirty="0"/>
            <a:t>計画を共有</a:t>
          </a:r>
        </a:p>
      </dsp:txBody>
      <dsp:txXfrm>
        <a:off x="5996624" y="3177193"/>
        <a:ext cx="3964739" cy="1372629"/>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AA692-620D-4560-A6AD-CE7F8ECBB0DB}" type="datetimeFigureOut">
              <a:rPr kumimoji="1" lang="ja-JP" altLang="en-US" smtClean="0"/>
              <a:t>2023/6/28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9D74C6-9C2E-47F2-9943-FD41646989DE}" type="slidenum">
              <a:rPr kumimoji="1" lang="ja-JP" altLang="en-US" smtClean="0"/>
              <a:t>‹#›</a:t>
            </a:fld>
            <a:endParaRPr kumimoji="1" lang="ja-JP" altLang="en-US"/>
          </a:p>
        </p:txBody>
      </p:sp>
    </p:spTree>
    <p:extLst>
      <p:ext uri="{BB962C8B-B14F-4D97-AF65-F5344CB8AC3E}">
        <p14:creationId xmlns:p14="http://schemas.microsoft.com/office/powerpoint/2010/main" val="1059882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a:t>
            </a:fld>
            <a:endParaRPr kumimoji="1" lang="ja-JP" altLang="en-US"/>
          </a:p>
        </p:txBody>
      </p:sp>
    </p:spTree>
    <p:extLst>
      <p:ext uri="{BB962C8B-B14F-4D97-AF65-F5344CB8AC3E}">
        <p14:creationId xmlns:p14="http://schemas.microsoft.com/office/powerpoint/2010/main" val="1535707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15</a:t>
            </a:fld>
            <a:endParaRPr kumimoji="1" lang="ja-JP" altLang="en-US"/>
          </a:p>
        </p:txBody>
      </p:sp>
    </p:spTree>
    <p:extLst>
      <p:ext uri="{BB962C8B-B14F-4D97-AF65-F5344CB8AC3E}">
        <p14:creationId xmlns:p14="http://schemas.microsoft.com/office/powerpoint/2010/main" val="1290740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16</a:t>
            </a:fld>
            <a:endParaRPr kumimoji="1" lang="ja-JP" altLang="en-US"/>
          </a:p>
        </p:txBody>
      </p:sp>
    </p:spTree>
    <p:extLst>
      <p:ext uri="{BB962C8B-B14F-4D97-AF65-F5344CB8AC3E}">
        <p14:creationId xmlns:p14="http://schemas.microsoft.com/office/powerpoint/2010/main" val="3626295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sz="1200" b="0" dirty="0">
              <a:latin typeface="+mn-ea"/>
            </a:endParaRP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17</a:t>
            </a:fld>
            <a:endParaRPr kumimoji="1" lang="ja-JP" altLang="en-US"/>
          </a:p>
        </p:txBody>
      </p:sp>
    </p:spTree>
    <p:extLst>
      <p:ext uri="{BB962C8B-B14F-4D97-AF65-F5344CB8AC3E}">
        <p14:creationId xmlns:p14="http://schemas.microsoft.com/office/powerpoint/2010/main" val="1952297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19</a:t>
            </a:fld>
            <a:endParaRPr kumimoji="1" lang="ja-JP" altLang="en-US"/>
          </a:p>
        </p:txBody>
      </p:sp>
    </p:spTree>
    <p:extLst>
      <p:ext uri="{BB962C8B-B14F-4D97-AF65-F5344CB8AC3E}">
        <p14:creationId xmlns:p14="http://schemas.microsoft.com/office/powerpoint/2010/main" val="2468396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latin typeface="+mn-ea"/>
              </a:rPr>
              <a:t>グループに分かれて作業</a:t>
            </a:r>
            <a:endParaRPr lang="en-US" altLang="ja-JP" dirty="0">
              <a:latin typeface="+mn-ea"/>
            </a:endParaRPr>
          </a:p>
          <a:p>
            <a:r>
              <a:rPr kumimoji="1" lang="ja-JP" altLang="en-US" dirty="0">
                <a:latin typeface="+mn-ea"/>
              </a:rPr>
              <a:t>ガントチャートで進捗管理</a:t>
            </a:r>
            <a:endParaRPr kumimoji="1" lang="en-US" altLang="ja-JP" dirty="0">
              <a:latin typeface="+mn-ea"/>
            </a:endParaRPr>
          </a:p>
          <a:p>
            <a:r>
              <a:rPr kumimoji="1" lang="ja-JP" altLang="en-US" dirty="0">
                <a:latin typeface="+mn-ea"/>
              </a:rPr>
              <a:t>実現したかったこと</a:t>
            </a:r>
            <a:endParaRPr kumimoji="1" lang="en-US" altLang="ja-JP" dirty="0">
              <a:latin typeface="+mn-ea"/>
            </a:endParaRPr>
          </a:p>
          <a:p>
            <a:pPr marL="0" indent="0">
              <a:buNone/>
            </a:pPr>
            <a:r>
              <a:rPr kumimoji="1" lang="en-US" altLang="ja-JP" dirty="0">
                <a:latin typeface="+mn-ea"/>
              </a:rPr>
              <a:t>―</a:t>
            </a:r>
            <a:r>
              <a:rPr kumimoji="1" lang="ja-JP" altLang="en-US" dirty="0">
                <a:latin typeface="+mn-ea"/>
              </a:rPr>
              <a:t>掲示板にいいね機能</a:t>
            </a:r>
            <a:endParaRPr kumimoji="1" lang="en-US" altLang="ja-JP" dirty="0">
              <a:latin typeface="+mn-ea"/>
            </a:endParaRPr>
          </a:p>
          <a:p>
            <a:pPr marL="0" indent="0">
              <a:buNone/>
            </a:pPr>
            <a:r>
              <a:rPr lang="en-US" altLang="ja-JP" dirty="0">
                <a:latin typeface="+mn-ea"/>
              </a:rPr>
              <a:t>―</a:t>
            </a:r>
            <a:r>
              <a:rPr kumimoji="1" lang="ja-JP" altLang="en-US" dirty="0">
                <a:latin typeface="+mn-ea"/>
              </a:rPr>
              <a:t>運動した日にスタンプ表示</a:t>
            </a:r>
            <a:endParaRPr kumimoji="1" lang="en-US" altLang="ja-JP" dirty="0">
              <a:latin typeface="+mn-ea"/>
            </a:endParaRPr>
          </a:p>
          <a:p>
            <a:pPr marL="0" indent="0">
              <a:buNone/>
            </a:pPr>
            <a:r>
              <a:rPr lang="en-US" altLang="ja-JP" dirty="0">
                <a:latin typeface="+mn-ea"/>
              </a:rPr>
              <a:t>―</a:t>
            </a:r>
            <a:r>
              <a:rPr lang="ja-JP" altLang="en-US" dirty="0">
                <a:latin typeface="+mn-ea"/>
              </a:rPr>
              <a:t>コラ画像</a:t>
            </a:r>
          </a:p>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20</a:t>
            </a:fld>
            <a:endParaRPr kumimoji="1" lang="ja-JP" altLang="en-US"/>
          </a:p>
        </p:txBody>
      </p:sp>
    </p:spTree>
    <p:extLst>
      <p:ext uri="{BB962C8B-B14F-4D97-AF65-F5344CB8AC3E}">
        <p14:creationId xmlns:p14="http://schemas.microsoft.com/office/powerpoint/2010/main" val="542590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22</a:t>
            </a:fld>
            <a:endParaRPr kumimoji="1" lang="ja-JP" altLang="en-US"/>
          </a:p>
        </p:txBody>
      </p:sp>
    </p:spTree>
    <p:extLst>
      <p:ext uri="{BB962C8B-B14F-4D97-AF65-F5344CB8AC3E}">
        <p14:creationId xmlns:p14="http://schemas.microsoft.com/office/powerpoint/2010/main" val="2318160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a:t>
            </a:fld>
            <a:endParaRPr kumimoji="1" lang="ja-JP" altLang="en-US"/>
          </a:p>
        </p:txBody>
      </p:sp>
    </p:spTree>
    <p:extLst>
      <p:ext uri="{BB962C8B-B14F-4D97-AF65-F5344CB8AC3E}">
        <p14:creationId xmlns:p14="http://schemas.microsoft.com/office/powerpoint/2010/main" val="170412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今回の開発テーマです。</a:t>
            </a:r>
            <a:endParaRPr kumimoji="1" lang="en-US" altLang="ja-JP" dirty="0"/>
          </a:p>
          <a:p>
            <a:r>
              <a:rPr kumimoji="1" lang="ja-JP" altLang="en-US" dirty="0"/>
              <a:t>ターゲットは、同年代の一人暮らし会社員に設定しました。運動不足に悩み、ダイエットしなければいけないけどどう変えればいいのか悩んでいる人に向けています。</a:t>
            </a:r>
            <a:endParaRPr kumimoji="1" lang="en-US" altLang="ja-JP" dirty="0"/>
          </a:p>
          <a:p>
            <a:r>
              <a:rPr kumimoji="1" lang="ja-JP" altLang="en-US" dirty="0"/>
              <a:t>アプリの目的は、利用者にダイエットの意識が生まれる・利用者がアプリの利用を継続できることです。</a:t>
            </a:r>
            <a:endParaRPr kumimoji="1" lang="en-US" altLang="ja-JP" dirty="0"/>
          </a:p>
          <a:p>
            <a:r>
              <a:rPr kumimoji="1" lang="ja-JP" altLang="en-US" dirty="0"/>
              <a:t>この目的を達成するためには、ターゲットにダイエットに対する意識を高めてもらう必要があります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4</a:t>
            </a:fld>
            <a:endParaRPr kumimoji="1" lang="ja-JP" altLang="en-US"/>
          </a:p>
        </p:txBody>
      </p:sp>
    </p:spTree>
    <p:extLst>
      <p:ext uri="{BB962C8B-B14F-4D97-AF65-F5344CB8AC3E}">
        <p14:creationId xmlns:p14="http://schemas.microsoft.com/office/powerpoint/2010/main" val="1132183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では、ターゲットにダイエットに対する意識を高めてもらうには、どうすればいいでしょうか。</a:t>
            </a:r>
            <a:endParaRPr kumimoji="1" lang="en-US" altLang="ja-JP" dirty="0"/>
          </a:p>
          <a:p>
            <a:r>
              <a:rPr kumimoji="1" lang="ja-JP" altLang="en-US" dirty="0"/>
              <a:t>私たちは、ダイエットに対するハードルが高いのではないかと考えました。</a:t>
            </a:r>
            <a:endParaRPr kumimoji="1" lang="en-US" altLang="ja-JP" dirty="0"/>
          </a:p>
          <a:p>
            <a:r>
              <a:rPr kumimoji="1" lang="ja-JP" altLang="en-US" b="0" dirty="0"/>
              <a:t>例えば、～といったような要因です。</a:t>
            </a:r>
            <a:endParaRPr kumimoji="1"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a:t>これらのハードルを下げることができれば、ターゲットの意識が変わり、役に立つアプリになると考えました。</a:t>
            </a:r>
            <a:endParaRPr kumimoji="1" lang="en-US" altLang="ja-JP" b="0"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5</a:t>
            </a:fld>
            <a:endParaRPr kumimoji="1" lang="ja-JP" altLang="en-US"/>
          </a:p>
        </p:txBody>
      </p:sp>
    </p:spTree>
    <p:extLst>
      <p:ext uri="{BB962C8B-B14F-4D97-AF65-F5344CB8AC3E}">
        <p14:creationId xmlns:p14="http://schemas.microsoft.com/office/powerpoint/2010/main" val="1621010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a:latin typeface="+mn-ea"/>
              </a:rPr>
              <a:t>私たちは、これらのハードルを下げ、ゆるく意識を変えていけるようなアプリを目指しました。</a:t>
            </a:r>
            <a:endParaRPr kumimoji="1" lang="en-US" altLang="ja-JP" sz="1200" b="0" dirty="0">
              <a:latin typeface="+mn-ea"/>
            </a:endParaRP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6</a:t>
            </a:fld>
            <a:endParaRPr kumimoji="1" lang="ja-JP" altLang="en-US"/>
          </a:p>
        </p:txBody>
      </p:sp>
    </p:spTree>
    <p:extLst>
      <p:ext uri="{BB962C8B-B14F-4D97-AF65-F5344CB8AC3E}">
        <p14:creationId xmlns:p14="http://schemas.microsoft.com/office/powerpoint/2010/main" val="2286980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では、アプリの内容に入っていきます。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私たちが作ったアプリ名は、「きょうから」です。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このアプリ名には・</a:t>
            </a:r>
            <a:r>
              <a:rPr lang="ja-JP" altLang="en-US" sz="1400" b="1" dirty="0">
                <a:latin typeface="+mn-ea"/>
              </a:rPr>
              <a:t>きょうから</a:t>
            </a:r>
            <a:r>
              <a:rPr lang="ja-JP" altLang="en-US" sz="1200" dirty="0">
                <a:latin typeface="+mn-ea"/>
              </a:rPr>
              <a:t>意識を変えていこう・</a:t>
            </a:r>
            <a:r>
              <a:rPr lang="ja-JP" altLang="en-US" sz="1400" b="1" dirty="0">
                <a:latin typeface="+mn-ea"/>
              </a:rPr>
              <a:t>きょうのからだ</a:t>
            </a:r>
            <a:r>
              <a:rPr lang="ja-JP" altLang="en-US" sz="1200" dirty="0">
                <a:latin typeface="+mn-ea"/>
              </a:rPr>
              <a:t>を記録しようという、２つの意味があります。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また、ひらがなにすることで柔らかい雰囲気にしました。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次のスライドからは、「きょうから」の強みを３つに分けてお伝えします。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7</a:t>
            </a:fld>
            <a:endParaRPr kumimoji="1" lang="ja-JP" altLang="en-US"/>
          </a:p>
        </p:txBody>
      </p:sp>
    </p:spTree>
    <p:extLst>
      <p:ext uri="{BB962C8B-B14F-4D97-AF65-F5344CB8AC3E}">
        <p14:creationId xmlns:p14="http://schemas.microsoft.com/office/powerpoint/2010/main" val="56062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「きょうから」の強みはこの大きくこの</a:t>
            </a:r>
            <a:r>
              <a:rPr kumimoji="1" lang="en-US" altLang="ja-JP" dirty="0"/>
              <a:t>3</a:t>
            </a:r>
            <a:r>
              <a:rPr kumimoji="1" lang="ja-JP" altLang="en-US" dirty="0"/>
              <a:t>つに分けられます</a:t>
            </a:r>
            <a:endParaRPr kumimoji="1" lang="en-US" altLang="ja-JP" dirty="0"/>
          </a:p>
          <a:p>
            <a:r>
              <a:rPr kumimoji="1" lang="ja-JP" altLang="en-US" dirty="0"/>
              <a:t>匿名掲示板で交流できる・スライドショー・グラフ機能で変化が分かる・食事記録で意識が変わることで、継続できるアプリにしました。</a:t>
            </a:r>
            <a:endParaRPr kumimoji="1" lang="en-US" altLang="ja-JP" dirty="0"/>
          </a:p>
          <a:p>
            <a:r>
              <a:rPr kumimoji="1" lang="ja-JP" altLang="en-US" dirty="0"/>
              <a:t>ここから、それぞれについて詳しく説明していきます。</a:t>
            </a:r>
            <a:r>
              <a:rPr kumimoji="1" lang="en-US" altLang="ja-JP" dirty="0"/>
              <a:t>	</a:t>
            </a:r>
          </a:p>
          <a:p>
            <a:r>
              <a:rPr kumimoji="1" lang="ja-JP" altLang="en-US" dirty="0"/>
              <a:t>２分</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8</a:t>
            </a:fld>
            <a:endParaRPr kumimoji="1" lang="ja-JP" altLang="en-US"/>
          </a:p>
        </p:txBody>
      </p:sp>
    </p:spTree>
    <p:extLst>
      <p:ext uri="{BB962C8B-B14F-4D97-AF65-F5344CB8AC3E}">
        <p14:creationId xmlns:p14="http://schemas.microsoft.com/office/powerpoint/2010/main" val="2333053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「きょうから」には、交流できる場として、匿名掲示板があります。アカウントがあれば投稿できます。</a:t>
            </a:r>
            <a:endParaRPr kumimoji="1" lang="en-US" altLang="ja-JP" dirty="0"/>
          </a:p>
          <a:p>
            <a:r>
              <a:rPr kumimoji="1" lang="ja-JP" altLang="en-US" dirty="0"/>
              <a:t>このように、ニックネームをクリックすると、そのユーザの登録情報を見ることもできます。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11</a:t>
            </a:fld>
            <a:endParaRPr kumimoji="1" lang="ja-JP" altLang="en-US"/>
          </a:p>
        </p:txBody>
      </p:sp>
    </p:spTree>
    <p:extLst>
      <p:ext uri="{BB962C8B-B14F-4D97-AF65-F5344CB8AC3E}">
        <p14:creationId xmlns:p14="http://schemas.microsoft.com/office/powerpoint/2010/main" val="1376702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変化が分かる機能として、スライドショー・グラフを</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13</a:t>
            </a:fld>
            <a:endParaRPr kumimoji="1" lang="ja-JP" altLang="en-US"/>
          </a:p>
        </p:txBody>
      </p:sp>
    </p:spTree>
    <p:extLst>
      <p:ext uri="{BB962C8B-B14F-4D97-AF65-F5344CB8AC3E}">
        <p14:creationId xmlns:p14="http://schemas.microsoft.com/office/powerpoint/2010/main" val="2337115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461913-CBB7-4A56-A59A-A2DE789EB69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2EB15EF-BE49-45D9-9197-1718D72169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D2ECBA2-BC3A-4218-BB5B-30038F52D6E4}"/>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3C65381E-5210-49CD-AF7F-C7B5365B55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8E9CD9-02E5-43A1-AEAC-565BC4D7310C}"/>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836286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A8A10-B6A8-459D-9F9D-11E94843F04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2A20BD1-C53E-44E1-9619-C39AFB9D0BD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43731F-D373-4AA9-912B-9E087990A7A6}"/>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89DEDB6B-74B4-47DB-9232-ED2A1506583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2CD1D0-BEB7-463A-8307-AF6887C2D1FB}"/>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320953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0BB596E-F476-4C95-A5C5-84DD583D0D8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850522C-26D1-4572-BE96-26473D1B811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9509473-83BF-4A74-B801-F7ACB1EB107D}"/>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174FEB26-F2BF-4532-B615-B19FD07FB84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6BCB38-FEED-4D4A-A50D-74A48751F0E7}"/>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708305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A57756-2CB2-419D-9F81-EC37669359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8ACE386-05D9-4885-B990-C210D66612F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4C8BD0-9D6E-403E-88B4-ABE8F8AEEE96}"/>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24BB8745-73A7-423E-B5A6-AF97A7C5BB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D214B79-E13A-49EF-9EE6-F22536A74B2B}"/>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953127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9CD1C-345D-446C-8AE6-A0745552E75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6533140-BC20-4F48-9714-CBC57E412C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0C2C66D-2934-426A-ACEF-7604DA5F1F9D}"/>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50837A3A-3D45-45EA-A59E-5E84BA5151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B267D7-54DE-43DD-8047-6FAB052F4734}"/>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403448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B16D82-E2B8-4A10-92DC-E3DBB6D9926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A54996D-C139-40D0-91DE-EA474A708E9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C17893E-316C-450A-8053-23F32F7A035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C92295F-EEFB-4A11-90D5-440040C6C0CC}"/>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6" name="フッター プレースホルダー 5">
            <a:extLst>
              <a:ext uri="{FF2B5EF4-FFF2-40B4-BE49-F238E27FC236}">
                <a16:creationId xmlns:a16="http://schemas.microsoft.com/office/drawing/2014/main" id="{153D54C3-86D9-4EFB-8ACC-6F68A7AC4D4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7F66DC1-DE71-4383-906C-AA9233B64249}"/>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68818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B6AF9F-1117-4847-A5A6-BDB12DB837F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4A8975-C32E-45A3-BFA4-6F812BB87D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DE5C742-3708-4018-BA56-F46DEBD7506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B774E3E-5165-4198-A12C-3E30A5B991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AFF954E-1489-4E47-84DD-CD28C4A7862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BFCF602-C05B-4C6A-A270-954F1BF4A325}"/>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8" name="フッター プレースホルダー 7">
            <a:extLst>
              <a:ext uri="{FF2B5EF4-FFF2-40B4-BE49-F238E27FC236}">
                <a16:creationId xmlns:a16="http://schemas.microsoft.com/office/drawing/2014/main" id="{8E0BD588-1F7C-4333-9191-DDDAAD5B8F4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E9E206-5E20-4CD0-9A25-C04035C6E101}"/>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47162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5BB5F8-9C40-41FE-9520-1C4543E9A2D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7F0022A-C6B4-41E4-A9A3-2D745B333AD1}"/>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4" name="フッター プレースホルダー 3">
            <a:extLst>
              <a:ext uri="{FF2B5EF4-FFF2-40B4-BE49-F238E27FC236}">
                <a16:creationId xmlns:a16="http://schemas.microsoft.com/office/drawing/2014/main" id="{4B7750B2-F620-401F-A7BF-6C1BC4CF859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0DD3A8A-D660-4E2E-990F-31A02BEE7D75}"/>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41570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8926988-2202-4DD5-8FC4-7CBA2D289D65}"/>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3" name="フッター プレースホルダー 2">
            <a:extLst>
              <a:ext uri="{FF2B5EF4-FFF2-40B4-BE49-F238E27FC236}">
                <a16:creationId xmlns:a16="http://schemas.microsoft.com/office/drawing/2014/main" id="{251216A2-8ABD-4305-823F-240E32F640A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3B2575E-CC48-458E-9CA1-25636554C97E}"/>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805548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EDBD95-B619-4010-B76D-5C7AAF1C6E8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8354939-0B00-4D0A-9C1A-DAEB9CDE52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4BECAF-933A-438F-B157-A5942B29C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AADAFE4-251C-4AFC-AE31-51F322A2A6D1}"/>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6" name="フッター プレースホルダー 5">
            <a:extLst>
              <a:ext uri="{FF2B5EF4-FFF2-40B4-BE49-F238E27FC236}">
                <a16:creationId xmlns:a16="http://schemas.microsoft.com/office/drawing/2014/main" id="{8384ACFB-495D-42A7-8F64-36ACB38C095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B584051-B348-4E76-835D-22739C394576}"/>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4561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ED14BA-10E1-4A81-A5C7-FC6D7C54158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097E37F-D4C7-4C78-94A7-70F3C08767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E85CEF3-64E7-4060-A481-86D829469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3665A98-D900-4CE9-BDB5-2CC05830FE92}"/>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6" name="フッター プレースホルダー 5">
            <a:extLst>
              <a:ext uri="{FF2B5EF4-FFF2-40B4-BE49-F238E27FC236}">
                <a16:creationId xmlns:a16="http://schemas.microsoft.com/office/drawing/2014/main" id="{F5671F62-C280-4302-B7DF-0ACCED2784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67CD2BA-73E6-4E81-8F7F-71381527671A}"/>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3490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F0">
            <a:alpha val="4000"/>
          </a:srgbClr>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5211BE0-A1BA-47AB-BB63-1655249574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1C1941-B851-4F47-860D-0663BEEB6D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81DA74E-2556-4DE5-A780-531C46065A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92A2E0A1-38A9-4B06-BFBD-F9C3E09955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0F5367A-F138-4526-B5BD-0BD256FD6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025599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maruha-nichiro.co.jp/corporate/news_center/news_topics/20210707_research_20s_health.pdf" TargetMode="External"/><Relationship Id="rId2" Type="http://schemas.openxmlformats.org/officeDocument/2006/relationships/hyperlink" Target="https://www.nhk.or.jp/kenko/atc_1286.html" TargetMode="External"/><Relationship Id="rId1" Type="http://schemas.openxmlformats.org/officeDocument/2006/relationships/slideLayout" Target="../slideLayouts/slideLayout2.xml"/><Relationship Id="rId4" Type="http://schemas.openxmlformats.org/officeDocument/2006/relationships/hyperlink" Target="https://soundeffect-lab.info/sound/butt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2.xml"/><Relationship Id="rId7" Type="http://schemas.openxmlformats.org/officeDocument/2006/relationships/diagramQuickStyle" Target="../diagrams/quickStyle1.xml"/><Relationship Id="rId2" Type="http://schemas.openxmlformats.org/officeDocument/2006/relationships/audio" Target="../media/media2.mp3"/><Relationship Id="rId1" Type="http://schemas.microsoft.com/office/2007/relationships/media" Target="../media/media2.mp3"/><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3.png"/><Relationship Id="rId4" Type="http://schemas.openxmlformats.org/officeDocument/2006/relationships/notesSlide" Target="../notesSlides/notesSlide7.xml"/><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2FAF6F2B-7DA4-46E2-9FB1-B74FDE1EA7EA}"/>
              </a:ext>
            </a:extLst>
          </p:cNvPr>
          <p:cNvSpPr>
            <a:spLocks noGrp="1"/>
          </p:cNvSpPr>
          <p:nvPr>
            <p:ph type="subTitle" idx="1"/>
          </p:nvPr>
        </p:nvSpPr>
        <p:spPr>
          <a:xfrm>
            <a:off x="1523999" y="4227680"/>
            <a:ext cx="9144000" cy="1655762"/>
          </a:xfrm>
        </p:spPr>
        <p:txBody>
          <a:bodyPr>
            <a:normAutofit/>
          </a:bodyPr>
          <a:lstStyle/>
          <a:p>
            <a:pPr>
              <a:lnSpc>
                <a:spcPct val="200000"/>
              </a:lnSpc>
            </a:pPr>
            <a:r>
              <a:rPr lang="en-US" altLang="ja-JP" sz="3200" b="1" dirty="0">
                <a:latin typeface="+mn-ea"/>
              </a:rPr>
              <a:t>E4 </a:t>
            </a:r>
            <a:r>
              <a:rPr lang="ja-JP" altLang="en-US" sz="3200" b="1" dirty="0">
                <a:latin typeface="+mn-ea"/>
              </a:rPr>
              <a:t>そばうどん</a:t>
            </a:r>
            <a:endParaRPr kumimoji="1" lang="ja-JP" altLang="en-US" sz="3200" b="1" dirty="0">
              <a:latin typeface="+mn-ea"/>
            </a:endParaRPr>
          </a:p>
        </p:txBody>
      </p:sp>
      <p:pic>
        <p:nvPicPr>
          <p:cNvPr id="5" name="図 4" descr="図形&#10;&#10;中程度の精度で自動的に生成された説明">
            <a:extLst>
              <a:ext uri="{FF2B5EF4-FFF2-40B4-BE49-F238E27FC236}">
                <a16:creationId xmlns:a16="http://schemas.microsoft.com/office/drawing/2014/main" id="{B4971B45-408E-43C8-B4C8-739097F118C8}"/>
              </a:ext>
              <a:ext uri="{C183D7F6-B498-43B3-948B-1728B52AA6E4}">
                <adec:decorative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Lst>
          </a:blip>
          <a:srcRect l="7335" t="8036" r="3211" b="6685"/>
          <a:stretch/>
        </p:blipFill>
        <p:spPr>
          <a:xfrm>
            <a:off x="2393795" y="1797206"/>
            <a:ext cx="7404409" cy="2096430"/>
          </a:xfrm>
          <a:prstGeom prst="rect">
            <a:avLst/>
          </a:prstGeom>
          <a:effectLst>
            <a:glow rad="228600">
              <a:srgbClr val="B5D8F5">
                <a:alpha val="43000"/>
              </a:srgbClr>
            </a:glow>
            <a:outerShdw blurRad="50800" dist="38100" algn="l" rotWithShape="0">
              <a:prstClr val="black">
                <a:alpha val="40000"/>
              </a:prstClr>
            </a:outerShdw>
          </a:effectLst>
        </p:spPr>
      </p:pic>
    </p:spTree>
    <p:extLst>
      <p:ext uri="{BB962C8B-B14F-4D97-AF65-F5344CB8AC3E}">
        <p14:creationId xmlns:p14="http://schemas.microsoft.com/office/powerpoint/2010/main" val="193673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フリーフォーム: 図形 6">
            <a:extLst>
              <a:ext uri="{FF2B5EF4-FFF2-40B4-BE49-F238E27FC236}">
                <a16:creationId xmlns:a16="http://schemas.microsoft.com/office/drawing/2014/main" id="{46BB5713-32C7-4D5E-8BF7-9115D665C588}"/>
              </a:ext>
            </a:extLst>
          </p:cNvPr>
          <p:cNvSpPr/>
          <p:nvPr/>
        </p:nvSpPr>
        <p:spPr>
          <a:xfrm>
            <a:off x="5553551" y="270748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a:effectLst>
            <a:softEdge rad="0"/>
          </a:effectLst>
        </p:spPr>
        <p:style>
          <a:lnRef idx="2">
            <a:schemeClr val="lt1">
              <a:hueOff val="0"/>
              <a:satOff val="0"/>
              <a:lumOff val="0"/>
              <a:alphaOff val="0"/>
            </a:schemeClr>
          </a:lnRef>
          <a:fillRef idx="1">
            <a:schemeClr val="accent5">
              <a:alpha val="50000"/>
              <a:hueOff val="-3379271"/>
              <a:satOff val="-8710"/>
              <a:lumOff val="-5883"/>
              <a:alphaOff val="0"/>
            </a:schemeClr>
          </a:fillRef>
          <a:effectRef idx="0">
            <a:schemeClr val="accent5">
              <a:alpha val="50000"/>
              <a:hueOff val="-3379271"/>
              <a:satOff val="-8710"/>
              <a:lumOff val="-5883"/>
              <a:alphaOff val="0"/>
            </a:schemeClr>
          </a:effectRef>
          <a:fontRef idx="minor">
            <a:schemeClr val="tx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分かる</a:t>
            </a:r>
          </a:p>
        </p:txBody>
      </p:sp>
      <p:sp>
        <p:nvSpPr>
          <p:cNvPr id="8" name="フリーフォーム: 図形 7">
            <a:extLst>
              <a:ext uri="{FF2B5EF4-FFF2-40B4-BE49-F238E27FC236}">
                <a16:creationId xmlns:a16="http://schemas.microsoft.com/office/drawing/2014/main" id="{4CC32C7A-D8E9-4F56-9254-4DEE1A81C97C}"/>
              </a:ext>
            </a:extLst>
          </p:cNvPr>
          <p:cNvSpPr/>
          <p:nvPr/>
        </p:nvSpPr>
        <p:spPr>
          <a:xfrm>
            <a:off x="2666524" y="270748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a:effectLst>
            <a:softEdge rad="0"/>
          </a:effectLst>
        </p:spPr>
        <p:style>
          <a:lnRef idx="2">
            <a:schemeClr val="lt1">
              <a:hueOff val="0"/>
              <a:satOff val="0"/>
              <a:lumOff val="0"/>
              <a:alphaOff val="0"/>
            </a:schemeClr>
          </a:lnRef>
          <a:fillRef idx="1">
            <a:schemeClr val="accent5">
              <a:alpha val="50000"/>
              <a:hueOff val="-6758543"/>
              <a:satOff val="-17419"/>
              <a:lumOff val="-11765"/>
              <a:alphaOff val="0"/>
            </a:schemeClr>
          </a:fillRef>
          <a:effectRef idx="0">
            <a:schemeClr val="accent5">
              <a:alpha val="50000"/>
              <a:hueOff val="-6758543"/>
              <a:satOff val="-17419"/>
              <a:lumOff val="-11765"/>
              <a:alphaOff val="0"/>
            </a:schemeClr>
          </a:effectRef>
          <a:fontRef idx="minor">
            <a:schemeClr val="tx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変わる</a:t>
            </a:r>
          </a:p>
        </p:txBody>
      </p:sp>
      <p:sp>
        <p:nvSpPr>
          <p:cNvPr id="6" name="フリーフォーム: 図形 5">
            <a:extLst>
              <a:ext uri="{FF2B5EF4-FFF2-40B4-BE49-F238E27FC236}">
                <a16:creationId xmlns:a16="http://schemas.microsoft.com/office/drawing/2014/main" id="{F72C63F4-E7F9-4C76-A8D7-2A72ABA8E8F7}"/>
              </a:ext>
            </a:extLst>
          </p:cNvPr>
          <p:cNvSpPr/>
          <p:nvPr/>
        </p:nvSpPr>
        <p:spPr>
          <a:xfrm>
            <a:off x="4095750" y="150021"/>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1"/>
          </a:lnRef>
          <a:fillRef idx="1">
            <a:schemeClr val="lt1"/>
          </a:fillRef>
          <a:effectRef idx="0">
            <a:schemeClr val="accent1"/>
          </a:effectRef>
          <a:fontRef idx="minor">
            <a:schemeClr val="dk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accent1"/>
                </a:solidFill>
              </a:rPr>
              <a:t>交流</a:t>
            </a:r>
            <a:r>
              <a:rPr kumimoji="1" lang="ja-JP" altLang="en-US" sz="3600" b="1" kern="1200" dirty="0"/>
              <a:t>できる</a:t>
            </a:r>
          </a:p>
        </p:txBody>
      </p:sp>
    </p:spTree>
    <p:extLst>
      <p:ext uri="{BB962C8B-B14F-4D97-AF65-F5344CB8AC3E}">
        <p14:creationId xmlns:p14="http://schemas.microsoft.com/office/powerpoint/2010/main" val="669988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lstStyle/>
          <a:p>
            <a:pPr marL="0" lvl="0" indent="0" defTabSz="1600200">
              <a:lnSpc>
                <a:spcPct val="90000"/>
              </a:lnSpc>
              <a:spcBef>
                <a:spcPct val="0"/>
              </a:spcBef>
              <a:spcAft>
                <a:spcPct val="35000"/>
              </a:spcAft>
              <a:buNone/>
            </a:pPr>
            <a:r>
              <a:rPr kumimoji="1" lang="ja-JP" altLang="en-US" sz="6000" b="1" kern="1200" dirty="0">
                <a:solidFill>
                  <a:schemeClr val="accent1"/>
                </a:solidFill>
                <a:latin typeface="+mn-ea"/>
                <a:ea typeface="+mn-ea"/>
              </a:rPr>
              <a:t>交流</a:t>
            </a:r>
            <a:r>
              <a:rPr kumimoji="1" lang="ja-JP" altLang="en-US" sz="4400" b="1" kern="1200" dirty="0">
                <a:latin typeface="+mn-ea"/>
                <a:ea typeface="+mn-ea"/>
              </a:rPr>
              <a:t>できる</a:t>
            </a: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lstStyle/>
          <a:p>
            <a:r>
              <a:rPr lang="ja-JP" altLang="en-US" dirty="0"/>
              <a:t>匿名掲示板</a:t>
            </a:r>
            <a:endParaRPr lang="en-US" altLang="ja-JP" dirty="0"/>
          </a:p>
          <a:p>
            <a:pPr marL="0" indent="0">
              <a:buNone/>
            </a:pPr>
            <a:r>
              <a:rPr lang="ja-JP" altLang="en-US" dirty="0"/>
              <a:t>　アカウントがあれば、閲覧・書き込みができる</a:t>
            </a:r>
            <a:endParaRPr lang="en-US" altLang="ja-JP" dirty="0"/>
          </a:p>
          <a:p>
            <a:pPr marL="0" indent="0">
              <a:buNone/>
            </a:pPr>
            <a:r>
              <a:rPr lang="ja-JP" altLang="en-US" dirty="0"/>
              <a:t>　掲示板から、他の利用者の情報（写真以外）を見ることで、</a:t>
            </a:r>
            <a:endParaRPr lang="en-US" altLang="ja-JP" dirty="0"/>
          </a:p>
          <a:p>
            <a:pPr marL="0" indent="0">
              <a:buNone/>
            </a:pPr>
            <a:r>
              <a:rPr lang="ja-JP" altLang="en-US" dirty="0"/>
              <a:t>良い刺激を受けたり、今後の参考にできる</a:t>
            </a:r>
            <a:endParaRPr lang="en-US" altLang="ja-JP" dirty="0"/>
          </a:p>
        </p:txBody>
      </p:sp>
    </p:spTree>
    <p:extLst>
      <p:ext uri="{BB962C8B-B14F-4D97-AF65-F5344CB8AC3E}">
        <p14:creationId xmlns:p14="http://schemas.microsoft.com/office/powerpoint/2010/main" val="1022598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リーフォーム: 図形 3">
            <a:extLst>
              <a:ext uri="{FF2B5EF4-FFF2-40B4-BE49-F238E27FC236}">
                <a16:creationId xmlns:a16="http://schemas.microsoft.com/office/drawing/2014/main" id="{412AD06F-7F6F-428F-8128-87AA4A6333A7}"/>
              </a:ext>
            </a:extLst>
          </p:cNvPr>
          <p:cNvSpPr/>
          <p:nvPr/>
        </p:nvSpPr>
        <p:spPr>
          <a:xfrm>
            <a:off x="4110037" y="178597"/>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交流</a:t>
            </a:r>
            <a:r>
              <a:rPr kumimoji="1" lang="ja-JP" altLang="en-US" sz="3600" b="1" kern="1200" dirty="0"/>
              <a:t>できる</a:t>
            </a:r>
          </a:p>
        </p:txBody>
      </p:sp>
      <p:sp>
        <p:nvSpPr>
          <p:cNvPr id="6" name="フリーフォーム: 図形 5">
            <a:extLst>
              <a:ext uri="{FF2B5EF4-FFF2-40B4-BE49-F238E27FC236}">
                <a16:creationId xmlns:a16="http://schemas.microsoft.com/office/drawing/2014/main" id="{9D637C7F-E7A9-4A55-B721-1A9306ED7E68}"/>
              </a:ext>
            </a:extLst>
          </p:cNvPr>
          <p:cNvSpPr/>
          <p:nvPr/>
        </p:nvSpPr>
        <p:spPr>
          <a:xfrm>
            <a:off x="2666524"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6758543"/>
              <a:satOff val="-17419"/>
              <a:lumOff val="-11765"/>
              <a:alphaOff val="0"/>
            </a:schemeClr>
          </a:fillRef>
          <a:effectRef idx="0">
            <a:schemeClr val="accent5">
              <a:alpha val="50000"/>
              <a:hueOff val="-6758543"/>
              <a:satOff val="-17419"/>
              <a:lumOff val="-11765"/>
              <a:alphaOff val="0"/>
            </a:schemeClr>
          </a:effectRef>
          <a:fontRef idx="minor">
            <a:schemeClr val="tx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変わる</a:t>
            </a:r>
          </a:p>
        </p:txBody>
      </p:sp>
      <p:sp>
        <p:nvSpPr>
          <p:cNvPr id="5" name="フリーフォーム: 図形 4">
            <a:extLst>
              <a:ext uri="{FF2B5EF4-FFF2-40B4-BE49-F238E27FC236}">
                <a16:creationId xmlns:a16="http://schemas.microsoft.com/office/drawing/2014/main" id="{E046DCA5-BAE1-415A-BE86-14A516F303E0}"/>
              </a:ext>
            </a:extLst>
          </p:cNvPr>
          <p:cNvSpPr/>
          <p:nvPr/>
        </p:nvSpPr>
        <p:spPr>
          <a:xfrm>
            <a:off x="5553551"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4"/>
          </a:lnRef>
          <a:fillRef idx="1">
            <a:schemeClr val="lt1"/>
          </a:fillRef>
          <a:effectRef idx="0">
            <a:schemeClr val="accent4"/>
          </a:effectRef>
          <a:fontRef idx="minor">
            <a:schemeClr val="dk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accent2"/>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分かる</a:t>
            </a:r>
          </a:p>
        </p:txBody>
      </p:sp>
    </p:spTree>
    <p:extLst>
      <p:ext uri="{BB962C8B-B14F-4D97-AF65-F5344CB8AC3E}">
        <p14:creationId xmlns:p14="http://schemas.microsoft.com/office/powerpoint/2010/main" val="123355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normAutofit/>
          </a:bodyPr>
          <a:lstStyle/>
          <a:p>
            <a:pPr marL="0" lvl="0" indent="0" defTabSz="1600200">
              <a:lnSpc>
                <a:spcPct val="90000"/>
              </a:lnSpc>
              <a:spcBef>
                <a:spcPct val="0"/>
              </a:spcBef>
              <a:spcAft>
                <a:spcPct val="35000"/>
              </a:spcAft>
              <a:buNone/>
            </a:pPr>
            <a:r>
              <a:rPr kumimoji="1" lang="ja-JP" altLang="en-US" sz="6000" b="1" kern="1200" dirty="0">
                <a:solidFill>
                  <a:schemeClr val="accent2"/>
                </a:solidFill>
                <a:latin typeface="+mn-ea"/>
                <a:ea typeface="+mn-ea"/>
              </a:rPr>
              <a:t>変化</a:t>
            </a:r>
            <a:r>
              <a:rPr kumimoji="1" lang="ja-JP" altLang="en-US" sz="4400" b="1" kern="1200" dirty="0">
                <a:latin typeface="+mn-ea"/>
                <a:ea typeface="+mn-ea"/>
              </a:rPr>
              <a:t>が分かる</a:t>
            </a: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lstStyle/>
          <a:p>
            <a:r>
              <a:rPr lang="ja-JP" altLang="en-US" dirty="0"/>
              <a:t>毎日写真を登録すると、スライドショー形式でみることができる　速度調節可</a:t>
            </a:r>
            <a:endParaRPr lang="en-US" altLang="ja-JP" dirty="0"/>
          </a:p>
          <a:p>
            <a:endParaRPr lang="en-US" altLang="ja-JP" dirty="0"/>
          </a:p>
          <a:p>
            <a:r>
              <a:rPr lang="ja-JP" altLang="en-US" dirty="0"/>
              <a:t>体重の変化をすぐ見ることができる</a:t>
            </a:r>
            <a:endParaRPr lang="en-US" altLang="ja-JP" dirty="0"/>
          </a:p>
          <a:p>
            <a:endParaRPr lang="en-US" altLang="ja-JP" dirty="0"/>
          </a:p>
          <a:p>
            <a:r>
              <a:rPr lang="ja-JP" altLang="en-US" dirty="0"/>
              <a:t>継続できるとランクが上がる</a:t>
            </a:r>
            <a:endParaRPr lang="en-US" altLang="ja-JP" dirty="0"/>
          </a:p>
          <a:p>
            <a:endParaRPr lang="en-US" altLang="ja-JP" dirty="0"/>
          </a:p>
        </p:txBody>
      </p:sp>
    </p:spTree>
    <p:extLst>
      <p:ext uri="{BB962C8B-B14F-4D97-AF65-F5344CB8AC3E}">
        <p14:creationId xmlns:p14="http://schemas.microsoft.com/office/powerpoint/2010/main" val="81127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リーフォーム: 図形 5">
            <a:extLst>
              <a:ext uri="{FF2B5EF4-FFF2-40B4-BE49-F238E27FC236}">
                <a16:creationId xmlns:a16="http://schemas.microsoft.com/office/drawing/2014/main" id="{6CD3E450-05F8-4FA8-805C-46DB6B2DA627}"/>
              </a:ext>
            </a:extLst>
          </p:cNvPr>
          <p:cNvSpPr/>
          <p:nvPr/>
        </p:nvSpPr>
        <p:spPr>
          <a:xfrm>
            <a:off x="4110037" y="159555"/>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交流</a:t>
            </a:r>
            <a:r>
              <a:rPr kumimoji="1" lang="ja-JP" altLang="en-US" sz="3600" b="1" kern="1200" dirty="0"/>
              <a:t>できる</a:t>
            </a:r>
          </a:p>
        </p:txBody>
      </p:sp>
      <p:sp>
        <p:nvSpPr>
          <p:cNvPr id="7" name="フリーフォーム: 図形 6">
            <a:extLst>
              <a:ext uri="{FF2B5EF4-FFF2-40B4-BE49-F238E27FC236}">
                <a16:creationId xmlns:a16="http://schemas.microsoft.com/office/drawing/2014/main" id="{4D031189-4F1C-4B06-9913-1A4407A50291}"/>
              </a:ext>
            </a:extLst>
          </p:cNvPr>
          <p:cNvSpPr/>
          <p:nvPr/>
        </p:nvSpPr>
        <p:spPr>
          <a:xfrm>
            <a:off x="5553551"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3379271"/>
              <a:satOff val="-8710"/>
              <a:lumOff val="-5883"/>
              <a:alphaOff val="0"/>
            </a:schemeClr>
          </a:fillRef>
          <a:effectRef idx="0">
            <a:schemeClr val="accent5">
              <a:alpha val="50000"/>
              <a:hueOff val="-3379271"/>
              <a:satOff val="-8710"/>
              <a:lumOff val="-5883"/>
              <a:alphaOff val="0"/>
            </a:schemeClr>
          </a:effectRef>
          <a:fontRef idx="minor">
            <a:schemeClr val="tx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分かる</a:t>
            </a:r>
          </a:p>
        </p:txBody>
      </p:sp>
      <p:sp>
        <p:nvSpPr>
          <p:cNvPr id="8" name="フリーフォーム: 図形 7">
            <a:extLst>
              <a:ext uri="{FF2B5EF4-FFF2-40B4-BE49-F238E27FC236}">
                <a16:creationId xmlns:a16="http://schemas.microsoft.com/office/drawing/2014/main" id="{2646AA97-AA87-4943-B2E0-246340113C6B}"/>
              </a:ext>
            </a:extLst>
          </p:cNvPr>
          <p:cNvSpPr/>
          <p:nvPr/>
        </p:nvSpPr>
        <p:spPr>
          <a:xfrm>
            <a:off x="2666524"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6"/>
          </a:lnRef>
          <a:fillRef idx="1">
            <a:schemeClr val="lt1"/>
          </a:fillRef>
          <a:effectRef idx="0">
            <a:schemeClr val="accent6"/>
          </a:effectRef>
          <a:fontRef idx="minor">
            <a:schemeClr val="dk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rgbClr val="00B050"/>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変わる</a:t>
            </a:r>
          </a:p>
        </p:txBody>
      </p:sp>
    </p:spTree>
    <p:extLst>
      <p:ext uri="{BB962C8B-B14F-4D97-AF65-F5344CB8AC3E}">
        <p14:creationId xmlns:p14="http://schemas.microsoft.com/office/powerpoint/2010/main" val="282962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normAutofit/>
          </a:bodyPr>
          <a:lstStyle/>
          <a:p>
            <a:pPr marL="0" lvl="0" indent="0" defTabSz="1600200">
              <a:lnSpc>
                <a:spcPct val="90000"/>
              </a:lnSpc>
              <a:spcBef>
                <a:spcPct val="0"/>
              </a:spcBef>
              <a:spcAft>
                <a:spcPct val="35000"/>
              </a:spcAft>
              <a:buNone/>
            </a:pPr>
            <a:r>
              <a:rPr kumimoji="1" lang="ja-JP" altLang="en-US" sz="6000" b="1" kern="1200" dirty="0">
                <a:solidFill>
                  <a:srgbClr val="00B050"/>
                </a:solidFill>
                <a:latin typeface="+mn-ea"/>
                <a:ea typeface="+mn-ea"/>
              </a:rPr>
              <a:t>意識</a:t>
            </a:r>
            <a:r>
              <a:rPr kumimoji="1" lang="ja-JP" altLang="en-US" sz="4400" b="1" kern="1200" dirty="0">
                <a:latin typeface="+mn-ea"/>
                <a:ea typeface="+mn-ea"/>
              </a:rPr>
              <a:t>が変わる</a:t>
            </a:r>
            <a:endParaRPr lang="ja-JP" altLang="en-US" b="1" dirty="0">
              <a:latin typeface="+mn-ea"/>
              <a:ea typeface="+mn-ea"/>
            </a:endParaRP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normAutofit/>
          </a:bodyPr>
          <a:lstStyle/>
          <a:p>
            <a:r>
              <a:rPr lang="ja-JP" altLang="en-US" dirty="0"/>
              <a:t>縛りなし</a:t>
            </a:r>
            <a:endParaRPr lang="en-US" altLang="ja-JP" dirty="0"/>
          </a:p>
          <a:p>
            <a:r>
              <a:rPr lang="ja-JP" altLang="en-US" dirty="0"/>
              <a:t>ゆるい食事記録</a:t>
            </a:r>
            <a:endParaRPr lang="en-US" altLang="ja-JP" dirty="0"/>
          </a:p>
          <a:p>
            <a:pPr marL="0" indent="0">
              <a:buNone/>
            </a:pPr>
            <a:endParaRPr lang="en-US" altLang="ja-JP" dirty="0"/>
          </a:p>
          <a:p>
            <a:r>
              <a:rPr lang="ja-JP" altLang="en-US" dirty="0"/>
              <a:t>飲酒・運動についてもあり</a:t>
            </a:r>
            <a:r>
              <a:rPr lang="en-US" altLang="ja-JP" dirty="0"/>
              <a:t>/</a:t>
            </a:r>
            <a:r>
              <a:rPr lang="ja-JP" altLang="en-US" dirty="0"/>
              <a:t>なしのみ記録</a:t>
            </a:r>
            <a:endParaRPr lang="en-US" altLang="ja-JP" dirty="0"/>
          </a:p>
          <a:p>
            <a:pPr marL="0" indent="0">
              <a:buNone/>
            </a:pPr>
            <a:r>
              <a:rPr lang="en-US" altLang="ja-JP" dirty="0"/>
              <a:t>	</a:t>
            </a:r>
            <a:r>
              <a:rPr lang="ja-JP" altLang="en-US" dirty="0"/>
              <a:t>少しの散歩でも記録しておくことで見返したときに達成感を得られる</a:t>
            </a:r>
            <a:endParaRPr lang="en-US" altLang="ja-JP" dirty="0"/>
          </a:p>
          <a:p>
            <a:pPr marL="0" indent="0">
              <a:buNone/>
            </a:pPr>
            <a:endParaRPr lang="en-US" altLang="ja-JP" dirty="0"/>
          </a:p>
          <a:p>
            <a:r>
              <a:rPr lang="ja-JP" altLang="en-US" dirty="0"/>
              <a:t>モチベーションを保ってもらうためにランク制度あり</a:t>
            </a:r>
          </a:p>
        </p:txBody>
      </p:sp>
    </p:spTree>
    <p:extLst>
      <p:ext uri="{BB962C8B-B14F-4D97-AF65-F5344CB8AC3E}">
        <p14:creationId xmlns:p14="http://schemas.microsoft.com/office/powerpoint/2010/main" val="292851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normAutofit/>
          </a:bodyPr>
          <a:lstStyle/>
          <a:p>
            <a:pPr marL="0" lvl="0" indent="0" defTabSz="1600200">
              <a:lnSpc>
                <a:spcPct val="90000"/>
              </a:lnSpc>
              <a:spcBef>
                <a:spcPct val="0"/>
              </a:spcBef>
              <a:spcAft>
                <a:spcPct val="35000"/>
              </a:spcAft>
              <a:buNone/>
            </a:pPr>
            <a:r>
              <a:rPr kumimoji="1" lang="ja-JP" altLang="en-US" sz="6000" b="1" kern="1200" dirty="0">
                <a:solidFill>
                  <a:srgbClr val="00B050"/>
                </a:solidFill>
                <a:latin typeface="+mn-ea"/>
                <a:ea typeface="+mn-ea"/>
              </a:rPr>
              <a:t>意識</a:t>
            </a:r>
            <a:r>
              <a:rPr kumimoji="1" lang="ja-JP" altLang="en-US" sz="4400" b="1" kern="1200" dirty="0">
                <a:latin typeface="+mn-ea"/>
                <a:ea typeface="+mn-ea"/>
              </a:rPr>
              <a:t>が変わる</a:t>
            </a:r>
            <a:endParaRPr lang="ja-JP" altLang="en-US" b="1" dirty="0">
              <a:latin typeface="+mn-ea"/>
              <a:ea typeface="+mn-ea"/>
            </a:endParaRP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normAutofit/>
          </a:bodyPr>
          <a:lstStyle/>
          <a:p>
            <a:r>
              <a:rPr lang="ja-JP" altLang="en-US" dirty="0"/>
              <a:t>目標体重が常に表示されるので意識に刷り込まれる</a:t>
            </a:r>
            <a:endParaRPr lang="en-US" altLang="ja-JP" dirty="0"/>
          </a:p>
          <a:p>
            <a:r>
              <a:rPr lang="ja-JP" altLang="en-US" dirty="0"/>
              <a:t>記録することで、自分の食事の傾向を再発見できる</a:t>
            </a:r>
            <a:endParaRPr lang="en-US" altLang="ja-JP" dirty="0"/>
          </a:p>
          <a:p>
            <a:endParaRPr lang="en-US" altLang="ja-JP" dirty="0"/>
          </a:p>
          <a:p>
            <a:endParaRPr lang="ja-JP" altLang="en-US" dirty="0"/>
          </a:p>
        </p:txBody>
      </p:sp>
    </p:spTree>
    <p:extLst>
      <p:ext uri="{BB962C8B-B14F-4D97-AF65-F5344CB8AC3E}">
        <p14:creationId xmlns:p14="http://schemas.microsoft.com/office/powerpoint/2010/main" val="2168154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健康診断の結果を見ている男性のイラスト（笑顔）">
            <a:extLst>
              <a:ext uri="{FF2B5EF4-FFF2-40B4-BE49-F238E27FC236}">
                <a16:creationId xmlns:a16="http://schemas.microsoft.com/office/drawing/2014/main" id="{387C449C-B660-49E9-88B7-C7FE145D4B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70" y="2117201"/>
            <a:ext cx="4401236" cy="4890262"/>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a:extLst>
              <a:ext uri="{FF2B5EF4-FFF2-40B4-BE49-F238E27FC236}">
                <a16:creationId xmlns:a16="http://schemas.microsoft.com/office/drawing/2014/main" id="{3E39B1F5-1967-4AF4-9D1A-933CE4DAF1B9}"/>
              </a:ext>
            </a:extLst>
          </p:cNvPr>
          <p:cNvSpPr>
            <a:spLocks noGrp="1"/>
          </p:cNvSpPr>
          <p:nvPr>
            <p:ph type="title"/>
          </p:nvPr>
        </p:nvSpPr>
        <p:spPr/>
        <p:txBody>
          <a:bodyPr/>
          <a:lstStyle/>
          <a:p>
            <a:r>
              <a:rPr lang="ja-JP" altLang="en-US" b="1" dirty="0">
                <a:latin typeface="+mn-ea"/>
                <a:ea typeface="+mn-ea"/>
              </a:rPr>
              <a:t>「きょうから」利用後</a:t>
            </a:r>
            <a:r>
              <a:rPr lang="en-US" altLang="ja-JP" b="1" dirty="0">
                <a:latin typeface="+mn-ea"/>
                <a:ea typeface="+mn-ea"/>
              </a:rPr>
              <a:t>…</a:t>
            </a:r>
            <a:endParaRPr lang="ja-JP" altLang="en-US" b="1" dirty="0">
              <a:latin typeface="+mn-ea"/>
              <a:ea typeface="+mn-ea"/>
            </a:endParaRPr>
          </a:p>
        </p:txBody>
      </p:sp>
      <p:sp>
        <p:nvSpPr>
          <p:cNvPr id="6" name="思考の吹き出し: 雲形 5">
            <a:extLst>
              <a:ext uri="{FF2B5EF4-FFF2-40B4-BE49-F238E27FC236}">
                <a16:creationId xmlns:a16="http://schemas.microsoft.com/office/drawing/2014/main" id="{580B959D-3D4A-4811-AB70-688FE2EBE513}"/>
              </a:ext>
            </a:extLst>
          </p:cNvPr>
          <p:cNvSpPr/>
          <p:nvPr/>
        </p:nvSpPr>
        <p:spPr>
          <a:xfrm>
            <a:off x="4087394" y="1382993"/>
            <a:ext cx="4783781" cy="2968668"/>
          </a:xfrm>
          <a:prstGeom prst="cloudCallout">
            <a:avLst>
              <a:gd name="adj1" fmla="val -55795"/>
              <a:gd name="adj2" fmla="val 37260"/>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縛りがないから継続できた</a:t>
            </a:r>
            <a:endParaRPr kumimoji="1" lang="ja-JP" altLang="en-US" sz="3200" b="1" dirty="0"/>
          </a:p>
        </p:txBody>
      </p:sp>
      <p:sp>
        <p:nvSpPr>
          <p:cNvPr id="12" name="思考の吹き出し: 雲形 11">
            <a:extLst>
              <a:ext uri="{FF2B5EF4-FFF2-40B4-BE49-F238E27FC236}">
                <a16:creationId xmlns:a16="http://schemas.microsoft.com/office/drawing/2014/main" id="{14B3EC8E-6DE4-48E9-B74E-A34B813156AA}"/>
              </a:ext>
            </a:extLst>
          </p:cNvPr>
          <p:cNvSpPr/>
          <p:nvPr/>
        </p:nvSpPr>
        <p:spPr>
          <a:xfrm>
            <a:off x="6225151" y="1608941"/>
            <a:ext cx="4783781" cy="2968668"/>
          </a:xfrm>
          <a:prstGeom prst="cloudCallout">
            <a:avLst>
              <a:gd name="adj1" fmla="val -67514"/>
              <a:gd name="adj2" fmla="val 25317"/>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掲示板で</a:t>
            </a:r>
            <a:endParaRPr kumimoji="1" lang="en-US" altLang="ja-JP" sz="3200" b="1" dirty="0"/>
          </a:p>
          <a:p>
            <a:pPr algn="ctr"/>
            <a:r>
              <a:rPr lang="ja-JP" altLang="en-US" sz="3200" b="1" dirty="0"/>
              <a:t>刺激をもらえた</a:t>
            </a:r>
            <a:endParaRPr kumimoji="1" lang="en-US" altLang="ja-JP" sz="3200" b="1" dirty="0"/>
          </a:p>
          <a:p>
            <a:pPr algn="ctr"/>
            <a:endParaRPr kumimoji="1" lang="ja-JP" altLang="en-US" sz="3200" b="1" dirty="0"/>
          </a:p>
        </p:txBody>
      </p:sp>
      <p:sp>
        <p:nvSpPr>
          <p:cNvPr id="13" name="思考の吹き出し: 雲形 12">
            <a:extLst>
              <a:ext uri="{FF2B5EF4-FFF2-40B4-BE49-F238E27FC236}">
                <a16:creationId xmlns:a16="http://schemas.microsoft.com/office/drawing/2014/main" id="{BC78653B-ACDB-4EEE-A0E9-A90700B92336}"/>
              </a:ext>
            </a:extLst>
          </p:cNvPr>
          <p:cNvSpPr/>
          <p:nvPr/>
        </p:nvSpPr>
        <p:spPr>
          <a:xfrm>
            <a:off x="5711727" y="3522348"/>
            <a:ext cx="4783781" cy="2968668"/>
          </a:xfrm>
          <a:prstGeom prst="cloudCallout">
            <a:avLst>
              <a:gd name="adj1" fmla="val -72796"/>
              <a:gd name="adj2" fmla="val -13590"/>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変化が分かって</a:t>
            </a:r>
            <a:endParaRPr kumimoji="1" lang="en-US" altLang="ja-JP" sz="3200" b="1" dirty="0"/>
          </a:p>
          <a:p>
            <a:pPr algn="ctr"/>
            <a:r>
              <a:rPr lang="ja-JP" altLang="en-US" sz="3200" b="1" dirty="0"/>
              <a:t>モチベーションアップ</a:t>
            </a:r>
            <a:endParaRPr kumimoji="1" lang="ja-JP" altLang="en-US" sz="3200" b="1" dirty="0"/>
          </a:p>
        </p:txBody>
      </p:sp>
    </p:spTree>
    <p:extLst>
      <p:ext uri="{BB962C8B-B14F-4D97-AF65-F5344CB8AC3E}">
        <p14:creationId xmlns:p14="http://schemas.microsoft.com/office/powerpoint/2010/main" val="3895502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2607808" y="2838385"/>
            <a:ext cx="6976383" cy="1181229"/>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３</a:t>
            </a:r>
            <a:r>
              <a:rPr lang="en-US" altLang="ja-JP" sz="6600" b="1" dirty="0">
                <a:latin typeface="+mn-ea"/>
                <a:ea typeface="+mn-ea"/>
              </a:rPr>
              <a:t>. </a:t>
            </a:r>
            <a:r>
              <a:rPr lang="ja-JP" altLang="en-US" sz="6600" b="1" dirty="0">
                <a:latin typeface="+mn-ea"/>
                <a:ea typeface="+mn-ea"/>
              </a:rPr>
              <a:t>工夫したこと</a:t>
            </a:r>
          </a:p>
        </p:txBody>
      </p:sp>
    </p:spTree>
    <p:extLst>
      <p:ext uri="{BB962C8B-B14F-4D97-AF65-F5344CB8AC3E}">
        <p14:creationId xmlns:p14="http://schemas.microsoft.com/office/powerpoint/2010/main" val="236014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kumimoji="1" lang="ja-JP" altLang="en-US" b="1" dirty="0">
                <a:latin typeface="+mn-ea"/>
                <a:ea typeface="+mn-ea"/>
              </a:rPr>
              <a:t>工夫したこと</a:t>
            </a: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838200" y="1799500"/>
            <a:ext cx="10515600" cy="4351338"/>
          </a:xfrm>
        </p:spPr>
        <p:txBody>
          <a:bodyPr>
            <a:normAutofit/>
          </a:bodyPr>
          <a:lstStyle/>
          <a:p>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ダイエット（健康管理）</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10</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㎏落とした</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　個</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indent="0" algn="l">
              <a:buNone/>
            </a:pP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indent="0" algn="l">
              <a:buNone/>
            </a:pPr>
            <a:r>
              <a:rPr lang="ja-JP" altLang="en-US" sz="1800" kern="100" dirty="0">
                <a:latin typeface="游明朝" panose="02020400000000000000" pitchFamily="18" charset="-128"/>
                <a:ea typeface="游明朝" panose="02020400000000000000" pitchFamily="18" charset="-128"/>
                <a:cs typeface="Times New Roman" panose="02020603050405020304" pitchFamily="18" charset="0"/>
              </a:rPr>
              <a:t>ちーむ</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r>
              <a:rPr kumimoji="1" lang="ja-JP" altLang="en-US" sz="1800" dirty="0">
                <a:latin typeface="+mn-ea"/>
              </a:rPr>
              <a:t>デザイン　青で食欲減退</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ボトムアップ</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進捗管理（ガントチャート、口頭）</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朝にその日に取り組むことを共有</a:t>
            </a:r>
          </a:p>
          <a:p>
            <a:pPr algn="l"/>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チーム作業（教え合い）</a:t>
            </a:r>
          </a:p>
          <a:p>
            <a:pPr algn="l"/>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その日のまとめと翌日に行うことの共有</a:t>
            </a:r>
            <a:endParaRPr kumimoji="1" lang="en-US" altLang="ja-JP" dirty="0">
              <a:latin typeface="+mn-ea"/>
            </a:endParaRPr>
          </a:p>
          <a:p>
            <a:endParaRPr kumimoji="1" lang="en-US" altLang="ja-JP" dirty="0">
              <a:latin typeface="+mn-ea"/>
            </a:endParaRPr>
          </a:p>
        </p:txBody>
      </p:sp>
    </p:spTree>
    <p:extLst>
      <p:ext uri="{BB962C8B-B14F-4D97-AF65-F5344CB8AC3E}">
        <p14:creationId xmlns:p14="http://schemas.microsoft.com/office/powerpoint/2010/main" val="302722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3BA67-4FB2-4F57-937B-6E978BEA1094}"/>
              </a:ext>
            </a:extLst>
          </p:cNvPr>
          <p:cNvSpPr>
            <a:spLocks noGrp="1"/>
          </p:cNvSpPr>
          <p:nvPr>
            <p:ph type="title"/>
          </p:nvPr>
        </p:nvSpPr>
        <p:spPr>
          <a:xfrm>
            <a:off x="838200" y="329499"/>
            <a:ext cx="10515600" cy="1325563"/>
          </a:xfrm>
        </p:spPr>
        <p:txBody>
          <a:bodyPr/>
          <a:lstStyle/>
          <a:p>
            <a:r>
              <a:rPr kumimoji="1" lang="ja-JP" altLang="en-US" b="1" dirty="0">
                <a:latin typeface="+mn-ea"/>
                <a:ea typeface="+mn-ea"/>
              </a:rPr>
              <a:t>もくじ</a:t>
            </a:r>
          </a:p>
        </p:txBody>
      </p:sp>
      <p:sp>
        <p:nvSpPr>
          <p:cNvPr id="3" name="コンテンツ プレースホルダー 2">
            <a:extLst>
              <a:ext uri="{FF2B5EF4-FFF2-40B4-BE49-F238E27FC236}">
                <a16:creationId xmlns:a16="http://schemas.microsoft.com/office/drawing/2014/main" id="{2771A20B-4A43-4C9A-BBAF-9CC4A3DB2E17}"/>
              </a:ext>
            </a:extLst>
          </p:cNvPr>
          <p:cNvSpPr>
            <a:spLocks noGrp="1"/>
          </p:cNvSpPr>
          <p:nvPr>
            <p:ph idx="1"/>
          </p:nvPr>
        </p:nvSpPr>
        <p:spPr/>
        <p:txBody>
          <a:bodyPr>
            <a:normAutofit/>
          </a:bodyPr>
          <a:lstStyle/>
          <a:p>
            <a:pPr marL="742950" indent="-742950">
              <a:buFont typeface="+mj-lt"/>
              <a:buAutoNum type="arabicPeriod"/>
            </a:pPr>
            <a:r>
              <a:rPr lang="ja-JP" altLang="en-US" sz="3600" b="1" dirty="0">
                <a:latin typeface="+mn-ea"/>
              </a:rPr>
              <a:t>今回の開発テーマ</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「きょうから」の強み</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工夫したこと</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学んだこと</a:t>
            </a:r>
            <a:endParaRPr lang="en-US" altLang="ja-JP" sz="3600" b="1" dirty="0">
              <a:latin typeface="+mn-ea"/>
            </a:endParaRPr>
          </a:p>
          <a:p>
            <a:pPr marL="0" indent="0">
              <a:buNone/>
            </a:pPr>
            <a:endParaRPr lang="en-US" altLang="ja-JP" sz="3600" b="1" dirty="0">
              <a:latin typeface="+mn-ea"/>
            </a:endParaRPr>
          </a:p>
          <a:p>
            <a:pPr marL="0" indent="0">
              <a:buNone/>
            </a:pPr>
            <a:endParaRPr lang="en-US" altLang="ja-JP" sz="3600" b="1" dirty="0">
              <a:latin typeface="+mn-ea"/>
            </a:endParaRPr>
          </a:p>
          <a:p>
            <a:pPr marL="0" indent="0">
              <a:buNone/>
            </a:pPr>
            <a:endParaRPr kumimoji="1" lang="en-US" altLang="ja-JP" sz="3600" b="1" dirty="0">
              <a:latin typeface="+mn-ea"/>
            </a:endParaRPr>
          </a:p>
        </p:txBody>
      </p:sp>
    </p:spTree>
    <p:extLst>
      <p:ext uri="{BB962C8B-B14F-4D97-AF65-F5344CB8AC3E}">
        <p14:creationId xmlns:p14="http://schemas.microsoft.com/office/powerpoint/2010/main" val="826356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AFCE6DFB-2EFD-4D65-A992-7009CCE8017B}"/>
              </a:ext>
            </a:extLst>
          </p:cNvPr>
          <p:cNvSpPr>
            <a:spLocks noGrp="1"/>
          </p:cNvSpPr>
          <p:nvPr>
            <p:ph type="title"/>
          </p:nvPr>
        </p:nvSpPr>
        <p:spPr>
          <a:xfrm>
            <a:off x="838200" y="305748"/>
            <a:ext cx="10515600" cy="1325563"/>
          </a:xfrm>
        </p:spPr>
        <p:txBody>
          <a:bodyPr/>
          <a:lstStyle/>
          <a:p>
            <a:r>
              <a:rPr lang="ja-JP" altLang="en-US" b="1" dirty="0">
                <a:latin typeface="+mn-ea"/>
                <a:ea typeface="+mn-ea"/>
              </a:rPr>
              <a:t>グループ内での工夫</a:t>
            </a:r>
          </a:p>
        </p:txBody>
      </p:sp>
      <p:graphicFrame>
        <p:nvGraphicFramePr>
          <p:cNvPr id="23" name="図表 22">
            <a:extLst>
              <a:ext uri="{FF2B5EF4-FFF2-40B4-BE49-F238E27FC236}">
                <a16:creationId xmlns:a16="http://schemas.microsoft.com/office/drawing/2014/main" id="{A32D2565-D160-4562-8ECB-A27A696CA143}"/>
              </a:ext>
            </a:extLst>
          </p:cNvPr>
          <p:cNvGraphicFramePr/>
          <p:nvPr>
            <p:extLst>
              <p:ext uri="{D42A27DB-BD31-4B8C-83A1-F6EECF244321}">
                <p14:modId xmlns:p14="http://schemas.microsoft.com/office/powerpoint/2010/main" val="378558473"/>
              </p:ext>
            </p:extLst>
          </p:nvPr>
        </p:nvGraphicFramePr>
        <p:xfrm>
          <a:off x="838200" y="1790700"/>
          <a:ext cx="10515600" cy="48357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324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3249009" y="2899076"/>
            <a:ext cx="5693981" cy="105984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４</a:t>
            </a:r>
            <a:r>
              <a:rPr lang="en-US" altLang="ja-JP" sz="6600" b="1" dirty="0">
                <a:latin typeface="+mn-ea"/>
                <a:ea typeface="+mn-ea"/>
              </a:rPr>
              <a:t>. </a:t>
            </a:r>
            <a:r>
              <a:rPr lang="ja-JP" altLang="en-US" sz="6600" b="1" dirty="0">
                <a:latin typeface="+mn-ea"/>
                <a:ea typeface="+mn-ea"/>
              </a:rPr>
              <a:t>学んだこと</a:t>
            </a:r>
          </a:p>
        </p:txBody>
      </p:sp>
    </p:spTree>
    <p:extLst>
      <p:ext uri="{BB962C8B-B14F-4D97-AF65-F5344CB8AC3E}">
        <p14:creationId xmlns:p14="http://schemas.microsoft.com/office/powerpoint/2010/main" val="114121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lang="ja-JP" altLang="en-US" b="1" dirty="0">
                <a:latin typeface="+mn-ea"/>
                <a:ea typeface="+mn-ea"/>
              </a:rPr>
              <a:t>学んだこと</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838200" y="1799500"/>
            <a:ext cx="10515600" cy="4351338"/>
          </a:xfrm>
        </p:spPr>
        <p:txBody>
          <a:bodyPr>
            <a:normAutofit/>
          </a:bodyPr>
          <a:lstStyle/>
          <a:p>
            <a:r>
              <a:rPr kumimoji="1" lang="ja-JP" altLang="en-US" dirty="0">
                <a:latin typeface="+mn-ea"/>
              </a:rPr>
              <a:t>技術</a:t>
            </a:r>
            <a:endParaRPr kumimoji="1" lang="en-US" altLang="ja-JP" dirty="0">
              <a:latin typeface="+mn-ea"/>
            </a:endParaRPr>
          </a:p>
          <a:p>
            <a:r>
              <a:rPr kumimoji="1" lang="en-US" altLang="ja-JP" dirty="0">
                <a:latin typeface="+mn-ea"/>
              </a:rPr>
              <a:t>4</a:t>
            </a:r>
            <a:r>
              <a:rPr kumimoji="1" lang="ja-JP" altLang="en-US" dirty="0">
                <a:latin typeface="+mn-ea"/>
              </a:rPr>
              <a:t>･</a:t>
            </a:r>
            <a:r>
              <a:rPr kumimoji="1" lang="en-US" altLang="ja-JP" dirty="0">
                <a:latin typeface="+mn-ea"/>
              </a:rPr>
              <a:t>5</a:t>
            </a:r>
            <a:r>
              <a:rPr kumimoji="1" lang="ja-JP" altLang="en-US" dirty="0">
                <a:latin typeface="+mn-ea"/>
              </a:rPr>
              <a:t>月で学んだことの理解度が増した</a:t>
            </a:r>
            <a:endParaRPr kumimoji="1" lang="en-US" altLang="ja-JP" dirty="0">
              <a:latin typeface="+mn-ea"/>
            </a:endParaRPr>
          </a:p>
          <a:p>
            <a:r>
              <a:rPr lang="ja-JP" altLang="en-US" dirty="0">
                <a:latin typeface="+mn-ea"/>
              </a:rPr>
              <a:t>チーム内・講師に質問・コーディングを繰り返すことでスキルアップ</a:t>
            </a:r>
            <a:endParaRPr lang="en-US" altLang="ja-JP" dirty="0">
              <a:latin typeface="+mn-ea"/>
            </a:endParaRPr>
          </a:p>
          <a:p>
            <a:r>
              <a:rPr lang="ja-JP" altLang="en-US" dirty="0">
                <a:latin typeface="+mn-ea"/>
              </a:rPr>
              <a:t>学んだ技術を応用する難しさ</a:t>
            </a:r>
            <a:endParaRPr lang="en-US" altLang="ja-JP" dirty="0">
              <a:latin typeface="+mn-ea"/>
            </a:endParaRPr>
          </a:p>
          <a:p>
            <a:pPr marL="0" indent="0">
              <a:buNone/>
            </a:pPr>
            <a:r>
              <a:rPr kumimoji="1" lang="ja-JP" altLang="en-US" dirty="0">
                <a:latin typeface="+mn-ea"/>
              </a:rPr>
              <a:t>計画性　</a:t>
            </a:r>
            <a:endParaRPr kumimoji="1" lang="en-US" altLang="ja-JP" dirty="0">
              <a:latin typeface="+mn-ea"/>
            </a:endParaRPr>
          </a:p>
          <a:p>
            <a:pPr marL="0" indent="0">
              <a:buNone/>
            </a:pPr>
            <a:r>
              <a:rPr kumimoji="1" lang="ja-JP" altLang="en-US" dirty="0">
                <a:latin typeface="+mn-ea"/>
              </a:rPr>
              <a:t>外部設計段階で見切り発車だった</a:t>
            </a:r>
            <a:endParaRPr kumimoji="1" lang="en-US" altLang="ja-JP" dirty="0">
              <a:latin typeface="+mn-ea"/>
            </a:endParaRPr>
          </a:p>
          <a:p>
            <a:pPr marL="0" indent="0">
              <a:buNone/>
            </a:pPr>
            <a:r>
              <a:rPr lang="ja-JP" altLang="en-US" dirty="0">
                <a:latin typeface="+mn-ea"/>
              </a:rPr>
              <a:t>具体的にどう実現できるか想像するべきだと学んだ</a:t>
            </a:r>
            <a:endParaRPr kumimoji="1" lang="en-US" altLang="ja-JP" dirty="0">
              <a:latin typeface="+mn-ea"/>
            </a:endParaRPr>
          </a:p>
          <a:p>
            <a:pPr marL="0" indent="0">
              <a:buNone/>
            </a:pPr>
            <a:r>
              <a:rPr lang="ja-JP" altLang="ja-JP" sz="1800">
                <a:effectLst/>
                <a:ea typeface="游明朝" panose="02020400000000000000" pitchFamily="18" charset="-128"/>
                <a:cs typeface="Times New Roman" panose="02020603050405020304" pitchFamily="18" charset="0"/>
              </a:rPr>
              <a:t>要件</a:t>
            </a:r>
            <a:r>
              <a:rPr lang="ja-JP" altLang="ja-JP" sz="1800" dirty="0">
                <a:effectLst/>
                <a:ea typeface="游明朝" panose="02020400000000000000" pitchFamily="18" charset="-128"/>
                <a:cs typeface="Times New Roman" panose="02020603050405020304" pitchFamily="18" charset="0"/>
              </a:rPr>
              <a:t>定義にない変更</a:t>
            </a:r>
            <a:r>
              <a:rPr lang="ja-JP" altLang="en-US" sz="1800" dirty="0">
                <a:effectLst/>
                <a:ea typeface="游明朝" panose="02020400000000000000" pitchFamily="18" charset="-128"/>
                <a:cs typeface="Times New Roman" panose="02020603050405020304" pitchFamily="18" charset="0"/>
              </a:rPr>
              <a:t>をすることに</a:t>
            </a:r>
            <a:r>
              <a:rPr lang="ja-JP" altLang="ja-JP" sz="1800" dirty="0">
                <a:effectLst/>
                <a:ea typeface="游明朝" panose="02020400000000000000" pitchFamily="18" charset="-128"/>
                <a:cs typeface="Times New Roman" panose="02020603050405020304" pitchFamily="18" charset="0"/>
              </a:rPr>
              <a:t>あまり抵抗がなく、設計書の重要性を理解していなかった</a:t>
            </a:r>
            <a:endParaRPr kumimoji="1" lang="en-US" altLang="ja-JP" dirty="0">
              <a:latin typeface="+mn-ea"/>
            </a:endParaRPr>
          </a:p>
        </p:txBody>
      </p:sp>
    </p:spTree>
    <p:extLst>
      <p:ext uri="{BB962C8B-B14F-4D97-AF65-F5344CB8AC3E}">
        <p14:creationId xmlns:p14="http://schemas.microsoft.com/office/powerpoint/2010/main" val="2703245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932E93-EEA8-4F13-BD06-29395C5370FE}"/>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989451C7-277E-41E2-8802-5011D8CEB13A}"/>
              </a:ext>
            </a:extLst>
          </p:cNvPr>
          <p:cNvSpPr>
            <a:spLocks noGrp="1"/>
          </p:cNvSpPr>
          <p:nvPr>
            <p:ph idx="1"/>
          </p:nvPr>
        </p:nvSpPr>
        <p:spPr/>
        <p:txBody>
          <a:bodyPr/>
          <a:lstStyle/>
          <a:p>
            <a:r>
              <a:rPr lang="ja-JP" altLang="en-US" dirty="0">
                <a:hlinkClick r:id="rId2"/>
              </a:rPr>
              <a:t>新型コロナウイルスの流行で増加する“コロナ太り” 原因と体への影響は？ </a:t>
            </a:r>
            <a:r>
              <a:rPr lang="en-US" altLang="ja-JP" dirty="0">
                <a:hlinkClick r:id="rId2"/>
              </a:rPr>
              <a:t>| NHK</a:t>
            </a:r>
            <a:r>
              <a:rPr lang="ja-JP" altLang="en-US" dirty="0">
                <a:hlinkClick r:id="rId2"/>
              </a:rPr>
              <a:t>健康チャンネル</a:t>
            </a:r>
            <a:endParaRPr lang="en-US" altLang="ja-JP" dirty="0"/>
          </a:p>
          <a:p>
            <a:r>
              <a:rPr lang="ja-JP" altLang="en-US" dirty="0">
                <a:hlinkClick r:id="rId3"/>
              </a:rPr>
              <a:t>マルハニチロ「</a:t>
            </a:r>
            <a:r>
              <a:rPr lang="en-US" altLang="ja-JP" dirty="0">
                <a:hlinkClick r:id="rId3"/>
              </a:rPr>
              <a:t>20</a:t>
            </a:r>
            <a:r>
              <a:rPr lang="ja-JP" altLang="en-US" dirty="0">
                <a:hlinkClick r:id="rId3"/>
              </a:rPr>
              <a:t>代の健康と食生活に関する意識・実態調査」実施 </a:t>
            </a:r>
            <a:r>
              <a:rPr lang="en-US" altLang="ja-JP" dirty="0">
                <a:hlinkClick r:id="rId3"/>
              </a:rPr>
              <a:t>(maruha-nichiro.co.jp)</a:t>
            </a:r>
            <a:endParaRPr lang="en-US" altLang="ja-JP" dirty="0"/>
          </a:p>
          <a:p>
            <a:r>
              <a:rPr lang="ja-JP" altLang="en-US" dirty="0">
                <a:hlinkClick r:id="rId4"/>
              </a:rPr>
              <a:t>ボタン・システム音</a:t>
            </a:r>
            <a:r>
              <a:rPr lang="en-US" altLang="ja-JP" dirty="0">
                <a:hlinkClick r:id="rId4"/>
              </a:rPr>
              <a:t>[1]</a:t>
            </a:r>
            <a:r>
              <a:rPr lang="ja-JP" altLang="en-US" dirty="0">
                <a:hlinkClick r:id="rId4"/>
              </a:rPr>
              <a:t>｜効果音ラボ </a:t>
            </a:r>
            <a:r>
              <a:rPr lang="en-US" altLang="ja-JP" dirty="0">
                <a:hlinkClick r:id="rId4"/>
              </a:rPr>
              <a:t>(soundeffect-lab.info)</a:t>
            </a:r>
            <a:endParaRPr kumimoji="1" lang="ja-JP" altLang="en-US" dirty="0"/>
          </a:p>
        </p:txBody>
      </p:sp>
    </p:spTree>
    <p:extLst>
      <p:ext uri="{BB962C8B-B14F-4D97-AF65-F5344CB8AC3E}">
        <p14:creationId xmlns:p14="http://schemas.microsoft.com/office/powerpoint/2010/main" val="1379660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906361" y="2927450"/>
            <a:ext cx="8379278" cy="1003099"/>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１</a:t>
            </a:r>
            <a:r>
              <a:rPr lang="en-US" altLang="ja-JP" sz="6600" b="1" dirty="0">
                <a:latin typeface="+mn-ea"/>
                <a:ea typeface="+mn-ea"/>
              </a:rPr>
              <a:t>. </a:t>
            </a:r>
            <a:r>
              <a:rPr lang="ja-JP" altLang="en-US" sz="6600" b="1" dirty="0">
                <a:latin typeface="+mn-ea"/>
                <a:ea typeface="+mn-ea"/>
              </a:rPr>
              <a:t>今回の開発テーマ</a:t>
            </a:r>
          </a:p>
        </p:txBody>
      </p:sp>
    </p:spTree>
    <p:extLst>
      <p:ext uri="{BB962C8B-B14F-4D97-AF65-F5344CB8AC3E}">
        <p14:creationId xmlns:p14="http://schemas.microsoft.com/office/powerpoint/2010/main" val="398566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3BA67-4FB2-4F57-937B-6E978BEA1094}"/>
              </a:ext>
            </a:extLst>
          </p:cNvPr>
          <p:cNvSpPr>
            <a:spLocks noGrp="1"/>
          </p:cNvSpPr>
          <p:nvPr>
            <p:ph type="title"/>
          </p:nvPr>
        </p:nvSpPr>
        <p:spPr/>
        <p:txBody>
          <a:bodyPr>
            <a:normAutofit/>
          </a:bodyPr>
          <a:lstStyle/>
          <a:p>
            <a:pPr marL="914400" indent="-914400">
              <a:buFont typeface="+mj-lt"/>
              <a:buAutoNum type="arabicPeriod"/>
            </a:pPr>
            <a:r>
              <a:rPr lang="ja-JP" altLang="en-US" b="1" dirty="0">
                <a:latin typeface="+mn-ea"/>
                <a:ea typeface="+mn-ea"/>
              </a:rPr>
              <a:t>今回の開発テーマ</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2771A20B-4A43-4C9A-BBAF-9CC4A3DB2E17}"/>
              </a:ext>
            </a:extLst>
          </p:cNvPr>
          <p:cNvSpPr>
            <a:spLocks noGrp="1"/>
          </p:cNvSpPr>
          <p:nvPr>
            <p:ph idx="1"/>
          </p:nvPr>
        </p:nvSpPr>
        <p:spPr/>
        <p:txBody>
          <a:bodyPr>
            <a:normAutofit lnSpcReduction="10000"/>
          </a:bodyPr>
          <a:lstStyle/>
          <a:p>
            <a:pPr marL="0" indent="0">
              <a:buNone/>
            </a:pPr>
            <a:r>
              <a:rPr lang="ja-JP" altLang="en-US" sz="3600" b="1" dirty="0">
                <a:latin typeface="+mn-ea"/>
              </a:rPr>
              <a:t>ターゲット</a:t>
            </a:r>
            <a:endParaRPr lang="en-US" altLang="ja-JP" sz="3600" b="1" dirty="0">
              <a:latin typeface="+mn-ea"/>
            </a:endParaRPr>
          </a:p>
          <a:p>
            <a:pPr marL="0" indent="0">
              <a:buNone/>
            </a:pPr>
            <a:r>
              <a:rPr kumimoji="1" lang="en-US" altLang="ja-JP" sz="3600" b="1" dirty="0">
                <a:latin typeface="+mn-ea"/>
              </a:rPr>
              <a:t>	</a:t>
            </a:r>
            <a:r>
              <a:rPr kumimoji="1" lang="ja-JP" altLang="en-US" sz="3600" b="1" dirty="0">
                <a:latin typeface="+mn-ea"/>
              </a:rPr>
              <a:t>ダイエットへの</a:t>
            </a:r>
            <a:r>
              <a:rPr kumimoji="1" lang="ja-JP" altLang="en-US" sz="4000" b="1" dirty="0">
                <a:solidFill>
                  <a:srgbClr val="00B0F0"/>
                </a:solidFill>
                <a:latin typeface="+mn-ea"/>
              </a:rPr>
              <a:t>優先度が低い</a:t>
            </a:r>
            <a:r>
              <a:rPr kumimoji="1" lang="ja-JP" altLang="en-US" sz="3600" b="1" dirty="0">
                <a:latin typeface="+mn-ea"/>
              </a:rPr>
              <a:t>一人暮らし</a:t>
            </a:r>
            <a:endParaRPr kumimoji="1" lang="en-US" altLang="ja-JP" sz="3600" b="1" dirty="0">
              <a:latin typeface="+mn-ea"/>
            </a:endParaRPr>
          </a:p>
          <a:p>
            <a:pPr marL="0" indent="0">
              <a:buNone/>
            </a:pPr>
            <a:r>
              <a:rPr lang="en-US" altLang="ja-JP" sz="3600" b="1" dirty="0">
                <a:latin typeface="+mn-ea"/>
              </a:rPr>
              <a:t>	</a:t>
            </a:r>
            <a:r>
              <a:rPr kumimoji="1" lang="en-US" altLang="ja-JP" sz="3600" b="1" dirty="0">
                <a:latin typeface="+mn-ea"/>
              </a:rPr>
              <a:t>20</a:t>
            </a:r>
            <a:r>
              <a:rPr lang="ja-JP" altLang="en-US" sz="3600" b="1" dirty="0">
                <a:latin typeface="+mn-ea"/>
              </a:rPr>
              <a:t>代会社員</a:t>
            </a:r>
            <a:endParaRPr kumimoji="1" lang="en-US" altLang="ja-JP" sz="3600" b="1" dirty="0">
              <a:latin typeface="+mn-ea"/>
            </a:endParaRPr>
          </a:p>
          <a:p>
            <a:pPr marL="0" indent="0">
              <a:buNone/>
            </a:pPr>
            <a:endParaRPr lang="en-US" altLang="ja-JP" sz="3600" b="1" dirty="0">
              <a:latin typeface="+mn-ea"/>
            </a:endParaRPr>
          </a:p>
          <a:p>
            <a:pPr marL="0" indent="0">
              <a:buNone/>
            </a:pPr>
            <a:r>
              <a:rPr kumimoji="1" lang="ja-JP" altLang="en-US" sz="3600" b="1" dirty="0">
                <a:highlight>
                  <a:srgbClr val="B5D8F5"/>
                </a:highlight>
                <a:latin typeface="+mn-ea"/>
              </a:rPr>
              <a:t>目的</a:t>
            </a:r>
            <a:endParaRPr kumimoji="1" lang="en-US" altLang="ja-JP" sz="3600" b="1" dirty="0">
              <a:highlight>
                <a:srgbClr val="B5D8F5"/>
              </a:highlight>
              <a:latin typeface="+mn-ea"/>
            </a:endParaRPr>
          </a:p>
          <a:p>
            <a:pPr marL="0" indent="0">
              <a:buNone/>
            </a:pPr>
            <a:r>
              <a:rPr kumimoji="1" lang="en-US" altLang="ja-JP" sz="3600" b="1" dirty="0">
                <a:latin typeface="+mn-ea"/>
              </a:rPr>
              <a:t>	</a:t>
            </a:r>
            <a:r>
              <a:rPr kumimoji="1" lang="ja-JP" altLang="en-US" sz="3600" b="1" dirty="0">
                <a:highlight>
                  <a:srgbClr val="B5D8F5"/>
                </a:highlight>
                <a:latin typeface="+mn-ea"/>
              </a:rPr>
              <a:t>利用者</a:t>
            </a:r>
            <a:r>
              <a:rPr lang="ja-JP" altLang="en-US" sz="3600" b="1" dirty="0">
                <a:highlight>
                  <a:srgbClr val="B5D8F5"/>
                </a:highlight>
                <a:latin typeface="+mn-ea"/>
              </a:rPr>
              <a:t>に</a:t>
            </a:r>
            <a:r>
              <a:rPr kumimoji="1" lang="ja-JP" altLang="en-US" sz="3600" b="1" dirty="0">
                <a:highlight>
                  <a:srgbClr val="B5D8F5"/>
                </a:highlight>
                <a:latin typeface="+mn-ea"/>
              </a:rPr>
              <a:t>ダイエットの意識</a:t>
            </a:r>
            <a:r>
              <a:rPr lang="ja-JP" altLang="en-US" sz="3600" b="1" dirty="0">
                <a:highlight>
                  <a:srgbClr val="B5D8F5"/>
                </a:highlight>
                <a:latin typeface="+mn-ea"/>
              </a:rPr>
              <a:t>が生まれる</a:t>
            </a:r>
            <a:endParaRPr lang="en-US" altLang="ja-JP" sz="3600" b="1" dirty="0">
              <a:highlight>
                <a:srgbClr val="B5D8F5"/>
              </a:highlight>
              <a:latin typeface="+mn-ea"/>
            </a:endParaRPr>
          </a:p>
          <a:p>
            <a:pPr marL="0" indent="0">
              <a:buNone/>
            </a:pPr>
            <a:r>
              <a:rPr kumimoji="1" lang="en-US" altLang="ja-JP" sz="3600" b="1" dirty="0">
                <a:latin typeface="+mn-ea"/>
              </a:rPr>
              <a:t>	</a:t>
            </a:r>
            <a:r>
              <a:rPr lang="ja-JP" altLang="en-US" sz="3600" b="1" dirty="0">
                <a:highlight>
                  <a:srgbClr val="B5D8F5"/>
                </a:highlight>
                <a:latin typeface="+mn-ea"/>
              </a:rPr>
              <a:t>利用者がアプリの利用を</a:t>
            </a:r>
            <a:r>
              <a:rPr kumimoji="1" lang="ja-JP" altLang="en-US" sz="3600" b="1" dirty="0">
                <a:highlight>
                  <a:srgbClr val="B5D8F5"/>
                </a:highlight>
                <a:latin typeface="+mn-ea"/>
              </a:rPr>
              <a:t>継続できる</a:t>
            </a:r>
            <a:endParaRPr kumimoji="1" lang="en-US" altLang="ja-JP" sz="3600" b="1" dirty="0">
              <a:highlight>
                <a:srgbClr val="B5D8F5"/>
              </a:highlight>
              <a:latin typeface="+mn-ea"/>
            </a:endParaRPr>
          </a:p>
        </p:txBody>
      </p:sp>
      <p:sp>
        <p:nvSpPr>
          <p:cNvPr id="8" name="四角形: メモ 7">
            <a:extLst>
              <a:ext uri="{FF2B5EF4-FFF2-40B4-BE49-F238E27FC236}">
                <a16:creationId xmlns:a16="http://schemas.microsoft.com/office/drawing/2014/main" id="{92C2521B-D7E4-40F8-B13F-718CEAAA112C}"/>
              </a:ext>
            </a:extLst>
          </p:cNvPr>
          <p:cNvSpPr/>
          <p:nvPr/>
        </p:nvSpPr>
        <p:spPr>
          <a:xfrm>
            <a:off x="2842160" y="1202377"/>
            <a:ext cx="6507680" cy="4453246"/>
          </a:xfrm>
          <a:prstGeom prst="foldedCorner">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lnSpc>
                <a:spcPct val="200000"/>
              </a:lnSpc>
            </a:pPr>
            <a:r>
              <a:rPr kumimoji="1" lang="ja-JP" altLang="en-US" sz="4000" b="1" dirty="0">
                <a:solidFill>
                  <a:srgbClr val="0070C0"/>
                </a:solidFill>
                <a:latin typeface="+mn-ea"/>
              </a:rPr>
              <a:t>ターゲット</a:t>
            </a:r>
            <a:r>
              <a:rPr lang="ja-JP" altLang="en-US" sz="4000" b="1" dirty="0">
                <a:solidFill>
                  <a:srgbClr val="0070C0"/>
                </a:solidFill>
                <a:latin typeface="+mn-ea"/>
              </a:rPr>
              <a:t>に</a:t>
            </a:r>
            <a:endParaRPr kumimoji="1" lang="en-US" altLang="ja-JP" sz="4000" b="1" dirty="0">
              <a:solidFill>
                <a:srgbClr val="0070C0"/>
              </a:solidFill>
              <a:latin typeface="+mn-ea"/>
            </a:endParaRPr>
          </a:p>
          <a:p>
            <a:pPr algn="ctr">
              <a:lnSpc>
                <a:spcPct val="200000"/>
              </a:lnSpc>
            </a:pPr>
            <a:r>
              <a:rPr kumimoji="1" lang="ja-JP" altLang="en-US" sz="4000" b="1" dirty="0">
                <a:solidFill>
                  <a:srgbClr val="0070C0"/>
                </a:solidFill>
                <a:latin typeface="+mn-ea"/>
              </a:rPr>
              <a:t>ダイエットへの意識を</a:t>
            </a:r>
            <a:endParaRPr kumimoji="1" lang="en-US" altLang="ja-JP" sz="4000" b="1" dirty="0">
              <a:solidFill>
                <a:srgbClr val="0070C0"/>
              </a:solidFill>
              <a:latin typeface="+mn-ea"/>
            </a:endParaRPr>
          </a:p>
          <a:p>
            <a:pPr algn="ctr">
              <a:lnSpc>
                <a:spcPct val="200000"/>
              </a:lnSpc>
            </a:pPr>
            <a:r>
              <a:rPr lang="ja-JP" altLang="en-US" sz="4000" b="1" dirty="0">
                <a:solidFill>
                  <a:srgbClr val="0070C0"/>
                </a:solidFill>
                <a:latin typeface="+mn-ea"/>
              </a:rPr>
              <a:t>高めてもらう</a:t>
            </a:r>
            <a:r>
              <a:rPr kumimoji="1" lang="ja-JP" altLang="en-US" sz="4000" b="1" dirty="0">
                <a:solidFill>
                  <a:srgbClr val="0070C0"/>
                </a:solidFill>
                <a:latin typeface="+mn-ea"/>
              </a:rPr>
              <a:t>必要あり</a:t>
            </a:r>
          </a:p>
        </p:txBody>
      </p:sp>
    </p:spTree>
    <p:extLst>
      <p:ext uri="{BB962C8B-B14F-4D97-AF65-F5344CB8AC3E}">
        <p14:creationId xmlns:p14="http://schemas.microsoft.com/office/powerpoint/2010/main" val="18817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健康診断の結果を見ている男性のイラスト（ショック）">
            <a:extLst>
              <a:ext uri="{FF2B5EF4-FFF2-40B4-BE49-F238E27FC236}">
                <a16:creationId xmlns:a16="http://schemas.microsoft.com/office/drawing/2014/main" id="{880987C8-C5DE-453F-89FF-CD85CCA9A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85" y="2043520"/>
            <a:ext cx="4549365" cy="5054850"/>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a:extLst>
              <a:ext uri="{FF2B5EF4-FFF2-40B4-BE49-F238E27FC236}">
                <a16:creationId xmlns:a16="http://schemas.microsoft.com/office/drawing/2014/main" id="{3E39B1F5-1967-4AF4-9D1A-933CE4DAF1B9}"/>
              </a:ext>
            </a:extLst>
          </p:cNvPr>
          <p:cNvSpPr>
            <a:spLocks noGrp="1"/>
          </p:cNvSpPr>
          <p:nvPr>
            <p:ph type="title"/>
          </p:nvPr>
        </p:nvSpPr>
        <p:spPr/>
        <p:txBody>
          <a:bodyPr/>
          <a:lstStyle/>
          <a:p>
            <a:r>
              <a:rPr lang="ja-JP" altLang="en-US" b="1" dirty="0">
                <a:latin typeface="+mn-ea"/>
                <a:ea typeface="+mn-ea"/>
              </a:rPr>
              <a:t>こんなハードルが</a:t>
            </a:r>
            <a:r>
              <a:rPr lang="en-US" altLang="ja-JP" b="1" dirty="0">
                <a:latin typeface="+mn-ea"/>
                <a:ea typeface="+mn-ea"/>
              </a:rPr>
              <a:t>…</a:t>
            </a:r>
            <a:endParaRPr lang="ja-JP" altLang="en-US" b="1" dirty="0">
              <a:latin typeface="+mn-ea"/>
              <a:ea typeface="+mn-ea"/>
            </a:endParaRPr>
          </a:p>
        </p:txBody>
      </p:sp>
      <p:sp>
        <p:nvSpPr>
          <p:cNvPr id="6" name="思考の吹き出し: 雲形 5">
            <a:extLst>
              <a:ext uri="{FF2B5EF4-FFF2-40B4-BE49-F238E27FC236}">
                <a16:creationId xmlns:a16="http://schemas.microsoft.com/office/drawing/2014/main" id="{580B959D-3D4A-4811-AB70-688FE2EBE513}"/>
              </a:ext>
            </a:extLst>
          </p:cNvPr>
          <p:cNvSpPr/>
          <p:nvPr/>
        </p:nvSpPr>
        <p:spPr>
          <a:xfrm>
            <a:off x="3601673" y="1206500"/>
            <a:ext cx="4330700" cy="2968668"/>
          </a:xfrm>
          <a:prstGeom prst="cloudCallout">
            <a:avLst>
              <a:gd name="adj1" fmla="val -55795"/>
              <a:gd name="adj2" fmla="val 3726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継続が難しい</a:t>
            </a:r>
          </a:p>
        </p:txBody>
      </p:sp>
      <p:sp>
        <p:nvSpPr>
          <p:cNvPr id="9" name="思考の吹き出し: 雲形 8">
            <a:extLst>
              <a:ext uri="{FF2B5EF4-FFF2-40B4-BE49-F238E27FC236}">
                <a16:creationId xmlns:a16="http://schemas.microsoft.com/office/drawing/2014/main" id="{CFD31EE3-5E85-4191-B3EA-8B902AFF61FA}"/>
              </a:ext>
            </a:extLst>
          </p:cNvPr>
          <p:cNvSpPr/>
          <p:nvPr/>
        </p:nvSpPr>
        <p:spPr>
          <a:xfrm>
            <a:off x="4840330" y="1944666"/>
            <a:ext cx="4786270" cy="2968668"/>
          </a:xfrm>
          <a:prstGeom prst="cloudCallout">
            <a:avLst>
              <a:gd name="adj1" fmla="val -55795"/>
              <a:gd name="adj2" fmla="val 45388"/>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慣れない家事・仕事で手一杯</a:t>
            </a:r>
          </a:p>
        </p:txBody>
      </p:sp>
      <p:sp>
        <p:nvSpPr>
          <p:cNvPr id="10" name="思考の吹き出し: 雲形 9">
            <a:extLst>
              <a:ext uri="{FF2B5EF4-FFF2-40B4-BE49-F238E27FC236}">
                <a16:creationId xmlns:a16="http://schemas.microsoft.com/office/drawing/2014/main" id="{3EAFDD02-F23D-43D4-9847-4D53A5CB907A}"/>
              </a:ext>
            </a:extLst>
          </p:cNvPr>
          <p:cNvSpPr/>
          <p:nvPr/>
        </p:nvSpPr>
        <p:spPr>
          <a:xfrm>
            <a:off x="6230980" y="1206500"/>
            <a:ext cx="5880100" cy="2093934"/>
          </a:xfrm>
          <a:prstGeom prst="cloudCallout">
            <a:avLst>
              <a:gd name="adj1" fmla="val -44087"/>
              <a:gd name="adj2" fmla="val 85521"/>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自炊する時間がない</a:t>
            </a:r>
          </a:p>
        </p:txBody>
      </p:sp>
      <p:sp>
        <p:nvSpPr>
          <p:cNvPr id="11" name="思考の吹き出し: 雲形 10">
            <a:extLst>
              <a:ext uri="{FF2B5EF4-FFF2-40B4-BE49-F238E27FC236}">
                <a16:creationId xmlns:a16="http://schemas.microsoft.com/office/drawing/2014/main" id="{59079986-A90C-49C6-B474-178C9F034E85}"/>
              </a:ext>
            </a:extLst>
          </p:cNvPr>
          <p:cNvSpPr/>
          <p:nvPr/>
        </p:nvSpPr>
        <p:spPr>
          <a:xfrm>
            <a:off x="6382565" y="3078967"/>
            <a:ext cx="4786270" cy="2968668"/>
          </a:xfrm>
          <a:prstGeom prst="cloudCallout">
            <a:avLst>
              <a:gd name="adj1" fmla="val -64286"/>
              <a:gd name="adj2" fmla="val 1587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ひとりで</a:t>
            </a:r>
            <a:endParaRPr lang="en-US" altLang="ja-JP" sz="3200" b="1" dirty="0"/>
          </a:p>
          <a:p>
            <a:pPr algn="ctr"/>
            <a:r>
              <a:rPr lang="ja-JP" altLang="en-US" sz="3200" b="1" dirty="0"/>
              <a:t>頑張るのは大変</a:t>
            </a:r>
            <a:endParaRPr kumimoji="1" lang="ja-JP" altLang="en-US" sz="3200" b="1" dirty="0"/>
          </a:p>
        </p:txBody>
      </p:sp>
    </p:spTree>
    <p:extLst>
      <p:ext uri="{BB962C8B-B14F-4D97-AF65-F5344CB8AC3E}">
        <p14:creationId xmlns:p14="http://schemas.microsoft.com/office/powerpoint/2010/main" val="4160605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147516D-DABD-4BFD-A06D-E876BE2A47F1}"/>
              </a:ext>
            </a:extLst>
          </p:cNvPr>
          <p:cNvSpPr txBox="1"/>
          <p:nvPr/>
        </p:nvSpPr>
        <p:spPr>
          <a:xfrm>
            <a:off x="673100" y="1859339"/>
            <a:ext cx="10845800" cy="2954655"/>
          </a:xfrm>
          <a:prstGeom prst="rect">
            <a:avLst/>
          </a:prstGeom>
          <a:noFill/>
        </p:spPr>
        <p:txBody>
          <a:bodyPr wrap="square" rtlCol="0">
            <a:spAutoFit/>
          </a:bodyPr>
          <a:lstStyle/>
          <a:p>
            <a:pPr algn="ctr"/>
            <a:r>
              <a:rPr kumimoji="1" lang="ja-JP" altLang="en-US" sz="6000" b="1" dirty="0"/>
              <a:t>ハードルを下げ、</a:t>
            </a:r>
            <a:endParaRPr kumimoji="1" lang="en-US" altLang="ja-JP" sz="6000" b="1" dirty="0"/>
          </a:p>
          <a:p>
            <a:pPr algn="ctr"/>
            <a:r>
              <a:rPr kumimoji="1" lang="ja-JP" altLang="en-US" sz="6000" b="1" dirty="0"/>
              <a:t>ゆるく</a:t>
            </a:r>
            <a:r>
              <a:rPr kumimoji="1" lang="ja-JP" altLang="en-US" sz="6600" b="1" dirty="0">
                <a:solidFill>
                  <a:srgbClr val="00B0F0"/>
                </a:solidFill>
              </a:rPr>
              <a:t>意識を変えていける</a:t>
            </a:r>
            <a:endParaRPr kumimoji="1" lang="en-US" altLang="ja-JP" sz="6600" b="1" dirty="0">
              <a:solidFill>
                <a:srgbClr val="00B0F0"/>
              </a:solidFill>
            </a:endParaRPr>
          </a:p>
          <a:p>
            <a:pPr algn="ctr"/>
            <a:r>
              <a:rPr kumimoji="1" lang="ja-JP" altLang="en-US" sz="6000" b="1" dirty="0"/>
              <a:t>ようなアプリを目指した</a:t>
            </a:r>
            <a:endParaRPr kumimoji="1" lang="en-US" altLang="ja-JP" sz="6600" b="1" dirty="0"/>
          </a:p>
        </p:txBody>
      </p:sp>
    </p:spTree>
    <p:extLst>
      <p:ext uri="{BB962C8B-B14F-4D97-AF65-F5344CB8AC3E}">
        <p14:creationId xmlns:p14="http://schemas.microsoft.com/office/powerpoint/2010/main" val="1699188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10638A9-5BD5-41D4-A34F-BF95F77B8D30}"/>
              </a:ext>
            </a:extLst>
          </p:cNvPr>
          <p:cNvSpPr>
            <a:spLocks noGrp="1"/>
          </p:cNvSpPr>
          <p:nvPr>
            <p:ph type="title"/>
          </p:nvPr>
        </p:nvSpPr>
        <p:spPr/>
        <p:txBody>
          <a:bodyPr/>
          <a:lstStyle/>
          <a:p>
            <a:r>
              <a:rPr lang="ja-JP" altLang="en-US" b="1" dirty="0">
                <a:latin typeface="+mn-ea"/>
                <a:ea typeface="+mn-ea"/>
              </a:rPr>
              <a:t>アプリ名</a:t>
            </a:r>
          </a:p>
        </p:txBody>
      </p:sp>
      <p:sp>
        <p:nvSpPr>
          <p:cNvPr id="6" name="コンテンツ プレースホルダー 5">
            <a:extLst>
              <a:ext uri="{FF2B5EF4-FFF2-40B4-BE49-F238E27FC236}">
                <a16:creationId xmlns:a16="http://schemas.microsoft.com/office/drawing/2014/main" id="{DE24D147-4DE5-40AB-B777-101424B523E9}"/>
              </a:ext>
            </a:extLst>
          </p:cNvPr>
          <p:cNvSpPr>
            <a:spLocks noGrp="1"/>
          </p:cNvSpPr>
          <p:nvPr>
            <p:ph idx="1"/>
          </p:nvPr>
        </p:nvSpPr>
        <p:spPr>
          <a:xfrm>
            <a:off x="708066" y="1620817"/>
            <a:ext cx="10775868" cy="4872058"/>
          </a:xfrm>
        </p:spPr>
        <p:txBody>
          <a:bodyPr>
            <a:noAutofit/>
          </a:bodyPr>
          <a:lstStyle/>
          <a:p>
            <a:pPr algn="ctr"/>
            <a:endParaRPr lang="en-US" altLang="ja-JP" sz="3200" dirty="0">
              <a:latin typeface="+mn-ea"/>
            </a:endParaRPr>
          </a:p>
          <a:p>
            <a:pPr algn="ctr"/>
            <a:endParaRPr lang="en-US" altLang="ja-JP" sz="3200" dirty="0">
              <a:latin typeface="+mn-ea"/>
            </a:endParaRPr>
          </a:p>
          <a:p>
            <a:pPr marL="0" indent="0" algn="ctr">
              <a:buNone/>
            </a:pPr>
            <a:endParaRPr lang="en-US" altLang="ja-JP" sz="3200" dirty="0">
              <a:latin typeface="+mn-ea"/>
            </a:endParaRPr>
          </a:p>
          <a:p>
            <a:pPr marL="0" indent="0" algn="ctr">
              <a:buNone/>
            </a:pPr>
            <a:endParaRPr lang="en-US" altLang="ja-JP" sz="3200" dirty="0">
              <a:latin typeface="+mn-ea"/>
            </a:endParaRPr>
          </a:p>
          <a:p>
            <a:pPr marL="0" indent="0" algn="ctr">
              <a:buNone/>
            </a:pPr>
            <a:r>
              <a:rPr lang="ja-JP" altLang="en-US" sz="3600" b="1" dirty="0">
                <a:latin typeface="+mn-ea"/>
              </a:rPr>
              <a:t>きょうから</a:t>
            </a:r>
            <a:r>
              <a:rPr lang="ja-JP" altLang="en-US" sz="3200" dirty="0">
                <a:latin typeface="+mn-ea"/>
              </a:rPr>
              <a:t>意識を変えていこう</a:t>
            </a:r>
            <a:endParaRPr lang="en-US" altLang="ja-JP" sz="3200" dirty="0">
              <a:latin typeface="+mn-ea"/>
            </a:endParaRPr>
          </a:p>
          <a:p>
            <a:pPr marL="0" indent="0" algn="ctr">
              <a:buNone/>
            </a:pPr>
            <a:r>
              <a:rPr lang="ja-JP" altLang="en-US" sz="3600" b="1" dirty="0">
                <a:latin typeface="+mn-ea"/>
              </a:rPr>
              <a:t>きょうのからだ</a:t>
            </a:r>
            <a:r>
              <a:rPr lang="ja-JP" altLang="en-US" sz="3200" dirty="0">
                <a:latin typeface="+mn-ea"/>
              </a:rPr>
              <a:t>を記録しよう</a:t>
            </a:r>
            <a:endParaRPr lang="en-US" altLang="ja-JP" sz="3200" dirty="0">
              <a:latin typeface="+mn-ea"/>
            </a:endParaRPr>
          </a:p>
          <a:p>
            <a:pPr algn="ctr"/>
            <a:endParaRPr lang="en-US" altLang="ja-JP" sz="3200" dirty="0">
              <a:latin typeface="+mn-ea"/>
            </a:endParaRPr>
          </a:p>
          <a:p>
            <a:pPr marL="0" indent="0" algn="ctr">
              <a:buNone/>
            </a:pPr>
            <a:r>
              <a:rPr lang="ja-JP" altLang="en-US" sz="3200" dirty="0">
                <a:latin typeface="+mn-ea"/>
              </a:rPr>
              <a:t>ひらがなにすることで柔らかい雰囲気に</a:t>
            </a:r>
            <a:endParaRPr lang="en-US" altLang="ja-JP" sz="3200" dirty="0">
              <a:latin typeface="+mn-ea"/>
            </a:endParaRPr>
          </a:p>
        </p:txBody>
      </p:sp>
      <p:pic>
        <p:nvPicPr>
          <p:cNvPr id="3" name="図 2" descr="図形&#10;&#10;中程度の精度で自動的に生成された説明">
            <a:extLst>
              <a:ext uri="{FF2B5EF4-FFF2-40B4-BE49-F238E27FC236}">
                <a16:creationId xmlns:a16="http://schemas.microsoft.com/office/drawing/2014/main" id="{EA9A4268-880A-494B-A776-E47813B8AC89}"/>
              </a:ext>
              <a:ext uri="{C183D7F6-B498-43B3-948B-1728B52AA6E4}">
                <adec:decorative xmlns:adec="http://schemas.microsoft.com/office/drawing/2017/decorative" val="0"/>
              </a:ext>
            </a:extLst>
          </p:cNvPr>
          <p:cNvPicPr>
            <a:picLocks noChangeAspect="1"/>
          </p:cNvPicPr>
          <p:nvPr/>
        </p:nvPicPr>
        <p:blipFill rotWithShape="1">
          <a:blip r:embed="rId5">
            <a:extLst>
              <a:ext uri="{28A0092B-C50C-407E-A947-70E740481C1C}">
                <a14:useLocalDpi xmlns:a14="http://schemas.microsoft.com/office/drawing/2010/main" val="0"/>
              </a:ext>
            </a:extLst>
          </a:blip>
          <a:srcRect l="7335" t="8036" r="3211" b="6685"/>
          <a:stretch/>
        </p:blipFill>
        <p:spPr>
          <a:xfrm>
            <a:off x="2393794" y="1471961"/>
            <a:ext cx="7404409" cy="2096430"/>
          </a:xfrm>
          <a:prstGeom prst="rect">
            <a:avLst/>
          </a:prstGeom>
          <a:effectLst>
            <a:glow rad="228600">
              <a:srgbClr val="B5D8F5">
                <a:alpha val="43000"/>
              </a:srgbClr>
            </a:glow>
            <a:outerShdw blurRad="50800" dist="38100" algn="l" rotWithShape="0">
              <a:prstClr val="black">
                <a:alpha val="40000"/>
              </a:prstClr>
            </a:outerShdw>
          </a:effectLst>
        </p:spPr>
      </p:pic>
      <p:pic>
        <p:nvPicPr>
          <p:cNvPr id="4" name="キラッ2">
            <a:hlinkClick r:id="" action="ppaction://media"/>
            <a:extLst>
              <a:ext uri="{FF2B5EF4-FFF2-40B4-BE49-F238E27FC236}">
                <a16:creationId xmlns:a16="http://schemas.microsoft.com/office/drawing/2014/main" id="{426974B2-B8B2-4167-854D-4C20A61E992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flipV="1">
            <a:off x="9314849" y="-2472795"/>
            <a:ext cx="966708" cy="894983"/>
          </a:xfrm>
          <a:prstGeom prst="rect">
            <a:avLst/>
          </a:prstGeom>
        </p:spPr>
      </p:pic>
    </p:spTree>
    <p:extLst>
      <p:ext uri="{BB962C8B-B14F-4D97-AF65-F5344CB8AC3E}">
        <p14:creationId xmlns:p14="http://schemas.microsoft.com/office/powerpoint/2010/main" val="414331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 presetClass="mediacall" presetSubtype="0" fill="hold" nodeType="withEffect">
                                  <p:stCondLst>
                                    <p:cond delay="0"/>
                                  </p:stCondLst>
                                  <p:childTnLst>
                                    <p:cmd type="call" cmd="playFrom(0.0)">
                                      <p:cBhvr>
                                        <p:cTn id="9" dur="2063" fill="hold"/>
                                        <p:tgtEl>
                                          <p:spTgt spid="4"/>
                                        </p:tgtEl>
                                      </p:cBhvr>
                                    </p:cmd>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iterate type="lt">
                                    <p:tmPct val="10000"/>
                                  </p:iterate>
                                  <p:childTnLst>
                                    <p:set>
                                      <p:cBhvr>
                                        <p:cTn id="13" dur="1" fill="hold">
                                          <p:stCondLst>
                                            <p:cond delay="0"/>
                                          </p:stCondLst>
                                        </p:cTn>
                                        <p:tgtEl>
                                          <p:spTgt spid="6">
                                            <p:txEl>
                                              <p:pRg st="4" end="4"/>
                                            </p:txEl>
                                          </p:spTgt>
                                        </p:tgtEl>
                                        <p:attrNameLst>
                                          <p:attrName>style.visibility</p:attrName>
                                        </p:attrNameLst>
                                      </p:cBhvr>
                                      <p:to>
                                        <p:strVal val="visible"/>
                                      </p:to>
                                    </p:set>
                                    <p:animEffect transition="in" filter="fade">
                                      <p:cBhvr>
                                        <p:cTn id="14" dur="500"/>
                                        <p:tgtEl>
                                          <p:spTgt spid="6">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iterate type="lt">
                                    <p:tmPct val="10000"/>
                                  </p:iterate>
                                  <p:childTnLst>
                                    <p:set>
                                      <p:cBhvr>
                                        <p:cTn id="18" dur="1" fill="hold">
                                          <p:stCondLst>
                                            <p:cond delay="0"/>
                                          </p:stCondLst>
                                        </p:cTn>
                                        <p:tgtEl>
                                          <p:spTgt spid="6">
                                            <p:txEl>
                                              <p:pRg st="5" end="5"/>
                                            </p:txEl>
                                          </p:spTgt>
                                        </p:tgtEl>
                                        <p:attrNameLst>
                                          <p:attrName>style.visibility</p:attrName>
                                        </p:attrNameLst>
                                      </p:cBhvr>
                                      <p:to>
                                        <p:strVal val="visible"/>
                                      </p:to>
                                    </p:set>
                                    <p:animEffect transition="in" filter="fade">
                                      <p:cBhvr>
                                        <p:cTn id="19" dur="500"/>
                                        <p:tgtEl>
                                          <p:spTgt spid="6">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iterate type="lt">
                                    <p:tmPct val="10000"/>
                                  </p:iterate>
                                  <p:childTnLst>
                                    <p:set>
                                      <p:cBhvr>
                                        <p:cTn id="23" dur="1" fill="hold">
                                          <p:stCondLst>
                                            <p:cond delay="0"/>
                                          </p:stCondLst>
                                        </p:cTn>
                                        <p:tgtEl>
                                          <p:spTgt spid="6">
                                            <p:txEl>
                                              <p:pRg st="7" end="7"/>
                                            </p:txEl>
                                          </p:spTgt>
                                        </p:tgtEl>
                                        <p:attrNameLst>
                                          <p:attrName>style.visibility</p:attrName>
                                        </p:attrNameLst>
                                      </p:cBhvr>
                                      <p:to>
                                        <p:strVal val="visible"/>
                                      </p:to>
                                    </p:set>
                                    <p:animEffect transition="in" filter="fade">
                                      <p:cBhvr>
                                        <p:cTn id="24"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33673">
                <p:cTn id="25" fill="hold" display="0">
                  <p:stCondLst>
                    <p:cond delay="indefinite"/>
                  </p:stCondLst>
                  <p:endCondLst>
                    <p:cond evt="onStopAudio" delay="0">
                      <p:tgtEl>
                        <p:sldTgt/>
                      </p:tgtEl>
                    </p:cond>
                  </p:endCondLst>
                </p:cTn>
                <p:tgtEl>
                  <p:spTgt spid="4"/>
                </p:tgtEl>
              </p:cMediaNode>
            </p:audio>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図表 3">
            <a:extLst>
              <a:ext uri="{FF2B5EF4-FFF2-40B4-BE49-F238E27FC236}">
                <a16:creationId xmlns:a16="http://schemas.microsoft.com/office/drawing/2014/main" id="{DC96C5FE-0E78-4B6F-BAB5-9CF2D1AA233D}"/>
              </a:ext>
            </a:extLst>
          </p:cNvPr>
          <p:cNvGraphicFramePr/>
          <p:nvPr>
            <p:extLst>
              <p:ext uri="{D42A27DB-BD31-4B8C-83A1-F6EECF244321}">
                <p14:modId xmlns:p14="http://schemas.microsoft.com/office/powerpoint/2010/main" val="3757956402"/>
              </p:ext>
            </p:extLst>
          </p:nvPr>
        </p:nvGraphicFramePr>
        <p:xfrm>
          <a:off x="133350" y="138229"/>
          <a:ext cx="11953875" cy="666749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 name="吹き出し: 円形 7">
            <a:extLst>
              <a:ext uri="{FF2B5EF4-FFF2-40B4-BE49-F238E27FC236}">
                <a16:creationId xmlns:a16="http://schemas.microsoft.com/office/drawing/2014/main" id="{DC3937B8-717F-432B-A964-1357286FC079}"/>
              </a:ext>
            </a:extLst>
          </p:cNvPr>
          <p:cNvSpPr/>
          <p:nvPr/>
        </p:nvSpPr>
        <p:spPr>
          <a:xfrm>
            <a:off x="8143875" y="1298938"/>
            <a:ext cx="3943350" cy="2571750"/>
          </a:xfrm>
          <a:prstGeom prst="wedgeEllipseCallout">
            <a:avLst>
              <a:gd name="adj1" fmla="val -41829"/>
              <a:gd name="adj2" fmla="val 46945"/>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2800" b="1" dirty="0">
                <a:solidFill>
                  <a:schemeClr val="bg1"/>
                </a:solidFill>
              </a:rPr>
              <a:t>スライドショー</a:t>
            </a:r>
            <a:endParaRPr lang="en-US" altLang="ja-JP" sz="2800" b="1" dirty="0">
              <a:solidFill>
                <a:schemeClr val="bg1"/>
              </a:solidFill>
            </a:endParaRPr>
          </a:p>
          <a:p>
            <a:pPr algn="ctr"/>
            <a:r>
              <a:rPr kumimoji="1" lang="ja-JP" altLang="en-US" sz="2800" b="1" dirty="0">
                <a:solidFill>
                  <a:schemeClr val="bg1"/>
                </a:solidFill>
              </a:rPr>
              <a:t>グラフ</a:t>
            </a:r>
          </a:p>
        </p:txBody>
      </p:sp>
      <p:sp>
        <p:nvSpPr>
          <p:cNvPr id="7" name="吹き出し: 円形 6">
            <a:extLst>
              <a:ext uri="{FF2B5EF4-FFF2-40B4-BE49-F238E27FC236}">
                <a16:creationId xmlns:a16="http://schemas.microsoft.com/office/drawing/2014/main" id="{6AAF0904-1479-4BCD-8997-8289ECBDD9BF}"/>
              </a:ext>
            </a:extLst>
          </p:cNvPr>
          <p:cNvSpPr/>
          <p:nvPr/>
        </p:nvSpPr>
        <p:spPr>
          <a:xfrm>
            <a:off x="752476" y="104775"/>
            <a:ext cx="3295650" cy="2571750"/>
          </a:xfrm>
          <a:prstGeom prst="wedgeEllipseCallout">
            <a:avLst>
              <a:gd name="adj1" fmla="val 58068"/>
              <a:gd name="adj2" fmla="val 4352"/>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3200" b="1" dirty="0">
                <a:solidFill>
                  <a:schemeClr val="bg1"/>
                </a:solidFill>
              </a:rPr>
              <a:t>匿名掲示板</a:t>
            </a:r>
            <a:endParaRPr kumimoji="1" lang="ja-JP" altLang="en-US" sz="3200" b="1" dirty="0">
              <a:solidFill>
                <a:schemeClr val="bg1"/>
              </a:solidFill>
            </a:endParaRPr>
          </a:p>
        </p:txBody>
      </p:sp>
      <p:sp>
        <p:nvSpPr>
          <p:cNvPr id="9" name="吹き出し: 円形 8">
            <a:extLst>
              <a:ext uri="{FF2B5EF4-FFF2-40B4-BE49-F238E27FC236}">
                <a16:creationId xmlns:a16="http://schemas.microsoft.com/office/drawing/2014/main" id="{D27DC7A7-FD68-4C28-AA6F-87C3EDD4D3FE}"/>
              </a:ext>
            </a:extLst>
          </p:cNvPr>
          <p:cNvSpPr/>
          <p:nvPr/>
        </p:nvSpPr>
        <p:spPr>
          <a:xfrm>
            <a:off x="133350" y="4200523"/>
            <a:ext cx="2860903" cy="2571751"/>
          </a:xfrm>
          <a:prstGeom prst="wedgeEllipseCallout">
            <a:avLst>
              <a:gd name="adj1" fmla="val 51285"/>
              <a:gd name="adj2" fmla="val -22442"/>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3200" b="1" dirty="0">
                <a:solidFill>
                  <a:schemeClr val="bg1"/>
                </a:solidFill>
              </a:rPr>
              <a:t>食事記録</a:t>
            </a:r>
          </a:p>
        </p:txBody>
      </p:sp>
      <p:sp>
        <p:nvSpPr>
          <p:cNvPr id="10" name="フローチャート: 代替処理 9">
            <a:extLst>
              <a:ext uri="{FF2B5EF4-FFF2-40B4-BE49-F238E27FC236}">
                <a16:creationId xmlns:a16="http://schemas.microsoft.com/office/drawing/2014/main" id="{069484DC-D2BA-41B9-81A7-5FCC9F6C1AC1}"/>
              </a:ext>
            </a:extLst>
          </p:cNvPr>
          <p:cNvSpPr/>
          <p:nvPr/>
        </p:nvSpPr>
        <p:spPr>
          <a:xfrm>
            <a:off x="1280318" y="1857490"/>
            <a:ext cx="9572625" cy="3228975"/>
          </a:xfrm>
          <a:prstGeom prst="flowChartAlternateProcess">
            <a:avLst/>
          </a:prstGeom>
          <a:ln w="5715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7200" b="1" dirty="0">
                <a:solidFill>
                  <a:schemeClr val="accent5">
                    <a:lumMod val="75000"/>
                  </a:schemeClr>
                </a:solidFill>
              </a:rPr>
              <a:t>継続</a:t>
            </a:r>
            <a:r>
              <a:rPr lang="ja-JP" altLang="en-US" sz="7200" b="1" dirty="0">
                <a:solidFill>
                  <a:schemeClr val="accent5">
                    <a:lumMod val="75000"/>
                  </a:schemeClr>
                </a:solidFill>
              </a:rPr>
              <a:t>できる</a:t>
            </a:r>
            <a:endParaRPr kumimoji="1" lang="ja-JP" altLang="en-US" sz="7200" b="1" dirty="0">
              <a:solidFill>
                <a:schemeClr val="accent5">
                  <a:lumMod val="75000"/>
                </a:schemeClr>
              </a:solidFill>
            </a:endParaRPr>
          </a:p>
        </p:txBody>
      </p:sp>
      <p:pic>
        <p:nvPicPr>
          <p:cNvPr id="2" name="パパッ">
            <a:hlinkClick r:id="" action="ppaction://media"/>
            <a:extLst>
              <a:ext uri="{FF2B5EF4-FFF2-40B4-BE49-F238E27FC236}">
                <a16:creationId xmlns:a16="http://schemas.microsoft.com/office/drawing/2014/main" id="{0D0599C5-78A4-4427-8015-D20D155F00D4}"/>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5376863" y="-3098801"/>
            <a:ext cx="1074737" cy="1066801"/>
          </a:xfrm>
          <a:prstGeom prst="rect">
            <a:avLst/>
          </a:prstGeom>
        </p:spPr>
      </p:pic>
      <p:pic>
        <p:nvPicPr>
          <p:cNvPr id="12" name="パパッ">
            <a:hlinkClick r:id="" action="ppaction://media"/>
            <a:extLst>
              <a:ext uri="{FF2B5EF4-FFF2-40B4-BE49-F238E27FC236}">
                <a16:creationId xmlns:a16="http://schemas.microsoft.com/office/drawing/2014/main" id="{AF6043EF-FDE0-4F36-8053-B40B1D759430}"/>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5529263" y="-2576749"/>
            <a:ext cx="1074737" cy="1066801"/>
          </a:xfrm>
          <a:prstGeom prst="rect">
            <a:avLst/>
          </a:prstGeom>
        </p:spPr>
      </p:pic>
      <p:pic>
        <p:nvPicPr>
          <p:cNvPr id="13" name="パパッ">
            <a:hlinkClick r:id="" action="ppaction://media"/>
            <a:extLst>
              <a:ext uri="{FF2B5EF4-FFF2-40B4-BE49-F238E27FC236}">
                <a16:creationId xmlns:a16="http://schemas.microsoft.com/office/drawing/2014/main" id="{6AEC36F1-9788-45FD-8B46-D8A3662B00AC}"/>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3510757" y="-2305165"/>
            <a:ext cx="1074737" cy="1066801"/>
          </a:xfrm>
          <a:prstGeom prst="rect">
            <a:avLst/>
          </a:prstGeom>
        </p:spPr>
      </p:pic>
    </p:spTree>
    <p:extLst>
      <p:ext uri="{BB962C8B-B14F-4D97-AF65-F5344CB8AC3E}">
        <p14:creationId xmlns:p14="http://schemas.microsoft.com/office/powerpoint/2010/main" val="1697563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 presetClass="mediacall" presetSubtype="0" fill="hold" nodeType="withEffect">
                                  <p:stCondLst>
                                    <p:cond delay="0"/>
                                  </p:stCondLst>
                                  <p:childTnLst>
                                    <p:cmd type="call" cmd="playFrom(0.0)">
                                      <p:cBhvr>
                                        <p:cTn id="9" dur="914" fill="hold"/>
                                        <p:tgtEl>
                                          <p:spTgt spid="2"/>
                                        </p:tgtEl>
                                      </p:cBhvr>
                                    </p:cmd>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 presetClass="mediacall" presetSubtype="0" fill="hold" nodeType="withEffect">
                                  <p:stCondLst>
                                    <p:cond delay="0"/>
                                  </p:stCondLst>
                                  <p:childTnLst>
                                    <p:cmd type="call" cmd="playFrom(0.0)">
                                      <p:cBhvr>
                                        <p:cTn id="16" dur="914" fill="hold"/>
                                        <p:tgtEl>
                                          <p:spTgt spid="12"/>
                                        </p:tgtEl>
                                      </p:cBhvr>
                                    </p:cmd>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 presetClass="mediacall" presetSubtype="0" fill="hold" nodeType="withEffect">
                                  <p:stCondLst>
                                    <p:cond delay="0"/>
                                  </p:stCondLst>
                                  <p:childTnLst>
                                    <p:cmd type="call" cmd="playFrom(0.0)">
                                      <p:cBhvr>
                                        <p:cTn id="23" dur="914" fill="hold"/>
                                        <p:tgtEl>
                                          <p:spTgt spid="13"/>
                                        </p:tgtEl>
                                      </p:cBhvr>
                                    </p:cmd>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inVertical)">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39796">
                <p:cTn id="29" fill="hold" display="0">
                  <p:stCondLst>
                    <p:cond delay="indefinite"/>
                  </p:stCondLst>
                  <p:endCondLst>
                    <p:cond evt="onStopAudio" delay="0">
                      <p:tgtEl>
                        <p:sldTgt/>
                      </p:tgtEl>
                    </p:cond>
                  </p:endCondLst>
                </p:cTn>
                <p:tgtEl>
                  <p:spTgt spid="2"/>
                </p:tgtEl>
              </p:cMediaNode>
            </p:audio>
            <p:audio>
              <p:cMediaNode vol="31633">
                <p:cTn id="30" fill="hold" display="0">
                  <p:stCondLst>
                    <p:cond delay="indefinite"/>
                  </p:stCondLst>
                  <p:endCondLst>
                    <p:cond evt="onStopAudio" delay="0">
                      <p:tgtEl>
                        <p:sldTgt/>
                      </p:tgtEl>
                    </p:cond>
                  </p:endCondLst>
                </p:cTn>
                <p:tgtEl>
                  <p:spTgt spid="12"/>
                </p:tgtEl>
              </p:cMediaNode>
            </p:audio>
            <p:audio>
              <p:cMediaNode vol="39796">
                <p:cTn id="31" fill="hold" display="0">
                  <p:stCondLst>
                    <p:cond delay="indefinite"/>
                  </p:stCondLst>
                  <p:endCondLst>
                    <p:cond evt="onStopAudio" delay="0">
                      <p:tgtEl>
                        <p:sldTgt/>
                      </p:tgtEl>
                    </p:cond>
                  </p:endCondLst>
                </p:cTn>
                <p:tgtEl>
                  <p:spTgt spid="13"/>
                </p:tgtEl>
              </p:cMediaNode>
            </p:audio>
          </p:childTnLst>
        </p:cTn>
      </p:par>
    </p:tnLst>
    <p:bldLst>
      <p:bldP spid="8" grpId="0" animBg="1"/>
      <p:bldP spid="7"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102611" y="2885795"/>
            <a:ext cx="9986778" cy="108641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２</a:t>
            </a:r>
            <a:r>
              <a:rPr lang="en-US" altLang="ja-JP" sz="6600" b="1" dirty="0">
                <a:latin typeface="+mn-ea"/>
                <a:ea typeface="+mn-ea"/>
              </a:rPr>
              <a:t>. </a:t>
            </a:r>
            <a:r>
              <a:rPr lang="ja-JP" altLang="en-US" sz="6600" b="1" dirty="0">
                <a:latin typeface="+mn-ea"/>
                <a:ea typeface="+mn-ea"/>
              </a:rPr>
              <a:t>「きょうから」の強み</a:t>
            </a:r>
          </a:p>
        </p:txBody>
      </p:sp>
    </p:spTree>
    <p:extLst>
      <p:ext uri="{BB962C8B-B14F-4D97-AF65-F5344CB8AC3E}">
        <p14:creationId xmlns:p14="http://schemas.microsoft.com/office/powerpoint/2010/main" val="207600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1131</TotalTime>
  <Words>964</Words>
  <Application>Microsoft Office PowerPoint</Application>
  <PresentationFormat>ワイド画面</PresentationFormat>
  <Paragraphs>168</Paragraphs>
  <Slides>23</Slides>
  <Notes>15</Notes>
  <HiddenSlides>0</HiddenSlides>
  <MMClips>4</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23</vt:i4>
      </vt:variant>
    </vt:vector>
  </HeadingPairs>
  <TitlesOfParts>
    <vt:vector size="28" baseType="lpstr">
      <vt:lpstr>游ゴシック</vt:lpstr>
      <vt:lpstr>游ゴシック Light</vt:lpstr>
      <vt:lpstr>游明朝</vt:lpstr>
      <vt:lpstr>Arial</vt:lpstr>
      <vt:lpstr>Office テーマ</vt:lpstr>
      <vt:lpstr>PowerPoint プレゼンテーション</vt:lpstr>
      <vt:lpstr>もくじ</vt:lpstr>
      <vt:lpstr>PowerPoint プレゼンテーション</vt:lpstr>
      <vt:lpstr>今回の開発テーマ</vt:lpstr>
      <vt:lpstr>こんなハードルが…</vt:lpstr>
      <vt:lpstr>PowerPoint プレゼンテーション</vt:lpstr>
      <vt:lpstr>アプリ名</vt:lpstr>
      <vt:lpstr>PowerPoint プレゼンテーション</vt:lpstr>
      <vt:lpstr>PowerPoint プレゼンテーション</vt:lpstr>
      <vt:lpstr>PowerPoint プレゼンテーション</vt:lpstr>
      <vt:lpstr>交流できる</vt:lpstr>
      <vt:lpstr>PowerPoint プレゼンテーション</vt:lpstr>
      <vt:lpstr>変化が分かる</vt:lpstr>
      <vt:lpstr>PowerPoint プレゼンテーション</vt:lpstr>
      <vt:lpstr>意識が変わる</vt:lpstr>
      <vt:lpstr>意識が変わる</vt:lpstr>
      <vt:lpstr>「きょうから」利用後…</vt:lpstr>
      <vt:lpstr>PowerPoint プレゼンテーション</vt:lpstr>
      <vt:lpstr>工夫したこと</vt:lpstr>
      <vt:lpstr>グループ内での工夫</vt:lpstr>
      <vt:lpstr>PowerPoint プレゼンテーション</vt:lpstr>
      <vt:lpstr>学んだこと</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そばうどん 成果発表会</dc:title>
  <dc:creator>勝亦尋</dc:creator>
  <cp:lastModifiedBy>勝亦尋</cp:lastModifiedBy>
  <cp:revision>95</cp:revision>
  <dcterms:created xsi:type="dcterms:W3CDTF">2023-06-23T06:53:51Z</dcterms:created>
  <dcterms:modified xsi:type="dcterms:W3CDTF">2023-06-28T00:32:26Z</dcterms:modified>
</cp:coreProperties>
</file>