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8" r:id="rId3"/>
    <p:sldId id="282" r:id="rId4"/>
    <p:sldId id="257" r:id="rId5"/>
    <p:sldId id="280" r:id="rId6"/>
    <p:sldId id="273" r:id="rId7"/>
    <p:sldId id="270" r:id="rId8"/>
    <p:sldId id="258" r:id="rId9"/>
    <p:sldId id="284" r:id="rId10"/>
    <p:sldId id="264" r:id="rId11"/>
    <p:sldId id="265" r:id="rId12"/>
    <p:sldId id="267" r:id="rId13"/>
    <p:sldId id="269" r:id="rId14"/>
    <p:sldId id="266" r:id="rId15"/>
    <p:sldId id="274" r:id="rId16"/>
    <p:sldId id="289" r:id="rId17"/>
    <p:sldId id="279" r:id="rId18"/>
    <p:sldId id="285" r:id="rId19"/>
    <p:sldId id="292" r:id="rId20"/>
    <p:sldId id="296" r:id="rId21"/>
    <p:sldId id="298" r:id="rId22"/>
    <p:sldId id="297" r:id="rId23"/>
    <p:sldId id="286" r:id="rId24"/>
    <p:sldId id="291" r:id="rId25"/>
    <p:sldId id="293" r:id="rId26"/>
    <p:sldId id="295"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CCCC"/>
    <a:srgbClr val="B5D8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74054" autoAdjust="0"/>
  </p:normalViewPr>
  <p:slideViewPr>
    <p:cSldViewPr snapToGrid="0">
      <p:cViewPr varScale="1">
        <p:scale>
          <a:sx n="49" d="100"/>
          <a:sy n="49" d="100"/>
        </p:scale>
        <p:origin x="1224"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4E478-5AA9-482A-B03F-0166FF89DB8E}" type="doc">
      <dgm:prSet loTypeId="urn:microsoft.com/office/officeart/2005/8/layout/venn1" loCatId="relationship" qsTypeId="urn:microsoft.com/office/officeart/2005/8/quickstyle/simple1" qsCatId="simple" csTypeId="urn:microsoft.com/office/officeart/2005/8/colors/colorful5" csCatId="colorful" phldr="1"/>
      <dgm:spPr/>
    </dgm:pt>
    <dgm:pt modelId="{92189DAC-CEF7-4B5D-BB3A-1AAF79C4CD1B}">
      <dgm:prSet phldrT="[テキスト]" custT="1"/>
      <dgm:spPr/>
      <dgm:t>
        <a:bodyPr/>
        <a:lstStyle/>
        <a:p>
          <a:r>
            <a:rPr kumimoji="1" lang="ja-JP" altLang="en-US" sz="4800" b="1" u="none" dirty="0">
              <a:solidFill>
                <a:schemeClr val="bg1"/>
              </a:solidFill>
            </a:rPr>
            <a:t>交流</a:t>
          </a:r>
          <a:r>
            <a:rPr kumimoji="1" lang="ja-JP" altLang="en-US" sz="3600" b="1" dirty="0"/>
            <a:t>できる</a:t>
          </a:r>
        </a:p>
      </dgm:t>
    </dgm:pt>
    <dgm:pt modelId="{1B1834E1-3E71-419F-A67E-68ACDDE0795B}" type="parTrans" cxnId="{9AA2EC96-FC17-400E-9D54-C63A20BB1607}">
      <dgm:prSet/>
      <dgm:spPr/>
      <dgm:t>
        <a:bodyPr/>
        <a:lstStyle/>
        <a:p>
          <a:endParaRPr kumimoji="1" lang="ja-JP" altLang="en-US"/>
        </a:p>
      </dgm:t>
    </dgm:pt>
    <dgm:pt modelId="{EFF516BE-5DFF-4A7D-8222-26D5889EDE56}" type="sibTrans" cxnId="{9AA2EC96-FC17-400E-9D54-C63A20BB1607}">
      <dgm:prSet/>
      <dgm:spPr/>
      <dgm:t>
        <a:bodyPr/>
        <a:lstStyle/>
        <a:p>
          <a:endParaRPr kumimoji="1" lang="ja-JP" altLang="en-US"/>
        </a:p>
      </dgm:t>
    </dgm:pt>
    <dgm:pt modelId="{FA2D8ACF-B141-48BE-90C9-4902B3902D45}">
      <dgm:prSet phldrT="[テキスト]" custT="1"/>
      <dgm:spPr/>
      <dgm:t>
        <a:bodyPr/>
        <a:lstStyle/>
        <a:p>
          <a:r>
            <a:rPr kumimoji="1" lang="ja-JP" altLang="en-US" sz="4800" b="1" dirty="0">
              <a:solidFill>
                <a:schemeClr val="bg1"/>
              </a:solidFill>
            </a:rPr>
            <a:t>変化</a:t>
          </a:r>
          <a:r>
            <a:rPr kumimoji="1" lang="ja-JP" altLang="en-US" sz="3600" b="1" dirty="0"/>
            <a:t>が</a:t>
          </a:r>
          <a:endParaRPr kumimoji="1" lang="en-US" altLang="ja-JP" sz="3600" b="1" dirty="0"/>
        </a:p>
        <a:p>
          <a:r>
            <a:rPr kumimoji="1" lang="ja-JP" altLang="en-US" sz="3600" b="1" dirty="0"/>
            <a:t>分かる</a:t>
          </a:r>
        </a:p>
      </dgm:t>
    </dgm:pt>
    <dgm:pt modelId="{1CBA0BBA-D697-48DF-8704-104837A47BF9}" type="parTrans" cxnId="{33705A12-D4DF-42FD-81DA-6F31DA3B130C}">
      <dgm:prSet/>
      <dgm:spPr/>
      <dgm:t>
        <a:bodyPr/>
        <a:lstStyle/>
        <a:p>
          <a:endParaRPr kumimoji="1" lang="ja-JP" altLang="en-US"/>
        </a:p>
      </dgm:t>
    </dgm:pt>
    <dgm:pt modelId="{4CE09C4B-E04E-4CA0-8AD5-E0A41709E559}" type="sibTrans" cxnId="{33705A12-D4DF-42FD-81DA-6F31DA3B130C}">
      <dgm:prSet/>
      <dgm:spPr/>
      <dgm:t>
        <a:bodyPr/>
        <a:lstStyle/>
        <a:p>
          <a:endParaRPr kumimoji="1" lang="ja-JP" altLang="en-US"/>
        </a:p>
      </dgm:t>
    </dgm:pt>
    <dgm:pt modelId="{6D41FC8B-4145-4AA9-A683-74006199976F}">
      <dgm:prSet phldrT="[テキスト]" custT="1"/>
      <dgm:spPr/>
      <dgm:t>
        <a:bodyPr/>
        <a:lstStyle/>
        <a:p>
          <a:r>
            <a:rPr kumimoji="1" lang="ja-JP" altLang="en-US" sz="4800" b="1" dirty="0">
              <a:solidFill>
                <a:schemeClr val="bg1"/>
              </a:solidFill>
            </a:rPr>
            <a:t>意識</a:t>
          </a:r>
          <a:r>
            <a:rPr kumimoji="1" lang="ja-JP" altLang="en-US" sz="3600" b="1" dirty="0"/>
            <a:t>が</a:t>
          </a:r>
          <a:endParaRPr kumimoji="1" lang="en-US" altLang="ja-JP" sz="3600" b="1" dirty="0"/>
        </a:p>
        <a:p>
          <a:r>
            <a:rPr kumimoji="1" lang="ja-JP" altLang="en-US" sz="3600" b="1" dirty="0"/>
            <a:t>変わる</a:t>
          </a:r>
        </a:p>
      </dgm:t>
    </dgm:pt>
    <dgm:pt modelId="{E2397063-CC78-4834-BC88-146E6FA868B4}" type="parTrans" cxnId="{6CE956A2-05B4-4793-BD57-FAC3A0C28AA5}">
      <dgm:prSet/>
      <dgm:spPr/>
      <dgm:t>
        <a:bodyPr/>
        <a:lstStyle/>
        <a:p>
          <a:endParaRPr kumimoji="1" lang="ja-JP" altLang="en-US"/>
        </a:p>
      </dgm:t>
    </dgm:pt>
    <dgm:pt modelId="{6478FB3E-6971-45C2-9E27-C50D343B6901}" type="sibTrans" cxnId="{6CE956A2-05B4-4793-BD57-FAC3A0C28AA5}">
      <dgm:prSet/>
      <dgm:spPr/>
      <dgm:t>
        <a:bodyPr/>
        <a:lstStyle/>
        <a:p>
          <a:endParaRPr kumimoji="1" lang="ja-JP" altLang="en-US"/>
        </a:p>
      </dgm:t>
    </dgm:pt>
    <dgm:pt modelId="{10BFD032-A3EF-45EE-9078-FC034F65C668}" type="pres">
      <dgm:prSet presAssocID="{1C34E478-5AA9-482A-B03F-0166FF89DB8E}" presName="compositeShape" presStyleCnt="0">
        <dgm:presLayoutVars>
          <dgm:chMax val="7"/>
          <dgm:dir/>
          <dgm:resizeHandles val="exact"/>
        </dgm:presLayoutVars>
      </dgm:prSet>
      <dgm:spPr/>
    </dgm:pt>
    <dgm:pt modelId="{8F2DC03F-69AB-48F9-A3F8-F6423497A797}" type="pres">
      <dgm:prSet presAssocID="{92189DAC-CEF7-4B5D-BB3A-1AAF79C4CD1B}" presName="circ1" presStyleLbl="vennNode1" presStyleIdx="0" presStyleCnt="3" custLinFactNeighborY="-238"/>
      <dgm:spPr/>
    </dgm:pt>
    <dgm:pt modelId="{9DD1FFF4-0A77-4917-8BB3-585333BD334A}" type="pres">
      <dgm:prSet presAssocID="{92189DAC-CEF7-4B5D-BB3A-1AAF79C4CD1B}" presName="circ1Tx" presStyleLbl="revTx" presStyleIdx="0" presStyleCnt="0">
        <dgm:presLayoutVars>
          <dgm:chMax val="0"/>
          <dgm:chPref val="0"/>
          <dgm:bulletEnabled val="1"/>
        </dgm:presLayoutVars>
      </dgm:prSet>
      <dgm:spPr/>
    </dgm:pt>
    <dgm:pt modelId="{B2B7AE45-C533-4EC8-8AA4-D6CC244384F6}" type="pres">
      <dgm:prSet presAssocID="{FA2D8ACF-B141-48BE-90C9-4902B3902D45}" presName="circ2" presStyleLbl="vennNode1" presStyleIdx="1" presStyleCnt="3"/>
      <dgm:spPr/>
    </dgm:pt>
    <dgm:pt modelId="{5F59E48C-7590-4DBA-88B2-88130C38A96A}" type="pres">
      <dgm:prSet presAssocID="{FA2D8ACF-B141-48BE-90C9-4902B3902D45}" presName="circ2Tx" presStyleLbl="revTx" presStyleIdx="0" presStyleCnt="0">
        <dgm:presLayoutVars>
          <dgm:chMax val="0"/>
          <dgm:chPref val="0"/>
          <dgm:bulletEnabled val="1"/>
        </dgm:presLayoutVars>
      </dgm:prSet>
      <dgm:spPr/>
    </dgm:pt>
    <dgm:pt modelId="{0E8E11A4-E532-42F7-A1D5-0D1AD07FD92E}" type="pres">
      <dgm:prSet presAssocID="{6D41FC8B-4145-4AA9-A683-74006199976F}" presName="circ3" presStyleLbl="vennNode1" presStyleIdx="2" presStyleCnt="3"/>
      <dgm:spPr/>
    </dgm:pt>
    <dgm:pt modelId="{64EE400C-BB69-4696-983C-9ABEBBBA4A02}" type="pres">
      <dgm:prSet presAssocID="{6D41FC8B-4145-4AA9-A683-74006199976F}" presName="circ3Tx" presStyleLbl="revTx" presStyleIdx="0" presStyleCnt="0">
        <dgm:presLayoutVars>
          <dgm:chMax val="0"/>
          <dgm:chPref val="0"/>
          <dgm:bulletEnabled val="1"/>
        </dgm:presLayoutVars>
      </dgm:prSet>
      <dgm:spPr/>
    </dgm:pt>
  </dgm:ptLst>
  <dgm:cxnLst>
    <dgm:cxn modelId="{3EB7B502-4CDB-4AD5-B13C-262391E7AFC8}" type="presOf" srcId="{6D41FC8B-4145-4AA9-A683-74006199976F}" destId="{0E8E11A4-E532-42F7-A1D5-0D1AD07FD92E}" srcOrd="0" destOrd="0" presId="urn:microsoft.com/office/officeart/2005/8/layout/venn1"/>
    <dgm:cxn modelId="{37C76D03-E297-46C2-AE03-918202AB3D1A}" type="presOf" srcId="{92189DAC-CEF7-4B5D-BB3A-1AAF79C4CD1B}" destId="{9DD1FFF4-0A77-4917-8BB3-585333BD334A}" srcOrd="1" destOrd="0" presId="urn:microsoft.com/office/officeart/2005/8/layout/venn1"/>
    <dgm:cxn modelId="{33705A12-D4DF-42FD-81DA-6F31DA3B130C}" srcId="{1C34E478-5AA9-482A-B03F-0166FF89DB8E}" destId="{FA2D8ACF-B141-48BE-90C9-4902B3902D45}" srcOrd="1" destOrd="0" parTransId="{1CBA0BBA-D697-48DF-8704-104837A47BF9}" sibTransId="{4CE09C4B-E04E-4CA0-8AD5-E0A41709E559}"/>
    <dgm:cxn modelId="{C8B91B19-2916-487D-90BB-FCB856B215E6}" type="presOf" srcId="{92189DAC-CEF7-4B5D-BB3A-1AAF79C4CD1B}" destId="{8F2DC03F-69AB-48F9-A3F8-F6423497A797}" srcOrd="0" destOrd="0" presId="urn:microsoft.com/office/officeart/2005/8/layout/venn1"/>
    <dgm:cxn modelId="{D7D5AA43-6204-4576-AE4F-A942D871FD4A}" type="presOf" srcId="{1C34E478-5AA9-482A-B03F-0166FF89DB8E}" destId="{10BFD032-A3EF-45EE-9078-FC034F65C668}" srcOrd="0" destOrd="0" presId="urn:microsoft.com/office/officeart/2005/8/layout/venn1"/>
    <dgm:cxn modelId="{E16FC689-4232-456B-B854-64CEE3A6C600}" type="presOf" srcId="{FA2D8ACF-B141-48BE-90C9-4902B3902D45}" destId="{B2B7AE45-C533-4EC8-8AA4-D6CC244384F6}" srcOrd="0" destOrd="0" presId="urn:microsoft.com/office/officeart/2005/8/layout/venn1"/>
    <dgm:cxn modelId="{9AA2EC96-FC17-400E-9D54-C63A20BB1607}" srcId="{1C34E478-5AA9-482A-B03F-0166FF89DB8E}" destId="{92189DAC-CEF7-4B5D-BB3A-1AAF79C4CD1B}" srcOrd="0" destOrd="0" parTransId="{1B1834E1-3E71-419F-A67E-68ACDDE0795B}" sibTransId="{EFF516BE-5DFF-4A7D-8222-26D5889EDE56}"/>
    <dgm:cxn modelId="{6CE956A2-05B4-4793-BD57-FAC3A0C28AA5}" srcId="{1C34E478-5AA9-482A-B03F-0166FF89DB8E}" destId="{6D41FC8B-4145-4AA9-A683-74006199976F}" srcOrd="2" destOrd="0" parTransId="{E2397063-CC78-4834-BC88-146E6FA868B4}" sibTransId="{6478FB3E-6971-45C2-9E27-C50D343B6901}"/>
    <dgm:cxn modelId="{690E80AE-223E-4AA1-938A-3CF79B12A93B}" type="presOf" srcId="{6D41FC8B-4145-4AA9-A683-74006199976F}" destId="{64EE400C-BB69-4696-983C-9ABEBBBA4A02}" srcOrd="1" destOrd="0" presId="urn:microsoft.com/office/officeart/2005/8/layout/venn1"/>
    <dgm:cxn modelId="{E677D4E9-5501-4F36-A513-C451D0B1F904}" type="presOf" srcId="{FA2D8ACF-B141-48BE-90C9-4902B3902D45}" destId="{5F59E48C-7590-4DBA-88B2-88130C38A96A}" srcOrd="1" destOrd="0" presId="urn:microsoft.com/office/officeart/2005/8/layout/venn1"/>
    <dgm:cxn modelId="{FA40A4E6-9CBB-4181-B974-2D87E4A654E8}" type="presParOf" srcId="{10BFD032-A3EF-45EE-9078-FC034F65C668}" destId="{8F2DC03F-69AB-48F9-A3F8-F6423497A797}" srcOrd="0" destOrd="0" presId="urn:microsoft.com/office/officeart/2005/8/layout/venn1"/>
    <dgm:cxn modelId="{FAFF642A-173F-47CF-9D4A-978E2FC46CFE}" type="presParOf" srcId="{10BFD032-A3EF-45EE-9078-FC034F65C668}" destId="{9DD1FFF4-0A77-4917-8BB3-585333BD334A}" srcOrd="1" destOrd="0" presId="urn:microsoft.com/office/officeart/2005/8/layout/venn1"/>
    <dgm:cxn modelId="{CBB7F058-B568-4682-AB11-744A0A159875}" type="presParOf" srcId="{10BFD032-A3EF-45EE-9078-FC034F65C668}" destId="{B2B7AE45-C533-4EC8-8AA4-D6CC244384F6}" srcOrd="2" destOrd="0" presId="urn:microsoft.com/office/officeart/2005/8/layout/venn1"/>
    <dgm:cxn modelId="{C93AE15F-C1A5-48D6-94E0-830F679F85A2}" type="presParOf" srcId="{10BFD032-A3EF-45EE-9078-FC034F65C668}" destId="{5F59E48C-7590-4DBA-88B2-88130C38A96A}" srcOrd="3" destOrd="0" presId="urn:microsoft.com/office/officeart/2005/8/layout/venn1"/>
    <dgm:cxn modelId="{CF193746-E0CB-4EA6-BD35-1DE40C809693}" type="presParOf" srcId="{10BFD032-A3EF-45EE-9078-FC034F65C668}" destId="{0E8E11A4-E532-42F7-A1D5-0D1AD07FD92E}" srcOrd="4" destOrd="0" presId="urn:microsoft.com/office/officeart/2005/8/layout/venn1"/>
    <dgm:cxn modelId="{3D2C92B9-9066-445A-B061-5A59267BCC62}" type="presParOf" srcId="{10BFD032-A3EF-45EE-9078-FC034F65C668}" destId="{64EE400C-BB69-4696-983C-9ABEBBBA4A02}"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DC03F-69AB-48F9-A3F8-F6423497A797}">
      <dsp:nvSpPr>
        <dsp:cNvPr id="0" name=""/>
        <dsp:cNvSpPr/>
      </dsp:nvSpPr>
      <dsp:spPr>
        <a:xfrm>
          <a:off x="3976687" y="73822"/>
          <a:ext cx="4000499" cy="4000499"/>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u="none" kern="1200" dirty="0">
              <a:solidFill>
                <a:schemeClr val="bg1"/>
              </a:solidFill>
            </a:rPr>
            <a:t>交流</a:t>
          </a:r>
          <a:r>
            <a:rPr kumimoji="1" lang="ja-JP" altLang="en-US" sz="3600" b="1" kern="1200" dirty="0"/>
            <a:t>できる</a:t>
          </a:r>
        </a:p>
      </dsp:txBody>
      <dsp:txXfrm>
        <a:off x="4510087" y="773909"/>
        <a:ext cx="2933699" cy="1800224"/>
      </dsp:txXfrm>
    </dsp:sp>
    <dsp:sp modelId="{B2B7AE45-C533-4EC8-8AA4-D6CC244384F6}">
      <dsp:nvSpPr>
        <dsp:cNvPr id="0" name=""/>
        <dsp:cNvSpPr/>
      </dsp:nvSpPr>
      <dsp:spPr>
        <a:xfrm>
          <a:off x="5420201" y="2583655"/>
          <a:ext cx="4000499" cy="4000499"/>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分かる</a:t>
          </a:r>
        </a:p>
      </dsp:txBody>
      <dsp:txXfrm>
        <a:off x="6643687" y="3617118"/>
        <a:ext cx="2400299" cy="2200274"/>
      </dsp:txXfrm>
    </dsp:sp>
    <dsp:sp modelId="{0E8E11A4-E532-42F7-A1D5-0D1AD07FD92E}">
      <dsp:nvSpPr>
        <dsp:cNvPr id="0" name=""/>
        <dsp:cNvSpPr/>
      </dsp:nvSpPr>
      <dsp:spPr>
        <a:xfrm>
          <a:off x="2533174" y="2583655"/>
          <a:ext cx="4000499" cy="4000499"/>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変わる</a:t>
          </a:r>
        </a:p>
      </dsp:txBody>
      <dsp:txXfrm>
        <a:off x="2909887" y="3617118"/>
        <a:ext cx="2400299" cy="220027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AA692-620D-4560-A6AD-CE7F8ECBB0DB}" type="datetimeFigureOut">
              <a:rPr kumimoji="1" lang="ja-JP" altLang="en-US" smtClean="0"/>
              <a:t>2023/6/28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D74C6-9C2E-47F2-9943-FD41646989DE}" type="slidenum">
              <a:rPr kumimoji="1" lang="ja-JP" altLang="en-US" smtClean="0"/>
              <a:t>‹#›</a:t>
            </a:fld>
            <a:endParaRPr kumimoji="1" lang="ja-JP" altLang="en-US"/>
          </a:p>
        </p:txBody>
      </p:sp>
    </p:spTree>
    <p:extLst>
      <p:ext uri="{BB962C8B-B14F-4D97-AF65-F5344CB8AC3E}">
        <p14:creationId xmlns:p14="http://schemas.microsoft.com/office/powerpoint/2010/main" val="1059882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a:t>
            </a:fld>
            <a:endParaRPr kumimoji="1" lang="ja-JP" altLang="en-US"/>
          </a:p>
        </p:txBody>
      </p:sp>
    </p:spTree>
    <p:extLst>
      <p:ext uri="{BB962C8B-B14F-4D97-AF65-F5344CB8AC3E}">
        <p14:creationId xmlns:p14="http://schemas.microsoft.com/office/powerpoint/2010/main" val="1535707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２つ目、「変化が分かる」についてです。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12</a:t>
            </a:fld>
            <a:endParaRPr kumimoji="1" lang="ja-JP" altLang="en-US"/>
          </a:p>
        </p:txBody>
      </p:sp>
    </p:spTree>
    <p:extLst>
      <p:ext uri="{BB962C8B-B14F-4D97-AF65-F5344CB8AC3E}">
        <p14:creationId xmlns:p14="http://schemas.microsoft.com/office/powerpoint/2010/main" val="1302370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13</a:t>
            </a:fld>
            <a:endParaRPr kumimoji="1" lang="ja-JP" altLang="en-US"/>
          </a:p>
        </p:txBody>
      </p:sp>
    </p:spTree>
    <p:extLst>
      <p:ext uri="{BB962C8B-B14F-4D97-AF65-F5344CB8AC3E}">
        <p14:creationId xmlns:p14="http://schemas.microsoft.com/office/powerpoint/2010/main" val="2337115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３つ目、「意識が変わる」についてです。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14</a:t>
            </a:fld>
            <a:endParaRPr kumimoji="1" lang="ja-JP" altLang="en-US"/>
          </a:p>
        </p:txBody>
      </p:sp>
    </p:spTree>
    <p:extLst>
      <p:ext uri="{BB962C8B-B14F-4D97-AF65-F5344CB8AC3E}">
        <p14:creationId xmlns:p14="http://schemas.microsoft.com/office/powerpoint/2010/main" val="2435509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15</a:t>
            </a:fld>
            <a:endParaRPr kumimoji="1" lang="ja-JP" altLang="en-US"/>
          </a:p>
        </p:txBody>
      </p:sp>
    </p:spTree>
    <p:extLst>
      <p:ext uri="{BB962C8B-B14F-4D97-AF65-F5344CB8AC3E}">
        <p14:creationId xmlns:p14="http://schemas.microsoft.com/office/powerpoint/2010/main" val="1290740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17</a:t>
            </a:fld>
            <a:endParaRPr kumimoji="1" lang="ja-JP" altLang="en-US"/>
          </a:p>
        </p:txBody>
      </p:sp>
    </p:spTree>
    <p:extLst>
      <p:ext uri="{BB962C8B-B14F-4D97-AF65-F5344CB8AC3E}">
        <p14:creationId xmlns:p14="http://schemas.microsoft.com/office/powerpoint/2010/main" val="1952297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latin typeface="+mn-ea"/>
              </a:rPr>
              <a:t>デザイン</a:t>
            </a:r>
            <a:r>
              <a:rPr kumimoji="1" lang="en-US" altLang="ja-JP" dirty="0">
                <a:latin typeface="+mn-ea"/>
              </a:rPr>
              <a:t>	</a:t>
            </a:r>
            <a:r>
              <a:rPr kumimoji="1" lang="ja-JP" altLang="en-US" dirty="0">
                <a:latin typeface="+mn-ea"/>
              </a:rPr>
              <a:t>青で食欲減退</a:t>
            </a:r>
            <a:endParaRPr kumimoji="1" lang="en-US" altLang="ja-JP" dirty="0">
              <a:latin typeface="+mn-ea"/>
            </a:endParaRPr>
          </a:p>
          <a:p>
            <a:endParaRPr lang="en-US" altLang="ja-JP" kern="100" dirty="0">
              <a:effectLst/>
              <a:latin typeface="+mn-ea"/>
              <a:cs typeface="Times New Roman" panose="02020603050405020304" pitchFamily="18" charset="0"/>
            </a:endParaRPr>
          </a:p>
          <a:p>
            <a:r>
              <a:rPr lang="ja-JP" altLang="en-US" kern="100" dirty="0">
                <a:latin typeface="+mn-ea"/>
                <a:cs typeface="Times New Roman" panose="02020603050405020304" pitchFamily="18" charset="0"/>
              </a:rPr>
              <a:t>認識合わせ</a:t>
            </a:r>
            <a:r>
              <a:rPr lang="en-US" altLang="ja-JP" kern="100" dirty="0">
                <a:latin typeface="+mn-ea"/>
                <a:cs typeface="Times New Roman" panose="02020603050405020304" pitchFamily="18" charset="0"/>
              </a:rPr>
              <a:t>	</a:t>
            </a:r>
            <a:r>
              <a:rPr lang="ja-JP" altLang="ja-JP" kern="100" dirty="0">
                <a:effectLst/>
                <a:latin typeface="+mn-ea"/>
                <a:cs typeface="Times New Roman" panose="02020603050405020304" pitchFamily="18" charset="0"/>
              </a:rPr>
              <a:t>進捗管理（</a:t>
            </a:r>
            <a:r>
              <a:rPr lang="ja-JP" altLang="en-US" dirty="0"/>
              <a:t>口頭・ガントチャート</a:t>
            </a:r>
            <a:r>
              <a:rPr lang="ja-JP" altLang="ja-JP" kern="100" dirty="0">
                <a:effectLst/>
                <a:latin typeface="+mn-ea"/>
                <a:cs typeface="Times New Roman" panose="02020603050405020304" pitchFamily="18" charset="0"/>
              </a:rPr>
              <a:t>）</a:t>
            </a:r>
            <a:r>
              <a:rPr lang="ja-JP" altLang="en-US" kern="100" dirty="0">
                <a:effectLst/>
                <a:latin typeface="+mn-ea"/>
                <a:cs typeface="Times New Roman" panose="02020603050405020304" pitchFamily="18" charset="0"/>
              </a:rPr>
              <a:t>　</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朝にその日に取り組むことを共有</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en-US" kern="100" dirty="0">
                <a:effectLst/>
                <a:latin typeface="+mn-ea"/>
                <a:cs typeface="Times New Roman" panose="02020603050405020304" pitchFamily="18" charset="0"/>
              </a:rPr>
              <a:t>終業前に</a:t>
            </a:r>
            <a:r>
              <a:rPr lang="ja-JP" altLang="ja-JP" kern="100" dirty="0">
                <a:effectLst/>
                <a:latin typeface="+mn-ea"/>
                <a:cs typeface="Times New Roman" panose="02020603050405020304" pitchFamily="18" charset="0"/>
              </a:rPr>
              <a:t>その日のまとめと翌日に行うことの共有</a:t>
            </a:r>
          </a:p>
          <a:p>
            <a:pPr algn="l"/>
            <a:endParaRPr lang="en-US" altLang="ja-JP" kern="100" dirty="0">
              <a:effectLst/>
              <a:latin typeface="+mn-ea"/>
              <a:cs typeface="Times New Roman" panose="02020603050405020304" pitchFamily="18" charset="0"/>
            </a:endParaRPr>
          </a:p>
          <a:p>
            <a:pPr algn="l"/>
            <a:r>
              <a:rPr lang="ja-JP" altLang="en-US" kern="100" dirty="0">
                <a:effectLst/>
                <a:latin typeface="+mn-ea"/>
                <a:cs typeface="Times New Roman" panose="02020603050405020304" pitchFamily="18" charset="0"/>
              </a:rPr>
              <a:t>教えあい</a:t>
            </a: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チーム作業（教え合い）</a:t>
            </a:r>
            <a:r>
              <a:rPr lang="ja-JP" altLang="en-US" kern="100" dirty="0">
                <a:effectLst/>
                <a:latin typeface="+mn-ea"/>
                <a:cs typeface="Times New Roman" panose="02020603050405020304" pitchFamily="18" charset="0"/>
              </a:rPr>
              <a:t>ブレイクアウトルームに分かれて分担</a:t>
            </a:r>
            <a:endParaRPr lang="en-US" altLang="ja-JP" kern="100" dirty="0">
              <a:effectLst/>
              <a:latin typeface="+mn-ea"/>
              <a:cs typeface="Times New Roman" panose="02020603050405020304" pitchFamily="18" charset="0"/>
            </a:endParaRPr>
          </a:p>
          <a:p>
            <a:pPr marL="0" indent="0" algn="l">
              <a:buNone/>
            </a:pPr>
            <a:r>
              <a:rPr lang="en-US" altLang="ja-JP" kern="100" dirty="0">
                <a:latin typeface="+mn-ea"/>
                <a:cs typeface="Times New Roman" panose="02020603050405020304" pitchFamily="18" charset="0"/>
              </a:rPr>
              <a:t>	</a:t>
            </a:r>
            <a:r>
              <a:rPr lang="ja-JP" altLang="en-US" kern="100" dirty="0">
                <a:latin typeface="+mn-ea"/>
                <a:cs typeface="Times New Roman" panose="02020603050405020304" pitchFamily="18" charset="0"/>
              </a:rPr>
              <a:t>勉強会で全体のボトムアップ</a:t>
            </a:r>
            <a:endParaRPr lang="en-US" altLang="ja-JP" kern="100" dirty="0">
              <a:latin typeface="+mn-ea"/>
              <a:cs typeface="Times New Roman" panose="02020603050405020304" pitchFamily="18" charset="0"/>
            </a:endParaRPr>
          </a:p>
          <a:p>
            <a:pPr marL="0" indent="0" algn="l">
              <a:buNone/>
            </a:pPr>
            <a:endParaRPr lang="en-US" altLang="ja-JP" kern="100" dirty="0">
              <a:latin typeface="+mn-ea"/>
              <a:cs typeface="Times New Roman" panose="02020603050405020304" pitchFamily="18" charset="0"/>
            </a:endParaRPr>
          </a:p>
          <a:p>
            <a:r>
              <a:rPr kumimoji="1" lang="ja-JP" altLang="en-US" dirty="0">
                <a:latin typeface="+mn-ea"/>
              </a:rPr>
              <a:t>実現したかったこと</a:t>
            </a:r>
            <a:endParaRPr kumimoji="1" lang="en-US" altLang="ja-JP" dirty="0">
              <a:latin typeface="+mn-ea"/>
            </a:endParaRPr>
          </a:p>
          <a:p>
            <a:pPr marL="0" indent="0">
              <a:buNone/>
            </a:pPr>
            <a:r>
              <a:rPr kumimoji="1" lang="en-US" altLang="ja-JP" dirty="0">
                <a:latin typeface="+mn-ea"/>
              </a:rPr>
              <a:t>―</a:t>
            </a:r>
            <a:r>
              <a:rPr kumimoji="1" lang="ja-JP" altLang="en-US" dirty="0">
                <a:latin typeface="+mn-ea"/>
              </a:rPr>
              <a:t>掲示板にいいね機能</a:t>
            </a:r>
            <a:endParaRPr kumimoji="1" lang="en-US" altLang="ja-JP" dirty="0">
              <a:latin typeface="+mn-ea"/>
            </a:endParaRPr>
          </a:p>
          <a:p>
            <a:pPr marL="0" indent="0">
              <a:buNone/>
            </a:pPr>
            <a:r>
              <a:rPr lang="en-US" altLang="ja-JP" dirty="0">
                <a:latin typeface="+mn-ea"/>
              </a:rPr>
              <a:t>―</a:t>
            </a:r>
            <a:r>
              <a:rPr kumimoji="1" lang="ja-JP" altLang="en-US" dirty="0">
                <a:latin typeface="+mn-ea"/>
              </a:rPr>
              <a:t>運動した日にスタンプ表示</a:t>
            </a:r>
            <a:endParaRPr kumimoji="1" lang="en-US" altLang="ja-JP" dirty="0">
              <a:latin typeface="+mn-ea"/>
            </a:endParaRPr>
          </a:p>
          <a:p>
            <a:pPr marL="0" indent="0">
              <a:buNone/>
            </a:pPr>
            <a:r>
              <a:rPr lang="en-US" altLang="ja-JP" dirty="0">
                <a:latin typeface="+mn-ea"/>
              </a:rPr>
              <a:t>―</a:t>
            </a:r>
            <a:r>
              <a:rPr lang="ja-JP" altLang="en-US" dirty="0">
                <a:latin typeface="+mn-ea"/>
              </a:rPr>
              <a:t>コラ画像</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19</a:t>
            </a:fld>
            <a:endParaRPr kumimoji="1" lang="ja-JP" altLang="en-US"/>
          </a:p>
        </p:txBody>
      </p:sp>
    </p:spTree>
    <p:extLst>
      <p:ext uri="{BB962C8B-B14F-4D97-AF65-F5344CB8AC3E}">
        <p14:creationId xmlns:p14="http://schemas.microsoft.com/office/powerpoint/2010/main" val="3734896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latin typeface="+mn-ea"/>
              </a:rPr>
              <a:t>計画性</a:t>
            </a:r>
            <a:r>
              <a:rPr kumimoji="1" lang="en-US" altLang="ja-JP" dirty="0">
                <a:latin typeface="+mn-ea"/>
              </a:rPr>
              <a:t>	</a:t>
            </a:r>
            <a:r>
              <a:rPr kumimoji="1" lang="ja-JP" altLang="en-US" dirty="0">
                <a:latin typeface="+mn-ea"/>
              </a:rPr>
              <a:t>外部設計段階で見切り発車だった</a:t>
            </a:r>
            <a:endParaRPr kumimoji="1" lang="en-US" altLang="ja-JP" dirty="0">
              <a:latin typeface="+mn-ea"/>
            </a:endParaRPr>
          </a:p>
          <a:p>
            <a:pPr marL="0" indent="0">
              <a:buNone/>
            </a:pPr>
            <a:r>
              <a:rPr lang="en-US" altLang="ja-JP" dirty="0">
                <a:latin typeface="+mn-ea"/>
              </a:rPr>
              <a:t>	</a:t>
            </a:r>
            <a:r>
              <a:rPr lang="ja-JP" altLang="en-US" dirty="0">
                <a:latin typeface="+mn-ea"/>
              </a:rPr>
              <a:t>具体的にどう実現できるか想像するべきだと学んだ</a:t>
            </a:r>
            <a:endParaRPr kumimoji="1" lang="en-US" altLang="ja-JP" dirty="0">
              <a:latin typeface="+mn-ea"/>
            </a:endParaRPr>
          </a:p>
          <a:p>
            <a:pPr marL="0" indent="0">
              <a:buNone/>
            </a:pPr>
            <a:r>
              <a:rPr lang="en-US" altLang="ja-JP" sz="1000" dirty="0">
                <a:effectLst/>
                <a:ea typeface="游明朝" panose="02020400000000000000" pitchFamily="18" charset="-128"/>
                <a:cs typeface="Times New Roman" panose="02020603050405020304" pitchFamily="18" charset="0"/>
              </a:rPr>
              <a:t>	</a:t>
            </a:r>
            <a:r>
              <a:rPr lang="ja-JP" altLang="ja-JP" sz="1000" dirty="0">
                <a:effectLst/>
                <a:ea typeface="游明朝" panose="02020400000000000000" pitchFamily="18" charset="-128"/>
                <a:cs typeface="Times New Roman" panose="02020603050405020304" pitchFamily="18" charset="0"/>
              </a:rPr>
              <a:t>要件定義にない変更</a:t>
            </a:r>
            <a:r>
              <a:rPr lang="ja-JP" altLang="en-US" sz="1000" dirty="0">
                <a:effectLst/>
                <a:ea typeface="游明朝" panose="02020400000000000000" pitchFamily="18" charset="-128"/>
                <a:cs typeface="Times New Roman" panose="02020603050405020304" pitchFamily="18" charset="0"/>
              </a:rPr>
              <a:t>をすることに</a:t>
            </a:r>
            <a:r>
              <a:rPr lang="ja-JP" altLang="ja-JP" sz="1000" dirty="0">
                <a:effectLst/>
                <a:ea typeface="游明朝" panose="02020400000000000000" pitchFamily="18" charset="-128"/>
                <a:cs typeface="Times New Roman" panose="02020603050405020304" pitchFamily="18" charset="0"/>
              </a:rPr>
              <a:t>あまり抵抗がなく、設計書の重要性を理解していなかった</a:t>
            </a:r>
            <a:endParaRPr kumimoji="1" lang="en-US" altLang="ja-JP" dirty="0">
              <a:latin typeface="+mn-ea"/>
            </a:endParaRPr>
          </a:p>
          <a:p>
            <a:pPr marL="0" indent="0">
              <a:buNone/>
            </a:pPr>
            <a:endParaRPr kumimoji="1" lang="en-US" altLang="ja-JP" dirty="0">
              <a:latin typeface="+mn-ea"/>
            </a:endParaRPr>
          </a:p>
          <a:p>
            <a:pPr marL="0" indent="0">
              <a:buNone/>
            </a:pPr>
            <a:r>
              <a:rPr kumimoji="1" lang="ja-JP" altLang="en-US" dirty="0">
                <a:latin typeface="+mn-ea"/>
              </a:rPr>
              <a:t>技術</a:t>
            </a:r>
            <a:r>
              <a:rPr kumimoji="1" lang="en-US" altLang="ja-JP" dirty="0">
                <a:latin typeface="+mn-ea"/>
              </a:rPr>
              <a:t>	4</a:t>
            </a:r>
            <a:r>
              <a:rPr kumimoji="1" lang="ja-JP" altLang="en-US" dirty="0">
                <a:latin typeface="+mn-ea"/>
              </a:rPr>
              <a:t>･</a:t>
            </a:r>
            <a:r>
              <a:rPr kumimoji="1" lang="en-US" altLang="ja-JP" dirty="0">
                <a:latin typeface="+mn-ea"/>
              </a:rPr>
              <a:t>5</a:t>
            </a:r>
            <a:r>
              <a:rPr kumimoji="1" lang="ja-JP" altLang="en-US" dirty="0">
                <a:latin typeface="+mn-ea"/>
              </a:rPr>
              <a:t>月で学んだことの理解度が増した</a:t>
            </a:r>
            <a:endParaRPr kumimoji="1" lang="en-US" altLang="ja-JP" dirty="0">
              <a:latin typeface="+mn-ea"/>
            </a:endParaRPr>
          </a:p>
          <a:p>
            <a:r>
              <a:rPr lang="en-US" altLang="ja-JP" dirty="0">
                <a:latin typeface="+mn-ea"/>
              </a:rPr>
              <a:t>	</a:t>
            </a:r>
            <a:r>
              <a:rPr lang="ja-JP" altLang="en-US" dirty="0">
                <a:latin typeface="+mn-ea"/>
              </a:rPr>
              <a:t>チーム内・講師に質問・コーディングを繰り返すことでスキルアップ</a:t>
            </a:r>
            <a:endParaRPr lang="en-US" altLang="ja-JP" dirty="0">
              <a:latin typeface="+mn-ea"/>
            </a:endParaRPr>
          </a:p>
          <a:p>
            <a:r>
              <a:rPr lang="en-US" altLang="ja-JP" dirty="0">
                <a:latin typeface="+mn-ea"/>
              </a:rPr>
              <a:t>	</a:t>
            </a:r>
            <a:r>
              <a:rPr lang="ja-JP" altLang="en-US" dirty="0">
                <a:latin typeface="+mn-ea"/>
              </a:rPr>
              <a:t>学んだ技術を応用する難しさ</a:t>
            </a:r>
            <a:endParaRPr lang="en-US" altLang="ja-JP" dirty="0">
              <a:latin typeface="+mn-ea"/>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24</a:t>
            </a:fld>
            <a:endParaRPr kumimoji="1" lang="ja-JP" altLang="en-US"/>
          </a:p>
        </p:txBody>
      </p:sp>
    </p:spTree>
    <p:extLst>
      <p:ext uri="{BB962C8B-B14F-4D97-AF65-F5344CB8AC3E}">
        <p14:creationId xmlns:p14="http://schemas.microsoft.com/office/powerpoint/2010/main" val="2421870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latin typeface="+mn-ea"/>
              </a:rPr>
              <a:t>計画性</a:t>
            </a:r>
            <a:r>
              <a:rPr kumimoji="1" lang="en-US" altLang="ja-JP" dirty="0">
                <a:latin typeface="+mn-ea"/>
              </a:rPr>
              <a:t>	</a:t>
            </a:r>
            <a:r>
              <a:rPr kumimoji="1" lang="ja-JP" altLang="en-US" dirty="0">
                <a:latin typeface="+mn-ea"/>
              </a:rPr>
              <a:t>外部設計段階で見切り発車だった</a:t>
            </a:r>
            <a:endParaRPr kumimoji="1" lang="en-US" altLang="ja-JP" dirty="0">
              <a:latin typeface="+mn-ea"/>
            </a:endParaRPr>
          </a:p>
          <a:p>
            <a:pPr marL="0" indent="0">
              <a:buNone/>
            </a:pPr>
            <a:r>
              <a:rPr lang="en-US" altLang="ja-JP" dirty="0">
                <a:latin typeface="+mn-ea"/>
              </a:rPr>
              <a:t>	</a:t>
            </a:r>
            <a:r>
              <a:rPr lang="ja-JP" altLang="en-US" dirty="0">
                <a:latin typeface="+mn-ea"/>
              </a:rPr>
              <a:t>具体的にどう実現できるか想像するべきだと学んだ</a:t>
            </a:r>
            <a:endParaRPr kumimoji="1" lang="en-US" altLang="ja-JP" dirty="0">
              <a:latin typeface="+mn-ea"/>
            </a:endParaRPr>
          </a:p>
          <a:p>
            <a:pPr marL="0" indent="0">
              <a:buNone/>
            </a:pPr>
            <a:r>
              <a:rPr lang="en-US" altLang="ja-JP" sz="1000" dirty="0">
                <a:effectLst/>
                <a:ea typeface="游明朝" panose="02020400000000000000" pitchFamily="18" charset="-128"/>
                <a:cs typeface="Times New Roman" panose="02020603050405020304" pitchFamily="18" charset="0"/>
              </a:rPr>
              <a:t>	</a:t>
            </a:r>
            <a:r>
              <a:rPr lang="ja-JP" altLang="ja-JP" sz="1000" dirty="0">
                <a:effectLst/>
                <a:ea typeface="游明朝" panose="02020400000000000000" pitchFamily="18" charset="-128"/>
                <a:cs typeface="Times New Roman" panose="02020603050405020304" pitchFamily="18" charset="0"/>
              </a:rPr>
              <a:t>要件定義にない変更</a:t>
            </a:r>
            <a:r>
              <a:rPr lang="ja-JP" altLang="en-US" sz="1000" dirty="0">
                <a:effectLst/>
                <a:ea typeface="游明朝" panose="02020400000000000000" pitchFamily="18" charset="-128"/>
                <a:cs typeface="Times New Roman" panose="02020603050405020304" pitchFamily="18" charset="0"/>
              </a:rPr>
              <a:t>をすることに</a:t>
            </a:r>
            <a:r>
              <a:rPr lang="ja-JP" altLang="ja-JP" sz="1000" dirty="0">
                <a:effectLst/>
                <a:ea typeface="游明朝" panose="02020400000000000000" pitchFamily="18" charset="-128"/>
                <a:cs typeface="Times New Roman" panose="02020603050405020304" pitchFamily="18" charset="0"/>
              </a:rPr>
              <a:t>あまり抵抗がなく、設計書の重要性を理解していなかった</a:t>
            </a:r>
            <a:endParaRPr kumimoji="1" lang="en-US" altLang="ja-JP" dirty="0">
              <a:latin typeface="+mn-ea"/>
            </a:endParaRPr>
          </a:p>
          <a:p>
            <a:pPr marL="0" indent="0">
              <a:buNone/>
            </a:pPr>
            <a:endParaRPr kumimoji="1" lang="en-US" altLang="ja-JP" dirty="0">
              <a:latin typeface="+mn-ea"/>
            </a:endParaRPr>
          </a:p>
          <a:p>
            <a:pPr marL="0" indent="0">
              <a:buNone/>
            </a:pPr>
            <a:r>
              <a:rPr kumimoji="1" lang="ja-JP" altLang="en-US" dirty="0">
                <a:latin typeface="+mn-ea"/>
              </a:rPr>
              <a:t>技術</a:t>
            </a:r>
            <a:r>
              <a:rPr kumimoji="1" lang="en-US" altLang="ja-JP" dirty="0">
                <a:latin typeface="+mn-ea"/>
              </a:rPr>
              <a:t>	4</a:t>
            </a:r>
            <a:r>
              <a:rPr kumimoji="1" lang="ja-JP" altLang="en-US" dirty="0">
                <a:latin typeface="+mn-ea"/>
              </a:rPr>
              <a:t>･</a:t>
            </a:r>
            <a:r>
              <a:rPr kumimoji="1" lang="en-US" altLang="ja-JP" dirty="0">
                <a:latin typeface="+mn-ea"/>
              </a:rPr>
              <a:t>5</a:t>
            </a:r>
            <a:r>
              <a:rPr kumimoji="1" lang="ja-JP" altLang="en-US" dirty="0">
                <a:latin typeface="+mn-ea"/>
              </a:rPr>
              <a:t>月で学んだことの理解度が増した</a:t>
            </a:r>
            <a:endParaRPr kumimoji="1" lang="en-US" altLang="ja-JP" dirty="0">
              <a:latin typeface="+mn-ea"/>
            </a:endParaRPr>
          </a:p>
          <a:p>
            <a:r>
              <a:rPr lang="en-US" altLang="ja-JP" dirty="0">
                <a:latin typeface="+mn-ea"/>
              </a:rPr>
              <a:t>	</a:t>
            </a:r>
            <a:r>
              <a:rPr lang="ja-JP" altLang="en-US" dirty="0">
                <a:latin typeface="+mn-ea"/>
              </a:rPr>
              <a:t>チーム内・講師に質問・コーディングを繰り返すことでスキルアップ</a:t>
            </a:r>
            <a:endParaRPr lang="en-US" altLang="ja-JP" dirty="0">
              <a:latin typeface="+mn-ea"/>
            </a:endParaRPr>
          </a:p>
          <a:p>
            <a:r>
              <a:rPr lang="en-US" altLang="ja-JP" dirty="0">
                <a:latin typeface="+mn-ea"/>
              </a:rPr>
              <a:t>	</a:t>
            </a:r>
            <a:r>
              <a:rPr lang="ja-JP" altLang="en-US" dirty="0">
                <a:latin typeface="+mn-ea"/>
              </a:rPr>
              <a:t>学んだ技術を応用する難しさ</a:t>
            </a:r>
            <a:endParaRPr lang="en-US" altLang="ja-JP" dirty="0">
              <a:latin typeface="+mn-ea"/>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25</a:t>
            </a:fld>
            <a:endParaRPr kumimoji="1" lang="ja-JP" altLang="en-US"/>
          </a:p>
        </p:txBody>
      </p:sp>
    </p:spTree>
    <p:extLst>
      <p:ext uri="{BB962C8B-B14F-4D97-AF65-F5344CB8AC3E}">
        <p14:creationId xmlns:p14="http://schemas.microsoft.com/office/powerpoint/2010/main" val="2634613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4CB765E-9AF7-4318-BD2A-D662ADA2D2AB}" type="slidenum">
              <a:rPr kumimoji="1" lang="ja-JP" altLang="en-US" smtClean="0"/>
              <a:t>26</a:t>
            </a:fld>
            <a:endParaRPr kumimoji="1" lang="ja-JP" altLang="en-US"/>
          </a:p>
        </p:txBody>
      </p:sp>
    </p:spTree>
    <p:extLst>
      <p:ext uri="{BB962C8B-B14F-4D97-AF65-F5344CB8AC3E}">
        <p14:creationId xmlns:p14="http://schemas.microsoft.com/office/powerpoint/2010/main" val="1533159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a:t>
            </a:fld>
            <a:endParaRPr kumimoji="1" lang="ja-JP" altLang="en-US"/>
          </a:p>
        </p:txBody>
      </p:sp>
    </p:spTree>
    <p:extLst>
      <p:ext uri="{BB962C8B-B14F-4D97-AF65-F5344CB8AC3E}">
        <p14:creationId xmlns:p14="http://schemas.microsoft.com/office/powerpoint/2010/main" val="170412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今回の開発テーマです。</a:t>
            </a:r>
            <a:endParaRPr kumimoji="1" lang="en-US" altLang="ja-JP" dirty="0"/>
          </a:p>
          <a:p>
            <a:r>
              <a:rPr kumimoji="1" lang="ja-JP" altLang="en-US" dirty="0"/>
              <a:t>ターゲットは、同年代の一人暮らし会社員に設定しました。運動不足に悩み、ダイエットしなければいけないけどどう変えればいいのか悩んでいる人に向けています。</a:t>
            </a:r>
            <a:endParaRPr kumimoji="1" lang="en-US" altLang="ja-JP" dirty="0"/>
          </a:p>
          <a:p>
            <a:r>
              <a:rPr kumimoji="1" lang="ja-JP" altLang="en-US" dirty="0"/>
              <a:t>アプリの目的は、利用者にダイエットの意識が生まれる・利用者がアプリの利用を継続できることです。</a:t>
            </a:r>
            <a:endParaRPr kumimoji="1" lang="en-US" altLang="ja-JP" dirty="0"/>
          </a:p>
          <a:p>
            <a:r>
              <a:rPr kumimoji="1" lang="ja-JP" altLang="en-US" dirty="0"/>
              <a:t>この目的を達成するためには、ターゲットにダイエットに対する意識を高めてもらう必要があります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4</a:t>
            </a:fld>
            <a:endParaRPr kumimoji="1" lang="ja-JP" altLang="en-US"/>
          </a:p>
        </p:txBody>
      </p:sp>
    </p:spTree>
    <p:extLst>
      <p:ext uri="{BB962C8B-B14F-4D97-AF65-F5344CB8AC3E}">
        <p14:creationId xmlns:p14="http://schemas.microsoft.com/office/powerpoint/2010/main" val="113218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では、ターゲットにダイエットに対する意識を高めてもらうには、どうすればいいでしょうか。</a:t>
            </a:r>
            <a:endParaRPr kumimoji="1" lang="en-US" altLang="ja-JP" dirty="0"/>
          </a:p>
          <a:p>
            <a:r>
              <a:rPr kumimoji="1" lang="ja-JP" altLang="en-US" dirty="0"/>
              <a:t>私たちは、ダイエットに対するハードルが高いのではないかと考えました。</a:t>
            </a:r>
            <a:endParaRPr kumimoji="1" lang="en-US" altLang="ja-JP" dirty="0"/>
          </a:p>
          <a:p>
            <a:r>
              <a:rPr kumimoji="1" lang="ja-JP" altLang="en-US" b="0" dirty="0"/>
              <a:t>例えば、～といったような要因です。</a:t>
            </a:r>
            <a:endParaRPr kumimoji="1"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これらのハードルを下げることができれば、ターゲットの意識が変わり、役に立つアプリになると考えました。</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5</a:t>
            </a:fld>
            <a:endParaRPr kumimoji="1" lang="ja-JP" altLang="en-US"/>
          </a:p>
        </p:txBody>
      </p:sp>
    </p:spTree>
    <p:extLst>
      <p:ext uri="{BB962C8B-B14F-4D97-AF65-F5344CB8AC3E}">
        <p14:creationId xmlns:p14="http://schemas.microsoft.com/office/powerpoint/2010/main" val="1621010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latin typeface="+mn-ea"/>
              </a:rPr>
              <a:t>私たちは、これらのハードルを下げ、ゆるく意識を変えていけるようなアプリを目指しました。</a:t>
            </a:r>
            <a:endParaRPr kumimoji="1"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6</a:t>
            </a:fld>
            <a:endParaRPr kumimoji="1" lang="ja-JP" altLang="en-US"/>
          </a:p>
        </p:txBody>
      </p:sp>
    </p:spTree>
    <p:extLst>
      <p:ext uri="{BB962C8B-B14F-4D97-AF65-F5344CB8AC3E}">
        <p14:creationId xmlns:p14="http://schemas.microsoft.com/office/powerpoint/2010/main" val="228698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では、アプリの内容に入っていきます。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私たちが作ったアプリ名は、「きょうから」です。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このアプリ名には・</a:t>
            </a:r>
            <a:r>
              <a:rPr lang="ja-JP" altLang="en-US" sz="1400" b="1" dirty="0">
                <a:latin typeface="+mn-ea"/>
              </a:rPr>
              <a:t>きょうから</a:t>
            </a:r>
            <a:r>
              <a:rPr lang="ja-JP" altLang="en-US" sz="1200" dirty="0">
                <a:latin typeface="+mn-ea"/>
              </a:rPr>
              <a:t>意識を変えていこう・</a:t>
            </a:r>
            <a:r>
              <a:rPr lang="ja-JP" altLang="en-US" sz="1400" b="1" dirty="0">
                <a:latin typeface="+mn-ea"/>
              </a:rPr>
              <a:t>きょうのからだ</a:t>
            </a:r>
            <a:r>
              <a:rPr lang="ja-JP" altLang="en-US" sz="1200" dirty="0">
                <a:latin typeface="+mn-ea"/>
              </a:rPr>
              <a:t>を記録しようという、２つの意味があります。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また、ひらがなにすることで柔らかい雰囲気にしました。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次のスライドからは、「きょうから」の強みを３つに分けてお伝えします。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7</a:t>
            </a:fld>
            <a:endParaRPr kumimoji="1" lang="ja-JP" altLang="en-US"/>
          </a:p>
        </p:txBody>
      </p:sp>
    </p:spTree>
    <p:extLst>
      <p:ext uri="{BB962C8B-B14F-4D97-AF65-F5344CB8AC3E}">
        <p14:creationId xmlns:p14="http://schemas.microsoft.com/office/powerpoint/2010/main" val="5606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「きょうから」の強みはこの大きくこの</a:t>
            </a:r>
            <a:r>
              <a:rPr kumimoji="1" lang="en-US" altLang="ja-JP" dirty="0"/>
              <a:t>3</a:t>
            </a:r>
            <a:r>
              <a:rPr kumimoji="1" lang="ja-JP" altLang="en-US" dirty="0"/>
              <a:t>つに分けられます</a:t>
            </a:r>
            <a:endParaRPr kumimoji="1" lang="en-US" altLang="ja-JP" dirty="0"/>
          </a:p>
          <a:p>
            <a:r>
              <a:rPr kumimoji="1" lang="ja-JP" altLang="en-US" dirty="0"/>
              <a:t>匿名掲示板で交流できる・スライドショー・グラフ機能で変化が分かる・食事記録で意識が変わることで、継続できるアプリにしました。</a:t>
            </a:r>
            <a:endParaRPr kumimoji="1" lang="en-US" altLang="ja-JP" dirty="0"/>
          </a:p>
          <a:p>
            <a:r>
              <a:rPr kumimoji="1" lang="ja-JP" altLang="en-US" dirty="0"/>
              <a:t>ここから、それぞれについて説明していきます。</a:t>
            </a:r>
            <a:r>
              <a:rPr kumimoji="1" lang="en-US" altLang="ja-JP" dirty="0"/>
              <a:t>	</a:t>
            </a:r>
          </a:p>
          <a:p>
            <a:r>
              <a:rPr kumimoji="1" lang="ja-JP" altLang="en-US" dirty="0"/>
              <a:t>２分</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8</a:t>
            </a:fld>
            <a:endParaRPr kumimoji="1" lang="ja-JP" altLang="en-US"/>
          </a:p>
        </p:txBody>
      </p:sp>
    </p:spTree>
    <p:extLst>
      <p:ext uri="{BB962C8B-B14F-4D97-AF65-F5344CB8AC3E}">
        <p14:creationId xmlns:p14="http://schemas.microsoft.com/office/powerpoint/2010/main" val="2333053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１つ目、「交流できる」についてです。</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10</a:t>
            </a:fld>
            <a:endParaRPr kumimoji="1" lang="ja-JP" altLang="en-US"/>
          </a:p>
        </p:txBody>
      </p:sp>
    </p:spTree>
    <p:extLst>
      <p:ext uri="{BB962C8B-B14F-4D97-AF65-F5344CB8AC3E}">
        <p14:creationId xmlns:p14="http://schemas.microsoft.com/office/powerpoint/2010/main" val="1374128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「きょうから」には、交流できる場として、匿名掲示板があります。アカウントがあれば、掲示板への閲覧・書き込みが可能です。</a:t>
            </a:r>
            <a:endParaRPr kumimoji="1" lang="en-US" altLang="ja-JP" dirty="0"/>
          </a:p>
          <a:p>
            <a:r>
              <a:rPr kumimoji="1" lang="ja-JP" altLang="en-US" dirty="0"/>
              <a:t>また、掲示板から、他ユーザの情報が閲覧できます。この機能によっていい刺激を受けたり、今後の参考にすることができます。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11</a:t>
            </a:fld>
            <a:endParaRPr kumimoji="1" lang="ja-JP" altLang="en-US"/>
          </a:p>
        </p:txBody>
      </p:sp>
    </p:spTree>
    <p:extLst>
      <p:ext uri="{BB962C8B-B14F-4D97-AF65-F5344CB8AC3E}">
        <p14:creationId xmlns:p14="http://schemas.microsoft.com/office/powerpoint/2010/main" val="137670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61913-CBB7-4A56-A59A-A2DE789EB6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EB15EF-BE49-45D9-9197-1718D7216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D2ECBA2-BC3A-4218-BB5B-30038F52D6E4}"/>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3C65381E-5210-49CD-AF7F-C7B5365B5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8E9CD9-02E5-43A1-AEAC-565BC4D7310C}"/>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83628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A8A10-B6A8-459D-9F9D-11E94843F0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A20BD1-C53E-44E1-9619-C39AFB9D0BD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43731F-D373-4AA9-912B-9E087990A7A6}"/>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89DEDB6B-74B4-47DB-9232-ED2A150658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2CD1D0-BEB7-463A-8307-AF6887C2D1F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32095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BB596E-F476-4C95-A5C5-84DD583D0D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50522C-26D1-4572-BE96-26473D1B811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509473-83BF-4A74-B801-F7ACB1EB107D}"/>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174FEB26-F2BF-4532-B615-B19FD07FB8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6BCB38-FEED-4D4A-A50D-74A48751F0E7}"/>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7083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57756-2CB2-419D-9F81-EC37669359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ACE386-05D9-4885-B990-C210D66612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4C8BD0-9D6E-403E-88B4-ABE8F8AEEE96}"/>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24BB8745-73A7-423E-B5A6-AF97A7C5BB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214B79-E13A-49EF-9EE6-F22536A74B2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95312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9CD1C-345D-446C-8AE6-A0745552E7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533140-BC20-4F48-9714-CBC57E412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0C2C66D-2934-426A-ACEF-7604DA5F1F9D}"/>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50837A3A-3D45-45EA-A59E-5E84BA5151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267D7-54DE-43DD-8047-6FAB052F4734}"/>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03448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16D82-E2B8-4A10-92DC-E3DBB6D992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54996D-C139-40D0-91DE-EA474A708E9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C17893E-316C-450A-8053-23F32F7A035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C92295F-EEFB-4A11-90D5-440040C6C0CC}"/>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153D54C3-86D9-4EFB-8ACC-6F68A7AC4D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F66DC1-DE71-4383-906C-AA9233B64249}"/>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68818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6AF9F-1117-4847-A5A6-BDB12DB837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A8975-C32E-45A3-BFA4-6F812BB87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DE5C742-3708-4018-BA56-F46DEBD750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774E3E-5165-4198-A12C-3E30A5B99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AFF954E-1489-4E47-84DD-CD28C4A786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BFCF602-C05B-4C6A-A270-954F1BF4A325}"/>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8" name="フッター プレースホルダー 7">
            <a:extLst>
              <a:ext uri="{FF2B5EF4-FFF2-40B4-BE49-F238E27FC236}">
                <a16:creationId xmlns:a16="http://schemas.microsoft.com/office/drawing/2014/main" id="{8E0BD588-1F7C-4333-9191-DDDAAD5B8F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E9E206-5E20-4CD0-9A25-C04035C6E101}"/>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7162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BB5F8-9C40-41FE-9520-1C4543E9A2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F0022A-C6B4-41E4-A9A3-2D745B333AD1}"/>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4" name="フッター プレースホルダー 3">
            <a:extLst>
              <a:ext uri="{FF2B5EF4-FFF2-40B4-BE49-F238E27FC236}">
                <a16:creationId xmlns:a16="http://schemas.microsoft.com/office/drawing/2014/main" id="{4B7750B2-F620-401F-A7BF-6C1BC4CF85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DD3A8A-D660-4E2E-990F-31A02BEE7D75}"/>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1570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926988-2202-4DD5-8FC4-7CBA2D289D65}"/>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3" name="フッター プレースホルダー 2">
            <a:extLst>
              <a:ext uri="{FF2B5EF4-FFF2-40B4-BE49-F238E27FC236}">
                <a16:creationId xmlns:a16="http://schemas.microsoft.com/office/drawing/2014/main" id="{251216A2-8ABD-4305-823F-240E32F640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B2575E-CC48-458E-9CA1-25636554C97E}"/>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80554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DBD95-B619-4010-B76D-5C7AAF1C6E8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354939-0B00-4D0A-9C1A-DAEB9CDE5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4BECAF-933A-438F-B157-A5942B29C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ADAFE4-251C-4AFC-AE31-51F322A2A6D1}"/>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8384ACFB-495D-42A7-8F64-36ACB38C09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584051-B348-4E76-835D-22739C394576}"/>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561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D14BA-10E1-4A81-A5C7-FC6D7C54158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097E37F-D4C7-4C78-94A7-70F3C087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E85CEF3-64E7-4060-A481-86D829469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665A98-D900-4CE9-BDB5-2CC05830FE92}"/>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F5671F62-C280-4302-B7DF-0ACCED2784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7CD2BA-73E6-4E81-8F7F-71381527671A}"/>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3490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4000"/>
          </a:srgb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5211BE0-A1BA-47AB-BB63-165524957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1C1941-B851-4F47-860D-0663BEEB6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1DA74E-2556-4DE5-A780-531C46065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92A2E0A1-38A9-4B06-BFBD-F9C3E0995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F5367A-F138-4526-B5BD-0BD256FD6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02559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notesSlide" Target="../notesSlides/notesSlide7.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FAF6F2B-7DA4-46E2-9FB1-B74FDE1EA7EA}"/>
              </a:ext>
            </a:extLst>
          </p:cNvPr>
          <p:cNvSpPr>
            <a:spLocks noGrp="1"/>
          </p:cNvSpPr>
          <p:nvPr>
            <p:ph type="subTitle" idx="1"/>
          </p:nvPr>
        </p:nvSpPr>
        <p:spPr>
          <a:xfrm>
            <a:off x="1523999" y="4227680"/>
            <a:ext cx="9144000" cy="1655762"/>
          </a:xfrm>
        </p:spPr>
        <p:txBody>
          <a:bodyPr>
            <a:normAutofit/>
          </a:bodyPr>
          <a:lstStyle/>
          <a:p>
            <a:pPr>
              <a:lnSpc>
                <a:spcPct val="200000"/>
              </a:lnSpc>
            </a:pPr>
            <a:r>
              <a:rPr lang="en-US" altLang="ja-JP" sz="3200" b="1" dirty="0">
                <a:latin typeface="+mn-ea"/>
              </a:rPr>
              <a:t>E4 </a:t>
            </a:r>
            <a:r>
              <a:rPr lang="ja-JP" altLang="en-US" sz="3200" b="1" dirty="0">
                <a:latin typeface="+mn-ea"/>
              </a:rPr>
              <a:t>そばうどん</a:t>
            </a:r>
            <a:endParaRPr kumimoji="1" lang="ja-JP" altLang="en-US" sz="3200" b="1" dirty="0">
              <a:latin typeface="+mn-ea"/>
            </a:endParaRPr>
          </a:p>
        </p:txBody>
      </p:sp>
      <p:pic>
        <p:nvPicPr>
          <p:cNvPr id="5" name="図 4" descr="図形&#10;&#10;中程度の精度で自動的に生成された説明">
            <a:extLst>
              <a:ext uri="{FF2B5EF4-FFF2-40B4-BE49-F238E27FC236}">
                <a16:creationId xmlns:a16="http://schemas.microsoft.com/office/drawing/2014/main" id="{B4971B45-408E-43C8-B4C8-739097F118C8}"/>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l="7335" t="8036" r="3211" b="6685"/>
          <a:stretch/>
        </p:blipFill>
        <p:spPr>
          <a:xfrm>
            <a:off x="2393795" y="1797206"/>
            <a:ext cx="7404409" cy="2096430"/>
          </a:xfrm>
          <a:prstGeom prst="rect">
            <a:avLst/>
          </a:prstGeom>
          <a:effectLst>
            <a:glow rad="228600">
              <a:srgbClr val="B5D8F5">
                <a:alpha val="43000"/>
              </a:srgbClr>
            </a:glow>
            <a:outerShdw blurRad="50800" dist="38100" algn="l" rotWithShape="0">
              <a:prstClr val="black">
                <a:alpha val="40000"/>
              </a:prstClr>
            </a:outerShdw>
          </a:effectLst>
        </p:spPr>
      </p:pic>
    </p:spTree>
    <p:extLst>
      <p:ext uri="{BB962C8B-B14F-4D97-AF65-F5344CB8AC3E}">
        <p14:creationId xmlns:p14="http://schemas.microsoft.com/office/powerpoint/2010/main" val="19367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リーフォーム: 図形 6">
            <a:extLst>
              <a:ext uri="{FF2B5EF4-FFF2-40B4-BE49-F238E27FC236}">
                <a16:creationId xmlns:a16="http://schemas.microsoft.com/office/drawing/2014/main" id="{46BB5713-32C7-4D5E-8BF7-9115D665C588}"/>
              </a:ext>
            </a:extLst>
          </p:cNvPr>
          <p:cNvSpPr/>
          <p:nvPr/>
        </p:nvSpPr>
        <p:spPr>
          <a:xfrm>
            <a:off x="5553551"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4CC32C7A-D8E9-4F56-9254-4DEE1A81C97C}"/>
              </a:ext>
            </a:extLst>
          </p:cNvPr>
          <p:cNvSpPr/>
          <p:nvPr/>
        </p:nvSpPr>
        <p:spPr>
          <a:xfrm>
            <a:off x="2666524"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6" name="フリーフォーム: 図形 5">
            <a:extLst>
              <a:ext uri="{FF2B5EF4-FFF2-40B4-BE49-F238E27FC236}">
                <a16:creationId xmlns:a16="http://schemas.microsoft.com/office/drawing/2014/main" id="{F72C63F4-E7F9-4C76-A8D7-2A72ABA8E8F7}"/>
              </a:ext>
            </a:extLst>
          </p:cNvPr>
          <p:cNvSpPr/>
          <p:nvPr/>
        </p:nvSpPr>
        <p:spPr>
          <a:xfrm>
            <a:off x="4095750" y="150021"/>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1"/>
                </a:solidFill>
              </a:rPr>
              <a:t>交流</a:t>
            </a:r>
            <a:r>
              <a:rPr kumimoji="1" lang="ja-JP" altLang="en-US" sz="3600" b="1" kern="1200" dirty="0"/>
              <a:t>できる</a:t>
            </a:r>
          </a:p>
        </p:txBody>
      </p:sp>
    </p:spTree>
    <p:extLst>
      <p:ext uri="{BB962C8B-B14F-4D97-AF65-F5344CB8AC3E}">
        <p14:creationId xmlns:p14="http://schemas.microsoft.com/office/powerpoint/2010/main" val="66998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lstStyle/>
          <a:p>
            <a:pPr marL="0" lvl="0" indent="0" defTabSz="1600200">
              <a:lnSpc>
                <a:spcPct val="90000"/>
              </a:lnSpc>
              <a:spcBef>
                <a:spcPct val="0"/>
              </a:spcBef>
              <a:spcAft>
                <a:spcPct val="35000"/>
              </a:spcAft>
              <a:buNone/>
            </a:pPr>
            <a:r>
              <a:rPr kumimoji="1" lang="ja-JP" altLang="en-US" sz="6000" b="1" kern="1200" dirty="0">
                <a:solidFill>
                  <a:schemeClr val="accent1"/>
                </a:solidFill>
                <a:latin typeface="+mn-ea"/>
                <a:ea typeface="+mn-ea"/>
              </a:rPr>
              <a:t>交流</a:t>
            </a:r>
            <a:r>
              <a:rPr kumimoji="1" lang="ja-JP" altLang="en-US" sz="4400" b="1" kern="1200" dirty="0">
                <a:latin typeface="+mn-ea"/>
                <a:ea typeface="+mn-ea"/>
              </a:rPr>
              <a:t>できる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pPr marL="0" indent="0">
              <a:buNone/>
            </a:pPr>
            <a:r>
              <a:rPr lang="ja-JP" altLang="en-US" sz="3600" b="1" dirty="0">
                <a:solidFill>
                  <a:schemeClr val="accent1"/>
                </a:solidFill>
              </a:rPr>
              <a:t>匿名掲示板</a:t>
            </a:r>
            <a:r>
              <a:rPr lang="ja-JP" altLang="en-US" dirty="0"/>
              <a:t>　</a:t>
            </a:r>
            <a:endParaRPr lang="en-US" altLang="ja-JP" dirty="0"/>
          </a:p>
          <a:p>
            <a:pPr marL="0" indent="0">
              <a:buNone/>
            </a:pPr>
            <a:r>
              <a:rPr lang="en-US" altLang="ja-JP" dirty="0"/>
              <a:t>	</a:t>
            </a:r>
            <a:r>
              <a:rPr lang="ja-JP" altLang="en-US" dirty="0"/>
              <a:t>アカウントがあれば、</a:t>
            </a:r>
            <a:r>
              <a:rPr lang="ja-JP" altLang="en-US" b="1" dirty="0"/>
              <a:t>掲示板の閲覧・書き込み</a:t>
            </a:r>
            <a:r>
              <a:rPr lang="ja-JP" altLang="en-US" dirty="0"/>
              <a:t>ができる</a:t>
            </a:r>
            <a:endParaRPr lang="en-US" altLang="ja-JP" dirty="0"/>
          </a:p>
          <a:p>
            <a:pPr marL="0" indent="0">
              <a:buNone/>
            </a:pPr>
            <a:endParaRPr lang="en-US" altLang="ja-JP" dirty="0"/>
          </a:p>
          <a:p>
            <a:pPr marL="0" indent="0">
              <a:buNone/>
            </a:pPr>
            <a:r>
              <a:rPr lang="ja-JP" altLang="en-US" dirty="0"/>
              <a:t>　</a:t>
            </a:r>
            <a:r>
              <a:rPr lang="en-US" altLang="ja-JP" dirty="0"/>
              <a:t>	</a:t>
            </a:r>
            <a:r>
              <a:rPr lang="ja-JP" altLang="en-US" sz="4000" b="1" dirty="0">
                <a:solidFill>
                  <a:srgbClr val="FF0000"/>
                </a:solidFill>
              </a:rPr>
              <a:t>＋</a:t>
            </a:r>
            <a:r>
              <a:rPr lang="ja-JP" altLang="en-US" dirty="0"/>
              <a:t>掲示板から、他ユーザの情報が閲覧できる</a:t>
            </a:r>
            <a:endParaRPr lang="en-US" altLang="ja-JP" dirty="0"/>
          </a:p>
          <a:p>
            <a:pPr marL="0" indent="0">
              <a:buNone/>
            </a:pPr>
            <a:r>
              <a:rPr lang="en-US" altLang="ja-JP" b="1" dirty="0"/>
              <a:t>		</a:t>
            </a:r>
            <a:r>
              <a:rPr lang="ja-JP" altLang="en-US" b="1" dirty="0"/>
              <a:t>良い刺激を受けたり、今後の参考に</a:t>
            </a:r>
            <a:r>
              <a:rPr lang="ja-JP" altLang="en-US" dirty="0"/>
              <a:t>できる</a:t>
            </a:r>
            <a:endParaRPr lang="en-US" altLang="ja-JP" dirty="0"/>
          </a:p>
        </p:txBody>
      </p:sp>
    </p:spTree>
    <p:extLst>
      <p:ext uri="{BB962C8B-B14F-4D97-AF65-F5344CB8AC3E}">
        <p14:creationId xmlns:p14="http://schemas.microsoft.com/office/powerpoint/2010/main" val="102259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412AD06F-7F6F-428F-8128-87AA4A6333A7}"/>
              </a:ext>
            </a:extLst>
          </p:cNvPr>
          <p:cNvSpPr/>
          <p:nvPr/>
        </p:nvSpPr>
        <p:spPr>
          <a:xfrm>
            <a:off x="4110037" y="178597"/>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6" name="フリーフォーム: 図形 5">
            <a:extLst>
              <a:ext uri="{FF2B5EF4-FFF2-40B4-BE49-F238E27FC236}">
                <a16:creationId xmlns:a16="http://schemas.microsoft.com/office/drawing/2014/main" id="{9D637C7F-E7A9-4A55-B721-1A9306ED7E68}"/>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5" name="フリーフォーム: 図形 4">
            <a:extLst>
              <a:ext uri="{FF2B5EF4-FFF2-40B4-BE49-F238E27FC236}">
                <a16:creationId xmlns:a16="http://schemas.microsoft.com/office/drawing/2014/main" id="{E046DCA5-BAE1-415A-BE86-14A516F303E0}"/>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4"/>
          </a:lnRef>
          <a:fillRef idx="1">
            <a:schemeClr val="lt1"/>
          </a:fillRef>
          <a:effectRef idx="0">
            <a:schemeClr val="accent4"/>
          </a:effectRef>
          <a:fontRef idx="minor">
            <a:schemeClr val="dk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2"/>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Tree>
    <p:extLst>
      <p:ext uri="{BB962C8B-B14F-4D97-AF65-F5344CB8AC3E}">
        <p14:creationId xmlns:p14="http://schemas.microsoft.com/office/powerpoint/2010/main" val="123355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2"/>
                </a:solidFill>
                <a:latin typeface="+mn-ea"/>
                <a:ea typeface="+mn-ea"/>
              </a:rPr>
              <a:t>変化</a:t>
            </a:r>
            <a:r>
              <a:rPr kumimoji="1" lang="ja-JP" altLang="en-US" sz="4400" b="1" kern="1200" dirty="0">
                <a:latin typeface="+mn-ea"/>
                <a:ea typeface="+mn-ea"/>
              </a:rPr>
              <a:t>が分かる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pPr marL="0" indent="0">
              <a:buNone/>
            </a:pPr>
            <a:r>
              <a:rPr lang="ja-JP" altLang="en-US" sz="3600" b="1" dirty="0">
                <a:solidFill>
                  <a:schemeClr val="accent2"/>
                </a:solidFill>
              </a:rPr>
              <a:t>スライドショー</a:t>
            </a:r>
            <a:endParaRPr lang="en-US" altLang="ja-JP" sz="3600" b="1" dirty="0">
              <a:solidFill>
                <a:schemeClr val="accent2"/>
              </a:solidFill>
            </a:endParaRPr>
          </a:p>
          <a:p>
            <a:pPr marL="0" indent="0">
              <a:buNone/>
            </a:pPr>
            <a:r>
              <a:rPr lang="en-US" altLang="ja-JP" dirty="0"/>
              <a:t>	</a:t>
            </a:r>
            <a:r>
              <a:rPr lang="ja-JP" altLang="en-US" dirty="0"/>
              <a:t>登録した写真をスライドショー形式でみることができる</a:t>
            </a:r>
            <a:endParaRPr lang="en-US" altLang="ja-JP" dirty="0"/>
          </a:p>
          <a:p>
            <a:endParaRPr lang="en-US" altLang="ja-JP" dirty="0"/>
          </a:p>
          <a:p>
            <a:pPr marL="0" indent="0">
              <a:buNone/>
            </a:pPr>
            <a:r>
              <a:rPr lang="ja-JP" altLang="en-US" sz="3600" b="1" dirty="0">
                <a:solidFill>
                  <a:schemeClr val="accent2"/>
                </a:solidFill>
              </a:rPr>
              <a:t>グラフ</a:t>
            </a:r>
            <a:endParaRPr lang="en-US" altLang="ja-JP" sz="3600" b="1" dirty="0">
              <a:solidFill>
                <a:schemeClr val="accent2"/>
              </a:solidFill>
            </a:endParaRPr>
          </a:p>
          <a:p>
            <a:pPr marL="0" indent="0">
              <a:buNone/>
            </a:pPr>
            <a:r>
              <a:rPr lang="en-US" altLang="ja-JP" dirty="0"/>
              <a:t>	</a:t>
            </a:r>
            <a:r>
              <a:rPr lang="ja-JP" altLang="en-US" dirty="0"/>
              <a:t>体重の変化を可視化</a:t>
            </a:r>
            <a:endParaRPr lang="en-US" altLang="ja-JP" dirty="0"/>
          </a:p>
        </p:txBody>
      </p:sp>
    </p:spTree>
    <p:extLst>
      <p:ext uri="{BB962C8B-B14F-4D97-AF65-F5344CB8AC3E}">
        <p14:creationId xmlns:p14="http://schemas.microsoft.com/office/powerpoint/2010/main" val="81127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6CD3E450-05F8-4FA8-805C-46DB6B2DA627}"/>
              </a:ext>
            </a:extLst>
          </p:cNvPr>
          <p:cNvSpPr/>
          <p:nvPr/>
        </p:nvSpPr>
        <p:spPr>
          <a:xfrm>
            <a:off x="4110037" y="159555"/>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7" name="フリーフォーム: 図形 6">
            <a:extLst>
              <a:ext uri="{FF2B5EF4-FFF2-40B4-BE49-F238E27FC236}">
                <a16:creationId xmlns:a16="http://schemas.microsoft.com/office/drawing/2014/main" id="{4D031189-4F1C-4B06-9913-1A4407A50291}"/>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2646AA97-AA87-4943-B2E0-246340113C6B}"/>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rgbClr val="00B050"/>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Tree>
    <p:extLst>
      <p:ext uri="{BB962C8B-B14F-4D97-AF65-F5344CB8AC3E}">
        <p14:creationId xmlns:p14="http://schemas.microsoft.com/office/powerpoint/2010/main" val="28296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lnSpcReduction="10000"/>
          </a:bodyPr>
          <a:lstStyle/>
          <a:p>
            <a:pPr marL="0" indent="0">
              <a:buNone/>
            </a:pPr>
            <a:r>
              <a:rPr lang="ja-JP" altLang="en-US" sz="3600" b="1" dirty="0">
                <a:solidFill>
                  <a:srgbClr val="00B050"/>
                </a:solidFill>
              </a:rPr>
              <a:t>ゆるい食事記録</a:t>
            </a:r>
            <a:endParaRPr lang="en-US" altLang="ja-JP" b="1" dirty="0">
              <a:solidFill>
                <a:srgbClr val="00B050"/>
              </a:solidFill>
            </a:endParaRPr>
          </a:p>
          <a:p>
            <a:pPr marL="0" indent="0">
              <a:buNone/>
            </a:pPr>
            <a:r>
              <a:rPr lang="en-US" altLang="ja-JP" dirty="0"/>
              <a:t>	</a:t>
            </a:r>
            <a:r>
              <a:rPr lang="ja-JP" altLang="en-US" dirty="0"/>
              <a:t>制限・縛りなし</a:t>
            </a:r>
            <a:endParaRPr lang="en-US" altLang="ja-JP" dirty="0"/>
          </a:p>
          <a:p>
            <a:pPr marL="0" indent="0">
              <a:buNone/>
            </a:pPr>
            <a:r>
              <a:rPr lang="en-US" altLang="ja-JP" dirty="0"/>
              <a:t>		</a:t>
            </a:r>
            <a:r>
              <a:rPr lang="ja-JP" altLang="en-US" dirty="0"/>
              <a:t>記録することで、</a:t>
            </a:r>
            <a:r>
              <a:rPr lang="ja-JP" altLang="en-US" b="1" dirty="0"/>
              <a:t>自分の食事の傾向を再発見</a:t>
            </a:r>
            <a:r>
              <a:rPr lang="ja-JP" altLang="en-US" dirty="0"/>
              <a:t>できる</a:t>
            </a:r>
            <a:r>
              <a:rPr lang="en-US" altLang="ja-JP" b="1" dirty="0"/>
              <a:t>	</a:t>
            </a:r>
            <a:endParaRPr lang="en-US" altLang="ja-JP" dirty="0"/>
          </a:p>
          <a:p>
            <a:pPr marL="0" indent="0">
              <a:buNone/>
            </a:pPr>
            <a:r>
              <a:rPr lang="en-US" altLang="ja-JP" dirty="0"/>
              <a:t>	</a:t>
            </a:r>
            <a:r>
              <a:rPr lang="ja-JP" altLang="en-US" dirty="0"/>
              <a:t>飲酒・運動についてもあり</a:t>
            </a:r>
            <a:r>
              <a:rPr lang="en-US" altLang="ja-JP" dirty="0"/>
              <a:t>/</a:t>
            </a:r>
            <a:r>
              <a:rPr lang="ja-JP" altLang="en-US" dirty="0"/>
              <a:t>なしのみ記録</a:t>
            </a:r>
            <a:endParaRPr lang="en-US" altLang="ja-JP" dirty="0"/>
          </a:p>
          <a:p>
            <a:pPr marL="0" indent="0">
              <a:buNone/>
            </a:pPr>
            <a:r>
              <a:rPr lang="en-US" altLang="ja-JP" sz="3600" b="1" dirty="0">
                <a:solidFill>
                  <a:srgbClr val="FF0000"/>
                </a:solidFill>
              </a:rPr>
              <a:t>	</a:t>
            </a:r>
            <a:r>
              <a:rPr lang="ja-JP" altLang="en-US" sz="4000" b="1" dirty="0">
                <a:solidFill>
                  <a:srgbClr val="FF0000"/>
                </a:solidFill>
              </a:rPr>
              <a:t>＋</a:t>
            </a:r>
            <a:r>
              <a:rPr lang="ja-JP" altLang="en-US" dirty="0"/>
              <a:t>少しの散歩でも記録。見返したときに</a:t>
            </a:r>
            <a:r>
              <a:rPr lang="ja-JP" altLang="en-US" b="1" dirty="0"/>
              <a:t>達成感</a:t>
            </a:r>
            <a:r>
              <a:rPr lang="ja-JP" altLang="en-US" dirty="0"/>
              <a:t>を得る　</a:t>
            </a:r>
            <a:r>
              <a:rPr lang="en-US" altLang="ja-JP" dirty="0"/>
              <a:t>	</a:t>
            </a:r>
          </a:p>
          <a:p>
            <a:pPr marL="0" indent="0">
              <a:buNone/>
            </a:pPr>
            <a:endParaRPr lang="en-US" altLang="ja-JP" b="1" dirty="0">
              <a:solidFill>
                <a:srgbClr val="00B050"/>
              </a:solidFill>
            </a:endParaRPr>
          </a:p>
          <a:p>
            <a:pPr marL="0" indent="0">
              <a:buNone/>
            </a:pPr>
            <a:r>
              <a:rPr lang="ja-JP" altLang="en-US" sz="3600" b="1" dirty="0">
                <a:solidFill>
                  <a:srgbClr val="00B050"/>
                </a:solidFill>
              </a:rPr>
              <a:t>目標体重の設定</a:t>
            </a:r>
            <a:endParaRPr lang="en-US" altLang="ja-JP" dirty="0"/>
          </a:p>
          <a:p>
            <a:pPr marL="0" indent="0">
              <a:buNone/>
            </a:pPr>
            <a:r>
              <a:rPr lang="en-US" altLang="ja-JP" dirty="0"/>
              <a:t>	</a:t>
            </a:r>
            <a:r>
              <a:rPr lang="ja-JP" altLang="en-US" dirty="0"/>
              <a:t>目標体重が</a:t>
            </a:r>
            <a:r>
              <a:rPr lang="ja-JP" altLang="en-US" b="1" dirty="0"/>
              <a:t>常に表示される</a:t>
            </a:r>
            <a:r>
              <a:rPr lang="ja-JP" altLang="en-US" dirty="0"/>
              <a:t>ので意識に刷り込まれる</a:t>
            </a:r>
            <a:endParaRPr lang="en-US" altLang="ja-JP" dirty="0"/>
          </a:p>
          <a:p>
            <a:pPr marL="0" indent="0">
              <a:buNone/>
            </a:pPr>
            <a:endParaRPr lang="en-US" altLang="ja-JP" dirty="0"/>
          </a:p>
        </p:txBody>
      </p:sp>
    </p:spTree>
    <p:extLst>
      <p:ext uri="{BB962C8B-B14F-4D97-AF65-F5344CB8AC3E}">
        <p14:creationId xmlns:p14="http://schemas.microsoft.com/office/powerpoint/2010/main" val="292851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018674" y="2965517"/>
            <a:ext cx="10154652" cy="926965"/>
          </a:xfrm>
          <a:prstGeom prst="rect">
            <a:avLst/>
          </a:prstGeom>
        </p:spPr>
        <p:txBody>
          <a:bodyPr>
            <a:normAutofit fontScale="92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7200" b="1" dirty="0">
                <a:latin typeface="+mn-ea"/>
                <a:ea typeface="+mn-ea"/>
              </a:rPr>
              <a:t>３</a:t>
            </a:r>
            <a:r>
              <a:rPr lang="en-US" altLang="ja-JP" sz="7200" b="1" dirty="0">
                <a:latin typeface="+mn-ea"/>
                <a:ea typeface="+mn-ea"/>
              </a:rPr>
              <a:t>. </a:t>
            </a:r>
            <a:r>
              <a:rPr lang="ja-JP" altLang="en-US" sz="7200" b="1" dirty="0">
                <a:latin typeface="+mn-ea"/>
                <a:ea typeface="+mn-ea"/>
              </a:rPr>
              <a:t>デモンストレーション</a:t>
            </a:r>
          </a:p>
        </p:txBody>
      </p:sp>
    </p:spTree>
    <p:extLst>
      <p:ext uri="{BB962C8B-B14F-4D97-AF65-F5344CB8AC3E}">
        <p14:creationId xmlns:p14="http://schemas.microsoft.com/office/powerpoint/2010/main" val="132616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健康診断の結果を見ている男性のイラスト（笑顔）">
            <a:extLst>
              <a:ext uri="{FF2B5EF4-FFF2-40B4-BE49-F238E27FC236}">
                <a16:creationId xmlns:a16="http://schemas.microsoft.com/office/drawing/2014/main" id="{387C449C-B660-49E9-88B7-C7FE145D4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67738"/>
            <a:ext cx="4401236" cy="4890262"/>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「きょうから」利用後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4813224" y="1233530"/>
            <a:ext cx="4783781" cy="2968668"/>
          </a:xfrm>
          <a:prstGeom prst="cloudCallout">
            <a:avLst>
              <a:gd name="adj1" fmla="val -55795"/>
              <a:gd name="adj2" fmla="val 3726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縛りがないから継続できた</a:t>
            </a:r>
            <a:endParaRPr kumimoji="1" lang="ja-JP" altLang="en-US" sz="3200" b="1" dirty="0"/>
          </a:p>
        </p:txBody>
      </p:sp>
      <p:sp>
        <p:nvSpPr>
          <p:cNvPr id="12" name="思考の吹き出し: 雲形 11">
            <a:extLst>
              <a:ext uri="{FF2B5EF4-FFF2-40B4-BE49-F238E27FC236}">
                <a16:creationId xmlns:a16="http://schemas.microsoft.com/office/drawing/2014/main" id="{14B3EC8E-6DE4-48E9-B74E-A34B813156AA}"/>
              </a:ext>
            </a:extLst>
          </p:cNvPr>
          <p:cNvSpPr/>
          <p:nvPr/>
        </p:nvSpPr>
        <p:spPr>
          <a:xfrm>
            <a:off x="7205114" y="1444201"/>
            <a:ext cx="4783781" cy="2968668"/>
          </a:xfrm>
          <a:prstGeom prst="cloudCallout">
            <a:avLst>
              <a:gd name="adj1" fmla="val -67514"/>
              <a:gd name="adj2" fmla="val 25317"/>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ltLang="ja-JP" sz="3200" b="1" dirty="0"/>
          </a:p>
          <a:p>
            <a:pPr algn="ctr"/>
            <a:r>
              <a:rPr kumimoji="1" lang="ja-JP" altLang="en-US" sz="3200" b="1" dirty="0"/>
              <a:t>掲示板で</a:t>
            </a:r>
            <a:endParaRPr kumimoji="1" lang="en-US" altLang="ja-JP" sz="3200" b="1" dirty="0"/>
          </a:p>
          <a:p>
            <a:pPr algn="ctr"/>
            <a:r>
              <a:rPr lang="ja-JP" altLang="en-US" sz="3200" b="1" dirty="0"/>
              <a:t>刺激をもらえた</a:t>
            </a:r>
            <a:endParaRPr kumimoji="1" lang="en-US" altLang="ja-JP" sz="3200" b="1" dirty="0"/>
          </a:p>
          <a:p>
            <a:pPr algn="ctr"/>
            <a:endParaRPr kumimoji="1" lang="ja-JP" altLang="en-US" sz="3200" b="1" dirty="0"/>
          </a:p>
        </p:txBody>
      </p:sp>
      <p:sp>
        <p:nvSpPr>
          <p:cNvPr id="13" name="思考の吹き出し: 雲形 12">
            <a:extLst>
              <a:ext uri="{FF2B5EF4-FFF2-40B4-BE49-F238E27FC236}">
                <a16:creationId xmlns:a16="http://schemas.microsoft.com/office/drawing/2014/main" id="{BC78653B-ACDB-4EEE-A0E9-A90700B92336}"/>
              </a:ext>
            </a:extLst>
          </p:cNvPr>
          <p:cNvSpPr/>
          <p:nvPr/>
        </p:nvSpPr>
        <p:spPr>
          <a:xfrm>
            <a:off x="6570019" y="3294508"/>
            <a:ext cx="4783781" cy="2968668"/>
          </a:xfrm>
          <a:prstGeom prst="cloudCallout">
            <a:avLst>
              <a:gd name="adj1" fmla="val -72796"/>
              <a:gd name="adj2" fmla="val -1359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変化が分かって</a:t>
            </a:r>
            <a:endParaRPr kumimoji="1" lang="en-US" altLang="ja-JP" sz="3200" b="1" dirty="0"/>
          </a:p>
          <a:p>
            <a:pPr algn="ctr"/>
            <a:r>
              <a:rPr lang="ja-JP" altLang="en-US" sz="3200" b="1" dirty="0"/>
              <a:t>モチベーションアップ</a:t>
            </a:r>
            <a:endParaRPr kumimoji="1" lang="ja-JP" altLang="en-US" sz="3200" b="1" dirty="0"/>
          </a:p>
        </p:txBody>
      </p:sp>
    </p:spTree>
    <p:extLst>
      <p:ext uri="{BB962C8B-B14F-4D97-AF65-F5344CB8AC3E}">
        <p14:creationId xmlns:p14="http://schemas.microsoft.com/office/powerpoint/2010/main" val="389550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2607808" y="2838385"/>
            <a:ext cx="6976383" cy="1181229"/>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４</a:t>
            </a:r>
            <a:r>
              <a:rPr lang="en-US" altLang="ja-JP" sz="6600" b="1" dirty="0">
                <a:latin typeface="+mn-ea"/>
                <a:ea typeface="+mn-ea"/>
              </a:rPr>
              <a:t>. </a:t>
            </a:r>
            <a:r>
              <a:rPr lang="ja-JP" altLang="en-US" sz="6600" b="1" dirty="0">
                <a:latin typeface="+mn-ea"/>
                <a:ea typeface="+mn-ea"/>
              </a:rPr>
              <a:t>工夫したこと</a:t>
            </a:r>
          </a:p>
        </p:txBody>
      </p:sp>
    </p:spTree>
    <p:extLst>
      <p:ext uri="{BB962C8B-B14F-4D97-AF65-F5344CB8AC3E}">
        <p14:creationId xmlns:p14="http://schemas.microsoft.com/office/powerpoint/2010/main" val="236014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４</a:t>
            </a:r>
            <a:r>
              <a:rPr lang="en-US" altLang="ja-JP" b="1" dirty="0">
                <a:latin typeface="+mn-ea"/>
                <a:ea typeface="+mn-ea"/>
              </a:rPr>
              <a:t>.</a:t>
            </a:r>
            <a:r>
              <a:rPr lang="ja-JP" altLang="en-US" b="1" dirty="0">
                <a:latin typeface="+mn-ea"/>
                <a:ea typeface="+mn-ea"/>
              </a:rPr>
              <a:t>工夫したこと</a:t>
            </a: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fontScale="92500" lnSpcReduction="10000"/>
          </a:bodyPr>
          <a:lstStyle/>
          <a:p>
            <a:pPr marL="0" indent="0">
              <a:buNone/>
            </a:pPr>
            <a:r>
              <a:rPr kumimoji="1" lang="ja-JP" altLang="en-US" sz="3500" b="1" dirty="0">
                <a:solidFill>
                  <a:srgbClr val="FF9999"/>
                </a:solidFill>
              </a:rPr>
              <a:t>デザイン</a:t>
            </a:r>
            <a:endParaRPr kumimoji="1" lang="en-US" altLang="ja-JP" sz="3500" b="1" dirty="0">
              <a:solidFill>
                <a:srgbClr val="FF9999"/>
              </a:solidFill>
            </a:endParaRPr>
          </a:p>
          <a:p>
            <a:pPr marL="0" indent="0">
              <a:buNone/>
            </a:pPr>
            <a:r>
              <a:rPr lang="en-US" altLang="ja-JP" sz="3600" b="1" dirty="0">
                <a:solidFill>
                  <a:srgbClr val="FF9999"/>
                </a:solidFill>
              </a:rPr>
              <a:t>	</a:t>
            </a:r>
            <a:r>
              <a:rPr lang="ja-JP" altLang="en-US" dirty="0"/>
              <a:t>青をメインにして食欲減退</a:t>
            </a:r>
            <a:r>
              <a:rPr lang="en-US" altLang="ja-JP" sz="3600" b="1" dirty="0">
                <a:solidFill>
                  <a:srgbClr val="FF9999"/>
                </a:solidFill>
              </a:rPr>
              <a:t>	</a:t>
            </a:r>
          </a:p>
          <a:p>
            <a:pPr marL="0" indent="0">
              <a:buNone/>
            </a:pPr>
            <a:r>
              <a:rPr lang="ja-JP" altLang="en-US" sz="3500" b="1" dirty="0">
                <a:solidFill>
                  <a:srgbClr val="FF9999"/>
                </a:solidFill>
              </a:rPr>
              <a:t>認識合わせ</a:t>
            </a:r>
            <a:endParaRPr lang="en-US" altLang="ja-JP" sz="3500" b="1" dirty="0">
              <a:solidFill>
                <a:srgbClr val="FF9999"/>
              </a:solidFill>
            </a:endParaRPr>
          </a:p>
          <a:p>
            <a:pPr marL="0" indent="0">
              <a:buNone/>
            </a:pPr>
            <a:r>
              <a:rPr lang="en-US" altLang="ja-JP" dirty="0"/>
              <a:t>	</a:t>
            </a:r>
            <a:r>
              <a:rPr lang="ja-JP" altLang="en-US" u="sng" dirty="0"/>
              <a:t>進捗管理</a:t>
            </a:r>
            <a:r>
              <a:rPr lang="en-US" altLang="ja-JP" dirty="0"/>
              <a:t>	</a:t>
            </a:r>
            <a:r>
              <a:rPr lang="ja-JP" altLang="en-US" dirty="0"/>
              <a:t>口頭・ガントチャート</a:t>
            </a:r>
            <a:endParaRPr lang="en-US" altLang="ja-JP" dirty="0"/>
          </a:p>
          <a:p>
            <a:pPr marL="0" indent="0">
              <a:buNone/>
            </a:pPr>
            <a:r>
              <a:rPr lang="en-US" altLang="ja-JP" dirty="0"/>
              <a:t>	</a:t>
            </a:r>
            <a:r>
              <a:rPr lang="ja-JP" altLang="en-US" u="sng" dirty="0"/>
              <a:t>情報共有</a:t>
            </a:r>
            <a:r>
              <a:rPr lang="en-US" altLang="ja-JP" dirty="0"/>
              <a:t>	</a:t>
            </a:r>
            <a:r>
              <a:rPr lang="ja-JP" altLang="en-US" dirty="0"/>
              <a:t>朝：その日に取り組むこと</a:t>
            </a:r>
            <a:endParaRPr lang="en-US" altLang="ja-JP" dirty="0"/>
          </a:p>
          <a:p>
            <a:pPr marL="0" indent="0">
              <a:buNone/>
            </a:pPr>
            <a:r>
              <a:rPr lang="en-US" altLang="ja-JP" dirty="0"/>
              <a:t>			</a:t>
            </a:r>
            <a:r>
              <a:rPr lang="ja-JP" altLang="en-US" dirty="0"/>
              <a:t>終業前：その日のまとめと翌日に行うこと</a:t>
            </a:r>
            <a:endParaRPr lang="en-US" altLang="ja-JP" dirty="0"/>
          </a:p>
          <a:p>
            <a:pPr marL="0" indent="0">
              <a:buNone/>
            </a:pPr>
            <a:r>
              <a:rPr kumimoji="1" lang="ja-JP" altLang="en-US" sz="3500" b="1" dirty="0">
                <a:solidFill>
                  <a:srgbClr val="FF9999"/>
                </a:solidFill>
              </a:rPr>
              <a:t>教えあい</a:t>
            </a:r>
            <a:endParaRPr kumimoji="1" lang="en-US" altLang="ja-JP" sz="3500" b="1" dirty="0">
              <a:solidFill>
                <a:srgbClr val="FF9999"/>
              </a:solidFill>
            </a:endParaRPr>
          </a:p>
          <a:p>
            <a:pPr marL="0" indent="0">
              <a:buNone/>
            </a:pPr>
            <a:r>
              <a:rPr lang="en-US" altLang="ja-JP" dirty="0"/>
              <a:t>	</a:t>
            </a:r>
            <a:r>
              <a:rPr lang="ja-JP" altLang="en-US" dirty="0"/>
              <a:t>チーム作業</a:t>
            </a:r>
            <a:endParaRPr lang="en-US" altLang="ja-JP" dirty="0"/>
          </a:p>
          <a:p>
            <a:pPr marL="0" indent="0">
              <a:buNone/>
            </a:pPr>
            <a:r>
              <a:rPr kumimoji="1" lang="en-US" altLang="ja-JP" dirty="0"/>
              <a:t>	</a:t>
            </a:r>
            <a:r>
              <a:rPr kumimoji="1" lang="ja-JP" altLang="en-US" dirty="0"/>
              <a:t>勉強会で全体のボトムアップ</a:t>
            </a:r>
            <a:endParaRPr kumimoji="1" lang="en-US" altLang="ja-JP" dirty="0"/>
          </a:p>
        </p:txBody>
      </p:sp>
    </p:spTree>
    <p:extLst>
      <p:ext uri="{BB962C8B-B14F-4D97-AF65-F5344CB8AC3E}">
        <p14:creationId xmlns:p14="http://schemas.microsoft.com/office/powerpoint/2010/main" val="426693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a:xfrm>
            <a:off x="838200" y="329499"/>
            <a:ext cx="10515600" cy="1325563"/>
          </a:xfrm>
        </p:spPr>
        <p:txBody>
          <a:bodyPr/>
          <a:lstStyle/>
          <a:p>
            <a:r>
              <a:rPr kumimoji="1" lang="ja-JP" altLang="en-US" b="1" dirty="0">
                <a:latin typeface="+mn-ea"/>
                <a:ea typeface="+mn-ea"/>
              </a:rPr>
              <a:t>もくじ</a:t>
            </a: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fontScale="92500" lnSpcReduction="20000"/>
          </a:bodyPr>
          <a:lstStyle/>
          <a:p>
            <a:pPr marL="742950" indent="-742950">
              <a:buFont typeface="+mj-lt"/>
              <a:buAutoNum type="arabicPeriod"/>
            </a:pPr>
            <a:r>
              <a:rPr lang="ja-JP" altLang="en-US" sz="3600" b="1" dirty="0">
                <a:latin typeface="+mn-ea"/>
              </a:rPr>
              <a:t>今回の開発テーマ</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「きょうから」の強み</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デモンストレーション</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工夫したこと</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学んだこと</a:t>
            </a:r>
            <a:endParaRPr lang="en-US" altLang="ja-JP" sz="3600" b="1" dirty="0">
              <a:latin typeface="+mn-ea"/>
            </a:endParaRPr>
          </a:p>
          <a:p>
            <a:pPr marL="0" indent="0">
              <a:buNone/>
            </a:pPr>
            <a:endParaRPr lang="en-US" altLang="ja-JP" sz="3600" b="1" dirty="0">
              <a:latin typeface="+mn-ea"/>
            </a:endParaRPr>
          </a:p>
          <a:p>
            <a:pPr marL="0" indent="0">
              <a:buNone/>
            </a:pPr>
            <a:endParaRPr lang="en-US" altLang="ja-JP" sz="3600" b="1" dirty="0">
              <a:latin typeface="+mn-ea"/>
            </a:endParaRPr>
          </a:p>
          <a:p>
            <a:pPr marL="0" indent="0">
              <a:buNone/>
            </a:pPr>
            <a:endParaRPr kumimoji="1" lang="en-US" altLang="ja-JP" sz="3600" b="1" dirty="0">
              <a:latin typeface="+mn-ea"/>
            </a:endParaRPr>
          </a:p>
        </p:txBody>
      </p:sp>
    </p:spTree>
    <p:extLst>
      <p:ext uri="{BB962C8B-B14F-4D97-AF65-F5344CB8AC3E}">
        <p14:creationId xmlns:p14="http://schemas.microsoft.com/office/powerpoint/2010/main" val="220142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B7107-4F05-493F-AE6E-8E6721BB548C}"/>
              </a:ext>
            </a:extLst>
          </p:cNvPr>
          <p:cNvSpPr>
            <a:spLocks noGrp="1"/>
          </p:cNvSpPr>
          <p:nvPr>
            <p:ph type="title"/>
          </p:nvPr>
        </p:nvSpPr>
        <p:spPr/>
        <p:txBody>
          <a:bodyPr/>
          <a:lstStyle/>
          <a:p>
            <a:r>
              <a:rPr kumimoji="1" lang="ja-JP" altLang="en-US" b="1" dirty="0">
                <a:latin typeface="+mn-ea"/>
                <a:ea typeface="+mn-ea"/>
              </a:rPr>
              <a:t>ランク制度</a:t>
            </a:r>
          </a:p>
        </p:txBody>
      </p:sp>
      <p:sp>
        <p:nvSpPr>
          <p:cNvPr id="3" name="コンテンツ プレースホルダー 2">
            <a:extLst>
              <a:ext uri="{FF2B5EF4-FFF2-40B4-BE49-F238E27FC236}">
                <a16:creationId xmlns:a16="http://schemas.microsoft.com/office/drawing/2014/main" id="{62A76065-E3B1-46D7-894F-997299D4A655}"/>
              </a:ext>
            </a:extLst>
          </p:cNvPr>
          <p:cNvSpPr>
            <a:spLocks noGrp="1"/>
          </p:cNvSpPr>
          <p:nvPr>
            <p:ph idx="1"/>
          </p:nvPr>
        </p:nvSpPr>
        <p:spPr/>
        <p:txBody>
          <a:bodyPr>
            <a:normAutofit/>
          </a:bodyPr>
          <a:lstStyle/>
          <a:p>
            <a:r>
              <a:rPr kumimoji="1" lang="en-US" altLang="ja-JP" dirty="0">
                <a:latin typeface="+mn-ea"/>
              </a:rPr>
              <a:t>1</a:t>
            </a:r>
            <a:r>
              <a:rPr kumimoji="1" lang="ja-JP" altLang="en-US" dirty="0">
                <a:latin typeface="+mn-ea"/>
              </a:rPr>
              <a:t>日</a:t>
            </a:r>
            <a:r>
              <a:rPr kumimoji="1" lang="en-US" altLang="ja-JP" dirty="0">
                <a:latin typeface="+mn-ea"/>
              </a:rPr>
              <a:t>1</a:t>
            </a:r>
            <a:r>
              <a:rPr kumimoji="1" lang="ja-JP" altLang="en-US" dirty="0">
                <a:latin typeface="+mn-ea"/>
              </a:rPr>
              <a:t>回の登録で</a:t>
            </a:r>
            <a:r>
              <a:rPr kumimoji="1" lang="en-US" altLang="ja-JP" dirty="0">
                <a:latin typeface="+mn-ea"/>
              </a:rPr>
              <a:t>1</a:t>
            </a:r>
            <a:r>
              <a:rPr kumimoji="1" lang="ja-JP" altLang="en-US" dirty="0">
                <a:latin typeface="+mn-ea"/>
              </a:rPr>
              <a:t>ポイント増加する</a:t>
            </a:r>
            <a:endParaRPr kumimoji="1" lang="en-US" altLang="ja-JP" dirty="0">
              <a:latin typeface="+mn-ea"/>
            </a:endParaRPr>
          </a:p>
          <a:p>
            <a:pPr marL="0" indent="0">
              <a:buNone/>
            </a:pPr>
            <a:r>
              <a:rPr kumimoji="1" lang="en-US" altLang="ja-JP" dirty="0">
                <a:latin typeface="+mn-ea"/>
              </a:rPr>
              <a:t>	AM3:00</a:t>
            </a:r>
            <a:r>
              <a:rPr kumimoji="1" lang="ja-JP" altLang="en-US" dirty="0">
                <a:latin typeface="+mn-ea"/>
              </a:rPr>
              <a:t>の更新時にランクアップが行われる</a:t>
            </a:r>
          </a:p>
          <a:p>
            <a:r>
              <a:rPr kumimoji="1" lang="en-US" altLang="ja-JP" dirty="0">
                <a:latin typeface="+mn-ea"/>
              </a:rPr>
              <a:t>AM3:00</a:t>
            </a:r>
            <a:r>
              <a:rPr kumimoji="1" lang="ja-JP" altLang="en-US" dirty="0">
                <a:latin typeface="+mn-ea"/>
              </a:rPr>
              <a:t>までに登録しなければ</a:t>
            </a:r>
            <a:r>
              <a:rPr kumimoji="1" lang="en-US" altLang="ja-JP" dirty="0">
                <a:latin typeface="+mn-ea"/>
              </a:rPr>
              <a:t>3</a:t>
            </a:r>
            <a:r>
              <a:rPr kumimoji="1" lang="ja-JP" altLang="en-US" dirty="0">
                <a:latin typeface="+mn-ea"/>
              </a:rPr>
              <a:t>ポイント減少する</a:t>
            </a:r>
            <a:endParaRPr kumimoji="1" lang="en-US" altLang="ja-JP" dirty="0">
              <a:latin typeface="+mn-ea"/>
            </a:endParaRPr>
          </a:p>
          <a:p>
            <a:r>
              <a:rPr lang="ja-JP" altLang="en-US" b="0" i="0" u="none" strike="noStrike" dirty="0">
                <a:solidFill>
                  <a:srgbClr val="000000"/>
                </a:solidFill>
                <a:effectLst/>
                <a:latin typeface="+mn-ea"/>
              </a:rPr>
              <a:t>ランクごとに称号を付与する</a:t>
            </a:r>
            <a:r>
              <a:rPr lang="en-US" altLang="ja-JP" b="0" i="0" u="none" strike="noStrike" dirty="0">
                <a:solidFill>
                  <a:srgbClr val="000000"/>
                </a:solidFill>
                <a:effectLst/>
                <a:latin typeface="+mn-ea"/>
              </a:rPr>
              <a:t>(6</a:t>
            </a:r>
            <a:r>
              <a:rPr lang="ja-JP" altLang="en-US" b="0" i="0" u="none" strike="noStrike" dirty="0">
                <a:solidFill>
                  <a:srgbClr val="000000"/>
                </a:solidFill>
                <a:effectLst/>
                <a:latin typeface="+mn-ea"/>
              </a:rPr>
              <a:t>段階</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en-US" altLang="ja-JP" b="0" i="0" u="none" strike="noStrike" dirty="0">
                <a:solidFill>
                  <a:srgbClr val="000000"/>
                </a:solidFill>
                <a:effectLst/>
                <a:latin typeface="+mn-ea"/>
              </a:rPr>
              <a:t>3</a:t>
            </a:r>
            <a:r>
              <a:rPr lang="ja-JP" altLang="en-US" b="0" i="0" u="none" strike="noStrike" dirty="0">
                <a:solidFill>
                  <a:srgbClr val="000000"/>
                </a:solidFill>
                <a:effectLst/>
                <a:latin typeface="+mn-ea"/>
              </a:rPr>
              <a:t>か月</a:t>
            </a:r>
            <a:r>
              <a:rPr lang="en-US" altLang="ja-JP" b="0" i="0" u="none" strike="noStrike" dirty="0">
                <a:solidFill>
                  <a:srgbClr val="000000"/>
                </a:solidFill>
                <a:effectLst/>
                <a:latin typeface="+mn-ea"/>
              </a:rPr>
              <a:t>(90</a:t>
            </a:r>
            <a:r>
              <a:rPr lang="ja-JP" altLang="en-US" b="0" i="0" u="none" strike="noStrike" dirty="0">
                <a:solidFill>
                  <a:srgbClr val="000000"/>
                </a:solidFill>
                <a:effectLst/>
                <a:latin typeface="+mn-ea"/>
              </a:rPr>
              <a:t>日</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ja-JP" altLang="en-US" b="0" i="0" u="none" strike="noStrike" dirty="0">
                <a:solidFill>
                  <a:srgbClr val="000000"/>
                </a:solidFill>
                <a:effectLst/>
                <a:latin typeface="+mn-ea"/>
              </a:rPr>
              <a:t>「怠惰</a:t>
            </a:r>
            <a:r>
              <a:rPr lang="en-US" altLang="ja-JP" b="0" i="0" u="none" strike="noStrike" dirty="0">
                <a:solidFill>
                  <a:srgbClr val="000000"/>
                </a:solidFill>
                <a:effectLst/>
                <a:latin typeface="+mn-ea"/>
              </a:rPr>
              <a:t>(0</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、怠け者</a:t>
            </a:r>
            <a:r>
              <a:rPr lang="en-US" altLang="ja-JP" b="0" i="0" u="none" strike="noStrike" dirty="0">
                <a:solidFill>
                  <a:srgbClr val="000000"/>
                </a:solidFill>
                <a:effectLst/>
                <a:latin typeface="+mn-ea"/>
              </a:rPr>
              <a:t>(4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、一般人</a:t>
            </a:r>
            <a:r>
              <a:rPr lang="en-US" altLang="ja-JP" b="0" i="0" u="none" strike="noStrike" dirty="0">
                <a:solidFill>
                  <a:srgbClr val="000000"/>
                </a:solidFill>
                <a:effectLst/>
                <a:latin typeface="+mn-ea"/>
              </a:rPr>
              <a:t>(14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、エリート</a:t>
            </a:r>
            <a:r>
              <a:rPr lang="en-US" altLang="ja-JP" b="0" i="0" u="none" strike="noStrike" dirty="0">
                <a:solidFill>
                  <a:srgbClr val="000000"/>
                </a:solidFill>
                <a:effectLst/>
                <a:latin typeface="+mn-ea"/>
              </a:rPr>
              <a:t>(28</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、プロ</a:t>
            </a:r>
            <a:r>
              <a:rPr lang="en-US" altLang="ja-JP" b="0" i="0" u="none" strike="noStrike" dirty="0">
                <a:solidFill>
                  <a:srgbClr val="000000"/>
                </a:solidFill>
                <a:effectLst/>
                <a:latin typeface="+mn-ea"/>
              </a:rPr>
              <a:t>(56</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、レジェンド</a:t>
            </a:r>
            <a:r>
              <a:rPr lang="en-US" altLang="ja-JP" b="0" i="0" u="none" strike="noStrike" dirty="0">
                <a:solidFill>
                  <a:srgbClr val="000000"/>
                </a:solidFill>
                <a:effectLst/>
                <a:latin typeface="+mn-ea"/>
              </a:rPr>
              <a:t>(85</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a:t>
            </a:r>
            <a:r>
              <a:rPr lang="ja-JP" altLang="en-US" dirty="0">
                <a:latin typeface="+mn-ea"/>
              </a:rPr>
              <a:t> </a:t>
            </a:r>
            <a:endParaRPr lang="en-US" altLang="ja-JP" dirty="0">
              <a:latin typeface="+mn-ea"/>
            </a:endParaRPr>
          </a:p>
          <a:p>
            <a:r>
              <a:rPr lang="en-US" altLang="ja-JP" b="0" i="0" u="none" strike="noStrike" dirty="0">
                <a:solidFill>
                  <a:srgbClr val="000000"/>
                </a:solidFill>
                <a:effectLst/>
                <a:latin typeface="+mn-ea"/>
              </a:rPr>
              <a:t>1</a:t>
            </a:r>
            <a:r>
              <a:rPr lang="ja-JP" altLang="en-US" b="0" i="0" u="none" strike="noStrike" dirty="0">
                <a:solidFill>
                  <a:srgbClr val="000000"/>
                </a:solidFill>
                <a:effectLst/>
                <a:latin typeface="+mn-ea"/>
              </a:rPr>
              <a:t>日の</a:t>
            </a:r>
            <a:r>
              <a:rPr lang="en-US" altLang="ja-JP" b="0" i="0" u="none" strike="noStrike" dirty="0">
                <a:solidFill>
                  <a:srgbClr val="000000"/>
                </a:solidFill>
                <a:effectLst/>
                <a:latin typeface="+mn-ea"/>
              </a:rPr>
              <a:t>AM3:00</a:t>
            </a:r>
            <a:r>
              <a:rPr lang="ja-JP" altLang="en-US" b="0" i="0" u="none" strike="noStrike" dirty="0">
                <a:solidFill>
                  <a:srgbClr val="000000"/>
                </a:solidFill>
                <a:effectLst/>
                <a:latin typeface="+mn-ea"/>
              </a:rPr>
              <a:t>に一番下のランクにリセットする</a:t>
            </a:r>
            <a:r>
              <a:rPr lang="ja-JP" altLang="en-US" dirty="0">
                <a:latin typeface="+mn-ea"/>
              </a:rPr>
              <a:t> </a:t>
            </a:r>
            <a:endParaRPr kumimoji="1" lang="ja-JP" altLang="en-US" dirty="0">
              <a:latin typeface="+mn-ea"/>
            </a:endParaRPr>
          </a:p>
        </p:txBody>
      </p:sp>
    </p:spTree>
    <p:extLst>
      <p:ext uri="{BB962C8B-B14F-4D97-AF65-F5344CB8AC3E}">
        <p14:creationId xmlns:p14="http://schemas.microsoft.com/office/powerpoint/2010/main" val="177188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B7B6A5-057F-4CF9-8DE4-B6B371F593E8}"/>
              </a:ext>
            </a:extLst>
          </p:cNvPr>
          <p:cNvSpPr>
            <a:spLocks noGrp="1"/>
          </p:cNvSpPr>
          <p:nvPr>
            <p:ph type="title"/>
          </p:nvPr>
        </p:nvSpPr>
        <p:spPr/>
        <p:txBody>
          <a:bodyPr/>
          <a:lstStyle/>
          <a:p>
            <a:r>
              <a:rPr kumimoji="1" lang="ja-JP" altLang="en-US" b="1" dirty="0">
                <a:latin typeface="+mn-ea"/>
                <a:ea typeface="+mn-ea"/>
              </a:rPr>
              <a:t>ランク制度</a:t>
            </a:r>
          </a:p>
        </p:txBody>
      </p:sp>
      <p:sp>
        <p:nvSpPr>
          <p:cNvPr id="3" name="コンテンツ プレースホルダー 2">
            <a:extLst>
              <a:ext uri="{FF2B5EF4-FFF2-40B4-BE49-F238E27FC236}">
                <a16:creationId xmlns:a16="http://schemas.microsoft.com/office/drawing/2014/main" id="{5C3EADF8-C0B0-45FB-B899-B35F668D066C}"/>
              </a:ext>
            </a:extLst>
          </p:cNvPr>
          <p:cNvSpPr>
            <a:spLocks noGrp="1"/>
          </p:cNvSpPr>
          <p:nvPr>
            <p:ph idx="1"/>
          </p:nvPr>
        </p:nvSpPr>
        <p:spPr/>
        <p:txBody>
          <a:bodyPr>
            <a:normAutofit/>
          </a:bodyPr>
          <a:lstStyle/>
          <a:p>
            <a:pPr marL="0" indent="0">
              <a:buNone/>
            </a:pPr>
            <a:r>
              <a:rPr lang="ja-JP" altLang="en-US" sz="4000" b="0" i="0" u="none" strike="noStrike" dirty="0">
                <a:solidFill>
                  <a:srgbClr val="000000"/>
                </a:solidFill>
                <a:effectLst/>
                <a:latin typeface="+mn-ea"/>
              </a:rPr>
              <a:t>怠惰</a:t>
            </a:r>
            <a:r>
              <a:rPr lang="en-US" altLang="ja-JP" sz="4000" b="0" i="0" u="none" strike="noStrike" dirty="0">
                <a:solidFill>
                  <a:srgbClr val="000000"/>
                </a:solidFill>
                <a:effectLst/>
                <a:latin typeface="+mn-ea"/>
              </a:rPr>
              <a:t>(0</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怠け者</a:t>
            </a:r>
            <a:r>
              <a:rPr lang="en-US" altLang="ja-JP" sz="4000" b="0" i="0" u="none" strike="noStrike" dirty="0">
                <a:solidFill>
                  <a:srgbClr val="000000"/>
                </a:solidFill>
                <a:effectLst/>
                <a:latin typeface="+mn-ea"/>
              </a:rPr>
              <a:t>(4</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一般人</a:t>
            </a:r>
            <a:r>
              <a:rPr lang="en-US" altLang="ja-JP" sz="4000" b="0" i="0" u="none" strike="noStrike" dirty="0">
                <a:solidFill>
                  <a:srgbClr val="000000"/>
                </a:solidFill>
                <a:effectLst/>
                <a:latin typeface="+mn-ea"/>
              </a:rPr>
              <a:t>(14</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エリート</a:t>
            </a:r>
            <a:r>
              <a:rPr lang="en-US" altLang="ja-JP" sz="4000" b="0" i="0" u="none" strike="noStrike" dirty="0">
                <a:solidFill>
                  <a:srgbClr val="000000"/>
                </a:solidFill>
                <a:effectLst/>
                <a:latin typeface="+mn-ea"/>
              </a:rPr>
              <a:t>(28</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プロ</a:t>
            </a:r>
            <a:r>
              <a:rPr lang="en-US" altLang="ja-JP" sz="4000" b="0" i="0" u="none" strike="noStrike" dirty="0">
                <a:solidFill>
                  <a:srgbClr val="000000"/>
                </a:solidFill>
                <a:effectLst/>
                <a:latin typeface="+mn-ea"/>
              </a:rPr>
              <a:t>(56</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レジェンド</a:t>
            </a:r>
            <a:r>
              <a:rPr lang="en-US" altLang="ja-JP" sz="4000" b="0" i="0" u="none" strike="noStrike" dirty="0">
                <a:solidFill>
                  <a:srgbClr val="000000"/>
                </a:solidFill>
                <a:effectLst/>
                <a:latin typeface="+mn-ea"/>
              </a:rPr>
              <a:t>(85</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kumimoji="1" lang="ja-JP" altLang="en-US" sz="4000" dirty="0"/>
          </a:p>
        </p:txBody>
      </p:sp>
    </p:spTree>
    <p:extLst>
      <p:ext uri="{BB962C8B-B14F-4D97-AF65-F5344CB8AC3E}">
        <p14:creationId xmlns:p14="http://schemas.microsoft.com/office/powerpoint/2010/main" val="256615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42A25BB5-6D17-4732-B2C3-646016417A44}"/>
              </a:ext>
            </a:extLst>
          </p:cNvPr>
          <p:cNvPicPr>
            <a:picLocks noGrp="1" noChangeAspect="1"/>
          </p:cNvPicPr>
          <p:nvPr>
            <p:ph idx="1"/>
          </p:nvPr>
        </p:nvPicPr>
        <p:blipFill>
          <a:blip r:embed="rId2"/>
          <a:stretch>
            <a:fillRect/>
          </a:stretch>
        </p:blipFill>
        <p:spPr>
          <a:xfrm>
            <a:off x="2047692" y="212706"/>
            <a:ext cx="8096615" cy="6432588"/>
          </a:xfrm>
        </p:spPr>
      </p:pic>
    </p:spTree>
    <p:extLst>
      <p:ext uri="{BB962C8B-B14F-4D97-AF65-F5344CB8AC3E}">
        <p14:creationId xmlns:p14="http://schemas.microsoft.com/office/powerpoint/2010/main" val="161714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3249009" y="2899076"/>
            <a:ext cx="5693981" cy="105984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５</a:t>
            </a:r>
            <a:r>
              <a:rPr lang="en-US" altLang="ja-JP" sz="6600" b="1" dirty="0">
                <a:latin typeface="+mn-ea"/>
                <a:ea typeface="+mn-ea"/>
              </a:rPr>
              <a:t>. </a:t>
            </a:r>
            <a:r>
              <a:rPr lang="ja-JP" altLang="en-US" sz="6600" b="1" dirty="0">
                <a:latin typeface="+mn-ea"/>
                <a:ea typeface="+mn-ea"/>
              </a:rPr>
              <a:t>学んだこと</a:t>
            </a:r>
          </a:p>
        </p:txBody>
      </p:sp>
    </p:spTree>
    <p:extLst>
      <p:ext uri="{BB962C8B-B14F-4D97-AF65-F5344CB8AC3E}">
        <p14:creationId xmlns:p14="http://schemas.microsoft.com/office/powerpoint/2010/main" val="11412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kumimoji="1" lang="ja-JP" altLang="en-US" sz="3600" b="1" dirty="0">
                <a:solidFill>
                  <a:srgbClr val="FF9999"/>
                </a:solidFill>
              </a:rPr>
              <a:t>計画の重要性</a:t>
            </a:r>
            <a:r>
              <a:rPr kumimoji="1" lang="en-US" altLang="ja-JP" sz="3900" dirty="0"/>
              <a:t>	</a:t>
            </a:r>
          </a:p>
          <a:p>
            <a:pPr marL="0" indent="0">
              <a:buNone/>
            </a:pPr>
            <a:r>
              <a:rPr lang="en-US" altLang="ja-JP" sz="3600" dirty="0"/>
              <a:t>	</a:t>
            </a:r>
            <a:r>
              <a:rPr kumimoji="1" lang="ja-JP" altLang="en-US" dirty="0"/>
              <a:t>設計段階で見切り発車だった部分があった</a:t>
            </a:r>
            <a:endParaRPr kumimoji="1" lang="en-US" altLang="ja-JP" dirty="0"/>
          </a:p>
          <a:p>
            <a:pPr marL="0" indent="0">
              <a:buNone/>
            </a:pPr>
            <a:r>
              <a:rPr kumimoji="1" lang="en-US" altLang="ja-JP" dirty="0"/>
              <a:t>	</a:t>
            </a:r>
            <a:r>
              <a:rPr kumimoji="1" lang="ja-JP" altLang="en-US" dirty="0"/>
              <a:t>設計書の重要性への理解が足りていなかった</a:t>
            </a:r>
            <a:endParaRPr kumimoji="1" lang="en-US" altLang="ja-JP" dirty="0"/>
          </a:p>
          <a:p>
            <a:pPr marL="0" indent="0">
              <a:buNone/>
            </a:pPr>
            <a:endParaRPr kumimoji="1" lang="en-US" altLang="ja-JP" b="1" dirty="0">
              <a:solidFill>
                <a:srgbClr val="FF9999"/>
              </a:solidFill>
            </a:endParaRPr>
          </a:p>
          <a:p>
            <a:pPr marL="0" indent="0">
              <a:buNone/>
            </a:pPr>
            <a:r>
              <a:rPr kumimoji="1" lang="ja-JP" altLang="en-US" sz="3600" b="1" dirty="0">
                <a:solidFill>
                  <a:srgbClr val="FF9999"/>
                </a:solidFill>
              </a:rPr>
              <a:t>技術に関して</a:t>
            </a:r>
            <a:endParaRPr kumimoji="1" lang="en-US" altLang="ja-JP" dirty="0"/>
          </a:p>
          <a:p>
            <a:pPr marL="0" indent="0">
              <a:buNone/>
            </a:pPr>
            <a:r>
              <a:rPr lang="en-US" altLang="ja-JP" dirty="0"/>
              <a:t>	</a:t>
            </a:r>
            <a:r>
              <a:rPr kumimoji="1" lang="ja-JP" altLang="en-US" dirty="0"/>
              <a:t>質問・コーディングを繰り返しスキルアップ</a:t>
            </a:r>
            <a:endParaRPr kumimoji="1" lang="en-US" altLang="ja-JP" dirty="0"/>
          </a:p>
          <a:p>
            <a:pPr marL="0" indent="0">
              <a:buNone/>
            </a:pPr>
            <a:r>
              <a:rPr kumimoji="1" lang="en-US" altLang="ja-JP" dirty="0"/>
              <a:t>	</a:t>
            </a:r>
            <a:r>
              <a:rPr kumimoji="1" lang="ja-JP" altLang="en-US" dirty="0"/>
              <a:t>学んだ技術を応用する難しさ</a:t>
            </a:r>
            <a:endParaRPr kumimoji="1" lang="en-US" altLang="ja-JP" dirty="0"/>
          </a:p>
        </p:txBody>
      </p:sp>
    </p:spTree>
    <p:extLst>
      <p:ext uri="{BB962C8B-B14F-4D97-AF65-F5344CB8AC3E}">
        <p14:creationId xmlns:p14="http://schemas.microsoft.com/office/powerpoint/2010/main" val="264570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kumimoji="1" lang="ja-JP" altLang="en-US" sz="3600" b="1" dirty="0">
                <a:solidFill>
                  <a:srgbClr val="FF9999"/>
                </a:solidFill>
              </a:rPr>
              <a:t>今後</a:t>
            </a:r>
            <a:endParaRPr kumimoji="1" lang="en-US" altLang="ja-JP" dirty="0"/>
          </a:p>
        </p:txBody>
      </p:sp>
    </p:spTree>
    <p:extLst>
      <p:ext uri="{BB962C8B-B14F-4D97-AF65-F5344CB8AC3E}">
        <p14:creationId xmlns:p14="http://schemas.microsoft.com/office/powerpoint/2010/main" val="214248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6CD7B-AE3C-468C-ACFC-12AD48CB2581}"/>
              </a:ext>
            </a:extLst>
          </p:cNvPr>
          <p:cNvSpPr>
            <a:spLocks noGrp="1"/>
          </p:cNvSpPr>
          <p:nvPr>
            <p:ph type="title"/>
          </p:nvPr>
        </p:nvSpPr>
        <p:spPr>
          <a:xfrm>
            <a:off x="838200" y="299810"/>
            <a:ext cx="10515600" cy="1325563"/>
          </a:xfrm>
        </p:spPr>
        <p:txBody>
          <a:bodyPr>
            <a:normAutofit/>
          </a:bodyPr>
          <a:lstStyle/>
          <a:p>
            <a:r>
              <a:rPr lang="ja-JP" altLang="en-US" b="1" dirty="0">
                <a:latin typeface="+mn-ea"/>
                <a:ea typeface="+mn-ea"/>
              </a:rPr>
              <a:t>謝辞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42268219-C040-410E-8B57-0FEAC66D09C2}"/>
              </a:ext>
            </a:extLst>
          </p:cNvPr>
          <p:cNvSpPr>
            <a:spLocks noGrp="1"/>
          </p:cNvSpPr>
          <p:nvPr>
            <p:ph idx="1"/>
          </p:nvPr>
        </p:nvSpPr>
        <p:spPr/>
        <p:txBody>
          <a:bodyPr>
            <a:normAutofit/>
          </a:bodyPr>
          <a:lstStyle/>
          <a:p>
            <a:pPr marL="0" indent="0">
              <a:buNone/>
            </a:pPr>
            <a:endParaRPr lang="en-US" altLang="ja-JP" sz="4000" b="1" i="0" dirty="0">
              <a:effectLst/>
              <a:latin typeface="Courier New" panose="02070309020205020404" pitchFamily="49" charset="0"/>
            </a:endParaRPr>
          </a:p>
          <a:p>
            <a:pPr marL="0" indent="0">
              <a:buNone/>
            </a:pPr>
            <a:r>
              <a:rPr lang="ja-JP" altLang="en-US" sz="4000" b="1" i="0" dirty="0">
                <a:effectLst/>
                <a:latin typeface="Courier New" panose="02070309020205020404" pitchFamily="49" charset="0"/>
              </a:rPr>
              <a:t>　研修講師の皆様、ならびに研修事務局の皆様、一緒に学習してくれたクラスのみなさま、関係者のみなさまに御礼申し上げます。</a:t>
            </a:r>
            <a:endParaRPr lang="en-US" altLang="ja-JP" sz="4000" b="1" i="0" dirty="0">
              <a:effectLst/>
              <a:latin typeface="Courier New" panose="02070309020205020404" pitchFamily="49" charset="0"/>
            </a:endParaRPr>
          </a:p>
          <a:p>
            <a:pPr marL="0" indent="0">
              <a:buNone/>
            </a:pPr>
            <a:r>
              <a:rPr kumimoji="1" lang="ja-JP" altLang="en-US" sz="4000" b="1" dirty="0">
                <a:latin typeface="Courier New" panose="02070309020205020404" pitchFamily="49" charset="0"/>
              </a:rPr>
              <a:t>　ご清聴ありがとうございました。</a:t>
            </a:r>
            <a:endParaRPr kumimoji="1" lang="ja-JP" altLang="en-US" sz="4000" b="1" dirty="0"/>
          </a:p>
        </p:txBody>
      </p:sp>
    </p:spTree>
    <p:extLst>
      <p:ext uri="{BB962C8B-B14F-4D97-AF65-F5344CB8AC3E}">
        <p14:creationId xmlns:p14="http://schemas.microsoft.com/office/powerpoint/2010/main" val="396815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906361" y="2927450"/>
            <a:ext cx="8379278" cy="1003099"/>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１</a:t>
            </a:r>
            <a:r>
              <a:rPr lang="en-US" altLang="ja-JP" sz="6600" b="1" dirty="0">
                <a:latin typeface="+mn-ea"/>
                <a:ea typeface="+mn-ea"/>
              </a:rPr>
              <a:t>. </a:t>
            </a:r>
            <a:r>
              <a:rPr lang="ja-JP" altLang="en-US" sz="6600" b="1" dirty="0">
                <a:latin typeface="+mn-ea"/>
                <a:ea typeface="+mn-ea"/>
              </a:rPr>
              <a:t>今回の開発テーマ</a:t>
            </a:r>
          </a:p>
        </p:txBody>
      </p:sp>
    </p:spTree>
    <p:extLst>
      <p:ext uri="{BB962C8B-B14F-4D97-AF65-F5344CB8AC3E}">
        <p14:creationId xmlns:p14="http://schemas.microsoft.com/office/powerpoint/2010/main" val="39856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p:txBody>
          <a:bodyPr>
            <a:normAutofit/>
          </a:bodyPr>
          <a:lstStyle/>
          <a:p>
            <a:r>
              <a:rPr lang="ja-JP" altLang="en-US" b="1" dirty="0">
                <a:latin typeface="+mn-ea"/>
                <a:ea typeface="+mn-ea"/>
              </a:rPr>
              <a:t>１</a:t>
            </a:r>
            <a:r>
              <a:rPr lang="en-US" altLang="ja-JP" b="1" dirty="0">
                <a:latin typeface="+mn-ea"/>
                <a:ea typeface="+mn-ea"/>
              </a:rPr>
              <a:t>.</a:t>
            </a:r>
            <a:r>
              <a:rPr lang="ja-JP" altLang="en-US" b="1" dirty="0">
                <a:latin typeface="+mn-ea"/>
                <a:ea typeface="+mn-ea"/>
              </a:rPr>
              <a:t>今回の開発テーマ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lnSpcReduction="10000"/>
          </a:bodyPr>
          <a:lstStyle/>
          <a:p>
            <a:pPr marL="0" indent="0">
              <a:buNone/>
            </a:pPr>
            <a:r>
              <a:rPr lang="ja-JP" altLang="en-US" sz="3600" b="1" dirty="0">
                <a:latin typeface="+mn-ea"/>
              </a:rPr>
              <a:t>ターゲット</a:t>
            </a:r>
            <a:endParaRPr lang="en-US" altLang="ja-JP" sz="3600" b="1" dirty="0">
              <a:latin typeface="+mn-ea"/>
            </a:endParaRPr>
          </a:p>
          <a:p>
            <a:pPr marL="0" indent="0">
              <a:buNone/>
            </a:pPr>
            <a:r>
              <a:rPr kumimoji="1" lang="en-US" altLang="ja-JP" sz="3600" b="1" dirty="0">
                <a:latin typeface="+mn-ea"/>
              </a:rPr>
              <a:t>	</a:t>
            </a:r>
            <a:r>
              <a:rPr kumimoji="1" lang="ja-JP" altLang="en-US" sz="3600" b="1" dirty="0">
                <a:latin typeface="+mn-ea"/>
              </a:rPr>
              <a:t>ダイエットへの</a:t>
            </a:r>
            <a:r>
              <a:rPr kumimoji="1" lang="ja-JP" altLang="en-US" sz="4000" b="1" dirty="0">
                <a:solidFill>
                  <a:srgbClr val="00B0F0"/>
                </a:solidFill>
                <a:latin typeface="+mn-ea"/>
              </a:rPr>
              <a:t>優先度が低い</a:t>
            </a:r>
            <a:r>
              <a:rPr kumimoji="1" lang="ja-JP" altLang="en-US" sz="3600" b="1" dirty="0">
                <a:latin typeface="+mn-ea"/>
              </a:rPr>
              <a:t>一人暮らし</a:t>
            </a:r>
            <a:endParaRPr kumimoji="1" lang="en-US" altLang="ja-JP" sz="3600" b="1" dirty="0">
              <a:latin typeface="+mn-ea"/>
            </a:endParaRPr>
          </a:p>
          <a:p>
            <a:pPr marL="0" indent="0">
              <a:buNone/>
            </a:pPr>
            <a:r>
              <a:rPr lang="en-US" altLang="ja-JP" sz="3600" b="1" dirty="0">
                <a:latin typeface="+mn-ea"/>
              </a:rPr>
              <a:t>	</a:t>
            </a:r>
            <a:r>
              <a:rPr kumimoji="1" lang="en-US" altLang="ja-JP" sz="3600" b="1" dirty="0">
                <a:latin typeface="+mn-ea"/>
              </a:rPr>
              <a:t>20</a:t>
            </a:r>
            <a:r>
              <a:rPr lang="ja-JP" altLang="en-US" sz="3600" b="1" dirty="0">
                <a:latin typeface="+mn-ea"/>
              </a:rPr>
              <a:t>代会社員</a:t>
            </a:r>
            <a:endParaRPr kumimoji="1" lang="en-US" altLang="ja-JP" sz="3600" b="1" dirty="0">
              <a:latin typeface="+mn-ea"/>
            </a:endParaRPr>
          </a:p>
          <a:p>
            <a:pPr marL="0" indent="0">
              <a:buNone/>
            </a:pPr>
            <a:endParaRPr lang="en-US" altLang="ja-JP" sz="3600" b="1" dirty="0">
              <a:latin typeface="+mn-ea"/>
            </a:endParaRPr>
          </a:p>
          <a:p>
            <a:pPr marL="0" indent="0">
              <a:buNone/>
            </a:pPr>
            <a:r>
              <a:rPr kumimoji="1" lang="ja-JP" altLang="en-US" sz="3600" b="1" dirty="0">
                <a:highlight>
                  <a:srgbClr val="B5D8F5"/>
                </a:highlight>
                <a:latin typeface="+mn-ea"/>
              </a:rPr>
              <a:t>目的</a:t>
            </a:r>
            <a:endParaRPr kumimoji="1" lang="en-US" altLang="ja-JP" sz="3600" b="1" dirty="0">
              <a:highlight>
                <a:srgbClr val="B5D8F5"/>
              </a:highlight>
              <a:latin typeface="+mn-ea"/>
            </a:endParaRPr>
          </a:p>
          <a:p>
            <a:pPr marL="0" indent="0">
              <a:buNone/>
            </a:pPr>
            <a:r>
              <a:rPr kumimoji="1" lang="en-US" altLang="ja-JP" sz="3600" b="1" dirty="0">
                <a:latin typeface="+mn-ea"/>
              </a:rPr>
              <a:t>	</a:t>
            </a:r>
            <a:r>
              <a:rPr kumimoji="1" lang="ja-JP" altLang="en-US" sz="3600" b="1" dirty="0">
                <a:highlight>
                  <a:srgbClr val="B5D8F5"/>
                </a:highlight>
                <a:latin typeface="+mn-ea"/>
              </a:rPr>
              <a:t>利用者</a:t>
            </a:r>
            <a:r>
              <a:rPr lang="ja-JP" altLang="en-US" sz="3600" b="1" dirty="0">
                <a:highlight>
                  <a:srgbClr val="B5D8F5"/>
                </a:highlight>
                <a:latin typeface="+mn-ea"/>
              </a:rPr>
              <a:t>に</a:t>
            </a:r>
            <a:r>
              <a:rPr kumimoji="1" lang="ja-JP" altLang="en-US" sz="3600" b="1" dirty="0">
                <a:highlight>
                  <a:srgbClr val="B5D8F5"/>
                </a:highlight>
                <a:latin typeface="+mn-ea"/>
              </a:rPr>
              <a:t>ダイエットの意識</a:t>
            </a:r>
            <a:r>
              <a:rPr lang="ja-JP" altLang="en-US" sz="3600" b="1" dirty="0">
                <a:highlight>
                  <a:srgbClr val="B5D8F5"/>
                </a:highlight>
                <a:latin typeface="+mn-ea"/>
              </a:rPr>
              <a:t>が生まれる</a:t>
            </a:r>
            <a:endParaRPr lang="en-US" altLang="ja-JP" sz="3600" b="1" dirty="0">
              <a:highlight>
                <a:srgbClr val="B5D8F5"/>
              </a:highlight>
              <a:latin typeface="+mn-ea"/>
            </a:endParaRPr>
          </a:p>
          <a:p>
            <a:pPr marL="0" indent="0">
              <a:buNone/>
            </a:pPr>
            <a:r>
              <a:rPr kumimoji="1" lang="en-US" altLang="ja-JP" sz="3600" b="1" dirty="0">
                <a:latin typeface="+mn-ea"/>
              </a:rPr>
              <a:t>	</a:t>
            </a:r>
            <a:r>
              <a:rPr lang="ja-JP" altLang="en-US" sz="3600" b="1" dirty="0">
                <a:highlight>
                  <a:srgbClr val="B5D8F5"/>
                </a:highlight>
                <a:latin typeface="+mn-ea"/>
              </a:rPr>
              <a:t>利用者がアプリの利用を</a:t>
            </a:r>
            <a:r>
              <a:rPr kumimoji="1" lang="ja-JP" altLang="en-US" sz="3600" b="1" dirty="0">
                <a:highlight>
                  <a:srgbClr val="B5D8F5"/>
                </a:highlight>
                <a:latin typeface="+mn-ea"/>
              </a:rPr>
              <a:t>継続できる</a:t>
            </a:r>
            <a:endParaRPr kumimoji="1" lang="en-US" altLang="ja-JP" sz="3600" b="1" dirty="0">
              <a:highlight>
                <a:srgbClr val="B5D8F5"/>
              </a:highlight>
              <a:latin typeface="+mn-ea"/>
            </a:endParaRPr>
          </a:p>
        </p:txBody>
      </p:sp>
      <p:sp>
        <p:nvSpPr>
          <p:cNvPr id="8" name="四角形: メモ 7">
            <a:extLst>
              <a:ext uri="{FF2B5EF4-FFF2-40B4-BE49-F238E27FC236}">
                <a16:creationId xmlns:a16="http://schemas.microsoft.com/office/drawing/2014/main" id="{92C2521B-D7E4-40F8-B13F-718CEAAA112C}"/>
              </a:ext>
            </a:extLst>
          </p:cNvPr>
          <p:cNvSpPr/>
          <p:nvPr/>
        </p:nvSpPr>
        <p:spPr>
          <a:xfrm>
            <a:off x="2842160" y="1202377"/>
            <a:ext cx="6507680" cy="4453246"/>
          </a:xfrm>
          <a:prstGeom prst="foldedCorner">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lnSpc>
                <a:spcPct val="200000"/>
              </a:lnSpc>
            </a:pPr>
            <a:r>
              <a:rPr kumimoji="1" lang="ja-JP" altLang="en-US" sz="4000" b="1" dirty="0">
                <a:solidFill>
                  <a:srgbClr val="0070C0"/>
                </a:solidFill>
                <a:latin typeface="+mn-ea"/>
              </a:rPr>
              <a:t>ターゲット</a:t>
            </a:r>
            <a:r>
              <a:rPr lang="ja-JP" altLang="en-US" sz="4000" b="1" dirty="0">
                <a:solidFill>
                  <a:srgbClr val="0070C0"/>
                </a:solidFill>
                <a:latin typeface="+mn-ea"/>
              </a:rPr>
              <a:t>に</a:t>
            </a:r>
            <a:endParaRPr kumimoji="1" lang="en-US" altLang="ja-JP" sz="4000" b="1" dirty="0">
              <a:solidFill>
                <a:srgbClr val="0070C0"/>
              </a:solidFill>
              <a:latin typeface="+mn-ea"/>
            </a:endParaRPr>
          </a:p>
          <a:p>
            <a:pPr algn="ctr">
              <a:lnSpc>
                <a:spcPct val="200000"/>
              </a:lnSpc>
            </a:pPr>
            <a:r>
              <a:rPr kumimoji="1" lang="ja-JP" altLang="en-US" sz="4000" b="1" dirty="0">
                <a:solidFill>
                  <a:srgbClr val="0070C0"/>
                </a:solidFill>
                <a:latin typeface="+mn-ea"/>
              </a:rPr>
              <a:t>ダイエットへの意識を</a:t>
            </a:r>
            <a:endParaRPr kumimoji="1" lang="en-US" altLang="ja-JP" sz="4000" b="1" dirty="0">
              <a:solidFill>
                <a:srgbClr val="0070C0"/>
              </a:solidFill>
              <a:latin typeface="+mn-ea"/>
            </a:endParaRPr>
          </a:p>
          <a:p>
            <a:pPr algn="ctr">
              <a:lnSpc>
                <a:spcPct val="200000"/>
              </a:lnSpc>
            </a:pPr>
            <a:r>
              <a:rPr lang="ja-JP" altLang="en-US" sz="4000" b="1" dirty="0">
                <a:solidFill>
                  <a:srgbClr val="0070C0"/>
                </a:solidFill>
                <a:latin typeface="+mn-ea"/>
              </a:rPr>
              <a:t>高めてもらう</a:t>
            </a:r>
            <a:r>
              <a:rPr kumimoji="1" lang="ja-JP" altLang="en-US" sz="4000" b="1" dirty="0">
                <a:solidFill>
                  <a:srgbClr val="0070C0"/>
                </a:solidFill>
                <a:latin typeface="+mn-ea"/>
              </a:rPr>
              <a:t>必要あり</a:t>
            </a:r>
          </a:p>
        </p:txBody>
      </p:sp>
    </p:spTree>
    <p:extLst>
      <p:ext uri="{BB962C8B-B14F-4D97-AF65-F5344CB8AC3E}">
        <p14:creationId xmlns:p14="http://schemas.microsoft.com/office/powerpoint/2010/main" val="18817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601673" y="1206500"/>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840330" y="1944666"/>
            <a:ext cx="4786270" cy="2968668"/>
          </a:xfrm>
          <a:prstGeom prst="cloudCallout">
            <a:avLst>
              <a:gd name="adj1" fmla="val -55795"/>
              <a:gd name="adj2" fmla="val 45388"/>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5852383" y="1601418"/>
            <a:ext cx="5880100" cy="2093934"/>
          </a:xfrm>
          <a:prstGeom prst="cloudCallout">
            <a:avLst>
              <a:gd name="adj1" fmla="val -44531"/>
              <a:gd name="adj2" fmla="val 7616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41606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147516D-DABD-4BFD-A06D-E876BE2A47F1}"/>
              </a:ext>
            </a:extLst>
          </p:cNvPr>
          <p:cNvSpPr txBox="1"/>
          <p:nvPr/>
        </p:nvSpPr>
        <p:spPr>
          <a:xfrm>
            <a:off x="673100" y="1859339"/>
            <a:ext cx="10845800" cy="2954655"/>
          </a:xfrm>
          <a:prstGeom prst="rect">
            <a:avLst/>
          </a:prstGeom>
          <a:noFill/>
        </p:spPr>
        <p:txBody>
          <a:bodyPr wrap="square" rtlCol="0">
            <a:spAutoFit/>
          </a:bodyPr>
          <a:lstStyle/>
          <a:p>
            <a:pPr algn="ctr"/>
            <a:r>
              <a:rPr kumimoji="1" lang="ja-JP" altLang="en-US" sz="6000" b="1" dirty="0"/>
              <a:t>ハードルを下げ、</a:t>
            </a:r>
            <a:endParaRPr kumimoji="1" lang="en-US" altLang="ja-JP" sz="6000" b="1" dirty="0"/>
          </a:p>
          <a:p>
            <a:pPr algn="ctr"/>
            <a:r>
              <a:rPr kumimoji="1" lang="ja-JP" altLang="en-US" sz="6000" b="1" dirty="0"/>
              <a:t>ゆるく</a:t>
            </a:r>
            <a:r>
              <a:rPr kumimoji="1" lang="ja-JP" altLang="en-US" sz="6600" b="1" dirty="0">
                <a:solidFill>
                  <a:srgbClr val="00B0F0"/>
                </a:solidFill>
              </a:rPr>
              <a:t>意識を変えていける</a:t>
            </a:r>
            <a:endParaRPr kumimoji="1" lang="en-US" altLang="ja-JP" sz="6600" b="1" dirty="0">
              <a:solidFill>
                <a:srgbClr val="00B0F0"/>
              </a:solidFill>
            </a:endParaRPr>
          </a:p>
          <a:p>
            <a:pPr algn="ctr"/>
            <a:r>
              <a:rPr kumimoji="1" lang="ja-JP" altLang="en-US" sz="6000" b="1" dirty="0"/>
              <a:t>ようなアプリを目指した</a:t>
            </a:r>
            <a:endParaRPr kumimoji="1" lang="en-US" altLang="ja-JP" sz="6600" b="1" dirty="0"/>
          </a:p>
        </p:txBody>
      </p:sp>
    </p:spTree>
    <p:extLst>
      <p:ext uri="{BB962C8B-B14F-4D97-AF65-F5344CB8AC3E}">
        <p14:creationId xmlns:p14="http://schemas.microsoft.com/office/powerpoint/2010/main" val="16991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10638A9-5BD5-41D4-A34F-BF95F77B8D30}"/>
              </a:ext>
            </a:extLst>
          </p:cNvPr>
          <p:cNvSpPr>
            <a:spLocks noGrp="1"/>
          </p:cNvSpPr>
          <p:nvPr>
            <p:ph type="title"/>
          </p:nvPr>
        </p:nvSpPr>
        <p:spPr/>
        <p:txBody>
          <a:bodyPr/>
          <a:lstStyle/>
          <a:p>
            <a:r>
              <a:rPr lang="ja-JP" altLang="en-US" b="1" dirty="0">
                <a:latin typeface="+mn-ea"/>
                <a:ea typeface="+mn-ea"/>
              </a:rPr>
              <a:t>アプリ名</a:t>
            </a:r>
          </a:p>
        </p:txBody>
      </p:sp>
      <p:sp>
        <p:nvSpPr>
          <p:cNvPr id="6" name="コンテンツ プレースホルダー 5">
            <a:extLst>
              <a:ext uri="{FF2B5EF4-FFF2-40B4-BE49-F238E27FC236}">
                <a16:creationId xmlns:a16="http://schemas.microsoft.com/office/drawing/2014/main" id="{DE24D147-4DE5-40AB-B777-101424B523E9}"/>
              </a:ext>
            </a:extLst>
          </p:cNvPr>
          <p:cNvSpPr>
            <a:spLocks noGrp="1"/>
          </p:cNvSpPr>
          <p:nvPr>
            <p:ph idx="1"/>
          </p:nvPr>
        </p:nvSpPr>
        <p:spPr>
          <a:xfrm>
            <a:off x="708066" y="1620817"/>
            <a:ext cx="10775868" cy="4872058"/>
          </a:xfrm>
        </p:spPr>
        <p:txBody>
          <a:bodyPr>
            <a:noAutofit/>
          </a:bodyPr>
          <a:lstStyle/>
          <a:p>
            <a:pPr algn="ctr"/>
            <a:endParaRPr lang="en-US" altLang="ja-JP" sz="3200" dirty="0">
              <a:latin typeface="+mn-ea"/>
            </a:endParaRPr>
          </a:p>
          <a:p>
            <a:pPr algn="ctr"/>
            <a:endParaRPr lang="en-US" altLang="ja-JP" sz="3200" dirty="0">
              <a:latin typeface="+mn-ea"/>
            </a:endParaRPr>
          </a:p>
          <a:p>
            <a:pPr marL="0" indent="0" algn="ctr">
              <a:buNone/>
            </a:pPr>
            <a:endParaRPr lang="en-US" altLang="ja-JP" sz="3200" dirty="0">
              <a:latin typeface="+mn-ea"/>
            </a:endParaRPr>
          </a:p>
          <a:p>
            <a:pPr marL="0" indent="0" algn="ctr">
              <a:buNone/>
            </a:pPr>
            <a:endParaRPr lang="en-US" altLang="ja-JP" sz="3200" dirty="0">
              <a:latin typeface="+mn-ea"/>
            </a:endParaRPr>
          </a:p>
          <a:p>
            <a:pPr marL="0" indent="0" algn="ctr">
              <a:buNone/>
            </a:pPr>
            <a:r>
              <a:rPr lang="ja-JP" altLang="en-US" sz="3600" b="1" dirty="0">
                <a:latin typeface="+mn-ea"/>
              </a:rPr>
              <a:t>きょうから</a:t>
            </a:r>
            <a:r>
              <a:rPr lang="ja-JP" altLang="en-US" sz="3200" dirty="0">
                <a:latin typeface="+mn-ea"/>
              </a:rPr>
              <a:t>意識を変えていこう</a:t>
            </a:r>
            <a:endParaRPr lang="en-US" altLang="ja-JP" sz="3200" dirty="0">
              <a:latin typeface="+mn-ea"/>
            </a:endParaRPr>
          </a:p>
          <a:p>
            <a:pPr marL="0" indent="0" algn="ctr">
              <a:buNone/>
            </a:pPr>
            <a:r>
              <a:rPr lang="ja-JP" altLang="en-US" sz="3600" b="1" dirty="0">
                <a:latin typeface="+mn-ea"/>
              </a:rPr>
              <a:t>きょうのからだ</a:t>
            </a:r>
            <a:r>
              <a:rPr lang="ja-JP" altLang="en-US" sz="3200" dirty="0">
                <a:latin typeface="+mn-ea"/>
              </a:rPr>
              <a:t>を記録しよう</a:t>
            </a:r>
            <a:endParaRPr lang="en-US" altLang="ja-JP" sz="3200" dirty="0">
              <a:latin typeface="+mn-ea"/>
            </a:endParaRPr>
          </a:p>
          <a:p>
            <a:pPr algn="ctr"/>
            <a:endParaRPr lang="en-US" altLang="ja-JP" sz="3200" dirty="0">
              <a:latin typeface="+mn-ea"/>
            </a:endParaRPr>
          </a:p>
          <a:p>
            <a:pPr marL="0" indent="0" algn="ctr">
              <a:buNone/>
            </a:pPr>
            <a:r>
              <a:rPr lang="ja-JP" altLang="en-US" sz="3200" dirty="0">
                <a:latin typeface="+mn-ea"/>
              </a:rPr>
              <a:t>ひらがなにすることで柔らかい雰囲気に</a:t>
            </a:r>
            <a:endParaRPr lang="en-US" altLang="ja-JP" sz="3200" dirty="0">
              <a:latin typeface="+mn-ea"/>
            </a:endParaRPr>
          </a:p>
        </p:txBody>
      </p:sp>
      <p:pic>
        <p:nvPicPr>
          <p:cNvPr id="3" name="図 2" descr="図形&#10;&#10;中程度の精度で自動的に生成された説明">
            <a:extLst>
              <a:ext uri="{FF2B5EF4-FFF2-40B4-BE49-F238E27FC236}">
                <a16:creationId xmlns:a16="http://schemas.microsoft.com/office/drawing/2014/main" id="{EA9A4268-880A-494B-A776-E47813B8AC89}"/>
              </a:ext>
              <a:ext uri="{C183D7F6-B498-43B3-948B-1728B52AA6E4}">
                <adec:decorative xmlns:adec="http://schemas.microsoft.com/office/drawing/2017/decorative" val="0"/>
              </a:ext>
            </a:extLst>
          </p:cNvPr>
          <p:cNvPicPr>
            <a:picLocks noChangeAspect="1"/>
          </p:cNvPicPr>
          <p:nvPr/>
        </p:nvPicPr>
        <p:blipFill rotWithShape="1">
          <a:blip r:embed="rId5">
            <a:extLst>
              <a:ext uri="{28A0092B-C50C-407E-A947-70E740481C1C}">
                <a14:useLocalDpi xmlns:a14="http://schemas.microsoft.com/office/drawing/2010/main" val="0"/>
              </a:ext>
            </a:extLst>
          </a:blip>
          <a:srcRect l="7335" t="8036" r="3211" b="6685"/>
          <a:stretch/>
        </p:blipFill>
        <p:spPr>
          <a:xfrm>
            <a:off x="2393794" y="1471961"/>
            <a:ext cx="7404409" cy="2096430"/>
          </a:xfrm>
          <a:prstGeom prst="rect">
            <a:avLst/>
          </a:prstGeom>
          <a:effectLst>
            <a:glow rad="228600">
              <a:srgbClr val="B5D8F5">
                <a:alpha val="43000"/>
              </a:srgbClr>
            </a:glow>
            <a:outerShdw blurRad="50800" dist="38100" algn="l" rotWithShape="0">
              <a:prstClr val="black">
                <a:alpha val="40000"/>
              </a:prstClr>
            </a:outerShdw>
          </a:effectLst>
        </p:spPr>
      </p:pic>
      <p:pic>
        <p:nvPicPr>
          <p:cNvPr id="4" name="キラッ2">
            <a:hlinkClick r:id="" action="ppaction://media"/>
            <a:extLst>
              <a:ext uri="{FF2B5EF4-FFF2-40B4-BE49-F238E27FC236}">
                <a16:creationId xmlns:a16="http://schemas.microsoft.com/office/drawing/2014/main" id="{426974B2-B8B2-4167-854D-4C20A61E992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flipV="1">
            <a:off x="9314849" y="-2472795"/>
            <a:ext cx="966708" cy="894983"/>
          </a:xfrm>
          <a:prstGeom prst="rect">
            <a:avLst/>
          </a:prstGeom>
        </p:spPr>
      </p:pic>
    </p:spTree>
    <p:extLst>
      <p:ext uri="{BB962C8B-B14F-4D97-AF65-F5344CB8AC3E}">
        <p14:creationId xmlns:p14="http://schemas.microsoft.com/office/powerpoint/2010/main" val="41433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 presetClass="mediacall" presetSubtype="0" fill="hold" nodeType="withEffect">
                                  <p:stCondLst>
                                    <p:cond delay="0"/>
                                  </p:stCondLst>
                                  <p:childTnLst>
                                    <p:cmd type="call" cmd="playFrom(0.0)">
                                      <p:cBhvr>
                                        <p:cTn id="9" dur="2063" fill="hold"/>
                                        <p:tgtEl>
                                          <p:spTgt spid="4"/>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lt">
                                    <p:tmPct val="10000"/>
                                  </p:iterate>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500"/>
                                        <p:tgtEl>
                                          <p:spTgt spid="6">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10000"/>
                                  </p:iterate>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iterate type="lt">
                                    <p:tmPct val="10000"/>
                                  </p:iterate>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3673">
                <p:cTn id="25" fill="hold" display="0">
                  <p:stCondLst>
                    <p:cond delay="indefinite"/>
                  </p:stCondLst>
                  <p:endCondLst>
                    <p:cond evt="onStopAudio" delay="0">
                      <p:tgtEl>
                        <p:sldTgt/>
                      </p:tgtEl>
                    </p:cond>
                  </p:endCondLst>
                </p:cTn>
                <p:tgtEl>
                  <p:spTgt spid="4"/>
                </p:tgtEl>
              </p:cMediaNode>
            </p:audio>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DC96C5FE-0E78-4B6F-BAB5-9CF2D1AA233D}"/>
              </a:ext>
            </a:extLst>
          </p:cNvPr>
          <p:cNvGraphicFramePr/>
          <p:nvPr>
            <p:extLst>
              <p:ext uri="{D42A27DB-BD31-4B8C-83A1-F6EECF244321}">
                <p14:modId xmlns:p14="http://schemas.microsoft.com/office/powerpoint/2010/main" val="3757956402"/>
              </p:ext>
            </p:extLst>
          </p:nvPr>
        </p:nvGraphicFramePr>
        <p:xfrm>
          <a:off x="133350" y="138229"/>
          <a:ext cx="11953875" cy="66674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吹き出し: 円形 7">
            <a:extLst>
              <a:ext uri="{FF2B5EF4-FFF2-40B4-BE49-F238E27FC236}">
                <a16:creationId xmlns:a16="http://schemas.microsoft.com/office/drawing/2014/main" id="{DC3937B8-717F-432B-A964-1357286FC079}"/>
              </a:ext>
            </a:extLst>
          </p:cNvPr>
          <p:cNvSpPr/>
          <p:nvPr/>
        </p:nvSpPr>
        <p:spPr>
          <a:xfrm>
            <a:off x="8143875" y="1298938"/>
            <a:ext cx="3943350" cy="2571750"/>
          </a:xfrm>
          <a:prstGeom prst="wedgeEllipseCallout">
            <a:avLst>
              <a:gd name="adj1" fmla="val -41829"/>
              <a:gd name="adj2" fmla="val 46945"/>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b="1" dirty="0">
                <a:solidFill>
                  <a:schemeClr val="bg1"/>
                </a:solidFill>
              </a:rPr>
              <a:t>スライドショー</a:t>
            </a:r>
            <a:endParaRPr lang="en-US" altLang="ja-JP" sz="2800" b="1" dirty="0">
              <a:solidFill>
                <a:schemeClr val="bg1"/>
              </a:solidFill>
            </a:endParaRPr>
          </a:p>
          <a:p>
            <a:pPr algn="ctr"/>
            <a:r>
              <a:rPr kumimoji="1" lang="ja-JP" altLang="en-US" sz="2800" b="1" dirty="0">
                <a:solidFill>
                  <a:schemeClr val="bg1"/>
                </a:solidFill>
              </a:rPr>
              <a:t>グラフ</a:t>
            </a:r>
          </a:p>
        </p:txBody>
      </p:sp>
      <p:sp>
        <p:nvSpPr>
          <p:cNvPr id="7" name="吹き出し: 円形 6">
            <a:extLst>
              <a:ext uri="{FF2B5EF4-FFF2-40B4-BE49-F238E27FC236}">
                <a16:creationId xmlns:a16="http://schemas.microsoft.com/office/drawing/2014/main" id="{6AAF0904-1479-4BCD-8997-8289ECBDD9BF}"/>
              </a:ext>
            </a:extLst>
          </p:cNvPr>
          <p:cNvSpPr/>
          <p:nvPr/>
        </p:nvSpPr>
        <p:spPr>
          <a:xfrm>
            <a:off x="752476" y="104775"/>
            <a:ext cx="3295650" cy="2571750"/>
          </a:xfrm>
          <a:prstGeom prst="wedgeEllipseCallout">
            <a:avLst>
              <a:gd name="adj1" fmla="val 58068"/>
              <a:gd name="adj2" fmla="val 435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3200" b="1" dirty="0">
                <a:solidFill>
                  <a:schemeClr val="bg1"/>
                </a:solidFill>
              </a:rPr>
              <a:t>匿名掲示板</a:t>
            </a:r>
            <a:endParaRPr kumimoji="1" lang="ja-JP" altLang="en-US" sz="3200" b="1" dirty="0">
              <a:solidFill>
                <a:schemeClr val="bg1"/>
              </a:solidFill>
            </a:endParaRPr>
          </a:p>
        </p:txBody>
      </p:sp>
      <p:sp>
        <p:nvSpPr>
          <p:cNvPr id="9" name="吹き出し: 円形 8">
            <a:extLst>
              <a:ext uri="{FF2B5EF4-FFF2-40B4-BE49-F238E27FC236}">
                <a16:creationId xmlns:a16="http://schemas.microsoft.com/office/drawing/2014/main" id="{D27DC7A7-FD68-4C28-AA6F-87C3EDD4D3FE}"/>
              </a:ext>
            </a:extLst>
          </p:cNvPr>
          <p:cNvSpPr/>
          <p:nvPr/>
        </p:nvSpPr>
        <p:spPr>
          <a:xfrm>
            <a:off x="133350" y="4200523"/>
            <a:ext cx="2860903" cy="2571751"/>
          </a:xfrm>
          <a:prstGeom prst="wedgeEllipseCallout">
            <a:avLst>
              <a:gd name="adj1" fmla="val 51285"/>
              <a:gd name="adj2" fmla="val -2244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3200" b="1" dirty="0">
                <a:solidFill>
                  <a:schemeClr val="bg1"/>
                </a:solidFill>
              </a:rPr>
              <a:t>食事記録</a:t>
            </a:r>
          </a:p>
        </p:txBody>
      </p:sp>
      <p:sp>
        <p:nvSpPr>
          <p:cNvPr id="10" name="フローチャート: 代替処理 9">
            <a:extLst>
              <a:ext uri="{FF2B5EF4-FFF2-40B4-BE49-F238E27FC236}">
                <a16:creationId xmlns:a16="http://schemas.microsoft.com/office/drawing/2014/main" id="{069484DC-D2BA-41B9-81A7-5FCC9F6C1AC1}"/>
              </a:ext>
            </a:extLst>
          </p:cNvPr>
          <p:cNvSpPr/>
          <p:nvPr/>
        </p:nvSpPr>
        <p:spPr>
          <a:xfrm>
            <a:off x="1280318" y="1857490"/>
            <a:ext cx="9572625" cy="3228975"/>
          </a:xfrm>
          <a:prstGeom prst="flowChartAlternateProcess">
            <a:avLst/>
          </a:prstGeom>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7200" b="1" dirty="0">
                <a:solidFill>
                  <a:schemeClr val="accent5">
                    <a:lumMod val="75000"/>
                  </a:schemeClr>
                </a:solidFill>
              </a:rPr>
              <a:t>継続</a:t>
            </a:r>
            <a:r>
              <a:rPr lang="ja-JP" altLang="en-US" sz="7200" b="1" dirty="0">
                <a:solidFill>
                  <a:schemeClr val="accent5">
                    <a:lumMod val="75000"/>
                  </a:schemeClr>
                </a:solidFill>
              </a:rPr>
              <a:t>できる</a:t>
            </a:r>
            <a:endParaRPr kumimoji="1" lang="ja-JP" altLang="en-US" sz="7200" b="1" dirty="0">
              <a:solidFill>
                <a:schemeClr val="accent5">
                  <a:lumMod val="75000"/>
                </a:schemeClr>
              </a:solidFill>
            </a:endParaRPr>
          </a:p>
        </p:txBody>
      </p:sp>
      <p:pic>
        <p:nvPicPr>
          <p:cNvPr id="2" name="パパッ">
            <a:hlinkClick r:id="" action="ppaction://media"/>
            <a:extLst>
              <a:ext uri="{FF2B5EF4-FFF2-40B4-BE49-F238E27FC236}">
                <a16:creationId xmlns:a16="http://schemas.microsoft.com/office/drawing/2014/main" id="{0D0599C5-78A4-4427-8015-D20D155F00D4}"/>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376863" y="-3098801"/>
            <a:ext cx="1074737" cy="1066801"/>
          </a:xfrm>
          <a:prstGeom prst="rect">
            <a:avLst/>
          </a:prstGeom>
        </p:spPr>
      </p:pic>
      <p:pic>
        <p:nvPicPr>
          <p:cNvPr id="12" name="パパッ">
            <a:hlinkClick r:id="" action="ppaction://media"/>
            <a:extLst>
              <a:ext uri="{FF2B5EF4-FFF2-40B4-BE49-F238E27FC236}">
                <a16:creationId xmlns:a16="http://schemas.microsoft.com/office/drawing/2014/main" id="{AF6043EF-FDE0-4F36-8053-B40B1D759430}"/>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529263" y="-2576749"/>
            <a:ext cx="1074737" cy="1066801"/>
          </a:xfrm>
          <a:prstGeom prst="rect">
            <a:avLst/>
          </a:prstGeom>
        </p:spPr>
      </p:pic>
      <p:pic>
        <p:nvPicPr>
          <p:cNvPr id="13" name="パパッ">
            <a:hlinkClick r:id="" action="ppaction://media"/>
            <a:extLst>
              <a:ext uri="{FF2B5EF4-FFF2-40B4-BE49-F238E27FC236}">
                <a16:creationId xmlns:a16="http://schemas.microsoft.com/office/drawing/2014/main" id="{6AEC36F1-9788-45FD-8B46-D8A3662B00A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510757" y="-2305165"/>
            <a:ext cx="1074737" cy="1066801"/>
          </a:xfrm>
          <a:prstGeom prst="rect">
            <a:avLst/>
          </a:prstGeom>
        </p:spPr>
      </p:pic>
    </p:spTree>
    <p:extLst>
      <p:ext uri="{BB962C8B-B14F-4D97-AF65-F5344CB8AC3E}">
        <p14:creationId xmlns:p14="http://schemas.microsoft.com/office/powerpoint/2010/main" val="16975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mediacall" presetSubtype="0" fill="hold" nodeType="withEffect">
                                  <p:stCondLst>
                                    <p:cond delay="0"/>
                                  </p:stCondLst>
                                  <p:childTnLst>
                                    <p:cmd type="call" cmd="playFrom(0.0)">
                                      <p:cBhvr>
                                        <p:cTn id="9" dur="914" fill="hold"/>
                                        <p:tgtEl>
                                          <p:spTgt spid="2"/>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 presetClass="mediacall" presetSubtype="0" fill="hold" nodeType="withEffect">
                                  <p:stCondLst>
                                    <p:cond delay="0"/>
                                  </p:stCondLst>
                                  <p:childTnLst>
                                    <p:cmd type="call" cmd="playFrom(0.0)">
                                      <p:cBhvr>
                                        <p:cTn id="16" dur="914" fill="hold"/>
                                        <p:tgtEl>
                                          <p:spTgt spid="12"/>
                                        </p:tgtEl>
                                      </p:cBhvr>
                                    </p:cmd>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 presetClass="mediacall" presetSubtype="0" fill="hold" nodeType="withEffect">
                                  <p:stCondLst>
                                    <p:cond delay="0"/>
                                  </p:stCondLst>
                                  <p:childTnLst>
                                    <p:cmd type="call" cmd="playFrom(0.0)">
                                      <p:cBhvr>
                                        <p:cTn id="23" dur="914" fill="hold"/>
                                        <p:tgtEl>
                                          <p:spTgt spid="13"/>
                                        </p:tgtEl>
                                      </p:cBhvr>
                                    </p:cmd>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9796">
                <p:cTn id="29" fill="hold" display="0">
                  <p:stCondLst>
                    <p:cond delay="indefinite"/>
                  </p:stCondLst>
                  <p:endCondLst>
                    <p:cond evt="onStopAudio" delay="0">
                      <p:tgtEl>
                        <p:sldTgt/>
                      </p:tgtEl>
                    </p:cond>
                  </p:endCondLst>
                </p:cTn>
                <p:tgtEl>
                  <p:spTgt spid="2"/>
                </p:tgtEl>
              </p:cMediaNode>
            </p:audio>
            <p:audio>
              <p:cMediaNode vol="31633">
                <p:cTn id="30" fill="hold" display="0">
                  <p:stCondLst>
                    <p:cond delay="indefinite"/>
                  </p:stCondLst>
                  <p:endCondLst>
                    <p:cond evt="onStopAudio" delay="0">
                      <p:tgtEl>
                        <p:sldTgt/>
                      </p:tgtEl>
                    </p:cond>
                  </p:endCondLst>
                </p:cTn>
                <p:tgtEl>
                  <p:spTgt spid="12"/>
                </p:tgtEl>
              </p:cMediaNode>
            </p:audio>
            <p:audio>
              <p:cMediaNode vol="39796">
                <p:cTn id="31" fill="hold" display="0">
                  <p:stCondLst>
                    <p:cond delay="indefinite"/>
                  </p:stCondLst>
                  <p:endCondLst>
                    <p:cond evt="onStopAudio" delay="0">
                      <p:tgtEl>
                        <p:sldTgt/>
                      </p:tgtEl>
                    </p:cond>
                  </p:endCondLst>
                </p:cTn>
                <p:tgtEl>
                  <p:spTgt spid="13"/>
                </p:tgtEl>
              </p:cMediaNode>
            </p:audio>
          </p:childTnLst>
        </p:cTn>
      </p:par>
    </p:tnLst>
    <p:bldLst>
      <p:bldP spid="8" grpId="0" animBg="1"/>
      <p:bldP spid="7"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102611" y="2885795"/>
            <a:ext cx="9986778" cy="108641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２</a:t>
            </a:r>
            <a:r>
              <a:rPr lang="en-US" altLang="ja-JP" sz="6600" b="1" dirty="0">
                <a:latin typeface="+mn-ea"/>
                <a:ea typeface="+mn-ea"/>
              </a:rPr>
              <a:t>. </a:t>
            </a:r>
            <a:r>
              <a:rPr lang="ja-JP" altLang="en-US" sz="6600" b="1" dirty="0">
                <a:latin typeface="+mn-ea"/>
                <a:ea typeface="+mn-ea"/>
              </a:rPr>
              <a:t>「きょうから」の強み</a:t>
            </a:r>
          </a:p>
        </p:txBody>
      </p:sp>
    </p:spTree>
    <p:extLst>
      <p:ext uri="{BB962C8B-B14F-4D97-AF65-F5344CB8AC3E}">
        <p14:creationId xmlns:p14="http://schemas.microsoft.com/office/powerpoint/2010/main" val="207600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1290</TotalTime>
  <Words>1272</Words>
  <Application>Microsoft Office PowerPoint</Application>
  <PresentationFormat>ワイド画面</PresentationFormat>
  <Paragraphs>204</Paragraphs>
  <Slides>26</Slides>
  <Notes>18</Notes>
  <HiddenSlides>0</HiddenSlides>
  <MMClips>4</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游ゴシック</vt:lpstr>
      <vt:lpstr>游ゴシック Light</vt:lpstr>
      <vt:lpstr>Arial</vt:lpstr>
      <vt:lpstr>Courier New</vt:lpstr>
      <vt:lpstr>Office テーマ</vt:lpstr>
      <vt:lpstr>PowerPoint プレゼンテーション</vt:lpstr>
      <vt:lpstr>もくじ</vt:lpstr>
      <vt:lpstr>PowerPoint プレゼンテーション</vt:lpstr>
      <vt:lpstr>１.今回の開発テーマ</vt:lpstr>
      <vt:lpstr>こんなハードルが…</vt:lpstr>
      <vt:lpstr>PowerPoint プレゼンテーション</vt:lpstr>
      <vt:lpstr>アプリ名</vt:lpstr>
      <vt:lpstr>PowerPoint プレゼンテーション</vt:lpstr>
      <vt:lpstr>PowerPoint プレゼンテーション</vt:lpstr>
      <vt:lpstr>PowerPoint プレゼンテーション</vt:lpstr>
      <vt:lpstr>交流できる</vt:lpstr>
      <vt:lpstr>PowerPoint プレゼンテーション</vt:lpstr>
      <vt:lpstr>変化が分かる</vt:lpstr>
      <vt:lpstr>PowerPoint プレゼンテーション</vt:lpstr>
      <vt:lpstr>意識が変わる</vt:lpstr>
      <vt:lpstr>PowerPoint プレゼンテーション</vt:lpstr>
      <vt:lpstr>「きょうから」利用後…</vt:lpstr>
      <vt:lpstr>PowerPoint プレゼンテーション</vt:lpstr>
      <vt:lpstr>４.工夫したこと</vt:lpstr>
      <vt:lpstr>ランク制度</vt:lpstr>
      <vt:lpstr>ランク制度</vt:lpstr>
      <vt:lpstr>PowerPoint プレゼンテーション</vt:lpstr>
      <vt:lpstr>PowerPoint プレゼンテーション</vt:lpstr>
      <vt:lpstr>５.学んだこと</vt:lpstr>
      <vt:lpstr>５.学んだこと</vt:lpstr>
      <vt:lpstr>謝辞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そばうどん 成果発表会</dc:title>
  <dc:creator>勝亦尋</dc:creator>
  <cp:lastModifiedBy>勝亦尋</cp:lastModifiedBy>
  <cp:revision>120</cp:revision>
  <dcterms:created xsi:type="dcterms:W3CDTF">2023-06-23T06:53:51Z</dcterms:created>
  <dcterms:modified xsi:type="dcterms:W3CDTF">2023-06-28T04:20:42Z</dcterms:modified>
</cp:coreProperties>
</file>