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69" r:id="rId6"/>
    <p:sldId id="282" r:id="rId7"/>
    <p:sldId id="257" r:id="rId8"/>
    <p:sldId id="258" r:id="rId9"/>
    <p:sldId id="260" r:id="rId10"/>
    <p:sldId id="263" r:id="rId11"/>
    <p:sldId id="266" r:id="rId12"/>
    <p:sldId id="265" r:id="rId13"/>
    <p:sldId id="264" r:id="rId14"/>
    <p:sldId id="267" r:id="rId15"/>
    <p:sldId id="283" r:id="rId16"/>
    <p:sldId id="287" r:id="rId17"/>
    <p:sldId id="285" r:id="rId18"/>
    <p:sldId id="272" r:id="rId19"/>
    <p:sldId id="268" r:id="rId20"/>
    <p:sldId id="296" r:id="rId21"/>
    <p:sldId id="270" r:id="rId22"/>
    <p:sldId id="295" r:id="rId23"/>
    <p:sldId id="297" r:id="rId24"/>
    <p:sldId id="271" r:id="rId25"/>
    <p:sldId id="274" r:id="rId26"/>
    <p:sldId id="288" r:id="rId27"/>
    <p:sldId id="289" r:id="rId28"/>
    <p:sldId id="281" r:id="rId29"/>
    <p:sldId id="290" r:id="rId30"/>
    <p:sldId id="275" r:id="rId31"/>
    <p:sldId id="276" r:id="rId32"/>
    <p:sldId id="292" r:id="rId33"/>
    <p:sldId id="291" r:id="rId34"/>
    <p:sldId id="293" r:id="rId35"/>
    <p:sldId id="294" r:id="rId36"/>
    <p:sldId id="278" r:id="rId37"/>
    <p:sldId id="277" r:id="rId38"/>
    <p:sldId id="279" r:id="rId39"/>
    <p:sldId id="280" r:id="rId40"/>
    <p:sldId id="262"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c Bordelon" initials="DJB" lastIdx="1" clrIdx="0">
    <p:extLst>
      <p:ext uri="{19B8F6BF-5375-455C-9EA6-DF929625EA0E}">
        <p15:presenceInfo xmlns:p15="http://schemas.microsoft.com/office/powerpoint/2012/main" userId="Dominic Bordel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6FB"/>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p:scale>
          <a:sx n="62" d="100"/>
          <a:sy n="62" d="100"/>
        </p:scale>
        <p:origin x="8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ACCA3-03CC-4CDE-B0CA-391F66A7FDB3}"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CE496-9989-4BC4-B47E-1967388B999F}" type="slidenum">
              <a:rPr lang="en-US" smtClean="0"/>
              <a:t>‹#›</a:t>
            </a:fld>
            <a:endParaRPr lang="en-US"/>
          </a:p>
        </p:txBody>
      </p:sp>
    </p:spTree>
    <p:extLst>
      <p:ext uri="{BB962C8B-B14F-4D97-AF65-F5344CB8AC3E}">
        <p14:creationId xmlns:p14="http://schemas.microsoft.com/office/powerpoint/2010/main" val="413844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ECE496-9989-4BC4-B47E-1967388B999F}" type="slidenum">
              <a:rPr lang="en-US" smtClean="0"/>
              <a:t>34</a:t>
            </a:fld>
            <a:endParaRPr lang="en-US"/>
          </a:p>
        </p:txBody>
      </p:sp>
    </p:spTree>
    <p:extLst>
      <p:ext uri="{BB962C8B-B14F-4D97-AF65-F5344CB8AC3E}">
        <p14:creationId xmlns:p14="http://schemas.microsoft.com/office/powerpoint/2010/main" val="108492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EC5F-11E2-49B5-96CF-3129A5E2B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7E7E73-3890-4639-86D9-3BC10A847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E9C587-B096-48DA-8989-26067D7B7329}"/>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0C3F5C73-B05F-4579-A15D-E9C7A1BAF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09E3-4184-4226-B30F-116AB5F369E7}"/>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6285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D974-1F31-421D-B29B-B30396708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B077EE-1225-4CFB-8827-6393FE82E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544D0-17D9-4888-A8E5-68D4CD5E1EA8}"/>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02397CBE-6D0C-4674-BD31-72493B2C8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5B6E7-6FD7-4AAE-A227-D68998E8E401}"/>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44791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131973-1EC6-493E-9DEA-668C925F7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BCDFD-E180-4108-9D20-8F5A4616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876BB-7E7D-4D20-9158-44C5F2DC80EC}"/>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CBE673C6-1418-4C27-A882-E22D383D8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5ECEB-F34B-4EE2-B0D8-767394B46F28}"/>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54363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633F-A5D7-4E36-94CE-F09773E0E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CB58B-D0BA-4677-924F-DB7A44EA0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C5A67-DD56-48B8-A755-86C3624C6C21}"/>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EB17B07B-2A63-4F0E-9231-9F90D7C29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70F1F-FE84-4049-90F5-89EEC789DB11}"/>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77733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C5A7-16BA-4F36-88B1-821D26027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0D2F7-7743-4E1E-8DD1-330EE3D1B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ADE5F-6E97-4CA7-872C-AB229D332581}"/>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C336380F-3AF5-4E37-8C36-4A688CE48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8A00F-0C3A-476B-AAC9-EFBAFB9B0EF7}"/>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109406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C6B1-FADE-4A56-9A90-31396345D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8B1B6-F017-4012-8C32-ADCE7CAD7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3979D-3B7F-48F8-9AD5-B04A5E30C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EFD94-3898-4CA6-B185-A8B01D8E0AD9}"/>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6" name="Footer Placeholder 5">
            <a:extLst>
              <a:ext uri="{FF2B5EF4-FFF2-40B4-BE49-F238E27FC236}">
                <a16:creationId xmlns:a16="http://schemas.microsoft.com/office/drawing/2014/main" id="{D985629C-958D-4939-B1D4-373230352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80D6D-052D-4CC4-A700-577E52B0FD25}"/>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25047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5665-7F01-4988-B552-65C1FDE90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49CF3A-68EA-4093-94BB-F28CA1AB3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FAABB-DABE-4102-97C2-6123F6811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9CCA47-8FF6-4A57-8C93-2EC4DEBD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CC0E-C744-43E7-A944-BD6484626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58F9B-7AA4-425E-AF80-8F4E022F91B8}"/>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8" name="Footer Placeholder 7">
            <a:extLst>
              <a:ext uri="{FF2B5EF4-FFF2-40B4-BE49-F238E27FC236}">
                <a16:creationId xmlns:a16="http://schemas.microsoft.com/office/drawing/2014/main" id="{8FE1C99C-5E82-45C7-B0B3-CB30B1D31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C9FFBB-A6B5-4DA3-AB59-A6BA911EAF9C}"/>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78959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85CD-4302-44D1-B703-6A35D821D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45D0ED-F981-441F-AD3B-72640C41DE43}"/>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4" name="Footer Placeholder 3">
            <a:extLst>
              <a:ext uri="{FF2B5EF4-FFF2-40B4-BE49-F238E27FC236}">
                <a16:creationId xmlns:a16="http://schemas.microsoft.com/office/drawing/2014/main" id="{E85EB9A2-D7C2-4AA6-9CC3-D1A6CF752F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A3336-CAEC-4536-ADF9-63AA42A43F9E}"/>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70949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CB2C6-77C0-4A1B-A586-D19AA8E8AFB1}"/>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3" name="Footer Placeholder 2">
            <a:extLst>
              <a:ext uri="{FF2B5EF4-FFF2-40B4-BE49-F238E27FC236}">
                <a16:creationId xmlns:a16="http://schemas.microsoft.com/office/drawing/2014/main" id="{6D858B43-5020-4D38-AD1D-2D2114407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9118A-54AE-4CB7-9A06-5EB1DD4012AE}"/>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80523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49B5-9E4D-480C-AB97-A913C93FB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1EC5A-A326-400A-A3D2-E0812272F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92BF00-B7BA-41D2-AE48-A55603BB5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C8E78-1AC2-4FF3-8BD6-B75C7786127A}"/>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6" name="Footer Placeholder 5">
            <a:extLst>
              <a:ext uri="{FF2B5EF4-FFF2-40B4-BE49-F238E27FC236}">
                <a16:creationId xmlns:a16="http://schemas.microsoft.com/office/drawing/2014/main" id="{27AF369E-CFCB-4B66-AC9C-6153D1A39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3A145-6AA4-4AD9-B33C-8CEC7000E648}"/>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287585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9AA0-9AE8-47C7-BE71-FEB8DDA77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1C6A7-C435-47DA-9623-CE8A41C05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51F1C-78A8-477B-A4A5-AB0C6BC71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CCEBF-D047-4330-A751-9CD3B43F428C}"/>
              </a:ext>
            </a:extLst>
          </p:cNvPr>
          <p:cNvSpPr>
            <a:spLocks noGrp="1"/>
          </p:cNvSpPr>
          <p:nvPr>
            <p:ph type="dt" sz="half" idx="10"/>
          </p:nvPr>
        </p:nvSpPr>
        <p:spPr/>
        <p:txBody>
          <a:bodyPr/>
          <a:lstStyle/>
          <a:p>
            <a:fld id="{9E2412D9-F810-4437-8EB2-5867FB509E7D}" type="datetimeFigureOut">
              <a:rPr lang="en-US" smtClean="0"/>
              <a:t>1/27/2020</a:t>
            </a:fld>
            <a:endParaRPr lang="en-US"/>
          </a:p>
        </p:txBody>
      </p:sp>
      <p:sp>
        <p:nvSpPr>
          <p:cNvPr id="6" name="Footer Placeholder 5">
            <a:extLst>
              <a:ext uri="{FF2B5EF4-FFF2-40B4-BE49-F238E27FC236}">
                <a16:creationId xmlns:a16="http://schemas.microsoft.com/office/drawing/2014/main" id="{8EEE0F86-0D5B-4214-8CCA-7D74A0B60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B3C2B-13DF-4696-B1A9-EEE83B292A6E}"/>
              </a:ext>
            </a:extLst>
          </p:cNvPr>
          <p:cNvSpPr>
            <a:spLocks noGrp="1"/>
          </p:cNvSpPr>
          <p:nvPr>
            <p:ph type="sldNum" sz="quarter" idx="12"/>
          </p:nvPr>
        </p:nvSpPr>
        <p:spPr/>
        <p:txBody>
          <a:bodyPr/>
          <a:lstStyle/>
          <a:p>
            <a:fld id="{ADD36B86-4401-460F-9FA9-F51CB0BAFE8C}" type="slidenum">
              <a:rPr lang="en-US" smtClean="0"/>
              <a:t>‹#›</a:t>
            </a:fld>
            <a:endParaRPr lang="en-US"/>
          </a:p>
        </p:txBody>
      </p:sp>
    </p:spTree>
    <p:extLst>
      <p:ext uri="{BB962C8B-B14F-4D97-AF65-F5344CB8AC3E}">
        <p14:creationId xmlns:p14="http://schemas.microsoft.com/office/powerpoint/2010/main" val="89923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939AA-2D50-4E9C-98A2-502A6586D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75FA5-57B4-4E9A-8A4E-4F36A3871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658A-3DE9-4FDF-9948-42FEDBFF0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412D9-F810-4437-8EB2-5867FB509E7D}" type="datetimeFigureOut">
              <a:rPr lang="en-US" smtClean="0"/>
              <a:t>1/27/2020</a:t>
            </a:fld>
            <a:endParaRPr lang="en-US"/>
          </a:p>
        </p:txBody>
      </p:sp>
      <p:sp>
        <p:nvSpPr>
          <p:cNvPr id="5" name="Footer Placeholder 4">
            <a:extLst>
              <a:ext uri="{FF2B5EF4-FFF2-40B4-BE49-F238E27FC236}">
                <a16:creationId xmlns:a16="http://schemas.microsoft.com/office/drawing/2014/main" id="{3D20599A-6AA1-4A58-88DB-ED45D87B1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088457-B36A-4252-A875-8A87E45AA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36B86-4401-460F-9FA9-F51CB0BAFE8C}" type="slidenum">
              <a:rPr lang="en-US" smtClean="0"/>
              <a:t>‹#›</a:t>
            </a:fld>
            <a:endParaRPr lang="en-US"/>
          </a:p>
        </p:txBody>
      </p:sp>
    </p:spTree>
    <p:extLst>
      <p:ext uri="{BB962C8B-B14F-4D97-AF65-F5344CB8AC3E}">
        <p14:creationId xmlns:p14="http://schemas.microsoft.com/office/powerpoint/2010/main" val="1070681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jb190@pitt.edu"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erocha/chinook-databa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lerocha/chinook-databa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pi.tt/dss-sql202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linkedin.com/learning/search?keywords=sql" TargetMode="External"/><Relationship Id="rId2" Type="http://schemas.openxmlformats.org/officeDocument/2006/relationships/hyperlink" Target="mailto:RCE@Pitt"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learning.oreilly.com/search/?query=SQ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DSSatPitt" TargetMode="External"/><Relationship Id="rId2" Type="http://schemas.openxmlformats.org/officeDocument/2006/relationships/hyperlink" Target="https://pi.tt/ds-workshops" TargetMode="External"/><Relationship Id="rId1" Type="http://schemas.openxmlformats.org/officeDocument/2006/relationships/slideLayout" Target="../slideLayouts/slideLayout2.xml"/><Relationship Id="rId4" Type="http://schemas.openxmlformats.org/officeDocument/2006/relationships/hyperlink" Target="mailto:djb190@pitt.edu"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unsplash.com/?utm_source=unsplash&amp;utm_medium=referral&amp;utm_content=creditCopyText" TargetMode="External"/><Relationship Id="rId2" Type="http://schemas.openxmlformats.org/officeDocument/2006/relationships/hyperlink" Target="https://unsplash.com/@ugur?utm_source=unsplash&amp;utm_medium=referral&amp;utm_content=creditCopyTex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88AC-11E3-4E3F-9474-EA618E21C24D}"/>
              </a:ext>
            </a:extLst>
          </p:cNvPr>
          <p:cNvSpPr>
            <a:spLocks noGrp="1"/>
          </p:cNvSpPr>
          <p:nvPr>
            <p:ph type="ctrTitle"/>
          </p:nvPr>
        </p:nvSpPr>
        <p:spPr>
          <a:xfrm>
            <a:off x="171062" y="3429000"/>
            <a:ext cx="6668278" cy="1783800"/>
          </a:xfrm>
        </p:spPr>
        <p:txBody>
          <a:bodyPr/>
          <a:lstStyle/>
          <a:p>
            <a:pPr algn="l"/>
            <a:r>
              <a:rPr lang="en-US" b="1">
                <a:solidFill>
                  <a:schemeClr val="bg1"/>
                </a:solidFill>
              </a:rPr>
              <a:t>Querying Databases</a:t>
            </a:r>
            <a:br>
              <a:rPr lang="en-US" b="1">
                <a:solidFill>
                  <a:schemeClr val="bg1"/>
                </a:solidFill>
              </a:rPr>
            </a:br>
            <a:r>
              <a:rPr lang="en-US" b="1">
                <a:solidFill>
                  <a:schemeClr val="bg1"/>
                </a:solidFill>
              </a:rPr>
              <a:t>with SQL</a:t>
            </a:r>
          </a:p>
        </p:txBody>
      </p:sp>
      <p:sp>
        <p:nvSpPr>
          <p:cNvPr id="3" name="Subtitle 2">
            <a:extLst>
              <a:ext uri="{FF2B5EF4-FFF2-40B4-BE49-F238E27FC236}">
                <a16:creationId xmlns:a16="http://schemas.microsoft.com/office/drawing/2014/main" id="{855B6A33-3766-42F3-8028-A2EA88A0762E}"/>
              </a:ext>
            </a:extLst>
          </p:cNvPr>
          <p:cNvSpPr>
            <a:spLocks noGrp="1"/>
          </p:cNvSpPr>
          <p:nvPr>
            <p:ph type="subTitle" idx="1"/>
          </p:nvPr>
        </p:nvSpPr>
        <p:spPr>
          <a:xfrm>
            <a:off x="5125616" y="4084218"/>
            <a:ext cx="7066384" cy="2773782"/>
          </a:xfrm>
        </p:spPr>
        <p:txBody>
          <a:bodyPr>
            <a:normAutofit/>
          </a:bodyPr>
          <a:lstStyle/>
          <a:p>
            <a:pPr algn="r"/>
            <a:r>
              <a:rPr lang="en-US" dirty="0">
                <a:solidFill>
                  <a:schemeClr val="bg1"/>
                </a:solidFill>
              </a:rPr>
              <a:t>Spring 2020 workshop</a:t>
            </a:r>
          </a:p>
          <a:p>
            <a:pPr algn="r"/>
            <a:r>
              <a:rPr lang="en-US" dirty="0">
                <a:solidFill>
                  <a:schemeClr val="bg1"/>
                </a:solidFill>
              </a:rPr>
              <a:t>Dominic Bordelon, </a:t>
            </a:r>
            <a:r>
              <a:rPr lang="en-US" dirty="0">
                <a:solidFill>
                  <a:schemeClr val="bg1"/>
                </a:solidFill>
                <a:hlinkClick r:id="rId3">
                  <a:extLst>
                    <a:ext uri="{A12FA001-AC4F-418D-AE19-62706E023703}">
                      <ahyp:hlinkClr xmlns:ahyp="http://schemas.microsoft.com/office/drawing/2018/hyperlinkcolor" val="tx"/>
                    </a:ext>
                  </a:extLst>
                </a:hlinkClick>
              </a:rPr>
              <a:t>djb190@pitt.edu</a:t>
            </a:r>
            <a:endParaRPr lang="en-US" dirty="0">
              <a:solidFill>
                <a:schemeClr val="bg1"/>
              </a:solidFill>
            </a:endParaRPr>
          </a:p>
          <a:p>
            <a:pPr algn="r"/>
            <a:r>
              <a:rPr lang="en-US" dirty="0">
                <a:solidFill>
                  <a:schemeClr val="bg1"/>
                </a:solidFill>
              </a:rPr>
              <a:t>Digital Scholarship Services | University Library System</a:t>
            </a:r>
          </a:p>
          <a:p>
            <a:pPr algn="r"/>
            <a:r>
              <a:rPr lang="en-US" dirty="0">
                <a:solidFill>
                  <a:schemeClr val="bg1"/>
                </a:solidFill>
              </a:rPr>
              <a:t>University of Pittsburgh</a:t>
            </a:r>
          </a:p>
          <a:p>
            <a:pPr algn="r"/>
            <a:endParaRPr lang="en-US" dirty="0">
              <a:solidFill>
                <a:schemeClr val="bg1"/>
              </a:solidFill>
            </a:endParaRPr>
          </a:p>
          <a:p>
            <a:pPr algn="r"/>
            <a:r>
              <a:rPr lang="en-US" sz="2000" dirty="0">
                <a:solidFill>
                  <a:schemeClr val="bg1"/>
                </a:solidFill>
              </a:rPr>
              <a:t>License: </a:t>
            </a:r>
            <a:r>
              <a:rPr lang="en-US" sz="2000" dirty="0">
                <a:solidFill>
                  <a:schemeClr val="bg1"/>
                </a:solidFill>
                <a:hlinkClick r:id="rId4"/>
              </a:rPr>
              <a:t>CC BY-SA 4.0</a:t>
            </a:r>
            <a:endParaRPr lang="en-US" dirty="0">
              <a:solidFill>
                <a:schemeClr val="bg1"/>
              </a:solidFill>
            </a:endParaRPr>
          </a:p>
        </p:txBody>
      </p:sp>
    </p:spTree>
    <p:extLst>
      <p:ext uri="{BB962C8B-B14F-4D97-AF65-F5344CB8AC3E}">
        <p14:creationId xmlns:p14="http://schemas.microsoft.com/office/powerpoint/2010/main" val="426333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568C85-6B85-4F51-8892-2AF6E0095B3B}"/>
              </a:ext>
            </a:extLst>
          </p:cNvPr>
          <p:cNvSpPr>
            <a:spLocks noGrp="1"/>
          </p:cNvSpPr>
          <p:nvPr>
            <p:ph type="title"/>
          </p:nvPr>
        </p:nvSpPr>
        <p:spPr>
          <a:xfrm>
            <a:off x="838200" y="253153"/>
            <a:ext cx="10515600" cy="1325563"/>
          </a:xfrm>
        </p:spPr>
        <p:txBody>
          <a:bodyPr/>
          <a:lstStyle/>
          <a:p>
            <a:r>
              <a:rPr lang="en-US"/>
              <a:t>What can you do with SQL?</a:t>
            </a:r>
            <a:br>
              <a:rPr lang="en-US"/>
            </a:br>
            <a:r>
              <a:rPr lang="en-US"/>
              <a:t>(types of statements)</a:t>
            </a:r>
          </a:p>
        </p:txBody>
      </p:sp>
      <p:sp>
        <p:nvSpPr>
          <p:cNvPr id="8" name="Content Placeholder 7">
            <a:extLst>
              <a:ext uri="{FF2B5EF4-FFF2-40B4-BE49-F238E27FC236}">
                <a16:creationId xmlns:a16="http://schemas.microsoft.com/office/drawing/2014/main" id="{E5870CCA-8A41-4CD4-8B66-4A02A9FE66ED}"/>
              </a:ext>
            </a:extLst>
          </p:cNvPr>
          <p:cNvSpPr>
            <a:spLocks noGrp="1"/>
          </p:cNvSpPr>
          <p:nvPr>
            <p:ph idx="1"/>
          </p:nvPr>
        </p:nvSpPr>
        <p:spPr>
          <a:xfrm>
            <a:off x="838200" y="1592359"/>
            <a:ext cx="10515600" cy="4817771"/>
          </a:xfrm>
        </p:spPr>
        <p:txBody>
          <a:bodyPr>
            <a:normAutofit fontScale="92500" lnSpcReduction="10000"/>
          </a:bodyPr>
          <a:lstStyle/>
          <a:p>
            <a:r>
              <a:rPr lang="en-US">
                <a:solidFill>
                  <a:schemeClr val="accent1"/>
                </a:solidFill>
                <a:latin typeface="Consolas" panose="020B0609020204030204" pitchFamily="49" charset="0"/>
              </a:rPr>
              <a:t>SELECT</a:t>
            </a:r>
            <a:r>
              <a:rPr lang="en-US"/>
              <a:t>: read from the database</a:t>
            </a:r>
          </a:p>
          <a:p>
            <a:r>
              <a:rPr lang="en-US">
                <a:solidFill>
                  <a:schemeClr val="accent6"/>
                </a:solidFill>
                <a:latin typeface="Consolas" panose="020B0609020204030204" pitchFamily="49" charset="0"/>
              </a:rPr>
              <a:t>INSERT</a:t>
            </a:r>
            <a:r>
              <a:rPr lang="en-US"/>
              <a:t>: create new row(s) in a table</a:t>
            </a:r>
          </a:p>
          <a:p>
            <a:r>
              <a:rPr lang="en-US">
                <a:solidFill>
                  <a:schemeClr val="accent2"/>
                </a:solidFill>
                <a:latin typeface="Consolas" panose="020B0609020204030204" pitchFamily="49" charset="0"/>
              </a:rPr>
              <a:t>UPDATE</a:t>
            </a:r>
            <a:r>
              <a:rPr lang="en-US"/>
              <a:t>: update existing row(s) of a table</a:t>
            </a:r>
          </a:p>
          <a:p>
            <a:r>
              <a:rPr lang="en-US">
                <a:solidFill>
                  <a:srgbClr val="C00000"/>
                </a:solidFill>
                <a:latin typeface="Consolas" panose="020B0609020204030204" pitchFamily="49" charset="0"/>
              </a:rPr>
              <a:t>DELETE</a:t>
            </a:r>
            <a:r>
              <a:rPr lang="en-US"/>
              <a:t>: delete row(s) from a table</a:t>
            </a:r>
          </a:p>
          <a:p>
            <a:endParaRPr lang="en-US"/>
          </a:p>
          <a:p>
            <a:r>
              <a:rPr lang="en-US">
                <a:latin typeface="Consolas" panose="020B0609020204030204" pitchFamily="49" charset="0"/>
              </a:rPr>
              <a:t>CREATE TABLE, ALTER TABLE, RENAME TABLE, DROP TABLE</a:t>
            </a:r>
            <a:r>
              <a:rPr lang="en-US"/>
              <a:t>…</a:t>
            </a:r>
          </a:p>
          <a:p>
            <a:r>
              <a:rPr lang="en-US">
                <a:latin typeface="Consolas" panose="020B0609020204030204" pitchFamily="49" charset="0"/>
              </a:rPr>
              <a:t>GRANT, REVOKE</a:t>
            </a:r>
            <a:r>
              <a:rPr lang="en-US"/>
              <a:t> for controlling user access</a:t>
            </a:r>
          </a:p>
          <a:p>
            <a:r>
              <a:rPr lang="en-US">
                <a:latin typeface="Consolas" panose="020B0609020204030204" pitchFamily="49" charset="0"/>
              </a:rPr>
              <a:t>BEGIN TRANSACTION, COMMIT, ROLL BACK</a:t>
            </a:r>
          </a:p>
          <a:p>
            <a:endParaRPr lang="en-US">
              <a:latin typeface="Consolas" panose="020B0609020204030204" pitchFamily="49" charset="0"/>
            </a:endParaRPr>
          </a:p>
          <a:p>
            <a:r>
              <a:rPr lang="en-US"/>
              <a:t>SQL keywords are not case-sensitive ( </a:t>
            </a:r>
            <a:r>
              <a:rPr lang="en-US">
                <a:highlight>
                  <a:srgbClr val="C0C0C0"/>
                </a:highlight>
                <a:latin typeface="Consolas" panose="020B0609020204030204" pitchFamily="49" charset="0"/>
              </a:rPr>
              <a:t>SELECT == select</a:t>
            </a:r>
            <a:r>
              <a:rPr lang="en-US"/>
              <a:t> )—but entities like tables and columns </a:t>
            </a:r>
            <a:r>
              <a:rPr lang="en-US" b="1"/>
              <a:t>are</a:t>
            </a:r>
            <a:r>
              <a:rPr lang="en-US"/>
              <a:t> case-sensitive</a:t>
            </a:r>
          </a:p>
          <a:p>
            <a:endParaRPr lang="en-US"/>
          </a:p>
        </p:txBody>
      </p:sp>
      <p:pic>
        <p:nvPicPr>
          <p:cNvPr id="3" name="Graphic 2" descr="Open book">
            <a:extLst>
              <a:ext uri="{FF2B5EF4-FFF2-40B4-BE49-F238E27FC236}">
                <a16:creationId xmlns:a16="http://schemas.microsoft.com/office/drawing/2014/main" id="{F9163096-A701-4912-A690-A8F2CC150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8149" y="365125"/>
            <a:ext cx="1325562" cy="1325562"/>
          </a:xfrm>
          <a:prstGeom prst="rect">
            <a:avLst/>
          </a:prstGeom>
        </p:spPr>
      </p:pic>
      <p:pic>
        <p:nvPicPr>
          <p:cNvPr id="9" name="Graphic 8" descr="Add">
            <a:extLst>
              <a:ext uri="{FF2B5EF4-FFF2-40B4-BE49-F238E27FC236}">
                <a16:creationId xmlns:a16="http://schemas.microsoft.com/office/drawing/2014/main" id="{57FBCD73-1C4D-4861-914F-385EF30B1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98105" y="814195"/>
            <a:ext cx="1101301" cy="1101301"/>
          </a:xfrm>
          <a:prstGeom prst="rect">
            <a:avLst/>
          </a:prstGeom>
        </p:spPr>
      </p:pic>
      <p:pic>
        <p:nvPicPr>
          <p:cNvPr id="11" name="Graphic 10" descr="Pencil">
            <a:extLst>
              <a:ext uri="{FF2B5EF4-FFF2-40B4-BE49-F238E27FC236}">
                <a16:creationId xmlns:a16="http://schemas.microsoft.com/office/drawing/2014/main" id="{7AF2F0D9-E6AA-4C48-B275-3AE1B58A85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80930" y="1918201"/>
            <a:ext cx="1101300" cy="1101300"/>
          </a:xfrm>
          <a:prstGeom prst="rect">
            <a:avLst/>
          </a:prstGeom>
        </p:spPr>
      </p:pic>
      <p:pic>
        <p:nvPicPr>
          <p:cNvPr id="15" name="Graphic 14" descr="Close">
            <a:extLst>
              <a:ext uri="{FF2B5EF4-FFF2-40B4-BE49-F238E27FC236}">
                <a16:creationId xmlns:a16="http://schemas.microsoft.com/office/drawing/2014/main" id="{9115640C-B30D-4095-8510-87FC952A2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48755" y="2398460"/>
            <a:ext cx="1101299" cy="1101299"/>
          </a:xfrm>
          <a:prstGeom prst="rect">
            <a:avLst/>
          </a:prstGeom>
        </p:spPr>
      </p:pic>
      <p:sp>
        <p:nvSpPr>
          <p:cNvPr id="16" name="Arrow: Left 15">
            <a:extLst>
              <a:ext uri="{FF2B5EF4-FFF2-40B4-BE49-F238E27FC236}">
                <a16:creationId xmlns:a16="http://schemas.microsoft.com/office/drawing/2014/main" id="{E573DED5-15A7-48A0-92B3-37381376DCD8}"/>
              </a:ext>
            </a:extLst>
          </p:cNvPr>
          <p:cNvSpPr/>
          <p:nvPr/>
        </p:nvSpPr>
        <p:spPr>
          <a:xfrm>
            <a:off x="5756988" y="1317901"/>
            <a:ext cx="2057417" cy="9703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Today’s focus</a:t>
            </a:r>
          </a:p>
        </p:txBody>
      </p:sp>
    </p:spTree>
    <p:extLst>
      <p:ext uri="{BB962C8B-B14F-4D97-AF65-F5344CB8AC3E}">
        <p14:creationId xmlns:p14="http://schemas.microsoft.com/office/powerpoint/2010/main" val="3859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76A7A7-F810-4206-9CE7-341B9455E9CA}"/>
              </a:ext>
            </a:extLst>
          </p:cNvPr>
          <p:cNvSpPr txBox="1"/>
          <p:nvPr/>
        </p:nvSpPr>
        <p:spPr>
          <a:xfrm>
            <a:off x="909839" y="2813928"/>
            <a:ext cx="10692881" cy="1384995"/>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EmployeeID</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FirstName, Title</a:t>
            </a:r>
            <a:br>
              <a:rPr lang="en-US" sz="2800">
                <a:latin typeface="Consolas" panose="020B0609020204030204" pitchFamily="49" charset="0"/>
              </a:rPr>
            </a:br>
            <a:r>
              <a:rPr lang="en-US" sz="2800" b="1">
                <a:latin typeface="Consolas" panose="020B0609020204030204" pitchFamily="49" charset="0"/>
              </a:rPr>
              <a:t>FROM</a:t>
            </a:r>
            <a:r>
              <a:rPr lang="en-US" sz="2800">
                <a:latin typeface="Consolas" panose="020B0609020204030204" pitchFamily="49" charset="0"/>
              </a:rPr>
              <a:t> Employee</a:t>
            </a:r>
          </a:p>
          <a:p>
            <a:r>
              <a:rPr lang="en-US" sz="2800" b="1">
                <a:latin typeface="Consolas" panose="020B0609020204030204" pitchFamily="49" charset="0"/>
              </a:rPr>
              <a:t>WHERE</a:t>
            </a:r>
            <a:r>
              <a:rPr lang="en-US" sz="2800">
                <a:latin typeface="Consolas" panose="020B0609020204030204" pitchFamily="49" charset="0"/>
              </a:rPr>
              <a:t> Title = "IT Staff"</a:t>
            </a:r>
          </a:p>
        </p:txBody>
      </p:sp>
      <p:sp>
        <p:nvSpPr>
          <p:cNvPr id="2" name="Title 1">
            <a:extLst>
              <a:ext uri="{FF2B5EF4-FFF2-40B4-BE49-F238E27FC236}">
                <a16:creationId xmlns:a16="http://schemas.microsoft.com/office/drawing/2014/main" id="{9639B209-1C83-402C-84AA-40299AEC07AD}"/>
              </a:ext>
            </a:extLst>
          </p:cNvPr>
          <p:cNvSpPr>
            <a:spLocks noGrp="1"/>
          </p:cNvSpPr>
          <p:nvPr>
            <p:ph type="title"/>
          </p:nvPr>
        </p:nvSpPr>
        <p:spPr/>
        <p:txBody>
          <a:bodyPr/>
          <a:lstStyle/>
          <a:p>
            <a:r>
              <a:rPr lang="en-US"/>
              <a:t>Anatomy of a SELECT query</a:t>
            </a:r>
          </a:p>
        </p:txBody>
      </p:sp>
      <p:sp>
        <p:nvSpPr>
          <p:cNvPr id="3" name="Content Placeholder 2">
            <a:extLst>
              <a:ext uri="{FF2B5EF4-FFF2-40B4-BE49-F238E27FC236}">
                <a16:creationId xmlns:a16="http://schemas.microsoft.com/office/drawing/2014/main" id="{6777D37C-1B4E-4139-83C6-D1064F6C0CBB}"/>
              </a:ext>
            </a:extLst>
          </p:cNvPr>
          <p:cNvSpPr>
            <a:spLocks noGrp="1"/>
          </p:cNvSpPr>
          <p:nvPr>
            <p:ph idx="1"/>
          </p:nvPr>
        </p:nvSpPr>
        <p:spPr>
          <a:xfrm>
            <a:off x="838200" y="1825625"/>
            <a:ext cx="9770706" cy="988303"/>
          </a:xfrm>
        </p:spPr>
        <p:txBody>
          <a:bodyPr>
            <a:normAutofit/>
          </a:bodyPr>
          <a:lstStyle/>
          <a:p>
            <a:pPr marL="0" indent="0">
              <a:buNone/>
            </a:pPr>
            <a:r>
              <a:rPr lang="en-US"/>
              <a:t>(using the </a:t>
            </a:r>
            <a:r>
              <a:rPr lang="en-US">
                <a:hlinkClick r:id="rId2"/>
              </a:rPr>
              <a:t>Chinook database</a:t>
            </a:r>
            <a:r>
              <a:rPr lang="en-US"/>
              <a:t>)</a:t>
            </a:r>
          </a:p>
          <a:p>
            <a:pPr marL="0" indent="0">
              <a:buNone/>
            </a:pPr>
            <a:r>
              <a:rPr lang="en-US"/>
              <a:t>“What are the names of the IT staff?”</a:t>
            </a:r>
          </a:p>
          <a:p>
            <a:pPr marL="0" indent="0">
              <a:buNone/>
            </a:pPr>
            <a:endParaRPr lang="en-US"/>
          </a:p>
        </p:txBody>
      </p:sp>
      <p:sp>
        <p:nvSpPr>
          <p:cNvPr id="4" name="TextBox 3">
            <a:extLst>
              <a:ext uri="{FF2B5EF4-FFF2-40B4-BE49-F238E27FC236}">
                <a16:creationId xmlns:a16="http://schemas.microsoft.com/office/drawing/2014/main" id="{9FF99D6B-28EC-4148-9D2A-FC539C985560}"/>
              </a:ext>
            </a:extLst>
          </p:cNvPr>
          <p:cNvSpPr txBox="1"/>
          <p:nvPr/>
        </p:nvSpPr>
        <p:spPr>
          <a:xfrm>
            <a:off x="9838950" y="2893656"/>
            <a:ext cx="2239347" cy="400110"/>
          </a:xfrm>
          <a:prstGeom prst="rect">
            <a:avLst/>
          </a:prstGeom>
          <a:noFill/>
        </p:spPr>
        <p:txBody>
          <a:bodyPr wrap="square" rtlCol="0">
            <a:spAutoFit/>
          </a:bodyPr>
          <a:lstStyle/>
          <a:p>
            <a:r>
              <a:rPr lang="en-US" sz="2000" b="1">
                <a:solidFill>
                  <a:schemeClr val="accent2"/>
                </a:solidFill>
              </a:rPr>
              <a:t>⬅ columns</a:t>
            </a:r>
          </a:p>
        </p:txBody>
      </p:sp>
      <p:sp>
        <p:nvSpPr>
          <p:cNvPr id="5" name="TextBox 4">
            <a:extLst>
              <a:ext uri="{FF2B5EF4-FFF2-40B4-BE49-F238E27FC236}">
                <a16:creationId xmlns:a16="http://schemas.microsoft.com/office/drawing/2014/main" id="{0F66851E-D37E-4CE8-960F-8EFE2FD0F9EC}"/>
              </a:ext>
            </a:extLst>
          </p:cNvPr>
          <p:cNvSpPr txBox="1"/>
          <p:nvPr/>
        </p:nvSpPr>
        <p:spPr>
          <a:xfrm>
            <a:off x="3583314" y="3321759"/>
            <a:ext cx="2239347" cy="400110"/>
          </a:xfrm>
          <a:prstGeom prst="rect">
            <a:avLst/>
          </a:prstGeom>
          <a:noFill/>
        </p:spPr>
        <p:txBody>
          <a:bodyPr wrap="square" rtlCol="0">
            <a:spAutoFit/>
          </a:bodyPr>
          <a:lstStyle/>
          <a:p>
            <a:r>
              <a:rPr lang="en-US" sz="2000" b="1">
                <a:solidFill>
                  <a:schemeClr val="accent2"/>
                </a:solidFill>
              </a:rPr>
              <a:t>⬅ table</a:t>
            </a:r>
          </a:p>
        </p:txBody>
      </p:sp>
      <p:sp>
        <p:nvSpPr>
          <p:cNvPr id="6" name="TextBox 5">
            <a:extLst>
              <a:ext uri="{FF2B5EF4-FFF2-40B4-BE49-F238E27FC236}">
                <a16:creationId xmlns:a16="http://schemas.microsoft.com/office/drawing/2014/main" id="{DAB80639-E45E-4A49-82CF-9F2825A63491}"/>
              </a:ext>
            </a:extLst>
          </p:cNvPr>
          <p:cNvSpPr txBox="1"/>
          <p:nvPr/>
        </p:nvSpPr>
        <p:spPr>
          <a:xfrm>
            <a:off x="5720025" y="3741679"/>
            <a:ext cx="4776915" cy="400110"/>
          </a:xfrm>
          <a:prstGeom prst="rect">
            <a:avLst/>
          </a:prstGeom>
          <a:noFill/>
        </p:spPr>
        <p:txBody>
          <a:bodyPr wrap="square" rtlCol="0">
            <a:spAutoFit/>
          </a:bodyPr>
          <a:lstStyle/>
          <a:p>
            <a:r>
              <a:rPr lang="en-US" sz="2000" b="1">
                <a:solidFill>
                  <a:schemeClr val="accent2"/>
                </a:solidFill>
              </a:rPr>
              <a:t>⬅ filtering based on some conditions</a:t>
            </a:r>
          </a:p>
        </p:txBody>
      </p:sp>
      <p:sp>
        <p:nvSpPr>
          <p:cNvPr id="13" name="TextBox 12">
            <a:extLst>
              <a:ext uri="{FF2B5EF4-FFF2-40B4-BE49-F238E27FC236}">
                <a16:creationId xmlns:a16="http://schemas.microsoft.com/office/drawing/2014/main" id="{F9FFD117-9FE6-4E66-8BB3-E1ED078D18AC}"/>
              </a:ext>
            </a:extLst>
          </p:cNvPr>
          <p:cNvSpPr txBox="1"/>
          <p:nvPr/>
        </p:nvSpPr>
        <p:spPr>
          <a:xfrm>
            <a:off x="5692032" y="6071481"/>
            <a:ext cx="818319" cy="369332"/>
          </a:xfrm>
          <a:prstGeom prst="rect">
            <a:avLst/>
          </a:prstGeom>
          <a:noFill/>
        </p:spPr>
        <p:txBody>
          <a:bodyPr wrap="square" rtlCol="0">
            <a:spAutoFit/>
          </a:bodyPr>
          <a:lstStyle/>
          <a:p>
            <a:pPr algn="ctr"/>
            <a:r>
              <a:rPr lang="en-US">
                <a:solidFill>
                  <a:schemeClr val="bg1"/>
                </a:solidFill>
              </a:rPr>
              <a:t>Laura</a:t>
            </a:r>
          </a:p>
        </p:txBody>
      </p:sp>
      <p:sp>
        <p:nvSpPr>
          <p:cNvPr id="8" name="Left Brace 7">
            <a:extLst>
              <a:ext uri="{FF2B5EF4-FFF2-40B4-BE49-F238E27FC236}">
                <a16:creationId xmlns:a16="http://schemas.microsoft.com/office/drawing/2014/main" id="{A95436C8-91F2-4531-B41F-33B92322C7B8}"/>
              </a:ext>
            </a:extLst>
          </p:cNvPr>
          <p:cNvSpPr/>
          <p:nvPr/>
        </p:nvSpPr>
        <p:spPr>
          <a:xfrm>
            <a:off x="589280" y="2813928"/>
            <a:ext cx="248920" cy="78567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F52666B-B534-43BC-82D3-F0AC4C97264E}"/>
              </a:ext>
            </a:extLst>
          </p:cNvPr>
          <p:cNvSpPr txBox="1"/>
          <p:nvPr/>
        </p:nvSpPr>
        <p:spPr>
          <a:xfrm rot="16200000">
            <a:off x="-180945" y="3006710"/>
            <a:ext cx="1166431" cy="400110"/>
          </a:xfrm>
          <a:prstGeom prst="rect">
            <a:avLst/>
          </a:prstGeom>
          <a:noFill/>
        </p:spPr>
        <p:txBody>
          <a:bodyPr wrap="square" rtlCol="0">
            <a:spAutoFit/>
          </a:bodyPr>
          <a:lstStyle/>
          <a:p>
            <a:pPr algn="ctr"/>
            <a:r>
              <a:rPr lang="en-US" sz="2000" b="1">
                <a:solidFill>
                  <a:schemeClr val="accent2"/>
                </a:solidFill>
              </a:rPr>
              <a:t>clauses</a:t>
            </a:r>
          </a:p>
        </p:txBody>
      </p:sp>
    </p:spTree>
    <p:extLst>
      <p:ext uri="{BB962C8B-B14F-4D97-AF65-F5344CB8AC3E}">
        <p14:creationId xmlns:p14="http://schemas.microsoft.com/office/powerpoint/2010/main" val="333115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a:solidFill>
                  <a:schemeClr val="accent1"/>
                </a:solidFill>
              </a:rPr>
              <a:t>Employees</a:t>
            </a:r>
          </a:p>
        </p:txBody>
      </p:sp>
      <p:sp>
        <p:nvSpPr>
          <p:cNvPr id="7" name="Oval 6">
            <a:extLst>
              <a:ext uri="{FF2B5EF4-FFF2-40B4-BE49-F238E27FC236}">
                <a16:creationId xmlns:a16="http://schemas.microsoft.com/office/drawing/2014/main" id="{1060A81D-1661-43ED-9B93-CA1B7804C634}"/>
              </a:ext>
            </a:extLst>
          </p:cNvPr>
          <p:cNvSpPr/>
          <p:nvPr/>
        </p:nvSpPr>
        <p:spPr>
          <a:xfrm>
            <a:off x="6876661" y="2948473"/>
            <a:ext cx="2000211" cy="1983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a:t>Title = “IT Staff”</a:t>
            </a:r>
          </a:p>
        </p:txBody>
      </p:sp>
      <p:sp>
        <p:nvSpPr>
          <p:cNvPr id="8" name="TextBox 7">
            <a:extLst>
              <a:ext uri="{FF2B5EF4-FFF2-40B4-BE49-F238E27FC236}">
                <a16:creationId xmlns:a16="http://schemas.microsoft.com/office/drawing/2014/main" id="{295B8A97-467D-429C-B5E2-E4C43E640219}"/>
              </a:ext>
            </a:extLst>
          </p:cNvPr>
          <p:cNvSpPr txBox="1"/>
          <p:nvPr/>
        </p:nvSpPr>
        <p:spPr>
          <a:xfrm>
            <a:off x="2894044" y="4524001"/>
            <a:ext cx="1780593" cy="15696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t>EmployeeID</a:t>
            </a:r>
            <a:endParaRPr lang="en-US" sz="2400" dirty="0"/>
          </a:p>
          <a:p>
            <a:r>
              <a:rPr lang="en-US" sz="2400" dirty="0" err="1"/>
              <a:t>LastName</a:t>
            </a:r>
            <a:endParaRPr lang="en-US" sz="2400" dirty="0"/>
          </a:p>
          <a:p>
            <a:r>
              <a:rPr lang="en-US" sz="2400" dirty="0"/>
              <a:t>FirstName</a:t>
            </a:r>
          </a:p>
          <a:p>
            <a:r>
              <a:rPr lang="en-US" sz="2400" dirty="0"/>
              <a:t>Title</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2"/>
            <a:endCxn id="8" idx="3"/>
          </p:cNvCxnSpPr>
          <p:nvPr/>
        </p:nvCxnSpPr>
        <p:spPr>
          <a:xfrm flipH="1">
            <a:off x="4674637" y="3940035"/>
            <a:ext cx="2202024" cy="13687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3EFA669-9F29-44D6-929C-8D186F9DE985}"/>
              </a:ext>
            </a:extLst>
          </p:cNvPr>
          <p:cNvSpPr txBox="1"/>
          <p:nvPr/>
        </p:nvSpPr>
        <p:spPr>
          <a:xfrm>
            <a:off x="256697" y="397253"/>
            <a:ext cx="6619964" cy="1015663"/>
          </a:xfrm>
          <a:prstGeom prst="rect">
            <a:avLst/>
          </a:prstGeom>
          <a:solidFill>
            <a:srgbClr val="F3F6FB"/>
          </a:solidFill>
          <a:ln>
            <a:solidFill>
              <a:schemeClr val="tx1"/>
            </a:solidFill>
          </a:ln>
        </p:spPr>
        <p:txBody>
          <a:bodyPr wrap="square" rtlCol="0">
            <a:spAutoFit/>
          </a:bodyPr>
          <a:lstStyle/>
          <a:p>
            <a:r>
              <a:rPr lang="en-US" sz="2000" b="1">
                <a:latin typeface="Consolas" panose="020B0609020204030204" pitchFamily="49" charset="0"/>
              </a:rPr>
              <a:t>SELECT</a:t>
            </a:r>
            <a:r>
              <a:rPr lang="en-US" sz="2000">
                <a:latin typeface="Consolas" panose="020B0609020204030204" pitchFamily="49" charset="0"/>
              </a:rPr>
              <a:t> </a:t>
            </a:r>
            <a:r>
              <a:rPr lang="en-US" sz="2000" err="1">
                <a:latin typeface="Consolas" panose="020B0609020204030204" pitchFamily="49" charset="0"/>
              </a:rPr>
              <a:t>EmployeeID</a:t>
            </a:r>
            <a:r>
              <a:rPr lang="en-US" sz="2000">
                <a:latin typeface="Consolas" panose="020B0609020204030204" pitchFamily="49" charset="0"/>
              </a:rPr>
              <a:t>, </a:t>
            </a:r>
            <a:r>
              <a:rPr lang="en-US" sz="2000" err="1">
                <a:latin typeface="Consolas" panose="020B0609020204030204" pitchFamily="49" charset="0"/>
              </a:rPr>
              <a:t>LastName</a:t>
            </a:r>
            <a:r>
              <a:rPr lang="en-US" sz="2000">
                <a:latin typeface="Consolas" panose="020B0609020204030204" pitchFamily="49" charset="0"/>
              </a:rPr>
              <a:t>, FirstName, Title</a:t>
            </a:r>
            <a:br>
              <a:rPr lang="en-US" sz="2000">
                <a:latin typeface="Consolas" panose="020B0609020204030204" pitchFamily="49" charset="0"/>
              </a:rPr>
            </a:br>
            <a:r>
              <a:rPr lang="en-US" sz="2000" b="1">
                <a:latin typeface="Consolas" panose="020B0609020204030204" pitchFamily="49" charset="0"/>
              </a:rPr>
              <a:t>FROM</a:t>
            </a:r>
            <a:r>
              <a:rPr lang="en-US" sz="2000">
                <a:latin typeface="Consolas" panose="020B0609020204030204" pitchFamily="49" charset="0"/>
              </a:rPr>
              <a:t> Employee</a:t>
            </a:r>
          </a:p>
          <a:p>
            <a:r>
              <a:rPr lang="en-US" sz="2000" b="1">
                <a:latin typeface="Consolas" panose="020B0609020204030204" pitchFamily="49" charset="0"/>
              </a:rPr>
              <a:t>WHERE</a:t>
            </a:r>
            <a:r>
              <a:rPr lang="en-US" sz="2000">
                <a:latin typeface="Consolas" panose="020B0609020204030204" pitchFamily="49" charset="0"/>
              </a:rPr>
              <a:t> Title = "IT Staff"</a:t>
            </a:r>
          </a:p>
        </p:txBody>
      </p:sp>
    </p:spTree>
    <p:extLst>
      <p:ext uri="{BB962C8B-B14F-4D97-AF65-F5344CB8AC3E}">
        <p14:creationId xmlns:p14="http://schemas.microsoft.com/office/powerpoint/2010/main" val="121984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76A7A7-F810-4206-9CE7-341B9455E9CA}"/>
              </a:ext>
            </a:extLst>
          </p:cNvPr>
          <p:cNvSpPr txBox="1"/>
          <p:nvPr/>
        </p:nvSpPr>
        <p:spPr>
          <a:xfrm>
            <a:off x="909839" y="2813928"/>
            <a:ext cx="10692881" cy="1384995"/>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EmployeeID</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FirstName, Title</a:t>
            </a:r>
            <a:br>
              <a:rPr lang="en-US" sz="2800">
                <a:latin typeface="Consolas" panose="020B0609020204030204" pitchFamily="49" charset="0"/>
              </a:rPr>
            </a:br>
            <a:r>
              <a:rPr lang="en-US" sz="2800" b="1">
                <a:latin typeface="Consolas" panose="020B0609020204030204" pitchFamily="49" charset="0"/>
              </a:rPr>
              <a:t>FROM</a:t>
            </a:r>
            <a:r>
              <a:rPr lang="en-US" sz="2800">
                <a:latin typeface="Consolas" panose="020B0609020204030204" pitchFamily="49" charset="0"/>
              </a:rPr>
              <a:t> Employee</a:t>
            </a:r>
          </a:p>
          <a:p>
            <a:r>
              <a:rPr lang="en-US" sz="2800" b="1">
                <a:latin typeface="Consolas" panose="020B0609020204030204" pitchFamily="49" charset="0"/>
              </a:rPr>
              <a:t>WHERE</a:t>
            </a:r>
            <a:r>
              <a:rPr lang="en-US" sz="2800">
                <a:latin typeface="Consolas" panose="020B0609020204030204" pitchFamily="49" charset="0"/>
              </a:rPr>
              <a:t> Title = "IT Staff"</a:t>
            </a:r>
          </a:p>
        </p:txBody>
      </p:sp>
      <p:sp>
        <p:nvSpPr>
          <p:cNvPr id="2" name="Title 1">
            <a:extLst>
              <a:ext uri="{FF2B5EF4-FFF2-40B4-BE49-F238E27FC236}">
                <a16:creationId xmlns:a16="http://schemas.microsoft.com/office/drawing/2014/main" id="{9639B209-1C83-402C-84AA-40299AEC07AD}"/>
              </a:ext>
            </a:extLst>
          </p:cNvPr>
          <p:cNvSpPr>
            <a:spLocks noGrp="1"/>
          </p:cNvSpPr>
          <p:nvPr>
            <p:ph type="title"/>
          </p:nvPr>
        </p:nvSpPr>
        <p:spPr/>
        <p:txBody>
          <a:bodyPr/>
          <a:lstStyle/>
          <a:p>
            <a:r>
              <a:rPr lang="en-US"/>
              <a:t>Anatomy of a SELECT query</a:t>
            </a:r>
          </a:p>
        </p:txBody>
      </p:sp>
      <p:sp>
        <p:nvSpPr>
          <p:cNvPr id="3" name="Content Placeholder 2">
            <a:extLst>
              <a:ext uri="{FF2B5EF4-FFF2-40B4-BE49-F238E27FC236}">
                <a16:creationId xmlns:a16="http://schemas.microsoft.com/office/drawing/2014/main" id="{6777D37C-1B4E-4139-83C6-D1064F6C0CBB}"/>
              </a:ext>
            </a:extLst>
          </p:cNvPr>
          <p:cNvSpPr>
            <a:spLocks noGrp="1"/>
          </p:cNvSpPr>
          <p:nvPr>
            <p:ph idx="1"/>
          </p:nvPr>
        </p:nvSpPr>
        <p:spPr>
          <a:xfrm>
            <a:off x="838200" y="1825625"/>
            <a:ext cx="9770706" cy="988303"/>
          </a:xfrm>
        </p:spPr>
        <p:txBody>
          <a:bodyPr>
            <a:normAutofit/>
          </a:bodyPr>
          <a:lstStyle/>
          <a:p>
            <a:pPr marL="0" indent="0">
              <a:buNone/>
            </a:pPr>
            <a:r>
              <a:rPr lang="en-US"/>
              <a:t>(using the </a:t>
            </a:r>
            <a:r>
              <a:rPr lang="en-US">
                <a:hlinkClick r:id="rId2"/>
              </a:rPr>
              <a:t>Chinook database</a:t>
            </a:r>
            <a:r>
              <a:rPr lang="en-US"/>
              <a:t>)</a:t>
            </a:r>
          </a:p>
          <a:p>
            <a:pPr marL="0" indent="0">
              <a:buNone/>
            </a:pPr>
            <a:r>
              <a:rPr lang="en-US"/>
              <a:t>“What are the names of the IT staff?”</a:t>
            </a:r>
          </a:p>
          <a:p>
            <a:pPr marL="0" indent="0">
              <a:buNone/>
            </a:pPr>
            <a:endParaRPr lang="en-US"/>
          </a:p>
        </p:txBody>
      </p:sp>
      <p:sp>
        <p:nvSpPr>
          <p:cNvPr id="4" name="TextBox 3">
            <a:extLst>
              <a:ext uri="{FF2B5EF4-FFF2-40B4-BE49-F238E27FC236}">
                <a16:creationId xmlns:a16="http://schemas.microsoft.com/office/drawing/2014/main" id="{9FF99D6B-28EC-4148-9D2A-FC539C985560}"/>
              </a:ext>
            </a:extLst>
          </p:cNvPr>
          <p:cNvSpPr txBox="1"/>
          <p:nvPr/>
        </p:nvSpPr>
        <p:spPr>
          <a:xfrm>
            <a:off x="9838950" y="2893656"/>
            <a:ext cx="2239347" cy="400110"/>
          </a:xfrm>
          <a:prstGeom prst="rect">
            <a:avLst/>
          </a:prstGeom>
          <a:noFill/>
        </p:spPr>
        <p:txBody>
          <a:bodyPr wrap="square" rtlCol="0">
            <a:spAutoFit/>
          </a:bodyPr>
          <a:lstStyle/>
          <a:p>
            <a:r>
              <a:rPr lang="en-US" sz="2000" b="1">
                <a:solidFill>
                  <a:schemeClr val="accent2"/>
                </a:solidFill>
              </a:rPr>
              <a:t>⬅ columns</a:t>
            </a:r>
          </a:p>
        </p:txBody>
      </p:sp>
      <p:sp>
        <p:nvSpPr>
          <p:cNvPr id="5" name="TextBox 4">
            <a:extLst>
              <a:ext uri="{FF2B5EF4-FFF2-40B4-BE49-F238E27FC236}">
                <a16:creationId xmlns:a16="http://schemas.microsoft.com/office/drawing/2014/main" id="{0F66851E-D37E-4CE8-960F-8EFE2FD0F9EC}"/>
              </a:ext>
            </a:extLst>
          </p:cNvPr>
          <p:cNvSpPr txBox="1"/>
          <p:nvPr/>
        </p:nvSpPr>
        <p:spPr>
          <a:xfrm>
            <a:off x="3583314" y="3321759"/>
            <a:ext cx="2239347" cy="400110"/>
          </a:xfrm>
          <a:prstGeom prst="rect">
            <a:avLst/>
          </a:prstGeom>
          <a:noFill/>
        </p:spPr>
        <p:txBody>
          <a:bodyPr wrap="square" rtlCol="0">
            <a:spAutoFit/>
          </a:bodyPr>
          <a:lstStyle/>
          <a:p>
            <a:r>
              <a:rPr lang="en-US" sz="2000" b="1">
                <a:solidFill>
                  <a:schemeClr val="accent2"/>
                </a:solidFill>
              </a:rPr>
              <a:t>⬅ table</a:t>
            </a:r>
          </a:p>
        </p:txBody>
      </p:sp>
      <p:sp>
        <p:nvSpPr>
          <p:cNvPr id="6" name="TextBox 5">
            <a:extLst>
              <a:ext uri="{FF2B5EF4-FFF2-40B4-BE49-F238E27FC236}">
                <a16:creationId xmlns:a16="http://schemas.microsoft.com/office/drawing/2014/main" id="{DAB80639-E45E-4A49-82CF-9F2825A63491}"/>
              </a:ext>
            </a:extLst>
          </p:cNvPr>
          <p:cNvSpPr txBox="1"/>
          <p:nvPr/>
        </p:nvSpPr>
        <p:spPr>
          <a:xfrm>
            <a:off x="5720025" y="3741679"/>
            <a:ext cx="4776915" cy="400110"/>
          </a:xfrm>
          <a:prstGeom prst="rect">
            <a:avLst/>
          </a:prstGeom>
          <a:noFill/>
        </p:spPr>
        <p:txBody>
          <a:bodyPr wrap="square" rtlCol="0">
            <a:spAutoFit/>
          </a:bodyPr>
          <a:lstStyle/>
          <a:p>
            <a:r>
              <a:rPr lang="en-US" sz="2000" b="1">
                <a:solidFill>
                  <a:schemeClr val="accent2"/>
                </a:solidFill>
              </a:rPr>
              <a:t>⬅ filtering based on some conditions</a:t>
            </a:r>
          </a:p>
        </p:txBody>
      </p:sp>
      <p:sp>
        <p:nvSpPr>
          <p:cNvPr id="13" name="TextBox 12">
            <a:extLst>
              <a:ext uri="{FF2B5EF4-FFF2-40B4-BE49-F238E27FC236}">
                <a16:creationId xmlns:a16="http://schemas.microsoft.com/office/drawing/2014/main" id="{F9FFD117-9FE6-4E66-8BB3-E1ED078D18AC}"/>
              </a:ext>
            </a:extLst>
          </p:cNvPr>
          <p:cNvSpPr txBox="1"/>
          <p:nvPr/>
        </p:nvSpPr>
        <p:spPr>
          <a:xfrm>
            <a:off x="5692032" y="6071481"/>
            <a:ext cx="818319" cy="369332"/>
          </a:xfrm>
          <a:prstGeom prst="rect">
            <a:avLst/>
          </a:prstGeom>
          <a:noFill/>
        </p:spPr>
        <p:txBody>
          <a:bodyPr wrap="square" rtlCol="0">
            <a:spAutoFit/>
          </a:bodyPr>
          <a:lstStyle/>
          <a:p>
            <a:pPr algn="ctr"/>
            <a:r>
              <a:rPr lang="en-US">
                <a:solidFill>
                  <a:schemeClr val="bg1"/>
                </a:solidFill>
              </a:rPr>
              <a:t>Laura</a:t>
            </a:r>
          </a:p>
        </p:txBody>
      </p:sp>
      <p:sp>
        <p:nvSpPr>
          <p:cNvPr id="8" name="Left Brace 7">
            <a:extLst>
              <a:ext uri="{FF2B5EF4-FFF2-40B4-BE49-F238E27FC236}">
                <a16:creationId xmlns:a16="http://schemas.microsoft.com/office/drawing/2014/main" id="{A95436C8-91F2-4531-B41F-33B92322C7B8}"/>
              </a:ext>
            </a:extLst>
          </p:cNvPr>
          <p:cNvSpPr/>
          <p:nvPr/>
        </p:nvSpPr>
        <p:spPr>
          <a:xfrm>
            <a:off x="589280" y="2813928"/>
            <a:ext cx="248920" cy="78567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F52666B-B534-43BC-82D3-F0AC4C97264E}"/>
              </a:ext>
            </a:extLst>
          </p:cNvPr>
          <p:cNvSpPr txBox="1"/>
          <p:nvPr/>
        </p:nvSpPr>
        <p:spPr>
          <a:xfrm rot="16200000">
            <a:off x="-180945" y="3006710"/>
            <a:ext cx="1166431" cy="400110"/>
          </a:xfrm>
          <a:prstGeom prst="rect">
            <a:avLst/>
          </a:prstGeom>
          <a:noFill/>
        </p:spPr>
        <p:txBody>
          <a:bodyPr wrap="square" rtlCol="0">
            <a:spAutoFit/>
          </a:bodyPr>
          <a:lstStyle/>
          <a:p>
            <a:pPr algn="ctr"/>
            <a:r>
              <a:rPr lang="en-US" sz="2000" b="1">
                <a:solidFill>
                  <a:schemeClr val="accent2"/>
                </a:solidFill>
              </a:rPr>
              <a:t>clauses</a:t>
            </a:r>
          </a:p>
        </p:txBody>
      </p:sp>
      <p:sp>
        <p:nvSpPr>
          <p:cNvPr id="11" name="TextBox 10">
            <a:extLst>
              <a:ext uri="{FF2B5EF4-FFF2-40B4-BE49-F238E27FC236}">
                <a16:creationId xmlns:a16="http://schemas.microsoft.com/office/drawing/2014/main" id="{3D3B454A-7717-405A-B710-2300F496A9D3}"/>
              </a:ext>
            </a:extLst>
          </p:cNvPr>
          <p:cNvSpPr txBox="1"/>
          <p:nvPr/>
        </p:nvSpPr>
        <p:spPr>
          <a:xfrm>
            <a:off x="909839" y="5069540"/>
            <a:ext cx="10692881" cy="1323439"/>
          </a:xfrm>
          <a:prstGeom prst="rect">
            <a:avLst/>
          </a:prstGeom>
          <a:solidFill>
            <a:srgbClr val="F3F6FB"/>
          </a:solidFill>
          <a:ln>
            <a:solidFill>
              <a:schemeClr val="tx1"/>
            </a:solidFill>
          </a:ln>
        </p:spPr>
        <p:txBody>
          <a:bodyPr wrap="square" rtlCol="0">
            <a:spAutoFit/>
          </a:bodyPr>
          <a:lstStyle/>
          <a:p>
            <a:r>
              <a:rPr lang="en-US" sz="2000" b="1" dirty="0">
                <a:latin typeface="Consolas" panose="020B0609020204030204" pitchFamily="49" charset="0"/>
              </a:rPr>
              <a:t>SELECT</a:t>
            </a:r>
            <a:r>
              <a:rPr lang="en-US" sz="2000" dirty="0">
                <a:latin typeface="Consolas" panose="020B0609020204030204" pitchFamily="49" charset="0"/>
              </a:rPr>
              <a:t> </a:t>
            </a:r>
            <a:r>
              <a:rPr lang="en-US" sz="2000" b="1" dirty="0">
                <a:latin typeface="Consolas" panose="020B0609020204030204" pitchFamily="49" charset="0"/>
              </a:rPr>
              <a:t>*</a:t>
            </a:r>
            <a:r>
              <a:rPr lang="en-US" sz="2000" dirty="0">
                <a:latin typeface="Consolas" panose="020B0609020204030204" pitchFamily="49" charset="0"/>
              </a:rPr>
              <a:t> </a:t>
            </a:r>
            <a:r>
              <a:rPr lang="en-US" sz="2000" b="1" dirty="0">
                <a:latin typeface="Consolas" panose="020B0609020204030204" pitchFamily="49" charset="0"/>
              </a:rPr>
              <a:t>FROM</a:t>
            </a:r>
            <a:r>
              <a:rPr lang="en-US" sz="2000" dirty="0">
                <a:latin typeface="Consolas" panose="020B0609020204030204" pitchFamily="49" charset="0"/>
              </a:rPr>
              <a:t> Employee </a:t>
            </a:r>
            <a:r>
              <a:rPr lang="en-US" sz="2000" b="1" dirty="0">
                <a:latin typeface="Consolas" panose="020B0609020204030204" pitchFamily="49" charset="0"/>
              </a:rPr>
              <a:t>WHERE</a:t>
            </a:r>
            <a:r>
              <a:rPr lang="en-US" sz="2000" dirty="0">
                <a:latin typeface="Consolas" panose="020B0609020204030204" pitchFamily="49" charset="0"/>
              </a:rPr>
              <a:t> Title = </a:t>
            </a:r>
            <a:r>
              <a:rPr lang="en-US" sz="2000">
                <a:latin typeface="Consolas" panose="020B0609020204030204" pitchFamily="49" charset="0"/>
              </a:rPr>
              <a:t>"</a:t>
            </a:r>
            <a:r>
              <a:rPr lang="en-US" sz="2000" dirty="0">
                <a:latin typeface="Consolas" panose="020B0609020204030204" pitchFamily="49" charset="0"/>
              </a:rPr>
              <a:t>IT Staff</a:t>
            </a:r>
            <a:r>
              <a:rPr lang="en-US" sz="2000">
                <a:latin typeface="Consolas" panose="020B0609020204030204" pitchFamily="49" charset="0"/>
              </a:rPr>
              <a:t>" </a:t>
            </a:r>
            <a:r>
              <a:rPr lang="en-US" sz="2000" b="1" dirty="0">
                <a:latin typeface="Consolas" panose="020B0609020204030204" pitchFamily="49" charset="0"/>
              </a:rPr>
              <a:t>OR</a:t>
            </a:r>
            <a:r>
              <a:rPr lang="en-US" sz="2000" dirty="0">
                <a:latin typeface="Consolas" panose="020B0609020204030204" pitchFamily="49" charset="0"/>
              </a:rPr>
              <a:t> Title = </a:t>
            </a:r>
            <a:r>
              <a:rPr lang="en-US" sz="2000">
                <a:latin typeface="Consolas" panose="020B0609020204030204" pitchFamily="49" charset="0"/>
              </a:rPr>
              <a:t>"</a:t>
            </a:r>
            <a:r>
              <a:rPr lang="en-US" sz="2000" dirty="0">
                <a:latin typeface="Consolas" panose="020B0609020204030204" pitchFamily="49" charset="0"/>
              </a:rPr>
              <a:t>IT Manager</a:t>
            </a:r>
            <a:r>
              <a:rPr lang="en-US" sz="2000">
                <a:latin typeface="Consolas" panose="020B0609020204030204" pitchFamily="49" charset="0"/>
              </a:rPr>
              <a:t>"</a:t>
            </a:r>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a:latin typeface="Consolas" panose="020B0609020204030204" pitchFamily="49" charset="0"/>
              </a:rPr>
              <a:t>…</a:t>
            </a:r>
            <a:r>
              <a:rPr lang="en-US" sz="2000" b="1" dirty="0">
                <a:latin typeface="Consolas" panose="020B0609020204030204" pitchFamily="49" charset="0"/>
              </a:rPr>
              <a:t>WHERE</a:t>
            </a:r>
            <a:r>
              <a:rPr lang="en-US" sz="2000" dirty="0">
                <a:latin typeface="Consolas" panose="020B0609020204030204" pitchFamily="49" charset="0"/>
              </a:rPr>
              <a:t> Title </a:t>
            </a:r>
            <a:r>
              <a:rPr lang="en-US" sz="2000" b="1" dirty="0">
                <a:latin typeface="Consolas" panose="020B0609020204030204" pitchFamily="49" charset="0"/>
              </a:rPr>
              <a:t>IN</a:t>
            </a:r>
            <a:r>
              <a:rPr lang="en-US" sz="2000" b="1">
                <a:latin typeface="Consolas" panose="020B0609020204030204" pitchFamily="49" charset="0"/>
              </a:rPr>
              <a:t>(</a:t>
            </a:r>
            <a:r>
              <a:rPr lang="en-US" sz="2000">
                <a:latin typeface="Consolas" panose="020B0609020204030204" pitchFamily="49" charset="0"/>
              </a:rPr>
              <a:t>"</a:t>
            </a:r>
            <a:r>
              <a:rPr lang="en-US" sz="2000" dirty="0">
                <a:latin typeface="Consolas" panose="020B0609020204030204" pitchFamily="49" charset="0"/>
              </a:rPr>
              <a:t>IT Staff</a:t>
            </a:r>
            <a:r>
              <a:rPr lang="en-US" sz="2000">
                <a:latin typeface="Consolas" panose="020B0609020204030204" pitchFamily="49" charset="0"/>
              </a:rPr>
              <a:t>", "</a:t>
            </a:r>
            <a:r>
              <a:rPr lang="en-US" sz="2000" dirty="0">
                <a:latin typeface="Consolas" panose="020B0609020204030204" pitchFamily="49" charset="0"/>
              </a:rPr>
              <a:t>IT Manager</a:t>
            </a:r>
            <a:r>
              <a:rPr lang="en-US" sz="2000">
                <a:latin typeface="Consolas" panose="020B0609020204030204" pitchFamily="49" charset="0"/>
              </a:rPr>
              <a:t>"</a:t>
            </a:r>
            <a:r>
              <a:rPr lang="en-US" sz="2000" b="1">
                <a:latin typeface="Consolas" panose="020B0609020204030204" pitchFamily="49" charset="0"/>
              </a:rPr>
              <a:t>)</a:t>
            </a:r>
            <a:endParaRPr lang="en-US" sz="2000" b="1" dirty="0">
              <a:latin typeface="Consolas" panose="020B0609020204030204" pitchFamily="49" charset="0"/>
            </a:endParaRPr>
          </a:p>
          <a:p>
            <a:r>
              <a:rPr lang="en-US" sz="2000" dirty="0">
                <a:latin typeface="Consolas" panose="020B0609020204030204" pitchFamily="49" charset="0"/>
              </a:rPr>
              <a:t>…</a:t>
            </a:r>
            <a:r>
              <a:rPr lang="en-US" sz="2000" b="1" dirty="0">
                <a:latin typeface="Consolas" panose="020B0609020204030204" pitchFamily="49" charset="0"/>
              </a:rPr>
              <a:t>WHERE</a:t>
            </a:r>
            <a:r>
              <a:rPr lang="en-US" sz="2000" dirty="0">
                <a:latin typeface="Consolas" panose="020B0609020204030204" pitchFamily="49" charset="0"/>
              </a:rPr>
              <a:t> Title </a:t>
            </a:r>
            <a:r>
              <a:rPr lang="en-US" sz="2000" b="1" dirty="0">
                <a:latin typeface="Consolas" panose="020B0609020204030204" pitchFamily="49" charset="0"/>
              </a:rPr>
              <a:t>LIKE</a:t>
            </a:r>
            <a:r>
              <a:rPr lang="en-US" sz="2000" dirty="0">
                <a:latin typeface="Consolas" panose="020B0609020204030204" pitchFamily="49" charset="0"/>
              </a:rPr>
              <a:t> </a:t>
            </a:r>
            <a:r>
              <a:rPr lang="en-US" sz="2000">
                <a:latin typeface="Consolas" panose="020B0609020204030204" pitchFamily="49" charset="0"/>
              </a:rPr>
              <a:t>"</a:t>
            </a:r>
            <a:r>
              <a:rPr lang="en-US" sz="2000" dirty="0">
                <a:latin typeface="Consolas" panose="020B0609020204030204" pitchFamily="49" charset="0"/>
              </a:rPr>
              <a:t>IT</a:t>
            </a:r>
            <a:r>
              <a:rPr lang="en-US" sz="2000" b="1">
                <a:latin typeface="Consolas" panose="020B0609020204030204" pitchFamily="49" charset="0"/>
              </a:rPr>
              <a:t>%</a:t>
            </a:r>
            <a:r>
              <a:rPr lang="en-US" sz="2000">
                <a:latin typeface="Consolas" panose="020B0609020204030204" pitchFamily="49" charset="0"/>
              </a:rPr>
              <a:t>"</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C25AAA6C-3777-4568-A1F6-B7F5F79D07DD}"/>
              </a:ext>
            </a:extLst>
          </p:cNvPr>
          <p:cNvSpPr txBox="1"/>
          <p:nvPr/>
        </p:nvSpPr>
        <p:spPr>
          <a:xfrm>
            <a:off x="838200" y="4669109"/>
            <a:ext cx="2869574" cy="400110"/>
          </a:xfrm>
          <a:prstGeom prst="rect">
            <a:avLst/>
          </a:prstGeom>
          <a:noFill/>
        </p:spPr>
        <p:txBody>
          <a:bodyPr wrap="square" rtlCol="0">
            <a:spAutoFit/>
          </a:bodyPr>
          <a:lstStyle/>
          <a:p>
            <a:r>
              <a:rPr lang="en-US" sz="2000"/>
              <a:t>Try also:</a:t>
            </a:r>
          </a:p>
        </p:txBody>
      </p:sp>
    </p:spTree>
    <p:extLst>
      <p:ext uri="{BB962C8B-B14F-4D97-AF65-F5344CB8AC3E}">
        <p14:creationId xmlns:p14="http://schemas.microsoft.com/office/powerpoint/2010/main" val="73906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a:solidFill>
                  <a:schemeClr val="accent1"/>
                </a:solidFill>
              </a:rPr>
              <a:t>Employees</a:t>
            </a:r>
          </a:p>
        </p:txBody>
      </p:sp>
      <p:sp>
        <p:nvSpPr>
          <p:cNvPr id="7" name="Oval 6">
            <a:extLst>
              <a:ext uri="{FF2B5EF4-FFF2-40B4-BE49-F238E27FC236}">
                <a16:creationId xmlns:a16="http://schemas.microsoft.com/office/drawing/2014/main" id="{1060A81D-1661-43ED-9B93-CA1B7804C634}"/>
              </a:ext>
            </a:extLst>
          </p:cNvPr>
          <p:cNvSpPr/>
          <p:nvPr/>
        </p:nvSpPr>
        <p:spPr>
          <a:xfrm>
            <a:off x="6876662" y="3284376"/>
            <a:ext cx="1474236" cy="14742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Title = “IT Staff”</a:t>
            </a:r>
          </a:p>
        </p:txBody>
      </p:sp>
      <p:sp>
        <p:nvSpPr>
          <p:cNvPr id="8" name="TextBox 7">
            <a:extLst>
              <a:ext uri="{FF2B5EF4-FFF2-40B4-BE49-F238E27FC236}">
                <a16:creationId xmlns:a16="http://schemas.microsoft.com/office/drawing/2014/main" id="{295B8A97-467D-429C-B5E2-E4C43E640219}"/>
              </a:ext>
            </a:extLst>
          </p:cNvPr>
          <p:cNvSpPr txBox="1"/>
          <p:nvPr/>
        </p:nvSpPr>
        <p:spPr>
          <a:xfrm>
            <a:off x="1505339" y="2118391"/>
            <a:ext cx="2668555" cy="452431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a:t>All attributes!</a:t>
            </a:r>
          </a:p>
          <a:p>
            <a:r>
              <a:rPr lang="en-US"/>
              <a:t>(</a:t>
            </a:r>
            <a:r>
              <a:rPr lang="en-US" err="1"/>
              <a:t>EmployeeID</a:t>
            </a:r>
            <a:r>
              <a:rPr lang="en-US"/>
              <a:t>, </a:t>
            </a:r>
          </a:p>
          <a:p>
            <a:r>
              <a:rPr lang="en-US" err="1"/>
              <a:t>LastName</a:t>
            </a:r>
            <a:r>
              <a:rPr lang="en-US"/>
              <a:t>, </a:t>
            </a:r>
          </a:p>
          <a:p>
            <a:r>
              <a:rPr lang="en-US"/>
              <a:t>FirstName, </a:t>
            </a:r>
          </a:p>
          <a:p>
            <a:r>
              <a:rPr lang="en-US"/>
              <a:t>Title, </a:t>
            </a:r>
          </a:p>
          <a:p>
            <a:r>
              <a:rPr lang="en-US" err="1"/>
              <a:t>ReportsTo</a:t>
            </a:r>
            <a:r>
              <a:rPr lang="en-US"/>
              <a:t>,</a:t>
            </a:r>
          </a:p>
          <a:p>
            <a:r>
              <a:rPr lang="en-US" err="1"/>
              <a:t>BirthDate</a:t>
            </a:r>
            <a:r>
              <a:rPr lang="en-US"/>
              <a:t>, </a:t>
            </a:r>
          </a:p>
          <a:p>
            <a:r>
              <a:rPr lang="en-US" err="1"/>
              <a:t>HireDate</a:t>
            </a:r>
            <a:r>
              <a:rPr lang="en-US"/>
              <a:t>, </a:t>
            </a:r>
          </a:p>
          <a:p>
            <a:r>
              <a:rPr lang="en-US"/>
              <a:t>Address,</a:t>
            </a:r>
          </a:p>
          <a:p>
            <a:r>
              <a:rPr lang="en-US"/>
              <a:t>City, </a:t>
            </a:r>
          </a:p>
          <a:p>
            <a:r>
              <a:rPr lang="en-US"/>
              <a:t>State, </a:t>
            </a:r>
          </a:p>
          <a:p>
            <a:r>
              <a:rPr lang="en-US"/>
              <a:t>Country, </a:t>
            </a:r>
          </a:p>
          <a:p>
            <a:r>
              <a:rPr lang="en-US" err="1"/>
              <a:t>PostalCode</a:t>
            </a:r>
            <a:r>
              <a:rPr lang="en-US"/>
              <a:t>, </a:t>
            </a:r>
          </a:p>
          <a:p>
            <a:r>
              <a:rPr lang="en-US"/>
              <a:t>Phone, </a:t>
            </a:r>
          </a:p>
          <a:p>
            <a:r>
              <a:rPr lang="en-US"/>
              <a:t>Fax, </a:t>
            </a:r>
          </a:p>
          <a:p>
            <a:r>
              <a:rPr lang="en-US"/>
              <a:t>Email)</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2"/>
            <a:endCxn id="8" idx="3"/>
          </p:cNvCxnSpPr>
          <p:nvPr/>
        </p:nvCxnSpPr>
        <p:spPr>
          <a:xfrm flipH="1">
            <a:off x="4173894" y="4021494"/>
            <a:ext cx="2702768" cy="3590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6E9E76E6-E684-43F8-AF31-EC0C1DA25DDB}"/>
              </a:ext>
            </a:extLst>
          </p:cNvPr>
          <p:cNvSpPr/>
          <p:nvPr/>
        </p:nvSpPr>
        <p:spPr>
          <a:xfrm>
            <a:off x="7952791" y="1827244"/>
            <a:ext cx="1601755" cy="16017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Title = “IT Manager”</a:t>
            </a:r>
          </a:p>
        </p:txBody>
      </p:sp>
      <p:sp>
        <p:nvSpPr>
          <p:cNvPr id="12" name="TextBox 11">
            <a:extLst>
              <a:ext uri="{FF2B5EF4-FFF2-40B4-BE49-F238E27FC236}">
                <a16:creationId xmlns:a16="http://schemas.microsoft.com/office/drawing/2014/main" id="{AB8F1C39-A0DC-4460-B3F4-8983C7A6E8C0}"/>
              </a:ext>
            </a:extLst>
          </p:cNvPr>
          <p:cNvSpPr txBox="1"/>
          <p:nvPr/>
        </p:nvSpPr>
        <p:spPr>
          <a:xfrm>
            <a:off x="429208" y="641226"/>
            <a:ext cx="6167535" cy="1323439"/>
          </a:xfrm>
          <a:prstGeom prst="rect">
            <a:avLst/>
          </a:prstGeom>
          <a:solidFill>
            <a:srgbClr val="F3F6FB"/>
          </a:solidFill>
          <a:ln>
            <a:solidFill>
              <a:schemeClr val="tx1"/>
            </a:solidFill>
          </a:ln>
        </p:spPr>
        <p:txBody>
          <a:bodyPr wrap="square" rtlCol="0">
            <a:spAutoFit/>
          </a:bodyPr>
          <a:lstStyle/>
          <a:p>
            <a:r>
              <a:rPr lang="en-US" sz="2000" b="1">
                <a:latin typeface="Consolas" panose="020B0609020204030204" pitchFamily="49" charset="0"/>
              </a:rPr>
              <a:t>SELECT</a:t>
            </a:r>
            <a:r>
              <a:rPr lang="en-US" sz="2000">
                <a:latin typeface="Consolas" panose="020B0609020204030204" pitchFamily="49" charset="0"/>
              </a:rPr>
              <a:t> </a:t>
            </a:r>
            <a:r>
              <a:rPr lang="en-US" sz="2000" b="1">
                <a:latin typeface="Consolas" panose="020B0609020204030204" pitchFamily="49" charset="0"/>
              </a:rPr>
              <a:t>*</a:t>
            </a:r>
            <a:r>
              <a:rPr lang="en-US" sz="2000">
                <a:latin typeface="Consolas" panose="020B0609020204030204" pitchFamily="49" charset="0"/>
              </a:rPr>
              <a:t> </a:t>
            </a:r>
          </a:p>
          <a:p>
            <a:r>
              <a:rPr lang="en-US" sz="2000" b="1">
                <a:latin typeface="Consolas" panose="020B0609020204030204" pitchFamily="49" charset="0"/>
              </a:rPr>
              <a:t>FROM</a:t>
            </a:r>
            <a:r>
              <a:rPr lang="en-US" sz="2000">
                <a:latin typeface="Consolas" panose="020B0609020204030204" pitchFamily="49" charset="0"/>
              </a:rPr>
              <a:t> Employee </a:t>
            </a:r>
          </a:p>
          <a:p>
            <a:r>
              <a:rPr lang="en-US" sz="2000" b="1">
                <a:latin typeface="Consolas" panose="020B0609020204030204" pitchFamily="49" charset="0"/>
              </a:rPr>
              <a:t>WHERE</a:t>
            </a:r>
            <a:r>
              <a:rPr lang="en-US" sz="2000">
                <a:latin typeface="Consolas" panose="020B0609020204030204" pitchFamily="49" charset="0"/>
              </a:rPr>
              <a:t> Title = "IT Staff" </a:t>
            </a:r>
            <a:r>
              <a:rPr lang="en-US" sz="2000" b="1">
                <a:latin typeface="Consolas" panose="020B0609020204030204" pitchFamily="49" charset="0"/>
              </a:rPr>
              <a:t>OR</a:t>
            </a:r>
            <a:r>
              <a:rPr lang="en-US" sz="2000">
                <a:latin typeface="Consolas" panose="020B0609020204030204" pitchFamily="49" charset="0"/>
              </a:rPr>
              <a:t> Title = "IT Manager"</a:t>
            </a:r>
            <a:endParaRPr lang="en-US" sz="2000" b="1">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EFE6E908-8B18-43C1-9811-273F14209572}"/>
              </a:ext>
            </a:extLst>
          </p:cNvPr>
          <p:cNvCxnSpPr>
            <a:cxnSpLocks/>
            <a:stCxn id="11" idx="2"/>
            <a:endCxn id="8" idx="3"/>
          </p:cNvCxnSpPr>
          <p:nvPr/>
        </p:nvCxnSpPr>
        <p:spPr>
          <a:xfrm flipH="1">
            <a:off x="4173894" y="2628122"/>
            <a:ext cx="3778897" cy="17524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28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6EE6-1DDD-49FA-992D-E7F3A28C8BDC}"/>
              </a:ext>
            </a:extLst>
          </p:cNvPr>
          <p:cNvSpPr>
            <a:spLocks noGrp="1"/>
          </p:cNvSpPr>
          <p:nvPr>
            <p:ph type="title"/>
          </p:nvPr>
        </p:nvSpPr>
        <p:spPr/>
        <p:txBody>
          <a:bodyPr/>
          <a:lstStyle/>
          <a:p>
            <a:r>
              <a:rPr lang="en-US"/>
              <a:t>Sorting your results</a:t>
            </a:r>
          </a:p>
        </p:txBody>
      </p:sp>
      <p:sp>
        <p:nvSpPr>
          <p:cNvPr id="3" name="Content Placeholder 2">
            <a:extLst>
              <a:ext uri="{FF2B5EF4-FFF2-40B4-BE49-F238E27FC236}">
                <a16:creationId xmlns:a16="http://schemas.microsoft.com/office/drawing/2014/main" id="{6F96D2FC-A5CD-4937-92DE-D62901495B1A}"/>
              </a:ext>
            </a:extLst>
          </p:cNvPr>
          <p:cNvSpPr>
            <a:spLocks noGrp="1"/>
          </p:cNvSpPr>
          <p:nvPr>
            <p:ph idx="1"/>
          </p:nvPr>
        </p:nvSpPr>
        <p:spPr>
          <a:xfrm>
            <a:off x="838200" y="3970357"/>
            <a:ext cx="10515600" cy="2522517"/>
          </a:xfrm>
        </p:spPr>
        <p:txBody>
          <a:bodyPr>
            <a:normAutofit/>
          </a:bodyPr>
          <a:lstStyle/>
          <a:p>
            <a:pPr marL="0" indent="0">
              <a:buNone/>
            </a:pPr>
            <a:r>
              <a:rPr lang="en-US"/>
              <a:t>What is the “default” sort?</a:t>
            </a:r>
          </a:p>
          <a:p>
            <a:pPr marL="0" indent="0">
              <a:buNone/>
            </a:pPr>
            <a:r>
              <a:rPr lang="en-US"/>
              <a:t>If there is no ORDER BY clause, relational DBs don’t guarantee any ordering in particular. </a:t>
            </a:r>
          </a:p>
          <a:p>
            <a:pPr marL="0" indent="0">
              <a:buNone/>
            </a:pPr>
            <a:r>
              <a:rPr lang="en-US"/>
              <a:t>…but usually, it will be ascending by the ID column.</a:t>
            </a:r>
          </a:p>
          <a:p>
            <a:endParaRPr lang="en-US"/>
          </a:p>
          <a:p>
            <a:endParaRPr lang="en-US"/>
          </a:p>
        </p:txBody>
      </p:sp>
      <p:sp>
        <p:nvSpPr>
          <p:cNvPr id="4" name="TextBox 3">
            <a:extLst>
              <a:ext uri="{FF2B5EF4-FFF2-40B4-BE49-F238E27FC236}">
                <a16:creationId xmlns:a16="http://schemas.microsoft.com/office/drawing/2014/main" id="{78451887-D3AE-4E28-840B-D7476EA45157}"/>
              </a:ext>
            </a:extLst>
          </p:cNvPr>
          <p:cNvSpPr txBox="1"/>
          <p:nvPr/>
        </p:nvSpPr>
        <p:spPr>
          <a:xfrm>
            <a:off x="838200" y="1690688"/>
            <a:ext cx="10692881" cy="954107"/>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Country, </a:t>
            </a:r>
            <a:r>
              <a:rPr lang="en-US" sz="2800" dirty="0" err="1">
                <a:latin typeface="Consolas" panose="020B0609020204030204" pitchFamily="49" charset="0"/>
              </a:rPr>
              <a:t>LastName</a:t>
            </a:r>
            <a:r>
              <a:rPr lang="en-US" sz="2800" dirty="0">
                <a:latin typeface="Consolas" panose="020B0609020204030204" pitchFamily="49" charset="0"/>
              </a:rPr>
              <a:t>, FirstName </a:t>
            </a:r>
            <a:r>
              <a:rPr lang="en-US" sz="2800" b="1" dirty="0">
                <a:latin typeface="Consolas" panose="020B0609020204030204" pitchFamily="49" charset="0"/>
              </a:rPr>
              <a:t>FROM</a:t>
            </a:r>
            <a:r>
              <a:rPr lang="en-US" sz="2800" dirty="0">
                <a:latin typeface="Consolas" panose="020B0609020204030204" pitchFamily="49" charset="0"/>
              </a:rPr>
              <a:t> Customer</a:t>
            </a:r>
          </a:p>
          <a:p>
            <a:r>
              <a:rPr lang="en-US" sz="2800" b="1" dirty="0">
                <a:latin typeface="Consolas" panose="020B0609020204030204" pitchFamily="49" charset="0"/>
              </a:rPr>
              <a:t>ORDER BY</a:t>
            </a:r>
            <a:r>
              <a:rPr lang="en-US" sz="2800" dirty="0">
                <a:latin typeface="Consolas" panose="020B0609020204030204" pitchFamily="49" charset="0"/>
              </a:rPr>
              <a:t> Country, </a:t>
            </a:r>
            <a:r>
              <a:rPr lang="en-US" sz="2800" dirty="0" err="1">
                <a:latin typeface="Consolas" panose="020B0609020204030204" pitchFamily="49" charset="0"/>
              </a:rPr>
              <a:t>LastName</a:t>
            </a:r>
            <a:endParaRPr lang="en-US" sz="2800" dirty="0">
              <a:latin typeface="Consolas" panose="020B0609020204030204" pitchFamily="49" charset="0"/>
            </a:endParaRPr>
          </a:p>
        </p:txBody>
      </p:sp>
      <p:sp>
        <p:nvSpPr>
          <p:cNvPr id="5" name="TextBox 4">
            <a:extLst>
              <a:ext uri="{FF2B5EF4-FFF2-40B4-BE49-F238E27FC236}">
                <a16:creationId xmlns:a16="http://schemas.microsoft.com/office/drawing/2014/main" id="{F71918CF-915E-4F86-B2F1-40F6F9FEBA6D}"/>
              </a:ext>
            </a:extLst>
          </p:cNvPr>
          <p:cNvSpPr txBox="1"/>
          <p:nvPr/>
        </p:nvSpPr>
        <p:spPr>
          <a:xfrm>
            <a:off x="838200" y="2951946"/>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InvoiceId</a:t>
            </a:r>
            <a:r>
              <a:rPr lang="en-US" sz="2800">
                <a:latin typeface="Consolas" panose="020B0609020204030204" pitchFamily="49" charset="0"/>
              </a:rPr>
              <a:t>, </a:t>
            </a:r>
            <a:r>
              <a:rPr lang="en-US" sz="2800" err="1">
                <a:latin typeface="Consolas" panose="020B0609020204030204" pitchFamily="49" charset="0"/>
              </a:rPr>
              <a:t>InvoiceDate</a:t>
            </a:r>
            <a:r>
              <a:rPr lang="en-US" sz="2800">
                <a:latin typeface="Consolas" panose="020B0609020204030204" pitchFamily="49" charset="0"/>
              </a:rPr>
              <a:t>, Total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ORDER BY</a:t>
            </a:r>
            <a:r>
              <a:rPr lang="en-US" sz="2800">
                <a:latin typeface="Consolas" panose="020B0609020204030204" pitchFamily="49" charset="0"/>
              </a:rPr>
              <a:t> </a:t>
            </a:r>
            <a:r>
              <a:rPr lang="en-US" sz="2800" err="1">
                <a:latin typeface="Consolas" panose="020B0609020204030204" pitchFamily="49" charset="0"/>
              </a:rPr>
              <a:t>InvoiceDate</a:t>
            </a:r>
            <a:r>
              <a:rPr lang="en-US" sz="2800">
                <a:latin typeface="Consolas" panose="020B0609020204030204" pitchFamily="49" charset="0"/>
              </a:rPr>
              <a:t> </a:t>
            </a:r>
            <a:r>
              <a:rPr lang="en-US" sz="2800" b="1">
                <a:latin typeface="Consolas" panose="020B0609020204030204" pitchFamily="49" charset="0"/>
              </a:rPr>
              <a:t>DESC</a:t>
            </a:r>
            <a:endParaRPr lang="en-US" sz="2800">
              <a:latin typeface="Consolas" panose="020B0609020204030204" pitchFamily="49" charset="0"/>
            </a:endParaRPr>
          </a:p>
        </p:txBody>
      </p:sp>
    </p:spTree>
    <p:extLst>
      <p:ext uri="{BB962C8B-B14F-4D97-AF65-F5344CB8AC3E}">
        <p14:creationId xmlns:p14="http://schemas.microsoft.com/office/powerpoint/2010/main" val="40173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6282-06E5-485E-B6CA-8B09AE3EBAC7}"/>
              </a:ext>
            </a:extLst>
          </p:cNvPr>
          <p:cNvSpPr>
            <a:spLocks noGrp="1"/>
          </p:cNvSpPr>
          <p:nvPr>
            <p:ph type="title"/>
          </p:nvPr>
        </p:nvSpPr>
        <p:spPr/>
        <p:txBody>
          <a:bodyPr/>
          <a:lstStyle/>
          <a:p>
            <a:r>
              <a:rPr lang="en-US"/>
              <a:t>WHERE conditions: comparators</a:t>
            </a:r>
          </a:p>
        </p:txBody>
      </p:sp>
      <p:sp>
        <p:nvSpPr>
          <p:cNvPr id="3" name="Content Placeholder 2">
            <a:extLst>
              <a:ext uri="{FF2B5EF4-FFF2-40B4-BE49-F238E27FC236}">
                <a16:creationId xmlns:a16="http://schemas.microsoft.com/office/drawing/2014/main" id="{A7EB3A0A-122B-4487-96F8-65957FD283C6}"/>
              </a:ext>
            </a:extLst>
          </p:cNvPr>
          <p:cNvSpPr>
            <a:spLocks noGrp="1"/>
          </p:cNvSpPr>
          <p:nvPr>
            <p:ph idx="1"/>
          </p:nvPr>
        </p:nvSpPr>
        <p:spPr>
          <a:xfrm>
            <a:off x="838200" y="2914669"/>
            <a:ext cx="10515600" cy="3262294"/>
          </a:xfrm>
        </p:spPr>
        <p:txBody>
          <a:bodyPr/>
          <a:lstStyle/>
          <a:p>
            <a:pPr marL="0" indent="0">
              <a:buNone/>
            </a:pPr>
            <a:r>
              <a:rPr lang="en-US">
                <a:latin typeface="Consolas" panose="020B0609020204030204" pitchFamily="49" charset="0"/>
              </a:rPr>
              <a:t>&gt;=</a:t>
            </a:r>
            <a:r>
              <a:rPr lang="en-US"/>
              <a:t>, </a:t>
            </a:r>
            <a:r>
              <a:rPr lang="en-US">
                <a:latin typeface="Consolas" panose="020B0609020204030204" pitchFamily="49" charset="0"/>
              </a:rPr>
              <a:t>&lt;</a:t>
            </a:r>
            <a:r>
              <a:rPr lang="en-US"/>
              <a:t>, </a:t>
            </a:r>
            <a:r>
              <a:rPr lang="en-US">
                <a:latin typeface="Consolas" panose="020B0609020204030204" pitchFamily="49" charset="0"/>
              </a:rPr>
              <a:t>&lt;=</a:t>
            </a:r>
            <a:r>
              <a:rPr lang="en-US"/>
              <a:t> also work</a:t>
            </a:r>
          </a:p>
          <a:p>
            <a:pPr marL="0" indent="0">
              <a:buNone/>
            </a:pPr>
            <a:endParaRPr lang="en-US"/>
          </a:p>
          <a:p>
            <a:pPr marL="0" indent="0">
              <a:buNone/>
            </a:pPr>
            <a:endParaRPr lang="en-US"/>
          </a:p>
          <a:p>
            <a:pPr marL="0" indent="0">
              <a:buNone/>
            </a:pPr>
            <a:r>
              <a:rPr lang="en-US"/>
              <a:t>Comparisons also work with dates:</a:t>
            </a:r>
            <a:endParaRPr lang="en-US">
              <a:highlight>
                <a:srgbClr val="C0C0C0"/>
              </a:highlight>
              <a:latin typeface="Consolas" panose="020B0609020204030204" pitchFamily="49" charset="0"/>
            </a:endParaRPr>
          </a:p>
        </p:txBody>
      </p:sp>
      <p:sp>
        <p:nvSpPr>
          <p:cNvPr id="4" name="TextBox 3">
            <a:extLst>
              <a:ext uri="{FF2B5EF4-FFF2-40B4-BE49-F238E27FC236}">
                <a16:creationId xmlns:a16="http://schemas.microsoft.com/office/drawing/2014/main" id="{8D6D8D2C-18CC-4D6E-A050-7CCD19AF3303}"/>
              </a:ext>
            </a:extLst>
          </p:cNvPr>
          <p:cNvSpPr txBox="1"/>
          <p:nvPr/>
        </p:nvSpPr>
        <p:spPr>
          <a:xfrm>
            <a:off x="838200" y="1825625"/>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InvoiceId</a:t>
            </a:r>
            <a:r>
              <a:rPr lang="en-US" sz="2800">
                <a:latin typeface="Consolas" panose="020B0609020204030204" pitchFamily="49" charset="0"/>
              </a:rPr>
              <a:t>, </a:t>
            </a:r>
            <a:r>
              <a:rPr lang="en-US" sz="2800" err="1">
                <a:latin typeface="Consolas" panose="020B0609020204030204" pitchFamily="49" charset="0"/>
              </a:rPr>
              <a:t>InvoiceDate</a:t>
            </a:r>
            <a:r>
              <a:rPr lang="en-US" sz="2800">
                <a:latin typeface="Consolas" panose="020B0609020204030204" pitchFamily="49" charset="0"/>
              </a:rPr>
              <a:t>, Total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WHERE</a:t>
            </a:r>
            <a:r>
              <a:rPr lang="en-US" sz="2800">
                <a:latin typeface="Consolas" panose="020B0609020204030204" pitchFamily="49" charset="0"/>
              </a:rPr>
              <a:t> Total &gt; 10.00</a:t>
            </a:r>
          </a:p>
        </p:txBody>
      </p:sp>
      <p:sp>
        <p:nvSpPr>
          <p:cNvPr id="5" name="TextBox 4">
            <a:extLst>
              <a:ext uri="{FF2B5EF4-FFF2-40B4-BE49-F238E27FC236}">
                <a16:creationId xmlns:a16="http://schemas.microsoft.com/office/drawing/2014/main" id="{70A9DE9A-48C1-42B1-8273-340605E0B8A6}"/>
              </a:ext>
            </a:extLst>
          </p:cNvPr>
          <p:cNvSpPr txBox="1"/>
          <p:nvPr/>
        </p:nvSpPr>
        <p:spPr>
          <a:xfrm>
            <a:off x="838200" y="3358955"/>
            <a:ext cx="10692881" cy="523220"/>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…WHERE</a:t>
            </a:r>
            <a:r>
              <a:rPr lang="en-US" sz="2800">
                <a:latin typeface="Consolas" panose="020B0609020204030204" pitchFamily="49" charset="0"/>
              </a:rPr>
              <a:t> Total </a:t>
            </a:r>
            <a:r>
              <a:rPr lang="en-US" sz="2800" b="1">
                <a:latin typeface="Consolas" panose="020B0609020204030204" pitchFamily="49" charset="0"/>
              </a:rPr>
              <a:t>BETWEEN</a:t>
            </a:r>
            <a:r>
              <a:rPr lang="en-US" sz="2800">
                <a:latin typeface="Consolas" panose="020B0609020204030204" pitchFamily="49" charset="0"/>
              </a:rPr>
              <a:t> 5.00 </a:t>
            </a:r>
            <a:r>
              <a:rPr lang="en-US" sz="2800" b="1">
                <a:latin typeface="Consolas" panose="020B0609020204030204" pitchFamily="49" charset="0"/>
              </a:rPr>
              <a:t>AND</a:t>
            </a:r>
            <a:r>
              <a:rPr lang="en-US" sz="2800">
                <a:latin typeface="Consolas" panose="020B0609020204030204" pitchFamily="49" charset="0"/>
              </a:rPr>
              <a:t> 10.00</a:t>
            </a:r>
          </a:p>
        </p:txBody>
      </p:sp>
      <p:sp>
        <p:nvSpPr>
          <p:cNvPr id="6" name="TextBox 5">
            <a:extLst>
              <a:ext uri="{FF2B5EF4-FFF2-40B4-BE49-F238E27FC236}">
                <a16:creationId xmlns:a16="http://schemas.microsoft.com/office/drawing/2014/main" id="{91575ADA-7841-4B74-82CA-055A2518ED9A}"/>
              </a:ext>
            </a:extLst>
          </p:cNvPr>
          <p:cNvSpPr txBox="1"/>
          <p:nvPr/>
        </p:nvSpPr>
        <p:spPr>
          <a:xfrm>
            <a:off x="838199" y="4872601"/>
            <a:ext cx="10692881" cy="1384995"/>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…WHERE</a:t>
            </a:r>
            <a:r>
              <a:rPr lang="en-US" sz="2800" dirty="0">
                <a:latin typeface="Consolas" panose="020B0609020204030204" pitchFamily="49" charset="0"/>
              </a:rPr>
              <a:t> </a:t>
            </a:r>
            <a:r>
              <a:rPr lang="en-US" sz="2800" dirty="0" err="1">
                <a:latin typeface="Consolas" panose="020B0609020204030204" pitchFamily="49" charset="0"/>
              </a:rPr>
              <a:t>InvoiceDate</a:t>
            </a:r>
            <a:r>
              <a:rPr lang="en-US" sz="2800" dirty="0">
                <a:latin typeface="Consolas" panose="020B0609020204030204" pitchFamily="49" charset="0"/>
              </a:rPr>
              <a:t> </a:t>
            </a:r>
            <a:r>
              <a:rPr lang="en-US" sz="2800" b="1" dirty="0">
                <a:latin typeface="Consolas" panose="020B0609020204030204" pitchFamily="49" charset="0"/>
              </a:rPr>
              <a:t>&gt;</a:t>
            </a:r>
            <a:r>
              <a:rPr lang="en-US" sz="2800" dirty="0">
                <a:latin typeface="Consolas" panose="020B0609020204030204" pitchFamily="49" charset="0"/>
              </a:rPr>
              <a:t> </a:t>
            </a:r>
            <a:r>
              <a:rPr lang="en-US" sz="2800">
                <a:latin typeface="Consolas" panose="020B0609020204030204" pitchFamily="49" charset="0"/>
              </a:rPr>
              <a:t>'2009-01-01'</a:t>
            </a:r>
            <a:endParaRPr lang="en-US" sz="2800" dirty="0">
              <a:latin typeface="Consolas" panose="020B0609020204030204" pitchFamily="49" charset="0"/>
            </a:endParaRPr>
          </a:p>
          <a:p>
            <a:r>
              <a:rPr lang="en-US" sz="2800" b="1" dirty="0">
                <a:latin typeface="Consolas" panose="020B0609020204030204" pitchFamily="49" charset="0"/>
              </a:rPr>
              <a:t>…WHERE</a:t>
            </a:r>
            <a:r>
              <a:rPr lang="en-US" sz="2800" dirty="0">
                <a:latin typeface="Consolas" panose="020B0609020204030204" pitchFamily="49" charset="0"/>
              </a:rPr>
              <a:t> </a:t>
            </a:r>
            <a:r>
              <a:rPr lang="en-US" sz="2800" dirty="0" err="1">
                <a:latin typeface="Consolas" panose="020B0609020204030204" pitchFamily="49" charset="0"/>
              </a:rPr>
              <a:t>InvoiceDate</a:t>
            </a:r>
            <a:r>
              <a:rPr lang="en-US" sz="2800" dirty="0">
                <a:latin typeface="Consolas" panose="020B0609020204030204" pitchFamily="49" charset="0"/>
              </a:rPr>
              <a:t> </a:t>
            </a:r>
            <a:r>
              <a:rPr lang="en-US" sz="2800" b="1" dirty="0">
                <a:latin typeface="Consolas" panose="020B0609020204030204" pitchFamily="49" charset="0"/>
              </a:rPr>
              <a:t>BETWEEN</a:t>
            </a:r>
            <a:r>
              <a:rPr lang="en-US" sz="2800" dirty="0">
                <a:latin typeface="Consolas" panose="020B0609020204030204" pitchFamily="49" charset="0"/>
              </a:rPr>
              <a:t> </a:t>
            </a:r>
            <a:r>
              <a:rPr lang="en-US" sz="2800">
                <a:latin typeface="Consolas" panose="020B0609020204030204" pitchFamily="49" charset="0"/>
              </a:rPr>
              <a:t>'2009-01-01' </a:t>
            </a:r>
            <a:r>
              <a:rPr lang="en-US" sz="2800" b="1" dirty="0">
                <a:latin typeface="Consolas" panose="020B0609020204030204" pitchFamily="49" charset="0"/>
              </a:rPr>
              <a:t>AND</a:t>
            </a:r>
            <a:r>
              <a:rPr lang="en-US" sz="2800" dirty="0">
                <a:latin typeface="Consolas" panose="020B0609020204030204" pitchFamily="49" charset="0"/>
              </a:rPr>
              <a:t> </a:t>
            </a:r>
            <a:r>
              <a:rPr lang="en-US" sz="2800">
                <a:latin typeface="Consolas" panose="020B0609020204030204" pitchFamily="49" charset="0"/>
              </a:rPr>
              <a:t>'2009-12-31'</a:t>
            </a:r>
            <a:endParaRPr lang="en-US" sz="2800" dirty="0">
              <a:latin typeface="Consolas" panose="020B0609020204030204" pitchFamily="49" charset="0"/>
            </a:endParaRPr>
          </a:p>
        </p:txBody>
      </p:sp>
    </p:spTree>
    <p:extLst>
      <p:ext uri="{BB962C8B-B14F-4D97-AF65-F5344CB8AC3E}">
        <p14:creationId xmlns:p14="http://schemas.microsoft.com/office/powerpoint/2010/main" val="36446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BB68-6127-4AFA-AE6E-3FCE201218F7}"/>
              </a:ext>
            </a:extLst>
          </p:cNvPr>
          <p:cNvSpPr>
            <a:spLocks noGrp="1"/>
          </p:cNvSpPr>
          <p:nvPr>
            <p:ph type="title"/>
          </p:nvPr>
        </p:nvSpPr>
        <p:spPr/>
        <p:txBody>
          <a:bodyPr/>
          <a:lstStyle/>
          <a:p>
            <a:r>
              <a:rPr lang="en-US"/>
              <a:t>What is NULL?</a:t>
            </a:r>
          </a:p>
        </p:txBody>
      </p:sp>
      <p:sp>
        <p:nvSpPr>
          <p:cNvPr id="3" name="Content Placeholder 2">
            <a:extLst>
              <a:ext uri="{FF2B5EF4-FFF2-40B4-BE49-F238E27FC236}">
                <a16:creationId xmlns:a16="http://schemas.microsoft.com/office/drawing/2014/main" id="{5CCA79D7-B737-4692-972B-94479D0C7C7D}"/>
              </a:ext>
            </a:extLst>
          </p:cNvPr>
          <p:cNvSpPr>
            <a:spLocks noGrp="1"/>
          </p:cNvSpPr>
          <p:nvPr>
            <p:ph idx="1"/>
          </p:nvPr>
        </p:nvSpPr>
        <p:spPr>
          <a:xfrm>
            <a:off x="838200" y="1825625"/>
            <a:ext cx="10515600" cy="4813300"/>
          </a:xfrm>
        </p:spPr>
        <p:txBody>
          <a:bodyPr>
            <a:normAutofit lnSpcReduction="10000"/>
          </a:bodyPr>
          <a:lstStyle/>
          <a:p>
            <a:r>
              <a:rPr lang="en-US">
                <a:latin typeface="Consolas" panose="020B0609020204030204" pitchFamily="49" charset="0"/>
              </a:rPr>
              <a:t>NULL</a:t>
            </a:r>
            <a:r>
              <a:rPr lang="en-US"/>
              <a:t> means </a:t>
            </a:r>
            <a:r>
              <a:rPr lang="en-US" i="1"/>
              <a:t>no value</a:t>
            </a:r>
            <a:endParaRPr lang="en-US"/>
          </a:p>
          <a:p>
            <a:pPr lvl="1"/>
            <a:r>
              <a:rPr lang="en-US"/>
              <a:t>It is </a:t>
            </a:r>
            <a:r>
              <a:rPr lang="en-US" b="1"/>
              <a:t>not</a:t>
            </a:r>
            <a:r>
              <a:rPr lang="en-US"/>
              <a:t> the same as </a:t>
            </a:r>
            <a:r>
              <a:rPr lang="en-US">
                <a:latin typeface="Consolas" panose="020B0609020204030204" pitchFamily="49" charset="0"/>
              </a:rPr>
              <a:t>0</a:t>
            </a:r>
            <a:r>
              <a:rPr lang="en-US"/>
              <a:t> (zero)—</a:t>
            </a:r>
            <a:r>
              <a:rPr lang="en-US">
                <a:latin typeface="Consolas" panose="020B0609020204030204" pitchFamily="49" charset="0"/>
              </a:rPr>
              <a:t>NULL</a:t>
            </a:r>
            <a:r>
              <a:rPr lang="en-US"/>
              <a:t> is not an integer, can’t be used for math, and does not exist on the number line</a:t>
            </a:r>
          </a:p>
          <a:p>
            <a:pPr lvl="1"/>
            <a:r>
              <a:rPr lang="en-US"/>
              <a:t>It is </a:t>
            </a:r>
            <a:r>
              <a:rPr lang="en-US" b="1"/>
              <a:t>not</a:t>
            </a:r>
            <a:r>
              <a:rPr lang="en-US"/>
              <a:t> the same as “” (an empty string)—NULL is not a string</a:t>
            </a:r>
          </a:p>
          <a:p>
            <a:r>
              <a:rPr lang="en-US"/>
              <a:t>What does it represent? It depends on the context</a:t>
            </a:r>
          </a:p>
          <a:p>
            <a:pPr lvl="1"/>
            <a:r>
              <a:rPr lang="en-US"/>
              <a:t>Could be: column not applicable for this row; value unknown; value to be filled later; a mistake…</a:t>
            </a:r>
          </a:p>
          <a:p>
            <a:r>
              <a:rPr lang="en-US"/>
              <a:t>In any case, </a:t>
            </a:r>
            <a:r>
              <a:rPr lang="en-US">
                <a:solidFill>
                  <a:srgbClr val="FF0000"/>
                </a:solidFill>
              </a:rPr>
              <a:t>⚠ beware </a:t>
            </a:r>
            <a:r>
              <a:rPr lang="en-US">
                <a:solidFill>
                  <a:srgbClr val="FF0000"/>
                </a:solidFill>
                <a:latin typeface="Consolas" panose="020B0609020204030204" pitchFamily="49" charset="0"/>
              </a:rPr>
              <a:t>NULL</a:t>
            </a:r>
            <a:r>
              <a:rPr lang="en-US">
                <a:solidFill>
                  <a:srgbClr val="FF0000"/>
                </a:solidFill>
              </a:rPr>
              <a:t> when doing (in)equality or comparisons!</a:t>
            </a:r>
          </a:p>
          <a:p>
            <a:endParaRPr lang="en-US"/>
          </a:p>
          <a:p>
            <a:r>
              <a:rPr lang="en-US"/>
              <a:t>The proper way to test for it is</a:t>
            </a:r>
          </a:p>
          <a:p>
            <a:pPr marL="0" indent="0">
              <a:buNone/>
            </a:pPr>
            <a:r>
              <a:rPr lang="en-US"/>
              <a:t>   or  </a:t>
            </a:r>
          </a:p>
          <a:p>
            <a:pPr lvl="1"/>
            <a:endParaRPr lang="en-US"/>
          </a:p>
        </p:txBody>
      </p:sp>
      <p:sp>
        <p:nvSpPr>
          <p:cNvPr id="4" name="TextBox 3">
            <a:extLst>
              <a:ext uri="{FF2B5EF4-FFF2-40B4-BE49-F238E27FC236}">
                <a16:creationId xmlns:a16="http://schemas.microsoft.com/office/drawing/2014/main" id="{E9D49E04-F779-4A72-927C-062B40FE3497}"/>
              </a:ext>
            </a:extLst>
          </p:cNvPr>
          <p:cNvSpPr txBox="1"/>
          <p:nvPr/>
        </p:nvSpPr>
        <p:spPr>
          <a:xfrm>
            <a:off x="5744184" y="5646467"/>
            <a:ext cx="4909020" cy="461665"/>
          </a:xfrm>
          <a:prstGeom prst="rect">
            <a:avLst/>
          </a:prstGeom>
          <a:solidFill>
            <a:srgbClr val="F3F6FB"/>
          </a:solidFill>
          <a:ln>
            <a:solidFill>
              <a:schemeClr val="tx1"/>
            </a:solidFill>
          </a:ln>
        </p:spPr>
        <p:txBody>
          <a:bodyPr wrap="square" rtlCol="0">
            <a:spAutoFit/>
          </a:bodyPr>
          <a:lstStyle/>
          <a:p>
            <a:r>
              <a:rPr lang="en-US" sz="2400" b="1">
                <a:latin typeface="Consolas" panose="020B0609020204030204" pitchFamily="49" charset="0"/>
              </a:rPr>
              <a:t>WHERE</a:t>
            </a:r>
            <a:r>
              <a:rPr lang="en-US" sz="2400">
                <a:latin typeface="Consolas" panose="020B0609020204030204" pitchFamily="49" charset="0"/>
              </a:rPr>
              <a:t> </a:t>
            </a:r>
            <a:r>
              <a:rPr lang="en-US" sz="2400" i="1" err="1">
                <a:latin typeface="Consolas" panose="020B0609020204030204" pitchFamily="49" charset="0"/>
              </a:rPr>
              <a:t>columnName</a:t>
            </a:r>
            <a:r>
              <a:rPr lang="en-US" sz="2400">
                <a:latin typeface="Consolas" panose="020B0609020204030204" pitchFamily="49" charset="0"/>
              </a:rPr>
              <a:t> </a:t>
            </a:r>
            <a:r>
              <a:rPr lang="en-US" sz="2400" b="1">
                <a:latin typeface="Consolas" panose="020B0609020204030204" pitchFamily="49" charset="0"/>
              </a:rPr>
              <a:t>IS NULL</a:t>
            </a:r>
          </a:p>
        </p:txBody>
      </p:sp>
      <p:sp>
        <p:nvSpPr>
          <p:cNvPr id="5" name="TextBox 4">
            <a:extLst>
              <a:ext uri="{FF2B5EF4-FFF2-40B4-BE49-F238E27FC236}">
                <a16:creationId xmlns:a16="http://schemas.microsoft.com/office/drawing/2014/main" id="{5E782C55-6FCE-4D2D-AAEA-85EC836BC4D1}"/>
              </a:ext>
            </a:extLst>
          </p:cNvPr>
          <p:cNvSpPr txBox="1"/>
          <p:nvPr/>
        </p:nvSpPr>
        <p:spPr>
          <a:xfrm>
            <a:off x="1795100" y="6160755"/>
            <a:ext cx="4909020" cy="461665"/>
          </a:xfrm>
          <a:prstGeom prst="rect">
            <a:avLst/>
          </a:prstGeom>
          <a:solidFill>
            <a:srgbClr val="F3F6FB"/>
          </a:solidFill>
          <a:ln>
            <a:solidFill>
              <a:schemeClr val="tx1"/>
            </a:solidFill>
          </a:ln>
        </p:spPr>
        <p:txBody>
          <a:bodyPr wrap="square" rtlCol="0">
            <a:spAutoFit/>
          </a:bodyPr>
          <a:lstStyle/>
          <a:p>
            <a:r>
              <a:rPr lang="en-US" sz="2400" b="1">
                <a:latin typeface="Consolas" panose="020B0609020204030204" pitchFamily="49" charset="0"/>
              </a:rPr>
              <a:t>WHERE</a:t>
            </a:r>
            <a:r>
              <a:rPr lang="en-US" sz="2400">
                <a:latin typeface="Consolas" panose="020B0609020204030204" pitchFamily="49" charset="0"/>
              </a:rPr>
              <a:t> </a:t>
            </a:r>
            <a:r>
              <a:rPr lang="en-US" sz="2400" i="1" err="1">
                <a:latin typeface="Consolas" panose="020B0609020204030204" pitchFamily="49" charset="0"/>
              </a:rPr>
              <a:t>columnName</a:t>
            </a:r>
            <a:r>
              <a:rPr lang="en-US" sz="2400">
                <a:latin typeface="Consolas" panose="020B0609020204030204" pitchFamily="49" charset="0"/>
              </a:rPr>
              <a:t> </a:t>
            </a:r>
            <a:r>
              <a:rPr lang="en-US" sz="2400" b="1">
                <a:latin typeface="Consolas" panose="020B0609020204030204" pitchFamily="49" charset="0"/>
              </a:rPr>
              <a:t>IS NOT NULL</a:t>
            </a:r>
          </a:p>
        </p:txBody>
      </p:sp>
    </p:spTree>
    <p:extLst>
      <p:ext uri="{BB962C8B-B14F-4D97-AF65-F5344CB8AC3E}">
        <p14:creationId xmlns:p14="http://schemas.microsoft.com/office/powerpoint/2010/main" val="346935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BEA6-6915-4C2E-9340-0D5BECF43318}"/>
              </a:ext>
            </a:extLst>
          </p:cNvPr>
          <p:cNvSpPr>
            <a:spLocks noGrp="1"/>
          </p:cNvSpPr>
          <p:nvPr>
            <p:ph type="title"/>
          </p:nvPr>
        </p:nvSpPr>
        <p:spPr/>
        <p:txBody>
          <a:bodyPr/>
          <a:lstStyle/>
          <a:p>
            <a:r>
              <a:rPr lang="en-US"/>
              <a:t>WHERE conditions: functions</a:t>
            </a:r>
          </a:p>
        </p:txBody>
      </p:sp>
      <p:sp>
        <p:nvSpPr>
          <p:cNvPr id="3" name="Content Placeholder 2">
            <a:extLst>
              <a:ext uri="{FF2B5EF4-FFF2-40B4-BE49-F238E27FC236}">
                <a16:creationId xmlns:a16="http://schemas.microsoft.com/office/drawing/2014/main" id="{BE575544-6411-4F8F-AF1F-56C311426A64}"/>
              </a:ext>
            </a:extLst>
          </p:cNvPr>
          <p:cNvSpPr>
            <a:spLocks noGrp="1"/>
          </p:cNvSpPr>
          <p:nvPr>
            <p:ph idx="1"/>
          </p:nvPr>
        </p:nvSpPr>
        <p:spPr>
          <a:xfrm>
            <a:off x="838200" y="1825625"/>
            <a:ext cx="10515600" cy="1029542"/>
          </a:xfrm>
        </p:spPr>
        <p:txBody>
          <a:bodyPr/>
          <a:lstStyle/>
          <a:p>
            <a:pPr marL="0" indent="0">
              <a:buNone/>
            </a:pPr>
            <a:r>
              <a:rPr lang="en-US"/>
              <a:t>Functions can transform a column’s contents.</a:t>
            </a:r>
          </a:p>
          <a:p>
            <a:pPr marL="0" indent="0">
              <a:buNone/>
            </a:pPr>
            <a:r>
              <a:rPr lang="en-US"/>
              <a:t>“What are the invoices whose total rounds to $9?”</a:t>
            </a:r>
          </a:p>
          <a:p>
            <a:pPr marL="0" indent="0">
              <a:buNone/>
            </a:pPr>
            <a:endParaRPr lang="en-US"/>
          </a:p>
        </p:txBody>
      </p:sp>
      <p:sp>
        <p:nvSpPr>
          <p:cNvPr id="5" name="TextBox 4">
            <a:extLst>
              <a:ext uri="{FF2B5EF4-FFF2-40B4-BE49-F238E27FC236}">
                <a16:creationId xmlns:a16="http://schemas.microsoft.com/office/drawing/2014/main" id="{990E3484-253D-43BC-A0AA-45B81BE9F083}"/>
              </a:ext>
            </a:extLst>
          </p:cNvPr>
          <p:cNvSpPr txBox="1"/>
          <p:nvPr/>
        </p:nvSpPr>
        <p:spPr>
          <a:xfrm>
            <a:off x="838200" y="2851992"/>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WHERE</a:t>
            </a:r>
            <a:r>
              <a:rPr lang="en-US" sz="2800">
                <a:latin typeface="Consolas" panose="020B0609020204030204" pitchFamily="49" charset="0"/>
              </a:rPr>
              <a:t> </a:t>
            </a:r>
            <a:r>
              <a:rPr lang="en-US" sz="2800" b="1">
                <a:latin typeface="Consolas" panose="020B0609020204030204" pitchFamily="49" charset="0"/>
              </a:rPr>
              <a:t>round(</a:t>
            </a:r>
            <a:r>
              <a:rPr lang="en-US" sz="2800">
                <a:latin typeface="Consolas" panose="020B0609020204030204" pitchFamily="49" charset="0"/>
              </a:rPr>
              <a:t>Total</a:t>
            </a:r>
            <a:r>
              <a:rPr lang="en-US" sz="2800" b="1">
                <a:latin typeface="Consolas" panose="020B0609020204030204" pitchFamily="49" charset="0"/>
              </a:rPr>
              <a:t>)</a:t>
            </a:r>
            <a:r>
              <a:rPr lang="en-US" sz="2800">
                <a:latin typeface="Consolas" panose="020B0609020204030204" pitchFamily="49" charset="0"/>
              </a:rPr>
              <a:t> = 9</a:t>
            </a:r>
          </a:p>
        </p:txBody>
      </p:sp>
      <p:sp>
        <p:nvSpPr>
          <p:cNvPr id="6" name="Content Placeholder 2">
            <a:extLst>
              <a:ext uri="{FF2B5EF4-FFF2-40B4-BE49-F238E27FC236}">
                <a16:creationId xmlns:a16="http://schemas.microsoft.com/office/drawing/2014/main" id="{612B6EAC-5632-4103-9764-C2370F130959}"/>
              </a:ext>
            </a:extLst>
          </p:cNvPr>
          <p:cNvSpPr txBox="1">
            <a:spLocks/>
          </p:cNvSpPr>
          <p:nvPr/>
        </p:nvSpPr>
        <p:spPr>
          <a:xfrm>
            <a:off x="838200" y="4016471"/>
            <a:ext cx="10515600" cy="1329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⚠NOTE</a:t>
            </a:r>
            <a:r>
              <a:rPr lang="en-US"/>
              <a:t>: Functions vary greatly from one database vendor to another! </a:t>
            </a:r>
          </a:p>
        </p:txBody>
      </p:sp>
    </p:spTree>
    <p:extLst>
      <p:ext uri="{BB962C8B-B14F-4D97-AF65-F5344CB8AC3E}">
        <p14:creationId xmlns:p14="http://schemas.microsoft.com/office/powerpoint/2010/main" val="30541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0049-51CD-4EEC-8073-843990F5F40B}"/>
              </a:ext>
            </a:extLst>
          </p:cNvPr>
          <p:cNvSpPr>
            <a:spLocks noGrp="1"/>
          </p:cNvSpPr>
          <p:nvPr>
            <p:ph type="title"/>
          </p:nvPr>
        </p:nvSpPr>
        <p:spPr/>
        <p:txBody>
          <a:bodyPr/>
          <a:lstStyle/>
          <a:p>
            <a:r>
              <a:rPr lang="en-US" dirty="0"/>
              <a:t>Data types</a:t>
            </a:r>
          </a:p>
        </p:txBody>
      </p:sp>
      <p:pic>
        <p:nvPicPr>
          <p:cNvPr id="5" name="Graphic 4" descr="Flip calendar">
            <a:extLst>
              <a:ext uri="{FF2B5EF4-FFF2-40B4-BE49-F238E27FC236}">
                <a16:creationId xmlns:a16="http://schemas.microsoft.com/office/drawing/2014/main" id="{1827A88C-8A02-4C72-B416-E14ABF699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800" y="2773630"/>
            <a:ext cx="914400" cy="914400"/>
          </a:xfrm>
          <a:prstGeom prst="rect">
            <a:avLst/>
          </a:prstGeom>
        </p:spPr>
      </p:pic>
      <p:pic>
        <p:nvPicPr>
          <p:cNvPr id="7" name="Graphic 6" descr="Clock">
            <a:extLst>
              <a:ext uri="{FF2B5EF4-FFF2-40B4-BE49-F238E27FC236}">
                <a16:creationId xmlns:a16="http://schemas.microsoft.com/office/drawing/2014/main" id="{A5A617F4-9F47-4277-97C4-46708C455C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97423" y="1147147"/>
            <a:ext cx="914400" cy="914400"/>
          </a:xfrm>
          <a:prstGeom prst="rect">
            <a:avLst/>
          </a:prstGeom>
        </p:spPr>
      </p:pic>
      <p:pic>
        <p:nvPicPr>
          <p:cNvPr id="9" name="Graphic 8" descr="Quotes">
            <a:extLst>
              <a:ext uri="{FF2B5EF4-FFF2-40B4-BE49-F238E27FC236}">
                <a16:creationId xmlns:a16="http://schemas.microsoft.com/office/drawing/2014/main" id="{3F544C98-3C4E-4616-A25A-4BB01272B6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4675" y="5747202"/>
            <a:ext cx="914400" cy="914400"/>
          </a:xfrm>
          <a:prstGeom prst="rect">
            <a:avLst/>
          </a:prstGeom>
        </p:spPr>
      </p:pic>
      <p:graphicFrame>
        <p:nvGraphicFramePr>
          <p:cNvPr id="10" name="Table 10">
            <a:extLst>
              <a:ext uri="{FF2B5EF4-FFF2-40B4-BE49-F238E27FC236}">
                <a16:creationId xmlns:a16="http://schemas.microsoft.com/office/drawing/2014/main" id="{A2B6B82C-65A5-4656-B98B-9D39EA93DA65}"/>
              </a:ext>
            </a:extLst>
          </p:cNvPr>
          <p:cNvGraphicFramePr>
            <a:graphicFrameLocks noGrp="1"/>
          </p:cNvGraphicFramePr>
          <p:nvPr>
            <p:extLst>
              <p:ext uri="{D42A27DB-BD31-4B8C-83A1-F6EECF244321}">
                <p14:modId xmlns:p14="http://schemas.microsoft.com/office/powerpoint/2010/main" val="396993924"/>
              </p:ext>
            </p:extLst>
          </p:nvPr>
        </p:nvGraphicFramePr>
        <p:xfrm>
          <a:off x="1487133" y="2168039"/>
          <a:ext cx="9225386" cy="3657600"/>
        </p:xfrm>
        <a:graphic>
          <a:graphicData uri="http://schemas.openxmlformats.org/drawingml/2006/table">
            <a:tbl>
              <a:tblPr firstRow="1" bandRow="1">
                <a:tableStyleId>{5C22544A-7EE6-4342-B048-85BDC9FD1C3A}</a:tableStyleId>
              </a:tblPr>
              <a:tblGrid>
                <a:gridCol w="3568192">
                  <a:extLst>
                    <a:ext uri="{9D8B030D-6E8A-4147-A177-3AD203B41FA5}">
                      <a16:colId xmlns:a16="http://schemas.microsoft.com/office/drawing/2014/main" val="306942871"/>
                    </a:ext>
                  </a:extLst>
                </a:gridCol>
                <a:gridCol w="3253042">
                  <a:extLst>
                    <a:ext uri="{9D8B030D-6E8A-4147-A177-3AD203B41FA5}">
                      <a16:colId xmlns:a16="http://schemas.microsoft.com/office/drawing/2014/main" val="2466325109"/>
                    </a:ext>
                  </a:extLst>
                </a:gridCol>
                <a:gridCol w="2404152">
                  <a:extLst>
                    <a:ext uri="{9D8B030D-6E8A-4147-A177-3AD203B41FA5}">
                      <a16:colId xmlns:a16="http://schemas.microsoft.com/office/drawing/2014/main" val="2511935737"/>
                    </a:ext>
                  </a:extLst>
                </a:gridCol>
              </a:tblGrid>
              <a:tr h="0">
                <a:tc>
                  <a:txBody>
                    <a:bodyPr/>
                    <a:lstStyle/>
                    <a:p>
                      <a:r>
                        <a:rPr lang="en-US" sz="2400" dirty="0"/>
                        <a:t>Generic type</a:t>
                      </a:r>
                    </a:p>
                  </a:txBody>
                  <a:tcPr/>
                </a:tc>
                <a:tc>
                  <a:txBody>
                    <a:bodyPr/>
                    <a:lstStyle/>
                    <a:p>
                      <a:r>
                        <a:rPr lang="en-US" sz="2400" dirty="0"/>
                        <a:t>Common variants</a:t>
                      </a:r>
                    </a:p>
                  </a:txBody>
                  <a:tcPr/>
                </a:tc>
                <a:tc>
                  <a:txBody>
                    <a:bodyPr/>
                    <a:lstStyle/>
                    <a:p>
                      <a:r>
                        <a:rPr lang="en-US" sz="2400" dirty="0"/>
                        <a:t>In SQLite</a:t>
                      </a:r>
                    </a:p>
                  </a:txBody>
                  <a:tcPr/>
                </a:tc>
                <a:extLst>
                  <a:ext uri="{0D108BD9-81ED-4DB2-BD59-A6C34878D82A}">
                    <a16:rowId xmlns:a16="http://schemas.microsoft.com/office/drawing/2014/main" val="1183922300"/>
                  </a:ext>
                </a:extLst>
              </a:tr>
              <a:tr h="370840">
                <a:tc>
                  <a:txBody>
                    <a:bodyPr/>
                    <a:lstStyle/>
                    <a:p>
                      <a:r>
                        <a:rPr lang="en-US" sz="2400" dirty="0"/>
                        <a:t>Integer</a:t>
                      </a:r>
                    </a:p>
                  </a:txBody>
                  <a:tcPr/>
                </a:tc>
                <a:tc>
                  <a:txBody>
                    <a:bodyPr/>
                    <a:lstStyle/>
                    <a:p>
                      <a:r>
                        <a:rPr lang="en-US" sz="2400" dirty="0"/>
                        <a:t>INT, BIT, TINYINT, BIGINT</a:t>
                      </a:r>
                    </a:p>
                  </a:txBody>
                  <a:tcPr/>
                </a:tc>
                <a:tc>
                  <a:txBody>
                    <a:bodyPr/>
                    <a:lstStyle/>
                    <a:p>
                      <a:r>
                        <a:rPr lang="en-US" sz="2400" dirty="0"/>
                        <a:t>INTEGER</a:t>
                      </a:r>
                    </a:p>
                  </a:txBody>
                  <a:tcPr/>
                </a:tc>
                <a:extLst>
                  <a:ext uri="{0D108BD9-81ED-4DB2-BD59-A6C34878D82A}">
                    <a16:rowId xmlns:a16="http://schemas.microsoft.com/office/drawing/2014/main" val="4066253224"/>
                  </a:ext>
                </a:extLst>
              </a:tr>
              <a:tr h="370840">
                <a:tc>
                  <a:txBody>
                    <a:bodyPr/>
                    <a:lstStyle/>
                    <a:p>
                      <a:r>
                        <a:rPr lang="en-US" sz="2400" dirty="0"/>
                        <a:t>Real/decimal</a:t>
                      </a:r>
                    </a:p>
                  </a:txBody>
                  <a:tcPr/>
                </a:tc>
                <a:tc>
                  <a:txBody>
                    <a:bodyPr/>
                    <a:lstStyle/>
                    <a:p>
                      <a:r>
                        <a:rPr lang="en-US" sz="2400" dirty="0"/>
                        <a:t>FLOAT, REAL, DOUBLE</a:t>
                      </a:r>
                    </a:p>
                  </a:txBody>
                  <a:tcPr/>
                </a:tc>
                <a:tc>
                  <a:txBody>
                    <a:bodyPr/>
                    <a:lstStyle/>
                    <a:p>
                      <a:r>
                        <a:rPr lang="en-US" sz="2400" dirty="0"/>
                        <a:t>REAL</a:t>
                      </a:r>
                    </a:p>
                  </a:txBody>
                  <a:tcPr/>
                </a:tc>
                <a:extLst>
                  <a:ext uri="{0D108BD9-81ED-4DB2-BD59-A6C34878D82A}">
                    <a16:rowId xmlns:a16="http://schemas.microsoft.com/office/drawing/2014/main" val="1260234265"/>
                  </a:ext>
                </a:extLst>
              </a:tr>
              <a:tr h="370840">
                <a:tc>
                  <a:txBody>
                    <a:bodyPr/>
                    <a:lstStyle/>
                    <a:p>
                      <a:r>
                        <a:rPr lang="en-US" sz="2400" dirty="0"/>
                        <a:t>String</a:t>
                      </a:r>
                    </a:p>
                  </a:txBody>
                  <a:tcPr/>
                </a:tc>
                <a:tc>
                  <a:txBody>
                    <a:bodyPr/>
                    <a:lstStyle/>
                    <a:p>
                      <a:r>
                        <a:rPr lang="en-US" sz="2400" dirty="0"/>
                        <a:t>CHAR, VARCHAR</a:t>
                      </a:r>
                    </a:p>
                  </a:txBody>
                  <a:tcPr/>
                </a:tc>
                <a:tc>
                  <a:txBody>
                    <a:bodyPr/>
                    <a:lstStyle/>
                    <a:p>
                      <a:r>
                        <a:rPr lang="en-US" sz="2400" dirty="0"/>
                        <a:t>TEXT</a:t>
                      </a:r>
                    </a:p>
                  </a:txBody>
                  <a:tcPr/>
                </a:tc>
                <a:extLst>
                  <a:ext uri="{0D108BD9-81ED-4DB2-BD59-A6C34878D82A}">
                    <a16:rowId xmlns:a16="http://schemas.microsoft.com/office/drawing/2014/main" val="4074749920"/>
                  </a:ext>
                </a:extLst>
              </a:tr>
              <a:tr h="370840">
                <a:tc>
                  <a:txBody>
                    <a:bodyPr/>
                    <a:lstStyle/>
                    <a:p>
                      <a:r>
                        <a:rPr lang="en-US" sz="2400" dirty="0"/>
                        <a:t>Text (long)</a:t>
                      </a:r>
                    </a:p>
                  </a:txBody>
                  <a:tcPr/>
                </a:tc>
                <a:tc>
                  <a:txBody>
                    <a:bodyPr/>
                    <a:lstStyle/>
                    <a:p>
                      <a:r>
                        <a:rPr lang="en-US" sz="2400" dirty="0"/>
                        <a:t>TEXT</a:t>
                      </a:r>
                    </a:p>
                  </a:txBody>
                  <a:tcPr/>
                </a:tc>
                <a:tc>
                  <a:txBody>
                    <a:bodyPr/>
                    <a:lstStyle/>
                    <a:p>
                      <a:r>
                        <a:rPr lang="en-US" sz="2400" dirty="0"/>
                        <a:t>TEXT</a:t>
                      </a:r>
                    </a:p>
                  </a:txBody>
                  <a:tcPr/>
                </a:tc>
                <a:extLst>
                  <a:ext uri="{0D108BD9-81ED-4DB2-BD59-A6C34878D82A}">
                    <a16:rowId xmlns:a16="http://schemas.microsoft.com/office/drawing/2014/main" val="1045117339"/>
                  </a:ext>
                </a:extLst>
              </a:tr>
              <a:tr h="370840">
                <a:tc>
                  <a:txBody>
                    <a:bodyPr/>
                    <a:lstStyle/>
                    <a:p>
                      <a:r>
                        <a:rPr lang="en-US" sz="2400" dirty="0"/>
                        <a:t>Boolean (true or false)</a:t>
                      </a:r>
                    </a:p>
                  </a:txBody>
                  <a:tcPr/>
                </a:tc>
                <a:tc>
                  <a:txBody>
                    <a:bodyPr/>
                    <a:lstStyle/>
                    <a:p>
                      <a:r>
                        <a:rPr lang="en-US" sz="2400" dirty="0"/>
                        <a:t>BOOLEAN, BIT</a:t>
                      </a:r>
                    </a:p>
                  </a:txBody>
                  <a:tcPr/>
                </a:tc>
                <a:tc>
                  <a:txBody>
                    <a:bodyPr/>
                    <a:lstStyle/>
                    <a:p>
                      <a:r>
                        <a:rPr lang="en-US" sz="2400" dirty="0"/>
                        <a:t>INTEGER</a:t>
                      </a:r>
                    </a:p>
                  </a:txBody>
                  <a:tcPr/>
                </a:tc>
                <a:extLst>
                  <a:ext uri="{0D108BD9-81ED-4DB2-BD59-A6C34878D82A}">
                    <a16:rowId xmlns:a16="http://schemas.microsoft.com/office/drawing/2014/main" val="64295971"/>
                  </a:ext>
                </a:extLst>
              </a:tr>
              <a:tr h="370840">
                <a:tc>
                  <a:txBody>
                    <a:bodyPr/>
                    <a:lstStyle/>
                    <a:p>
                      <a:r>
                        <a:rPr lang="en-US" sz="2400" dirty="0"/>
                        <a:t>Date / datetime</a:t>
                      </a:r>
                    </a:p>
                  </a:txBody>
                  <a:tcPr/>
                </a:tc>
                <a:tc>
                  <a:txBody>
                    <a:bodyPr/>
                    <a:lstStyle/>
                    <a:p>
                      <a:r>
                        <a:rPr lang="en-US" sz="2400" dirty="0"/>
                        <a:t>DATE, TIME, DATETIME</a:t>
                      </a:r>
                    </a:p>
                  </a:txBody>
                  <a:tcPr/>
                </a:tc>
                <a:tc>
                  <a:txBody>
                    <a:bodyPr/>
                    <a:lstStyle/>
                    <a:p>
                      <a:r>
                        <a:rPr lang="en-US" sz="2400" dirty="0"/>
                        <a:t>TEXT</a:t>
                      </a:r>
                    </a:p>
                  </a:txBody>
                  <a:tcPr/>
                </a:tc>
                <a:extLst>
                  <a:ext uri="{0D108BD9-81ED-4DB2-BD59-A6C34878D82A}">
                    <a16:rowId xmlns:a16="http://schemas.microsoft.com/office/drawing/2014/main" val="4161497618"/>
                  </a:ext>
                </a:extLst>
              </a:tr>
              <a:tr h="370840">
                <a:tc>
                  <a:txBody>
                    <a:bodyPr/>
                    <a:lstStyle/>
                    <a:p>
                      <a:r>
                        <a:rPr lang="en-US" sz="2400" dirty="0"/>
                        <a:t>BLOB (Binary Large Object)</a:t>
                      </a:r>
                    </a:p>
                  </a:txBody>
                  <a:tcPr/>
                </a:tc>
                <a:tc>
                  <a:txBody>
                    <a:bodyPr/>
                    <a:lstStyle/>
                    <a:p>
                      <a:r>
                        <a:rPr lang="en-US" sz="2400" dirty="0"/>
                        <a:t>BLOB</a:t>
                      </a:r>
                    </a:p>
                  </a:txBody>
                  <a:tcPr/>
                </a:tc>
                <a:tc>
                  <a:txBody>
                    <a:bodyPr/>
                    <a:lstStyle/>
                    <a:p>
                      <a:r>
                        <a:rPr lang="en-US" sz="2400" dirty="0"/>
                        <a:t>BLOB</a:t>
                      </a:r>
                    </a:p>
                  </a:txBody>
                  <a:tcPr/>
                </a:tc>
                <a:extLst>
                  <a:ext uri="{0D108BD9-81ED-4DB2-BD59-A6C34878D82A}">
                    <a16:rowId xmlns:a16="http://schemas.microsoft.com/office/drawing/2014/main" val="1932362227"/>
                  </a:ext>
                </a:extLst>
              </a:tr>
            </a:tbl>
          </a:graphicData>
        </a:graphic>
      </p:graphicFrame>
      <p:sp>
        <p:nvSpPr>
          <p:cNvPr id="12" name="TextBox 11">
            <a:extLst>
              <a:ext uri="{FF2B5EF4-FFF2-40B4-BE49-F238E27FC236}">
                <a16:creationId xmlns:a16="http://schemas.microsoft.com/office/drawing/2014/main" id="{19D063D6-90BC-430B-A310-F4A84241CA99}"/>
              </a:ext>
            </a:extLst>
          </p:cNvPr>
          <p:cNvSpPr txBox="1"/>
          <p:nvPr/>
        </p:nvSpPr>
        <p:spPr>
          <a:xfrm>
            <a:off x="10513574" y="4745988"/>
            <a:ext cx="1710935" cy="707886"/>
          </a:xfrm>
          <a:prstGeom prst="rect">
            <a:avLst/>
          </a:prstGeom>
          <a:noFill/>
        </p:spPr>
        <p:txBody>
          <a:bodyPr wrap="square" rtlCol="0">
            <a:spAutoFit/>
          </a:bodyPr>
          <a:lstStyle/>
          <a:p>
            <a:pPr algn="ctr"/>
            <a:r>
              <a:rPr lang="en-US" sz="4000" b="1" dirty="0">
                <a:latin typeface="Consolas" panose="020B0609020204030204" pitchFamily="49" charset="0"/>
              </a:rPr>
              <a:t>10.1</a:t>
            </a:r>
          </a:p>
        </p:txBody>
      </p:sp>
      <p:sp>
        <p:nvSpPr>
          <p:cNvPr id="13" name="TextBox 12">
            <a:extLst>
              <a:ext uri="{FF2B5EF4-FFF2-40B4-BE49-F238E27FC236}">
                <a16:creationId xmlns:a16="http://schemas.microsoft.com/office/drawing/2014/main" id="{798C5321-BA42-4AF3-B518-EB445126796C}"/>
              </a:ext>
            </a:extLst>
          </p:cNvPr>
          <p:cNvSpPr txBox="1"/>
          <p:nvPr/>
        </p:nvSpPr>
        <p:spPr>
          <a:xfrm>
            <a:off x="8227717" y="568402"/>
            <a:ext cx="1185811" cy="707886"/>
          </a:xfrm>
          <a:prstGeom prst="rect">
            <a:avLst/>
          </a:prstGeom>
          <a:noFill/>
        </p:spPr>
        <p:txBody>
          <a:bodyPr wrap="square" rtlCol="0">
            <a:spAutoFit/>
          </a:bodyPr>
          <a:lstStyle/>
          <a:p>
            <a:pPr algn="ctr"/>
            <a:r>
              <a:rPr lang="en-US" sz="4000" b="1" dirty="0">
                <a:latin typeface="Consolas" panose="020B0609020204030204" pitchFamily="49" charset="0"/>
              </a:rPr>
              <a:t>123</a:t>
            </a:r>
          </a:p>
        </p:txBody>
      </p:sp>
      <p:pic>
        <p:nvPicPr>
          <p:cNvPr id="15" name="Graphic 14" descr="Paperclip">
            <a:extLst>
              <a:ext uri="{FF2B5EF4-FFF2-40B4-BE49-F238E27FC236}">
                <a16:creationId xmlns:a16="http://schemas.microsoft.com/office/drawing/2014/main" id="{0A63A11D-43B3-4A5C-B57B-5A7009254D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1314" y="1719040"/>
            <a:ext cx="914400" cy="914400"/>
          </a:xfrm>
          <a:prstGeom prst="rect">
            <a:avLst/>
          </a:prstGeom>
        </p:spPr>
      </p:pic>
    </p:spTree>
    <p:extLst>
      <p:ext uri="{BB962C8B-B14F-4D97-AF65-F5344CB8AC3E}">
        <p14:creationId xmlns:p14="http://schemas.microsoft.com/office/powerpoint/2010/main" val="78932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F14-FEEE-4150-9C5B-EBBD1E8D9E31}"/>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4CC004C1-D3B4-4693-B381-769B2BFCC339}"/>
              </a:ext>
            </a:extLst>
          </p:cNvPr>
          <p:cNvSpPr>
            <a:spLocks noGrp="1"/>
          </p:cNvSpPr>
          <p:nvPr>
            <p:ph idx="1"/>
          </p:nvPr>
        </p:nvSpPr>
        <p:spPr/>
        <p:txBody>
          <a:bodyPr>
            <a:normAutofit fontScale="92500" lnSpcReduction="10000"/>
          </a:bodyPr>
          <a:lstStyle/>
          <a:p>
            <a:pPr marL="0" indent="0">
              <a:buNone/>
            </a:pPr>
            <a:r>
              <a:rPr lang="en-US" dirty="0"/>
              <a:t>By the end of this workshop, you will be able to...</a:t>
            </a:r>
          </a:p>
          <a:p>
            <a:r>
              <a:rPr lang="en-US" dirty="0"/>
              <a:t>Understand basic features and structures of relational databases</a:t>
            </a:r>
          </a:p>
          <a:p>
            <a:r>
              <a:rPr lang="en-US" dirty="0"/>
              <a:t>Query a database table to explore information as well as answer specific questions</a:t>
            </a:r>
          </a:p>
          <a:p>
            <a:r>
              <a:rPr lang="en-US" dirty="0"/>
              <a:t>Combine and query multiple tables at once using joins</a:t>
            </a:r>
          </a:p>
          <a:p>
            <a:r>
              <a:rPr lang="en-US" dirty="0"/>
              <a:t>Understand common data types and null values</a:t>
            </a:r>
          </a:p>
          <a:p>
            <a:r>
              <a:rPr lang="en-US" dirty="0"/>
              <a:t>Use functions to transform query inputs and results</a:t>
            </a:r>
          </a:p>
          <a:p>
            <a:r>
              <a:rPr lang="en-US" dirty="0"/>
              <a:t>Aggregate results (e.g., identify and count categories in the data)</a:t>
            </a:r>
          </a:p>
          <a:p>
            <a:r>
              <a:rPr lang="en-US" dirty="0"/>
              <a:t>Investigate a database to learn about what information it contains</a:t>
            </a:r>
          </a:p>
          <a:p>
            <a:r>
              <a:rPr lang="en-US" dirty="0"/>
              <a:t>Save queries and results</a:t>
            </a:r>
          </a:p>
          <a:p>
            <a:endParaRPr lang="en-US" dirty="0"/>
          </a:p>
          <a:p>
            <a:endParaRPr lang="en-US" dirty="0"/>
          </a:p>
        </p:txBody>
      </p:sp>
    </p:spTree>
    <p:extLst>
      <p:ext uri="{BB962C8B-B14F-4D97-AF65-F5344CB8AC3E}">
        <p14:creationId xmlns:p14="http://schemas.microsoft.com/office/powerpoint/2010/main" val="2933911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9C9E-E761-4401-B167-CA1BD0701915}"/>
              </a:ext>
            </a:extLst>
          </p:cNvPr>
          <p:cNvSpPr>
            <a:spLocks noGrp="1"/>
          </p:cNvSpPr>
          <p:nvPr>
            <p:ph type="title"/>
          </p:nvPr>
        </p:nvSpPr>
        <p:spPr/>
        <p:txBody>
          <a:bodyPr/>
          <a:lstStyle/>
          <a:p>
            <a:r>
              <a:rPr lang="en-US" dirty="0"/>
              <a:t>A column’s data type determines…</a:t>
            </a:r>
          </a:p>
        </p:txBody>
      </p:sp>
      <p:sp>
        <p:nvSpPr>
          <p:cNvPr id="3" name="Content Placeholder 2">
            <a:extLst>
              <a:ext uri="{FF2B5EF4-FFF2-40B4-BE49-F238E27FC236}">
                <a16:creationId xmlns:a16="http://schemas.microsoft.com/office/drawing/2014/main" id="{CC5703F5-0AE6-4BAF-8B7F-87150060308B}"/>
              </a:ext>
            </a:extLst>
          </p:cNvPr>
          <p:cNvSpPr>
            <a:spLocks noGrp="1"/>
          </p:cNvSpPr>
          <p:nvPr>
            <p:ph idx="1"/>
          </p:nvPr>
        </p:nvSpPr>
        <p:spPr/>
        <p:txBody>
          <a:bodyPr>
            <a:normAutofit lnSpcReduction="10000"/>
          </a:bodyPr>
          <a:lstStyle/>
          <a:p>
            <a:r>
              <a:rPr lang="en-US" dirty="0"/>
              <a:t>What kind of values can be stored in it</a:t>
            </a:r>
          </a:p>
          <a:p>
            <a:pPr lvl="1"/>
            <a:r>
              <a:rPr lang="en-US" dirty="0"/>
              <a:t>A decimal or a string can’t be stored in an INT column</a:t>
            </a:r>
          </a:p>
          <a:p>
            <a:r>
              <a:rPr lang="en-US" dirty="0"/>
              <a:t>The maximum size that can be stored in it (size of number, or length of text), e.g. </a:t>
            </a:r>
            <a:r>
              <a:rPr lang="en-US" dirty="0">
                <a:latin typeface="Consolas" panose="020B0609020204030204" pitchFamily="49" charset="0"/>
              </a:rPr>
              <a:t>VARCHAR(50)</a:t>
            </a:r>
            <a:r>
              <a:rPr lang="en-US" dirty="0"/>
              <a:t> or </a:t>
            </a:r>
            <a:r>
              <a:rPr lang="en-US" dirty="0">
                <a:latin typeface="Consolas" panose="020B0609020204030204" pitchFamily="49" charset="0"/>
              </a:rPr>
              <a:t>BIT</a:t>
            </a:r>
          </a:p>
          <a:p>
            <a:r>
              <a:rPr lang="en-US" dirty="0"/>
              <a:t>How much disk space is allocated for it</a:t>
            </a:r>
          </a:p>
          <a:p>
            <a:r>
              <a:rPr lang="en-US" dirty="0"/>
              <a:t>How efficiently the DB engine can use it (shorter text is faster than long)</a:t>
            </a:r>
          </a:p>
          <a:p>
            <a:r>
              <a:rPr lang="en-US" dirty="0"/>
              <a:t>What functions can be used on it</a:t>
            </a:r>
          </a:p>
          <a:p>
            <a:pPr lvl="1"/>
            <a:r>
              <a:rPr lang="en-US" dirty="0"/>
              <a:t>In stricter engines than SQLite, converting (also called “casting”) is a very common operation</a:t>
            </a:r>
          </a:p>
        </p:txBody>
      </p:sp>
    </p:spTree>
    <p:extLst>
      <p:ext uri="{BB962C8B-B14F-4D97-AF65-F5344CB8AC3E}">
        <p14:creationId xmlns:p14="http://schemas.microsoft.com/office/powerpoint/2010/main" val="112934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AE11-2424-42F7-95AD-CDBE1AB5C748}"/>
              </a:ext>
            </a:extLst>
          </p:cNvPr>
          <p:cNvSpPr>
            <a:spLocks noGrp="1"/>
          </p:cNvSpPr>
          <p:nvPr>
            <p:ph type="title"/>
          </p:nvPr>
        </p:nvSpPr>
        <p:spPr/>
        <p:txBody>
          <a:bodyPr/>
          <a:lstStyle/>
          <a:p>
            <a:r>
              <a:rPr lang="en-US"/>
              <a:t>Functions work in the SELECT clause, too</a:t>
            </a:r>
          </a:p>
        </p:txBody>
      </p:sp>
      <p:sp>
        <p:nvSpPr>
          <p:cNvPr id="4" name="TextBox 3">
            <a:extLst>
              <a:ext uri="{FF2B5EF4-FFF2-40B4-BE49-F238E27FC236}">
                <a16:creationId xmlns:a16="http://schemas.microsoft.com/office/drawing/2014/main" id="{EC2A148E-2216-4AF1-887A-32A3AA91ED54}"/>
              </a:ext>
            </a:extLst>
          </p:cNvPr>
          <p:cNvSpPr txBox="1"/>
          <p:nvPr/>
        </p:nvSpPr>
        <p:spPr>
          <a:xfrm>
            <a:off x="838199" y="1936976"/>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Total, </a:t>
            </a:r>
            <a:r>
              <a:rPr lang="en-US" sz="2800" b="1">
                <a:latin typeface="Consolas" panose="020B0609020204030204" pitchFamily="49" charset="0"/>
              </a:rPr>
              <a:t>round(</a:t>
            </a:r>
            <a:r>
              <a:rPr lang="en-US" sz="2800">
                <a:latin typeface="Consolas" panose="020B0609020204030204" pitchFamily="49" charset="0"/>
              </a:rPr>
              <a:t>Total</a:t>
            </a:r>
            <a:r>
              <a:rPr lang="en-US" sz="2800" b="1">
                <a:latin typeface="Consolas" panose="020B0609020204030204" pitchFamily="49" charset="0"/>
              </a:rPr>
              <a:t>)</a:t>
            </a:r>
            <a:r>
              <a:rPr lang="en-US" sz="2800">
                <a:latin typeface="Consolas" panose="020B0609020204030204" pitchFamily="49" charset="0"/>
              </a:rPr>
              <a:t> </a:t>
            </a:r>
            <a:r>
              <a:rPr lang="en-US" sz="2800" b="1">
                <a:latin typeface="Consolas" panose="020B0609020204030204" pitchFamily="49" charset="0"/>
              </a:rPr>
              <a:t>FROM</a:t>
            </a:r>
            <a:r>
              <a:rPr lang="en-US" sz="2800">
                <a:latin typeface="Consolas" panose="020B0609020204030204" pitchFamily="49" charset="0"/>
              </a:rPr>
              <a:t> Invoice</a:t>
            </a:r>
          </a:p>
          <a:p>
            <a:r>
              <a:rPr lang="en-US" sz="2800" b="1">
                <a:latin typeface="Consolas" panose="020B0609020204030204" pitchFamily="49" charset="0"/>
              </a:rPr>
              <a:t>WHERE</a:t>
            </a:r>
            <a:r>
              <a:rPr lang="en-US" sz="2800">
                <a:latin typeface="Consolas" panose="020B0609020204030204" pitchFamily="49" charset="0"/>
              </a:rPr>
              <a:t> </a:t>
            </a:r>
            <a:r>
              <a:rPr lang="en-US" sz="2800" b="1">
                <a:latin typeface="Consolas" panose="020B0609020204030204" pitchFamily="49" charset="0"/>
              </a:rPr>
              <a:t>round(</a:t>
            </a:r>
            <a:r>
              <a:rPr lang="en-US" sz="2800">
                <a:latin typeface="Consolas" panose="020B0609020204030204" pitchFamily="49" charset="0"/>
              </a:rPr>
              <a:t>Total</a:t>
            </a:r>
            <a:r>
              <a:rPr lang="en-US" sz="2800" b="1">
                <a:latin typeface="Consolas" panose="020B0609020204030204" pitchFamily="49" charset="0"/>
              </a:rPr>
              <a:t>)</a:t>
            </a:r>
            <a:r>
              <a:rPr lang="en-US" sz="2800">
                <a:latin typeface="Consolas" panose="020B0609020204030204" pitchFamily="49" charset="0"/>
              </a:rPr>
              <a:t> = 9</a:t>
            </a:r>
          </a:p>
        </p:txBody>
      </p:sp>
      <p:grpSp>
        <p:nvGrpSpPr>
          <p:cNvPr id="9" name="Group 8">
            <a:extLst>
              <a:ext uri="{FF2B5EF4-FFF2-40B4-BE49-F238E27FC236}">
                <a16:creationId xmlns:a16="http://schemas.microsoft.com/office/drawing/2014/main" id="{94324BC6-2B92-4FE1-AD8C-E3101B25F508}"/>
              </a:ext>
            </a:extLst>
          </p:cNvPr>
          <p:cNvGrpSpPr/>
          <p:nvPr/>
        </p:nvGrpSpPr>
        <p:grpSpPr>
          <a:xfrm>
            <a:off x="838199" y="3137371"/>
            <a:ext cx="10692881" cy="1415772"/>
            <a:chOff x="838199" y="3387212"/>
            <a:chExt cx="10692881" cy="1415772"/>
          </a:xfrm>
        </p:grpSpPr>
        <p:sp>
          <p:nvSpPr>
            <p:cNvPr id="5" name="TextBox 4">
              <a:extLst>
                <a:ext uri="{FF2B5EF4-FFF2-40B4-BE49-F238E27FC236}">
                  <a16:creationId xmlns:a16="http://schemas.microsoft.com/office/drawing/2014/main" id="{7D125D4D-8DFE-4340-A51F-64B8C5028FA2}"/>
                </a:ext>
              </a:extLst>
            </p:cNvPr>
            <p:cNvSpPr txBox="1"/>
            <p:nvPr/>
          </p:nvSpPr>
          <p:spPr>
            <a:xfrm>
              <a:off x="838199" y="3848877"/>
              <a:ext cx="10692881" cy="954107"/>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a:t>
              </a:r>
              <a:r>
                <a:rPr lang="en-US" sz="2800" b="1" dirty="0">
                  <a:latin typeface="Consolas" panose="020B0609020204030204" pitchFamily="49" charset="0"/>
                </a:rPr>
                <a:t>min(</a:t>
              </a:r>
              <a:r>
                <a:rPr lang="en-US" sz="2800" dirty="0">
                  <a:latin typeface="Consolas" panose="020B0609020204030204" pitchFamily="49" charset="0"/>
                </a:rPr>
                <a:t>Total</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max(</a:t>
              </a:r>
              <a:r>
                <a:rPr lang="en-US" sz="2800" dirty="0">
                  <a:latin typeface="Consolas" panose="020B0609020204030204" pitchFamily="49" charset="0"/>
                </a:rPr>
                <a:t>Total</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avg(</a:t>
              </a:r>
              <a:r>
                <a:rPr lang="en-US" sz="2800" dirty="0">
                  <a:latin typeface="Consolas" panose="020B0609020204030204" pitchFamily="49" charset="0"/>
                </a:rPr>
                <a:t>Total</a:t>
              </a:r>
              <a:r>
                <a:rPr lang="en-US" sz="2800" b="1" dirty="0">
                  <a:latin typeface="Consolas" panose="020B0609020204030204" pitchFamily="49" charset="0"/>
                </a:rPr>
                <a:t>)</a:t>
              </a:r>
              <a:r>
                <a:rPr lang="en-US" sz="2800" dirty="0">
                  <a:latin typeface="Consolas" panose="020B0609020204030204" pitchFamily="49" charset="0"/>
                </a:rPr>
                <a:t> </a:t>
              </a:r>
            </a:p>
            <a:p>
              <a:r>
                <a:rPr lang="en-US" sz="2800" b="1" dirty="0">
                  <a:latin typeface="Consolas" panose="020B0609020204030204" pitchFamily="49" charset="0"/>
                </a:rPr>
                <a:t>FROM</a:t>
              </a:r>
              <a:r>
                <a:rPr lang="en-US" sz="2800" dirty="0">
                  <a:latin typeface="Consolas" panose="020B0609020204030204" pitchFamily="49" charset="0"/>
                </a:rPr>
                <a:t> Invoice</a:t>
              </a:r>
            </a:p>
          </p:txBody>
        </p:sp>
        <p:sp>
          <p:nvSpPr>
            <p:cNvPr id="8" name="TextBox 7">
              <a:extLst>
                <a:ext uri="{FF2B5EF4-FFF2-40B4-BE49-F238E27FC236}">
                  <a16:creationId xmlns:a16="http://schemas.microsoft.com/office/drawing/2014/main" id="{2CE27622-E176-43D5-9BE7-3D84E250C149}"/>
                </a:ext>
              </a:extLst>
            </p:cNvPr>
            <p:cNvSpPr txBox="1"/>
            <p:nvPr/>
          </p:nvSpPr>
          <p:spPr>
            <a:xfrm>
              <a:off x="838199" y="3387212"/>
              <a:ext cx="10078617" cy="461665"/>
            </a:xfrm>
            <a:prstGeom prst="rect">
              <a:avLst/>
            </a:prstGeom>
            <a:noFill/>
          </p:spPr>
          <p:txBody>
            <a:bodyPr wrap="square" rtlCol="0">
              <a:spAutoFit/>
            </a:bodyPr>
            <a:lstStyle/>
            <a:p>
              <a:r>
                <a:rPr lang="en-US" sz="2400" dirty="0"/>
                <a:t>“What are the minimum, maximum, and average invoice totals?”</a:t>
              </a:r>
            </a:p>
          </p:txBody>
        </p:sp>
      </p:grpSp>
      <p:grpSp>
        <p:nvGrpSpPr>
          <p:cNvPr id="11" name="Group 10">
            <a:extLst>
              <a:ext uri="{FF2B5EF4-FFF2-40B4-BE49-F238E27FC236}">
                <a16:creationId xmlns:a16="http://schemas.microsoft.com/office/drawing/2014/main" id="{C8AC6772-155B-425B-BAAB-4B36F423E3E9}"/>
              </a:ext>
            </a:extLst>
          </p:cNvPr>
          <p:cNvGrpSpPr/>
          <p:nvPr/>
        </p:nvGrpSpPr>
        <p:grpSpPr>
          <a:xfrm>
            <a:off x="838199" y="4794726"/>
            <a:ext cx="10692882" cy="1415772"/>
            <a:chOff x="838198" y="4860040"/>
            <a:chExt cx="10692882" cy="1415772"/>
          </a:xfrm>
        </p:grpSpPr>
        <p:sp>
          <p:nvSpPr>
            <p:cNvPr id="6" name="TextBox 5">
              <a:extLst>
                <a:ext uri="{FF2B5EF4-FFF2-40B4-BE49-F238E27FC236}">
                  <a16:creationId xmlns:a16="http://schemas.microsoft.com/office/drawing/2014/main" id="{87F60015-A0F9-4C36-A234-BE2131FC8901}"/>
                </a:ext>
              </a:extLst>
            </p:cNvPr>
            <p:cNvSpPr txBox="1"/>
            <p:nvPr/>
          </p:nvSpPr>
          <p:spPr>
            <a:xfrm>
              <a:off x="838199" y="5321705"/>
              <a:ext cx="10692881" cy="954107"/>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FirstName </a:t>
              </a:r>
              <a:r>
                <a:rPr lang="en-US" sz="2800" b="1">
                  <a:latin typeface="Consolas" panose="020B0609020204030204" pitchFamily="49" charset="0"/>
                </a:rPr>
                <a:t>||</a:t>
              </a:r>
              <a:r>
                <a:rPr lang="en-US" sz="2800">
                  <a:latin typeface="Consolas" panose="020B0609020204030204" pitchFamily="49" charset="0"/>
                </a:rPr>
                <a:t> ' ' </a:t>
              </a:r>
              <a:r>
                <a:rPr lang="en-US" sz="2800" b="1">
                  <a:latin typeface="Consolas" panose="020B0609020204030204" pitchFamily="49" charset="0"/>
                </a:rPr>
                <a:t>||</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a:t>
              </a:r>
              <a:r>
                <a:rPr lang="en-US" sz="2800" b="1">
                  <a:latin typeface="Consolas" panose="020B0609020204030204" pitchFamily="49" charset="0"/>
                </a:rPr>
                <a:t>AS</a:t>
              </a:r>
              <a:r>
                <a:rPr lang="en-US" sz="2800">
                  <a:latin typeface="Consolas" panose="020B0609020204030204" pitchFamily="49" charset="0"/>
                </a:rPr>
                <a:t> </a:t>
              </a:r>
              <a:r>
                <a:rPr lang="en-US" sz="2800" err="1">
                  <a:latin typeface="Consolas" panose="020B0609020204030204" pitchFamily="49" charset="0"/>
                </a:rPr>
                <a:t>FullName</a:t>
              </a:r>
              <a:r>
                <a:rPr lang="en-US" sz="2800">
                  <a:latin typeface="Consolas" panose="020B0609020204030204" pitchFamily="49" charset="0"/>
                </a:rPr>
                <a:t>  </a:t>
              </a:r>
            </a:p>
            <a:p>
              <a:r>
                <a:rPr lang="en-US" sz="2800" b="1">
                  <a:latin typeface="Consolas" panose="020B0609020204030204" pitchFamily="49" charset="0"/>
                </a:rPr>
                <a:t>FROM</a:t>
              </a:r>
              <a:r>
                <a:rPr lang="en-US" sz="2800">
                  <a:latin typeface="Consolas" panose="020B0609020204030204" pitchFamily="49" charset="0"/>
                </a:rPr>
                <a:t> Employee</a:t>
              </a:r>
            </a:p>
          </p:txBody>
        </p:sp>
        <p:sp>
          <p:nvSpPr>
            <p:cNvPr id="10" name="TextBox 9">
              <a:extLst>
                <a:ext uri="{FF2B5EF4-FFF2-40B4-BE49-F238E27FC236}">
                  <a16:creationId xmlns:a16="http://schemas.microsoft.com/office/drawing/2014/main" id="{951F48F5-29FF-4DCF-B22D-D8D100FC6CD2}"/>
                </a:ext>
              </a:extLst>
            </p:cNvPr>
            <p:cNvSpPr txBox="1"/>
            <p:nvPr/>
          </p:nvSpPr>
          <p:spPr>
            <a:xfrm>
              <a:off x="838198" y="4860040"/>
              <a:ext cx="10078617" cy="461665"/>
            </a:xfrm>
            <a:prstGeom prst="rect">
              <a:avLst/>
            </a:prstGeom>
            <a:noFill/>
          </p:spPr>
          <p:txBody>
            <a:bodyPr wrap="square" rtlCol="0">
              <a:spAutoFit/>
            </a:bodyPr>
            <a:lstStyle/>
            <a:p>
              <a:r>
                <a:rPr lang="en-US" sz="2400"/>
                <a:t>Combine two string columns using the concatenate operator ||</a:t>
              </a:r>
            </a:p>
          </p:txBody>
        </p:sp>
      </p:grpSp>
    </p:spTree>
    <p:extLst>
      <p:ext uri="{BB962C8B-B14F-4D97-AF65-F5344CB8AC3E}">
        <p14:creationId xmlns:p14="http://schemas.microsoft.com/office/powerpoint/2010/main" val="389903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B298-211A-47C1-AE9B-E10169DFBE5C}"/>
              </a:ext>
            </a:extLst>
          </p:cNvPr>
          <p:cNvSpPr>
            <a:spLocks noGrp="1"/>
          </p:cNvSpPr>
          <p:nvPr>
            <p:ph type="title"/>
          </p:nvPr>
        </p:nvSpPr>
        <p:spPr/>
        <p:txBody>
          <a:bodyPr/>
          <a:lstStyle/>
          <a:p>
            <a:r>
              <a:rPr lang="en-US"/>
              <a:t>Querying more than one table: joins!</a:t>
            </a:r>
          </a:p>
        </p:txBody>
      </p:sp>
      <p:sp>
        <p:nvSpPr>
          <p:cNvPr id="3" name="Content Placeholder 2">
            <a:extLst>
              <a:ext uri="{FF2B5EF4-FFF2-40B4-BE49-F238E27FC236}">
                <a16:creationId xmlns:a16="http://schemas.microsoft.com/office/drawing/2014/main" id="{A167B86B-EE89-46C7-8CB9-3F63611E841F}"/>
              </a:ext>
            </a:extLst>
          </p:cNvPr>
          <p:cNvSpPr>
            <a:spLocks noGrp="1"/>
          </p:cNvSpPr>
          <p:nvPr>
            <p:ph idx="1"/>
          </p:nvPr>
        </p:nvSpPr>
        <p:spPr/>
        <p:txBody>
          <a:bodyPr/>
          <a:lstStyle/>
          <a:p>
            <a:pPr marL="0" indent="0">
              <a:buNone/>
            </a:pPr>
            <a:r>
              <a:rPr lang="en-US" dirty="0"/>
              <a:t>Oftentimes, the information we want is in more than one table…</a:t>
            </a:r>
          </a:p>
          <a:p>
            <a:pPr marL="0" indent="0">
              <a:buNone/>
            </a:pPr>
            <a:r>
              <a:rPr lang="en-US" dirty="0"/>
              <a:t>“Who is Frank Harris’s customer support rep?”</a:t>
            </a:r>
          </a:p>
          <a:p>
            <a:pPr marL="514350" indent="-514350">
              <a:buFont typeface="+mj-lt"/>
              <a:buAutoNum type="arabicPeriod"/>
            </a:pPr>
            <a:r>
              <a:rPr lang="en-US" dirty="0"/>
              <a:t>Query Customer to get </a:t>
            </a:r>
            <a:r>
              <a:rPr lang="en-US" dirty="0" err="1"/>
              <a:t>SupportRepId</a:t>
            </a:r>
            <a:r>
              <a:rPr lang="en-US" dirty="0"/>
              <a:t> (4)</a:t>
            </a:r>
          </a:p>
          <a:p>
            <a:pPr marL="514350" indent="-514350">
              <a:buFont typeface="+mj-lt"/>
              <a:buAutoNum type="arabicPeriod"/>
            </a:pPr>
            <a:r>
              <a:rPr lang="en-US" dirty="0"/>
              <a:t>Query Employee using </a:t>
            </a:r>
            <a:r>
              <a:rPr lang="en-US" dirty="0" err="1"/>
              <a:t>SupportRepId</a:t>
            </a:r>
            <a:r>
              <a:rPr lang="en-US" dirty="0"/>
              <a:t> to see Employee #4’s name (Margaret Park)</a:t>
            </a:r>
          </a:p>
          <a:p>
            <a:pPr marL="0" indent="0">
              <a:buNone/>
            </a:pPr>
            <a:endParaRPr lang="en-US" dirty="0"/>
          </a:p>
          <a:p>
            <a:pPr marL="0" indent="0">
              <a:buNone/>
            </a:pPr>
            <a:r>
              <a:rPr lang="en-US" dirty="0"/>
              <a:t>Since we know that there is a </a:t>
            </a:r>
            <a:r>
              <a:rPr lang="en-US" b="1" dirty="0"/>
              <a:t>relationship</a:t>
            </a:r>
            <a:r>
              <a:rPr lang="en-US" dirty="0"/>
              <a:t> between the Employee and Customer tables—that </a:t>
            </a:r>
            <a:r>
              <a:rPr lang="en-US" dirty="0" err="1"/>
              <a:t>SupportRepId</a:t>
            </a:r>
            <a:r>
              <a:rPr lang="en-US" dirty="0"/>
              <a:t> corresponds to </a:t>
            </a:r>
            <a:r>
              <a:rPr lang="en-US" dirty="0" err="1"/>
              <a:t>EmployeeId</a:t>
            </a:r>
            <a:r>
              <a:rPr lang="en-US" dirty="0"/>
              <a:t>—we can </a:t>
            </a:r>
            <a:r>
              <a:rPr lang="en-US" b="1" dirty="0"/>
              <a:t>join</a:t>
            </a:r>
            <a:r>
              <a:rPr lang="en-US" dirty="0"/>
              <a:t> these tables into a single view.</a:t>
            </a:r>
          </a:p>
        </p:txBody>
      </p:sp>
    </p:spTree>
    <p:extLst>
      <p:ext uri="{BB962C8B-B14F-4D97-AF65-F5344CB8AC3E}">
        <p14:creationId xmlns:p14="http://schemas.microsoft.com/office/powerpoint/2010/main" val="151638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EB1C-1B1D-4200-AE70-1FA361A9049D}"/>
              </a:ext>
            </a:extLst>
          </p:cNvPr>
          <p:cNvSpPr>
            <a:spLocks noGrp="1"/>
          </p:cNvSpPr>
          <p:nvPr>
            <p:ph type="title"/>
          </p:nvPr>
        </p:nvSpPr>
        <p:spPr/>
        <p:txBody>
          <a:bodyPr/>
          <a:lstStyle/>
          <a:p>
            <a:r>
              <a:rPr lang="en-US" dirty="0"/>
              <a:t>How to join</a:t>
            </a:r>
          </a:p>
        </p:txBody>
      </p:sp>
      <p:sp>
        <p:nvSpPr>
          <p:cNvPr id="3" name="Content Placeholder 2">
            <a:extLst>
              <a:ext uri="{FF2B5EF4-FFF2-40B4-BE49-F238E27FC236}">
                <a16:creationId xmlns:a16="http://schemas.microsoft.com/office/drawing/2014/main" id="{2037D7A0-9E2B-470F-B9CD-9487428836F7}"/>
              </a:ext>
            </a:extLst>
          </p:cNvPr>
          <p:cNvSpPr>
            <a:spLocks noGrp="1"/>
          </p:cNvSpPr>
          <p:nvPr>
            <p:ph idx="1"/>
          </p:nvPr>
        </p:nvSpPr>
        <p:spPr>
          <a:xfrm>
            <a:off x="838200" y="1368423"/>
            <a:ext cx="10515600" cy="898914"/>
          </a:xfrm>
        </p:spPr>
        <p:txBody>
          <a:bodyPr/>
          <a:lstStyle/>
          <a:p>
            <a:pPr marL="0" indent="0">
              <a:buNone/>
            </a:pPr>
            <a:r>
              <a:rPr lang="en-US" dirty="0"/>
              <a:t>“Connect the Customer and Employee tables, such that </a:t>
            </a:r>
            <a:r>
              <a:rPr lang="en-US" dirty="0" err="1"/>
              <a:t>Customer.SupportRepId</a:t>
            </a:r>
            <a:r>
              <a:rPr lang="en-US" dirty="0"/>
              <a:t> is the same as </a:t>
            </a:r>
            <a:r>
              <a:rPr lang="en-US" dirty="0" err="1"/>
              <a:t>Employee.EmployeeId</a:t>
            </a:r>
            <a:r>
              <a:rPr lang="en-US" dirty="0"/>
              <a:t>.”</a:t>
            </a:r>
          </a:p>
        </p:txBody>
      </p:sp>
      <p:sp>
        <p:nvSpPr>
          <p:cNvPr id="4" name="TextBox 3">
            <a:extLst>
              <a:ext uri="{FF2B5EF4-FFF2-40B4-BE49-F238E27FC236}">
                <a16:creationId xmlns:a16="http://schemas.microsoft.com/office/drawing/2014/main" id="{C95D9EFD-8BA5-47C9-AFD6-9A395E030715}"/>
              </a:ext>
            </a:extLst>
          </p:cNvPr>
          <p:cNvSpPr txBox="1"/>
          <p:nvPr/>
        </p:nvSpPr>
        <p:spPr>
          <a:xfrm>
            <a:off x="660919" y="2267337"/>
            <a:ext cx="10692881" cy="3539430"/>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a:t>
            </a:r>
            <a:r>
              <a:rPr lang="en-US" sz="2800" dirty="0" err="1">
                <a:latin typeface="Consolas" panose="020B0609020204030204" pitchFamily="49" charset="0"/>
              </a:rPr>
              <a:t>C.LastName</a:t>
            </a:r>
            <a:r>
              <a:rPr lang="en-US" sz="2800" dirty="0">
                <a:latin typeface="Consolas" panose="020B0609020204030204" pitchFamily="49" charset="0"/>
              </a:rPr>
              <a:t>, </a:t>
            </a:r>
            <a:r>
              <a:rPr lang="en-US" sz="2800" dirty="0" err="1">
                <a:latin typeface="Consolas" panose="020B0609020204030204" pitchFamily="49" charset="0"/>
              </a:rPr>
              <a:t>C.FirstName</a:t>
            </a:r>
            <a:r>
              <a:rPr lang="en-US" sz="2800" dirty="0">
                <a:latin typeface="Consolas" panose="020B0609020204030204" pitchFamily="49" charset="0"/>
              </a:rPr>
              <a:t>, </a:t>
            </a:r>
            <a:r>
              <a:rPr lang="en-US" sz="2800" dirty="0" err="1">
                <a:latin typeface="Consolas" panose="020B0609020204030204" pitchFamily="49" charset="0"/>
              </a:rPr>
              <a:t>SupportRepId</a:t>
            </a:r>
            <a:r>
              <a:rPr lang="en-US" sz="2800" dirty="0">
                <a:latin typeface="Consolas" panose="020B0609020204030204" pitchFamily="49" charset="0"/>
              </a:rPr>
              <a:t>, </a:t>
            </a:r>
          </a:p>
          <a:p>
            <a:r>
              <a:rPr lang="en-US" sz="2800" dirty="0" err="1">
                <a:latin typeface="Consolas" panose="020B0609020204030204" pitchFamily="49" charset="0"/>
              </a:rPr>
              <a:t>E.EmployeeId</a:t>
            </a:r>
            <a:r>
              <a:rPr lang="en-US" sz="2800" dirty="0">
                <a:latin typeface="Consolas" panose="020B0609020204030204" pitchFamily="49" charset="0"/>
              </a:rPr>
              <a:t>, </a:t>
            </a:r>
            <a:r>
              <a:rPr lang="en-US" sz="2800" dirty="0" err="1">
                <a:latin typeface="Consolas" panose="020B0609020204030204" pitchFamily="49" charset="0"/>
              </a:rPr>
              <a:t>E.LastName</a:t>
            </a:r>
            <a:r>
              <a:rPr lang="en-US" sz="2800" dirty="0">
                <a:latin typeface="Consolas" panose="020B0609020204030204" pitchFamily="49" charset="0"/>
              </a:rPr>
              <a:t>, </a:t>
            </a:r>
            <a:r>
              <a:rPr lang="en-US" sz="2800" dirty="0" err="1">
                <a:latin typeface="Consolas" panose="020B0609020204030204" pitchFamily="49" charset="0"/>
              </a:rPr>
              <a:t>E.FirstName</a:t>
            </a:r>
            <a:endParaRPr lang="en-US" sz="2800" dirty="0">
              <a:latin typeface="Consolas" panose="020B0609020204030204" pitchFamily="49" charset="0"/>
            </a:endParaRPr>
          </a:p>
          <a:p>
            <a:endParaRPr lang="en-US" sz="2800" dirty="0">
              <a:latin typeface="Consolas" panose="020B0609020204030204" pitchFamily="49" charset="0"/>
            </a:endParaRPr>
          </a:p>
          <a:p>
            <a:r>
              <a:rPr lang="en-US" sz="2800" b="1" dirty="0">
                <a:latin typeface="Consolas" panose="020B0609020204030204" pitchFamily="49" charset="0"/>
              </a:rPr>
              <a:t>FROM</a:t>
            </a:r>
            <a:r>
              <a:rPr lang="en-US" sz="2800" dirty="0">
                <a:latin typeface="Consolas" panose="020B0609020204030204" pitchFamily="49" charset="0"/>
              </a:rPr>
              <a:t> Customer </a:t>
            </a:r>
            <a:r>
              <a:rPr lang="en-US" sz="2800" b="1" dirty="0">
                <a:latin typeface="Consolas" panose="020B0609020204030204" pitchFamily="49" charset="0"/>
              </a:rPr>
              <a:t>AS</a:t>
            </a:r>
            <a:r>
              <a:rPr lang="en-US" sz="2800" dirty="0">
                <a:latin typeface="Consolas" panose="020B0609020204030204" pitchFamily="49" charset="0"/>
              </a:rPr>
              <a:t> C</a:t>
            </a:r>
          </a:p>
          <a:p>
            <a:r>
              <a:rPr lang="en-US" sz="2800" b="1" dirty="0">
                <a:latin typeface="Consolas" panose="020B0609020204030204" pitchFamily="49" charset="0"/>
              </a:rPr>
              <a:t>JOIN</a:t>
            </a:r>
            <a:r>
              <a:rPr lang="en-US" sz="2800" dirty="0">
                <a:latin typeface="Consolas" panose="020B0609020204030204" pitchFamily="49" charset="0"/>
              </a:rPr>
              <a:t> Employee </a:t>
            </a:r>
            <a:r>
              <a:rPr lang="en-US" sz="2800" b="1" dirty="0">
                <a:latin typeface="Consolas" panose="020B0609020204030204" pitchFamily="49" charset="0"/>
              </a:rPr>
              <a:t>AS</a:t>
            </a:r>
            <a:r>
              <a:rPr lang="en-US" sz="2800" dirty="0">
                <a:latin typeface="Consolas" panose="020B0609020204030204" pitchFamily="49" charset="0"/>
              </a:rPr>
              <a:t> E </a:t>
            </a:r>
          </a:p>
          <a:p>
            <a:r>
              <a:rPr lang="en-US" sz="2800" b="1" dirty="0">
                <a:latin typeface="Consolas" panose="020B0609020204030204" pitchFamily="49" charset="0"/>
              </a:rPr>
              <a:t>ON</a:t>
            </a:r>
            <a:r>
              <a:rPr lang="en-US" sz="2800" dirty="0">
                <a:latin typeface="Consolas" panose="020B0609020204030204" pitchFamily="49" charset="0"/>
              </a:rPr>
              <a:t> </a:t>
            </a:r>
            <a:r>
              <a:rPr lang="en-US" sz="2800" dirty="0" err="1">
                <a:latin typeface="Consolas" panose="020B0609020204030204" pitchFamily="49" charset="0"/>
              </a:rPr>
              <a:t>C.SupportRepId</a:t>
            </a:r>
            <a:r>
              <a:rPr lang="en-US" sz="2800" dirty="0">
                <a:latin typeface="Consolas" panose="020B0609020204030204" pitchFamily="49" charset="0"/>
              </a:rPr>
              <a:t> = </a:t>
            </a:r>
            <a:r>
              <a:rPr lang="en-US" sz="2800" dirty="0" err="1">
                <a:latin typeface="Consolas" panose="020B0609020204030204" pitchFamily="49" charset="0"/>
              </a:rPr>
              <a:t>E.EmployeeId</a:t>
            </a:r>
            <a:r>
              <a:rPr lang="en-US" sz="2800" dirty="0">
                <a:latin typeface="Consolas" panose="020B0609020204030204" pitchFamily="49" charset="0"/>
              </a:rPr>
              <a:t> </a:t>
            </a:r>
          </a:p>
          <a:p>
            <a:endParaRPr lang="en-US" sz="2800" dirty="0">
              <a:latin typeface="Consolas" panose="020B0609020204030204" pitchFamily="49" charset="0"/>
            </a:endParaRPr>
          </a:p>
          <a:p>
            <a:r>
              <a:rPr lang="en-US" sz="2800" b="1" dirty="0">
                <a:latin typeface="Consolas" panose="020B0609020204030204" pitchFamily="49" charset="0"/>
              </a:rPr>
              <a:t>WHERE</a:t>
            </a:r>
            <a:r>
              <a:rPr lang="en-US" sz="2800" dirty="0">
                <a:latin typeface="Consolas" panose="020B0609020204030204" pitchFamily="49" charset="0"/>
              </a:rPr>
              <a:t> </a:t>
            </a:r>
            <a:r>
              <a:rPr lang="en-US" sz="2800" dirty="0" err="1">
                <a:latin typeface="Consolas" panose="020B0609020204030204" pitchFamily="49" charset="0"/>
              </a:rPr>
              <a:t>C.LastName</a:t>
            </a:r>
            <a:r>
              <a:rPr lang="en-US" sz="2800" dirty="0">
                <a:latin typeface="Consolas" panose="020B0609020204030204" pitchFamily="49" charset="0"/>
              </a:rPr>
              <a:t> = "Harris"</a:t>
            </a:r>
          </a:p>
        </p:txBody>
      </p:sp>
      <p:sp>
        <p:nvSpPr>
          <p:cNvPr id="5" name="Content Placeholder 2">
            <a:extLst>
              <a:ext uri="{FF2B5EF4-FFF2-40B4-BE49-F238E27FC236}">
                <a16:creationId xmlns:a16="http://schemas.microsoft.com/office/drawing/2014/main" id="{CF1E0B3B-FBA5-4422-9419-B558C0E5A948}"/>
              </a:ext>
            </a:extLst>
          </p:cNvPr>
          <p:cNvSpPr txBox="1">
            <a:spLocks/>
          </p:cNvSpPr>
          <p:nvPr/>
        </p:nvSpPr>
        <p:spPr>
          <a:xfrm>
            <a:off x="838200" y="5940424"/>
            <a:ext cx="10515600" cy="89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⚠NOTE:</a:t>
            </a:r>
            <a:r>
              <a:rPr lang="en-US" dirty="0"/>
              <a:t> This is the most common kind of join (“inner join”). There are others, with important differences.</a:t>
            </a:r>
          </a:p>
        </p:txBody>
      </p:sp>
    </p:spTree>
    <p:extLst>
      <p:ext uri="{BB962C8B-B14F-4D97-AF65-F5344CB8AC3E}">
        <p14:creationId xmlns:p14="http://schemas.microsoft.com/office/powerpoint/2010/main" val="12240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EB6-73B8-4FC4-BD71-72D4AB12C760}"/>
              </a:ext>
            </a:extLst>
          </p:cNvPr>
          <p:cNvSpPr>
            <a:spLocks noGrp="1"/>
          </p:cNvSpPr>
          <p:nvPr>
            <p:ph type="title"/>
          </p:nvPr>
        </p:nvSpPr>
        <p:spPr/>
        <p:txBody>
          <a:bodyPr/>
          <a:lstStyle/>
          <a:p>
            <a:r>
              <a:rPr lang="en-US" dirty="0"/>
              <a:t>Tables are often combined to ask more complex questions— “joining”</a:t>
            </a:r>
          </a:p>
        </p:txBody>
      </p:sp>
      <p:graphicFrame>
        <p:nvGraphicFramePr>
          <p:cNvPr id="4" name="Table 3">
            <a:extLst>
              <a:ext uri="{FF2B5EF4-FFF2-40B4-BE49-F238E27FC236}">
                <a16:creationId xmlns:a16="http://schemas.microsoft.com/office/drawing/2014/main" id="{D838F168-E816-425D-ACB0-B830ECA578E8}"/>
              </a:ext>
            </a:extLst>
          </p:cNvPr>
          <p:cNvGraphicFramePr>
            <a:graphicFrameLocks noGrp="1"/>
          </p:cNvGraphicFramePr>
          <p:nvPr/>
        </p:nvGraphicFramePr>
        <p:xfrm>
          <a:off x="622883" y="1927370"/>
          <a:ext cx="2525086" cy="1501630"/>
        </p:xfrm>
        <a:graphic>
          <a:graphicData uri="http://schemas.openxmlformats.org/drawingml/2006/table">
            <a:tbl>
              <a:tblPr firstRow="1">
                <a:tableStyleId>{3C2FFA5D-87B4-456A-9821-1D502468CF0F}</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677062"/>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987251"/>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6359760"/>
                  </a:ext>
                </a:extLst>
              </a:tr>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5057190"/>
                  </a:ext>
                </a:extLst>
              </a:tr>
            </a:tbl>
          </a:graphicData>
        </a:graphic>
      </p:graphicFrame>
      <p:graphicFrame>
        <p:nvGraphicFramePr>
          <p:cNvPr id="5" name="Table 4">
            <a:extLst>
              <a:ext uri="{FF2B5EF4-FFF2-40B4-BE49-F238E27FC236}">
                <a16:creationId xmlns:a16="http://schemas.microsoft.com/office/drawing/2014/main" id="{5E2760DB-0AAE-41D9-A948-447AB13CA22C}"/>
              </a:ext>
            </a:extLst>
          </p:cNvPr>
          <p:cNvGraphicFramePr>
            <a:graphicFrameLocks noGrp="1"/>
          </p:cNvGraphicFramePr>
          <p:nvPr/>
        </p:nvGraphicFramePr>
        <p:xfrm>
          <a:off x="362125" y="4311242"/>
          <a:ext cx="2525086" cy="1501630"/>
        </p:xfrm>
        <a:graphic>
          <a:graphicData uri="http://schemas.openxmlformats.org/drawingml/2006/table">
            <a:tbl>
              <a:tblPr firstRow="1">
                <a:tableStyleId>{284E427A-3D55-4303-BF80-6455036E1DE7}</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677062"/>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987251"/>
                  </a:ext>
                </a:extLst>
              </a:tr>
              <a:tr h="3754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6359760"/>
                  </a:ext>
                </a:extLst>
              </a:tr>
              <a:tr h="37540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5057190"/>
                  </a:ext>
                </a:extLst>
              </a:tr>
            </a:tbl>
          </a:graphicData>
        </a:graphic>
      </p:graphicFrame>
      <p:graphicFrame>
        <p:nvGraphicFramePr>
          <p:cNvPr id="6" name="Table 5">
            <a:extLst>
              <a:ext uri="{FF2B5EF4-FFF2-40B4-BE49-F238E27FC236}">
                <a16:creationId xmlns:a16="http://schemas.microsoft.com/office/drawing/2014/main" id="{3F924FB4-BF3B-4DA8-B492-1E17038939C3}"/>
              </a:ext>
            </a:extLst>
          </p:cNvPr>
          <p:cNvGraphicFramePr>
            <a:graphicFrameLocks noGrp="1"/>
          </p:cNvGraphicFramePr>
          <p:nvPr/>
        </p:nvGraphicFramePr>
        <p:xfrm>
          <a:off x="3675776" y="3187118"/>
          <a:ext cx="1683390" cy="1501630"/>
        </p:xfrm>
        <a:graphic>
          <a:graphicData uri="http://schemas.openxmlformats.org/drawingml/2006/table">
            <a:tbl>
              <a:tblPr firstRow="1">
                <a:tableStyleId>{08FB837D-C827-4EFA-A057-4D05807E0F7C}</a:tableStyleId>
              </a:tblPr>
              <a:tblGrid>
                <a:gridCol w="841695">
                  <a:extLst>
                    <a:ext uri="{9D8B030D-6E8A-4147-A177-3AD203B41FA5}">
                      <a16:colId xmlns:a16="http://schemas.microsoft.com/office/drawing/2014/main" val="2561380557"/>
                    </a:ext>
                  </a:extLst>
                </a:gridCol>
                <a:gridCol w="841695">
                  <a:extLst>
                    <a:ext uri="{9D8B030D-6E8A-4147-A177-3AD203B41FA5}">
                      <a16:colId xmlns:a16="http://schemas.microsoft.com/office/drawing/2014/main" val="792085257"/>
                    </a:ext>
                  </a:extLst>
                </a:gridCol>
              </a:tblGrid>
              <a:tr h="37540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59677062"/>
                  </a:ext>
                </a:extLst>
              </a:tr>
              <a:tr h="3754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987251"/>
                  </a:ext>
                </a:extLst>
              </a:tr>
              <a:tr h="3754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6359760"/>
                  </a:ext>
                </a:extLst>
              </a:tr>
              <a:tr h="37540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5057190"/>
                  </a:ext>
                </a:extLst>
              </a:tr>
            </a:tbl>
          </a:graphicData>
        </a:graphic>
      </p:graphicFrame>
      <p:graphicFrame>
        <p:nvGraphicFramePr>
          <p:cNvPr id="7" name="Table 6">
            <a:extLst>
              <a:ext uri="{FF2B5EF4-FFF2-40B4-BE49-F238E27FC236}">
                <a16:creationId xmlns:a16="http://schemas.microsoft.com/office/drawing/2014/main" id="{AF32133F-AD84-4B3B-8B54-ABACE869279C}"/>
              </a:ext>
            </a:extLst>
          </p:cNvPr>
          <p:cNvGraphicFramePr>
            <a:graphicFrameLocks noGrp="1"/>
          </p:cNvGraphicFramePr>
          <p:nvPr/>
        </p:nvGraphicFramePr>
        <p:xfrm>
          <a:off x="8615494" y="2776756"/>
          <a:ext cx="2852257" cy="2194560"/>
        </p:xfrm>
        <a:graphic>
          <a:graphicData uri="http://schemas.openxmlformats.org/drawingml/2006/table">
            <a:tbl>
              <a:tblPr firstRow="1">
                <a:tableStyleId>{3C2FFA5D-87B4-456A-9821-1D502468CF0F}</a:tableStyleId>
              </a:tblPr>
              <a:tblGrid>
                <a:gridCol w="570451">
                  <a:extLst>
                    <a:ext uri="{9D8B030D-6E8A-4147-A177-3AD203B41FA5}">
                      <a16:colId xmlns:a16="http://schemas.microsoft.com/office/drawing/2014/main" val="1877360169"/>
                    </a:ext>
                  </a:extLst>
                </a:gridCol>
                <a:gridCol w="570452">
                  <a:extLst>
                    <a:ext uri="{9D8B030D-6E8A-4147-A177-3AD203B41FA5}">
                      <a16:colId xmlns:a16="http://schemas.microsoft.com/office/drawing/2014/main" val="930351930"/>
                    </a:ext>
                  </a:extLst>
                </a:gridCol>
                <a:gridCol w="570451">
                  <a:extLst>
                    <a:ext uri="{9D8B030D-6E8A-4147-A177-3AD203B41FA5}">
                      <a16:colId xmlns:a16="http://schemas.microsoft.com/office/drawing/2014/main" val="4079152243"/>
                    </a:ext>
                  </a:extLst>
                </a:gridCol>
                <a:gridCol w="570452">
                  <a:extLst>
                    <a:ext uri="{9D8B030D-6E8A-4147-A177-3AD203B41FA5}">
                      <a16:colId xmlns:a16="http://schemas.microsoft.com/office/drawing/2014/main" val="4171175185"/>
                    </a:ext>
                  </a:extLst>
                </a:gridCol>
                <a:gridCol w="570451">
                  <a:extLst>
                    <a:ext uri="{9D8B030D-6E8A-4147-A177-3AD203B41FA5}">
                      <a16:colId xmlns:a16="http://schemas.microsoft.com/office/drawing/2014/main" val="2417102007"/>
                    </a:ext>
                  </a:extLst>
                </a:gridCol>
              </a:tblGrid>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2"/>
                    </a:solidFill>
                  </a:tcPr>
                </a:tc>
                <a:extLst>
                  <a:ext uri="{0D108BD9-81ED-4DB2-BD59-A6C34878D82A}">
                    <a16:rowId xmlns:a16="http://schemas.microsoft.com/office/drawing/2014/main" val="2223052133"/>
                  </a:ext>
                </a:extLst>
              </a:tr>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390524211"/>
                  </a:ext>
                </a:extLst>
              </a:tr>
              <a:tr h="348144">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992651769"/>
                  </a:ext>
                </a:extLst>
              </a:tr>
              <a:tr h="348144">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413534646"/>
                  </a:ext>
                </a:extLst>
              </a:tr>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053167543"/>
                  </a:ext>
                </a:extLst>
              </a:tr>
              <a:tr h="348143">
                <a:tc>
                  <a:txBody>
                    <a:bodyPr/>
                    <a:lstStyle/>
                    <a:p>
                      <a:endParaRPr lang="en-US" dirty="0"/>
                    </a:p>
                  </a:txBody>
                  <a:tcPr/>
                </a:tc>
                <a:tc>
                  <a:txBody>
                    <a:bodyPr/>
                    <a:lstStyle/>
                    <a:p>
                      <a:endParaRPr lang="en-US" dirty="0"/>
                    </a:p>
                  </a:txBody>
                  <a:tcPr/>
                </a:tc>
                <a:tc>
                  <a:txBody>
                    <a:bodyPr/>
                    <a:lstStyle/>
                    <a:p>
                      <a:endParaRPr lang="en-US" dirty="0"/>
                    </a:p>
                  </a:txBody>
                  <a:tcPr>
                    <a:solidFill>
                      <a:schemeClr val="accent6">
                        <a:lumMod val="60000"/>
                        <a:lumOff val="40000"/>
                      </a:schemeClr>
                    </a:solidFill>
                  </a:tcPr>
                </a:tc>
                <a:tc>
                  <a:txBody>
                    <a:bodyPr/>
                    <a:lstStyle/>
                    <a:p>
                      <a:endParaRPr lang="en-US" dirty="0"/>
                    </a:p>
                  </a:txBody>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2365369302"/>
                  </a:ext>
                </a:extLst>
              </a:tr>
            </a:tbl>
          </a:graphicData>
        </a:graphic>
      </p:graphicFrame>
      <p:cxnSp>
        <p:nvCxnSpPr>
          <p:cNvPr id="9" name="Connector: Curved 8">
            <a:extLst>
              <a:ext uri="{FF2B5EF4-FFF2-40B4-BE49-F238E27FC236}">
                <a16:creationId xmlns:a16="http://schemas.microsoft.com/office/drawing/2014/main" id="{C9F91060-047F-4772-B9B7-D9E4723C3783}"/>
              </a:ext>
            </a:extLst>
          </p:cNvPr>
          <p:cNvCxnSpPr>
            <a:cxnSpLocks/>
            <a:endCxn id="7" idx="1"/>
          </p:cNvCxnSpPr>
          <p:nvPr/>
        </p:nvCxnSpPr>
        <p:spPr>
          <a:xfrm>
            <a:off x="3147969" y="2678185"/>
            <a:ext cx="5467525" cy="119585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FFB79B50-717D-447A-9BC8-216244369FBC}"/>
              </a:ext>
            </a:extLst>
          </p:cNvPr>
          <p:cNvCxnSpPr>
            <a:cxnSpLocks/>
            <a:stCxn id="6" idx="3"/>
            <a:endCxn id="7" idx="1"/>
          </p:cNvCxnSpPr>
          <p:nvPr/>
        </p:nvCxnSpPr>
        <p:spPr>
          <a:xfrm flipV="1">
            <a:off x="5359166" y="3874036"/>
            <a:ext cx="3256328" cy="6389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5019719-0DD9-40BB-A330-81E9DAD9181A}"/>
              </a:ext>
            </a:extLst>
          </p:cNvPr>
          <p:cNvCxnSpPr>
            <a:cxnSpLocks/>
            <a:endCxn id="7" idx="1"/>
          </p:cNvCxnSpPr>
          <p:nvPr/>
        </p:nvCxnSpPr>
        <p:spPr>
          <a:xfrm flipV="1">
            <a:off x="2887211" y="3874036"/>
            <a:ext cx="5728283" cy="119585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7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539F-7BAA-48CE-83FD-CC4EC6EF836B}"/>
              </a:ext>
            </a:extLst>
          </p:cNvPr>
          <p:cNvSpPr>
            <a:spLocks noGrp="1"/>
          </p:cNvSpPr>
          <p:nvPr>
            <p:ph type="title"/>
          </p:nvPr>
        </p:nvSpPr>
        <p:spPr/>
        <p:txBody>
          <a:bodyPr/>
          <a:lstStyle/>
          <a:p>
            <a:r>
              <a:rPr lang="en-US"/>
              <a:t>Why </a:t>
            </a:r>
            <a:r>
              <a:rPr lang="en-US" dirty="0"/>
              <a:t>is it like this</a:t>
            </a:r>
            <a:r>
              <a:rPr lang="en-US"/>
              <a:t>?</a:t>
            </a:r>
          </a:p>
        </p:txBody>
      </p:sp>
      <p:sp>
        <p:nvSpPr>
          <p:cNvPr id="3" name="Content Placeholder 2">
            <a:extLst>
              <a:ext uri="{FF2B5EF4-FFF2-40B4-BE49-F238E27FC236}">
                <a16:creationId xmlns:a16="http://schemas.microsoft.com/office/drawing/2014/main" id="{2DE2937A-4F1F-43AA-A176-F897E83B46D2}"/>
              </a:ext>
            </a:extLst>
          </p:cNvPr>
          <p:cNvSpPr>
            <a:spLocks noGrp="1"/>
          </p:cNvSpPr>
          <p:nvPr>
            <p:ph idx="1"/>
          </p:nvPr>
        </p:nvSpPr>
        <p:spPr/>
        <p:txBody>
          <a:bodyPr/>
          <a:lstStyle/>
          <a:p>
            <a:pPr marL="0" indent="0">
              <a:buNone/>
            </a:pPr>
            <a:r>
              <a:rPr lang="en-US" dirty="0"/>
              <a:t>Why do we need to check multiple tables? Why not put everything in one?</a:t>
            </a:r>
          </a:p>
          <a:p>
            <a:pPr marL="0" indent="0">
              <a:buNone/>
            </a:pPr>
            <a:endParaRPr lang="en-US" dirty="0"/>
          </a:p>
          <a:p>
            <a:pPr marL="0" indent="0">
              <a:buNone/>
            </a:pPr>
            <a:r>
              <a:rPr lang="en-US" dirty="0"/>
              <a:t>When a DB designer sees the same value (or a small variety of values) in a column—for example, music genre—they try to </a:t>
            </a:r>
            <a:r>
              <a:rPr lang="en-US" b="1" dirty="0"/>
              <a:t>normalize</a:t>
            </a:r>
            <a:r>
              <a:rPr lang="en-US" dirty="0"/>
              <a:t> the data, by separating the values into their own table, and using the new ID (“</a:t>
            </a:r>
            <a:r>
              <a:rPr lang="en-US" b="1" dirty="0"/>
              <a:t>foreign key</a:t>
            </a:r>
            <a:r>
              <a:rPr lang="en-US" dirty="0"/>
              <a:t>”) to refer to the value.</a:t>
            </a:r>
          </a:p>
          <a:p>
            <a:pPr marL="0" indent="0">
              <a:buNone/>
            </a:pPr>
            <a:endParaRPr lang="en-US" dirty="0"/>
          </a:p>
          <a:p>
            <a:pPr marL="0" indent="0">
              <a:buNone/>
            </a:pPr>
            <a:r>
              <a:rPr lang="en-US" dirty="0"/>
              <a:t>This is good for disk space, data integrity, and database efficiency.</a:t>
            </a:r>
          </a:p>
        </p:txBody>
      </p:sp>
    </p:spTree>
    <p:extLst>
      <p:ext uri="{BB962C8B-B14F-4D97-AF65-F5344CB8AC3E}">
        <p14:creationId xmlns:p14="http://schemas.microsoft.com/office/powerpoint/2010/main" val="276092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4997-6278-4FC6-9238-A44591916A6C}"/>
              </a:ext>
            </a:extLst>
          </p:cNvPr>
          <p:cNvSpPr>
            <a:spLocks noGrp="1"/>
          </p:cNvSpPr>
          <p:nvPr>
            <p:ph type="title"/>
          </p:nvPr>
        </p:nvSpPr>
        <p:spPr/>
        <p:txBody>
          <a:bodyPr/>
          <a:lstStyle/>
          <a:p>
            <a:r>
              <a:rPr lang="en-US" dirty="0"/>
              <a:t>Before and after normalization</a:t>
            </a:r>
          </a:p>
        </p:txBody>
      </p:sp>
      <p:graphicFrame>
        <p:nvGraphicFramePr>
          <p:cNvPr id="5" name="Table 5">
            <a:extLst>
              <a:ext uri="{FF2B5EF4-FFF2-40B4-BE49-F238E27FC236}">
                <a16:creationId xmlns:a16="http://schemas.microsoft.com/office/drawing/2014/main" id="{12F3CDEC-94B4-40C5-A0F4-F1F1A15DD3FE}"/>
              </a:ext>
            </a:extLst>
          </p:cNvPr>
          <p:cNvGraphicFramePr>
            <a:graphicFrameLocks noGrp="1"/>
          </p:cNvGraphicFramePr>
          <p:nvPr>
            <p:ph idx="1"/>
            <p:extLst>
              <p:ext uri="{D42A27DB-BD31-4B8C-83A1-F6EECF244321}">
                <p14:modId xmlns:p14="http://schemas.microsoft.com/office/powerpoint/2010/main" val="4052698756"/>
              </p:ext>
            </p:extLst>
          </p:nvPr>
        </p:nvGraphicFramePr>
        <p:xfrm>
          <a:off x="474306" y="1690688"/>
          <a:ext cx="4601544" cy="5562600"/>
        </p:xfrm>
        <a:graphic>
          <a:graphicData uri="http://schemas.openxmlformats.org/drawingml/2006/table">
            <a:tbl>
              <a:tblPr firstRow="1" bandRow="1">
                <a:tableStyleId>{5C22544A-7EE6-4342-B048-85BDC9FD1C3A}</a:tableStyleId>
              </a:tblPr>
              <a:tblGrid>
                <a:gridCol w="3976393">
                  <a:extLst>
                    <a:ext uri="{9D8B030D-6E8A-4147-A177-3AD203B41FA5}">
                      <a16:colId xmlns:a16="http://schemas.microsoft.com/office/drawing/2014/main" val="3950288211"/>
                    </a:ext>
                  </a:extLst>
                </a:gridCol>
                <a:gridCol w="625151">
                  <a:extLst>
                    <a:ext uri="{9D8B030D-6E8A-4147-A177-3AD203B41FA5}">
                      <a16:colId xmlns:a16="http://schemas.microsoft.com/office/drawing/2014/main" val="1854564285"/>
                    </a:ext>
                  </a:extLst>
                </a:gridCol>
              </a:tblGrid>
              <a:tr h="370840">
                <a:tc>
                  <a:txBody>
                    <a:bodyPr/>
                    <a:lstStyle/>
                    <a:p>
                      <a:r>
                        <a:rPr lang="en-US" dirty="0"/>
                        <a:t>Title</a:t>
                      </a:r>
                    </a:p>
                  </a:txBody>
                  <a:tcPr marL="19050" marR="19050" marT="19050" marB="19050" anchor="ctr"/>
                </a:tc>
                <a:tc>
                  <a:txBody>
                    <a:bodyPr/>
                    <a:lstStyle/>
                    <a:p>
                      <a:r>
                        <a:rPr lang="en-US" dirty="0"/>
                        <a:t>Genre</a:t>
                      </a:r>
                    </a:p>
                  </a:txBody>
                  <a:tcPr marL="19050" marR="19050" marT="19050" marB="19050" anchor="ctr"/>
                </a:tc>
                <a:extLst>
                  <a:ext uri="{0D108BD9-81ED-4DB2-BD59-A6C34878D82A}">
                    <a16:rowId xmlns:a16="http://schemas.microsoft.com/office/drawing/2014/main" val="3100479873"/>
                  </a:ext>
                </a:extLst>
              </a:tr>
              <a:tr h="370840">
                <a:tc>
                  <a:txBody>
                    <a:bodyPr/>
                    <a:lstStyle/>
                    <a:p>
                      <a:r>
                        <a:rPr lang="en-US" dirty="0"/>
                        <a:t>For Those About To Rock (We Salute You)</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050158523"/>
                  </a:ext>
                </a:extLst>
              </a:tr>
              <a:tr h="370840">
                <a:tc>
                  <a:txBody>
                    <a:bodyPr/>
                    <a:lstStyle/>
                    <a:p>
                      <a:r>
                        <a:rPr lang="en-US"/>
                        <a:t>Fast As a Shark</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065156649"/>
                  </a:ext>
                </a:extLst>
              </a:tr>
              <a:tr h="370840">
                <a:tc>
                  <a:txBody>
                    <a:bodyPr/>
                    <a:lstStyle/>
                    <a:p>
                      <a:r>
                        <a:rPr lang="en-US"/>
                        <a:t>Restless and Wild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31276532"/>
                  </a:ext>
                </a:extLst>
              </a:tr>
              <a:tr h="370840">
                <a:tc>
                  <a:txBody>
                    <a:bodyPr/>
                    <a:lstStyle/>
                    <a:p>
                      <a:r>
                        <a:rPr lang="en-US"/>
                        <a:t>Princess of the Dawn</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708639515"/>
                  </a:ext>
                </a:extLst>
              </a:tr>
              <a:tr h="370840">
                <a:tc>
                  <a:txBody>
                    <a:bodyPr/>
                    <a:lstStyle/>
                    <a:p>
                      <a:r>
                        <a:rPr lang="en-US"/>
                        <a:t>Put The Finger On You</a:t>
                      </a:r>
                    </a:p>
                  </a:txBody>
                  <a:tcPr marL="19050" marR="19050" marT="19050" marB="19050" anchor="ctr"/>
                </a:tc>
                <a:tc>
                  <a:txBody>
                    <a:bodyPr/>
                    <a:lstStyle/>
                    <a:p>
                      <a:r>
                        <a:rPr lang="en-US" dirty="0"/>
                        <a:t>Rock</a:t>
                      </a:r>
                    </a:p>
                  </a:txBody>
                  <a:tcPr marL="19050" marR="19050" marT="19050" marB="19050" anchor="ctr"/>
                </a:tc>
                <a:extLst>
                  <a:ext uri="{0D108BD9-81ED-4DB2-BD59-A6C34878D82A}">
                    <a16:rowId xmlns:a16="http://schemas.microsoft.com/office/drawing/2014/main" val="1442125092"/>
                  </a:ext>
                </a:extLst>
              </a:tr>
              <a:tr h="370840">
                <a:tc>
                  <a:txBody>
                    <a:bodyPr/>
                    <a:lstStyle/>
                    <a:p>
                      <a:r>
                        <a:rPr lang="en-US"/>
                        <a:t>Let's Get It Up</a:t>
                      </a:r>
                    </a:p>
                  </a:txBody>
                  <a:tcPr marL="19050" marR="19050" marT="19050" marB="19050" anchor="ctr"/>
                </a:tc>
                <a:tc>
                  <a:txBody>
                    <a:bodyPr/>
                    <a:lstStyle/>
                    <a:p>
                      <a:r>
                        <a:rPr lang="en-US" dirty="0"/>
                        <a:t>Rock</a:t>
                      </a:r>
                    </a:p>
                  </a:txBody>
                  <a:tcPr marL="19050" marR="19050" marT="19050" marB="19050" anchor="ctr"/>
                </a:tc>
                <a:extLst>
                  <a:ext uri="{0D108BD9-81ED-4DB2-BD59-A6C34878D82A}">
                    <a16:rowId xmlns:a16="http://schemas.microsoft.com/office/drawing/2014/main" val="1560709992"/>
                  </a:ext>
                </a:extLst>
              </a:tr>
              <a:tr h="370840">
                <a:tc>
                  <a:txBody>
                    <a:bodyPr/>
                    <a:lstStyle/>
                    <a:p>
                      <a:r>
                        <a:rPr lang="en-US"/>
                        <a:t>Inject The Venom</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048686441"/>
                  </a:ext>
                </a:extLst>
              </a:tr>
              <a:tr h="370840">
                <a:tc>
                  <a:txBody>
                    <a:bodyPr/>
                    <a:lstStyle/>
                    <a:p>
                      <a:r>
                        <a:rPr lang="en-US"/>
                        <a:t>Snowballed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456852196"/>
                  </a:ext>
                </a:extLst>
              </a:tr>
              <a:tr h="370840">
                <a:tc>
                  <a:txBody>
                    <a:bodyPr/>
                    <a:lstStyle/>
                    <a:p>
                      <a:r>
                        <a:rPr lang="en-US"/>
                        <a:t>Evil Walks</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77639371"/>
                  </a:ext>
                </a:extLst>
              </a:tr>
              <a:tr h="370840">
                <a:tc>
                  <a:txBody>
                    <a:bodyPr/>
                    <a:lstStyle/>
                    <a:p>
                      <a:r>
                        <a:rPr lang="en-US"/>
                        <a:t>C.O.D.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955980041"/>
                  </a:ext>
                </a:extLst>
              </a:tr>
              <a:tr h="370840">
                <a:tc>
                  <a:txBody>
                    <a:bodyPr/>
                    <a:lstStyle/>
                    <a:p>
                      <a:r>
                        <a:rPr lang="en-US"/>
                        <a:t>Breaking The Rules</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955067502"/>
                  </a:ext>
                </a:extLst>
              </a:tr>
              <a:tr h="370840">
                <a:tc>
                  <a:txBody>
                    <a:bodyPr/>
                    <a:lstStyle/>
                    <a:p>
                      <a:r>
                        <a:rPr lang="en-US"/>
                        <a:t>Night Of The Long Knives</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2487921538"/>
                  </a:ext>
                </a:extLst>
              </a:tr>
              <a:tr h="370840">
                <a:tc>
                  <a:txBody>
                    <a:bodyPr/>
                    <a:lstStyle/>
                    <a:p>
                      <a:r>
                        <a:rPr lang="en-US"/>
                        <a:t>Spellbound</a:t>
                      </a:r>
                    </a:p>
                  </a:txBody>
                  <a:tcPr marL="19050" marR="19050" marT="19050" marB="19050" anchor="ctr"/>
                </a:tc>
                <a:tc>
                  <a:txBody>
                    <a:bodyPr/>
                    <a:lstStyle/>
                    <a:p>
                      <a:r>
                        <a:rPr lang="en-US"/>
                        <a:t>Rock</a:t>
                      </a:r>
                    </a:p>
                  </a:txBody>
                  <a:tcPr marL="19050" marR="19050" marT="19050" marB="19050" anchor="ctr"/>
                </a:tc>
                <a:extLst>
                  <a:ext uri="{0D108BD9-81ED-4DB2-BD59-A6C34878D82A}">
                    <a16:rowId xmlns:a16="http://schemas.microsoft.com/office/drawing/2014/main" val="1391126446"/>
                  </a:ext>
                </a:extLst>
              </a:tr>
              <a:tr h="370840">
                <a:tc>
                  <a:txBody>
                    <a:bodyPr/>
                    <a:lstStyle/>
                    <a:p>
                      <a:r>
                        <a:rPr lang="en-US"/>
                        <a:t>Go Down</a:t>
                      </a:r>
                    </a:p>
                  </a:txBody>
                  <a:tcPr marL="19050" marR="19050" marT="19050" marB="19050" anchor="ctr"/>
                </a:tc>
                <a:tc>
                  <a:txBody>
                    <a:bodyPr/>
                    <a:lstStyle/>
                    <a:p>
                      <a:r>
                        <a:rPr lang="en-US" dirty="0"/>
                        <a:t>Rock</a:t>
                      </a:r>
                    </a:p>
                  </a:txBody>
                  <a:tcPr marL="19050" marR="19050" marT="19050" marB="19050" anchor="ctr"/>
                </a:tc>
                <a:extLst>
                  <a:ext uri="{0D108BD9-81ED-4DB2-BD59-A6C34878D82A}">
                    <a16:rowId xmlns:a16="http://schemas.microsoft.com/office/drawing/2014/main" val="2027422493"/>
                  </a:ext>
                </a:extLst>
              </a:tr>
            </a:tbl>
          </a:graphicData>
        </a:graphic>
      </p:graphicFrame>
      <p:graphicFrame>
        <p:nvGraphicFramePr>
          <p:cNvPr id="8" name="Table 5">
            <a:extLst>
              <a:ext uri="{FF2B5EF4-FFF2-40B4-BE49-F238E27FC236}">
                <a16:creationId xmlns:a16="http://schemas.microsoft.com/office/drawing/2014/main" id="{02DEF5C8-1687-4155-8552-6A938EE18047}"/>
              </a:ext>
            </a:extLst>
          </p:cNvPr>
          <p:cNvGraphicFramePr>
            <a:graphicFrameLocks/>
          </p:cNvGraphicFramePr>
          <p:nvPr>
            <p:extLst>
              <p:ext uri="{D42A27DB-BD31-4B8C-83A1-F6EECF244321}">
                <p14:modId xmlns:p14="http://schemas.microsoft.com/office/powerpoint/2010/main" val="1712016057"/>
              </p:ext>
            </p:extLst>
          </p:nvPr>
        </p:nvGraphicFramePr>
        <p:xfrm>
          <a:off x="6215744" y="1451202"/>
          <a:ext cx="4792824" cy="2595880"/>
        </p:xfrm>
        <a:graphic>
          <a:graphicData uri="http://schemas.openxmlformats.org/drawingml/2006/table">
            <a:tbl>
              <a:tblPr firstRow="1" bandRow="1">
                <a:tableStyleId>{5C22544A-7EE6-4342-B048-85BDC9FD1C3A}</a:tableStyleId>
              </a:tblPr>
              <a:tblGrid>
                <a:gridCol w="3963955">
                  <a:extLst>
                    <a:ext uri="{9D8B030D-6E8A-4147-A177-3AD203B41FA5}">
                      <a16:colId xmlns:a16="http://schemas.microsoft.com/office/drawing/2014/main" val="3950288211"/>
                    </a:ext>
                  </a:extLst>
                </a:gridCol>
                <a:gridCol w="828869">
                  <a:extLst>
                    <a:ext uri="{9D8B030D-6E8A-4147-A177-3AD203B41FA5}">
                      <a16:colId xmlns:a16="http://schemas.microsoft.com/office/drawing/2014/main" val="1854564285"/>
                    </a:ext>
                  </a:extLst>
                </a:gridCol>
              </a:tblGrid>
              <a:tr h="370840">
                <a:tc>
                  <a:txBody>
                    <a:bodyPr/>
                    <a:lstStyle/>
                    <a:p>
                      <a:r>
                        <a:rPr lang="en-US" dirty="0"/>
                        <a:t>Title</a:t>
                      </a:r>
                    </a:p>
                  </a:txBody>
                  <a:tcPr marL="19050" marR="19050" marT="19050" marB="19050" anchor="ctr"/>
                </a:tc>
                <a:tc>
                  <a:txBody>
                    <a:bodyPr/>
                    <a:lstStyle/>
                    <a:p>
                      <a:r>
                        <a:rPr lang="en-US" dirty="0" err="1"/>
                        <a:t>GenreId</a:t>
                      </a:r>
                      <a:endParaRPr lang="en-US" dirty="0"/>
                    </a:p>
                  </a:txBody>
                  <a:tcPr marL="19050" marR="19050" marT="19050" marB="19050" anchor="ctr"/>
                </a:tc>
                <a:extLst>
                  <a:ext uri="{0D108BD9-81ED-4DB2-BD59-A6C34878D82A}">
                    <a16:rowId xmlns:a16="http://schemas.microsoft.com/office/drawing/2014/main" val="3100479873"/>
                  </a:ext>
                </a:extLst>
              </a:tr>
              <a:tr h="370840">
                <a:tc>
                  <a:txBody>
                    <a:bodyPr/>
                    <a:lstStyle/>
                    <a:p>
                      <a:r>
                        <a:rPr lang="en-US" dirty="0"/>
                        <a:t>For Those About To Rock (We Salute You)</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2050158523"/>
                  </a:ext>
                </a:extLst>
              </a:tr>
              <a:tr h="370840">
                <a:tc>
                  <a:txBody>
                    <a:bodyPr/>
                    <a:lstStyle/>
                    <a:p>
                      <a:r>
                        <a:rPr lang="en-US"/>
                        <a:t>Fast As a Shark</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2065156649"/>
                  </a:ext>
                </a:extLst>
              </a:tr>
              <a:tr h="370840">
                <a:tc>
                  <a:txBody>
                    <a:bodyPr/>
                    <a:lstStyle/>
                    <a:p>
                      <a:r>
                        <a:rPr lang="en-US"/>
                        <a:t>Restless and Wild</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31276532"/>
                  </a:ext>
                </a:extLst>
              </a:tr>
              <a:tr h="370840">
                <a:tc>
                  <a:txBody>
                    <a:bodyPr/>
                    <a:lstStyle/>
                    <a:p>
                      <a:r>
                        <a:rPr lang="en-US"/>
                        <a:t>Princess of the Dawn</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708639515"/>
                  </a:ext>
                </a:extLst>
              </a:tr>
              <a:tr h="370840">
                <a:tc>
                  <a:txBody>
                    <a:bodyPr/>
                    <a:lstStyle/>
                    <a:p>
                      <a:r>
                        <a:rPr lang="en-US"/>
                        <a:t>Put The Finger On You</a:t>
                      </a:r>
                    </a:p>
                  </a:txBody>
                  <a:tcPr marL="19050" marR="19050" marT="19050" marB="19050" anchor="ctr"/>
                </a:tc>
                <a:tc>
                  <a:txBody>
                    <a:bodyPr/>
                    <a:lstStyle/>
                    <a:p>
                      <a:r>
                        <a:rPr lang="en-US" dirty="0"/>
                        <a:t>1</a:t>
                      </a:r>
                    </a:p>
                  </a:txBody>
                  <a:tcPr marL="19050" marR="19050" marT="19050" marB="19050" anchor="ctr"/>
                </a:tc>
                <a:extLst>
                  <a:ext uri="{0D108BD9-81ED-4DB2-BD59-A6C34878D82A}">
                    <a16:rowId xmlns:a16="http://schemas.microsoft.com/office/drawing/2014/main" val="1442125092"/>
                  </a:ext>
                </a:extLst>
              </a:tr>
              <a:tr h="370840">
                <a:tc>
                  <a:txBody>
                    <a:bodyPr/>
                    <a:lstStyle/>
                    <a:p>
                      <a:r>
                        <a:rPr lang="en-US" dirty="0"/>
                        <a:t>…</a:t>
                      </a:r>
                    </a:p>
                  </a:txBody>
                  <a:tcPr marL="19050" marR="19050" marT="19050" marB="19050" anchor="ctr"/>
                </a:tc>
                <a:tc>
                  <a:txBody>
                    <a:bodyPr/>
                    <a:lstStyle/>
                    <a:p>
                      <a:r>
                        <a:rPr lang="en-US" dirty="0"/>
                        <a:t>…</a:t>
                      </a:r>
                    </a:p>
                  </a:txBody>
                  <a:tcPr marL="19050" marR="19050" marT="19050" marB="19050" anchor="ctr"/>
                </a:tc>
                <a:extLst>
                  <a:ext uri="{0D108BD9-81ED-4DB2-BD59-A6C34878D82A}">
                    <a16:rowId xmlns:a16="http://schemas.microsoft.com/office/drawing/2014/main" val="1560709992"/>
                  </a:ext>
                </a:extLst>
              </a:tr>
            </a:tbl>
          </a:graphicData>
        </a:graphic>
      </p:graphicFrame>
      <p:graphicFrame>
        <p:nvGraphicFramePr>
          <p:cNvPr id="9" name="Table 9">
            <a:extLst>
              <a:ext uri="{FF2B5EF4-FFF2-40B4-BE49-F238E27FC236}">
                <a16:creationId xmlns:a16="http://schemas.microsoft.com/office/drawing/2014/main" id="{F1CA9D30-F8C5-4613-8428-AC7BB6E5E4F7}"/>
              </a:ext>
            </a:extLst>
          </p:cNvPr>
          <p:cNvGraphicFramePr>
            <a:graphicFrameLocks noGrp="1"/>
          </p:cNvGraphicFramePr>
          <p:nvPr>
            <p:extLst>
              <p:ext uri="{D42A27DB-BD31-4B8C-83A1-F6EECF244321}">
                <p14:modId xmlns:p14="http://schemas.microsoft.com/office/powerpoint/2010/main" val="2881279769"/>
              </p:ext>
            </p:extLst>
          </p:nvPr>
        </p:nvGraphicFramePr>
        <p:xfrm>
          <a:off x="9554548" y="4638675"/>
          <a:ext cx="2144486" cy="1854200"/>
        </p:xfrm>
        <a:graphic>
          <a:graphicData uri="http://schemas.openxmlformats.org/drawingml/2006/table">
            <a:tbl>
              <a:tblPr firstRow="1" bandRow="1">
                <a:tableStyleId>{21E4AEA4-8DFA-4A89-87EB-49C32662AFE0}</a:tableStyleId>
              </a:tblPr>
              <a:tblGrid>
                <a:gridCol w="987490">
                  <a:extLst>
                    <a:ext uri="{9D8B030D-6E8A-4147-A177-3AD203B41FA5}">
                      <a16:colId xmlns:a16="http://schemas.microsoft.com/office/drawing/2014/main" val="83158373"/>
                    </a:ext>
                  </a:extLst>
                </a:gridCol>
                <a:gridCol w="1156996">
                  <a:extLst>
                    <a:ext uri="{9D8B030D-6E8A-4147-A177-3AD203B41FA5}">
                      <a16:colId xmlns:a16="http://schemas.microsoft.com/office/drawing/2014/main" val="3021519404"/>
                    </a:ext>
                  </a:extLst>
                </a:gridCol>
              </a:tblGrid>
              <a:tr h="370840">
                <a:tc>
                  <a:txBody>
                    <a:bodyPr/>
                    <a:lstStyle/>
                    <a:p>
                      <a:r>
                        <a:rPr lang="en-US" dirty="0" err="1"/>
                        <a:t>GenreId</a:t>
                      </a:r>
                      <a:endParaRPr lang="en-US" dirty="0"/>
                    </a:p>
                  </a:txBody>
                  <a:tcPr/>
                </a:tc>
                <a:tc>
                  <a:txBody>
                    <a:bodyPr/>
                    <a:lstStyle/>
                    <a:p>
                      <a:r>
                        <a:rPr lang="en-US" dirty="0"/>
                        <a:t>Name</a:t>
                      </a:r>
                    </a:p>
                  </a:txBody>
                  <a:tcPr/>
                </a:tc>
                <a:extLst>
                  <a:ext uri="{0D108BD9-81ED-4DB2-BD59-A6C34878D82A}">
                    <a16:rowId xmlns:a16="http://schemas.microsoft.com/office/drawing/2014/main" val="4059386597"/>
                  </a:ext>
                </a:extLst>
              </a:tr>
              <a:tr h="370840">
                <a:tc>
                  <a:txBody>
                    <a:bodyPr/>
                    <a:lstStyle/>
                    <a:p>
                      <a:r>
                        <a:rPr lang="en-US" dirty="0"/>
                        <a:t>1</a:t>
                      </a:r>
                    </a:p>
                  </a:txBody>
                  <a:tcPr/>
                </a:tc>
                <a:tc>
                  <a:txBody>
                    <a:bodyPr/>
                    <a:lstStyle/>
                    <a:p>
                      <a:r>
                        <a:rPr lang="en-US" dirty="0"/>
                        <a:t>Rock</a:t>
                      </a:r>
                    </a:p>
                  </a:txBody>
                  <a:tcPr/>
                </a:tc>
                <a:extLst>
                  <a:ext uri="{0D108BD9-81ED-4DB2-BD59-A6C34878D82A}">
                    <a16:rowId xmlns:a16="http://schemas.microsoft.com/office/drawing/2014/main" val="782819317"/>
                  </a:ext>
                </a:extLst>
              </a:tr>
              <a:tr h="370840">
                <a:tc>
                  <a:txBody>
                    <a:bodyPr/>
                    <a:lstStyle/>
                    <a:p>
                      <a:r>
                        <a:rPr lang="en-US" dirty="0"/>
                        <a:t>2</a:t>
                      </a:r>
                    </a:p>
                  </a:txBody>
                  <a:tcPr/>
                </a:tc>
                <a:tc>
                  <a:txBody>
                    <a:bodyPr/>
                    <a:lstStyle/>
                    <a:p>
                      <a:r>
                        <a:rPr lang="en-US" dirty="0"/>
                        <a:t>Jazz</a:t>
                      </a:r>
                    </a:p>
                  </a:txBody>
                  <a:tcPr/>
                </a:tc>
                <a:extLst>
                  <a:ext uri="{0D108BD9-81ED-4DB2-BD59-A6C34878D82A}">
                    <a16:rowId xmlns:a16="http://schemas.microsoft.com/office/drawing/2014/main" val="1906861433"/>
                  </a:ext>
                </a:extLst>
              </a:tr>
              <a:tr h="370840">
                <a:tc>
                  <a:txBody>
                    <a:bodyPr/>
                    <a:lstStyle/>
                    <a:p>
                      <a:r>
                        <a:rPr lang="en-US" dirty="0"/>
                        <a:t>3</a:t>
                      </a:r>
                    </a:p>
                  </a:txBody>
                  <a:tcPr/>
                </a:tc>
                <a:tc>
                  <a:txBody>
                    <a:bodyPr/>
                    <a:lstStyle/>
                    <a:p>
                      <a:r>
                        <a:rPr lang="en-US" dirty="0"/>
                        <a:t>Metal</a:t>
                      </a:r>
                    </a:p>
                  </a:txBody>
                  <a:tcPr/>
                </a:tc>
                <a:extLst>
                  <a:ext uri="{0D108BD9-81ED-4DB2-BD59-A6C34878D82A}">
                    <a16:rowId xmlns:a16="http://schemas.microsoft.com/office/drawing/2014/main" val="1456757955"/>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28451435"/>
                  </a:ext>
                </a:extLst>
              </a:tr>
            </a:tbl>
          </a:graphicData>
        </a:graphic>
      </p:graphicFrame>
      <p:cxnSp>
        <p:nvCxnSpPr>
          <p:cNvPr id="19" name="Connector: Curved 18">
            <a:extLst>
              <a:ext uri="{FF2B5EF4-FFF2-40B4-BE49-F238E27FC236}">
                <a16:creationId xmlns:a16="http://schemas.microsoft.com/office/drawing/2014/main" id="{EE9328F0-83BC-4300-8042-79BB4B7C197A}"/>
              </a:ext>
            </a:extLst>
          </p:cNvPr>
          <p:cNvCxnSpPr/>
          <p:nvPr/>
        </p:nvCxnSpPr>
        <p:spPr>
          <a:xfrm rot="5400000" flipH="1" flipV="1">
            <a:off x="10037469" y="4049353"/>
            <a:ext cx="591593" cy="5870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EA807F7-3833-4B74-AE72-2EF9F24BCDDC}"/>
              </a:ext>
            </a:extLst>
          </p:cNvPr>
          <p:cNvSpPr txBox="1"/>
          <p:nvPr/>
        </p:nvSpPr>
        <p:spPr>
          <a:xfrm>
            <a:off x="10648950" y="3971278"/>
            <a:ext cx="1409700" cy="646331"/>
          </a:xfrm>
          <a:prstGeom prst="rect">
            <a:avLst/>
          </a:prstGeom>
          <a:noFill/>
        </p:spPr>
        <p:txBody>
          <a:bodyPr wrap="square" rtlCol="0">
            <a:spAutoFit/>
          </a:bodyPr>
          <a:lstStyle/>
          <a:p>
            <a:r>
              <a:rPr lang="en-US" dirty="0"/>
              <a:t>Foreign key relationship</a:t>
            </a:r>
          </a:p>
        </p:txBody>
      </p:sp>
      <p:sp>
        <p:nvSpPr>
          <p:cNvPr id="21" name="Arrow: Right 20">
            <a:extLst>
              <a:ext uri="{FF2B5EF4-FFF2-40B4-BE49-F238E27FC236}">
                <a16:creationId xmlns:a16="http://schemas.microsoft.com/office/drawing/2014/main" id="{1AE073C2-5192-4CFE-92CB-6C5402BC13C9}"/>
              </a:ext>
            </a:extLst>
          </p:cNvPr>
          <p:cNvSpPr/>
          <p:nvPr/>
        </p:nvSpPr>
        <p:spPr>
          <a:xfrm>
            <a:off x="5197151" y="3032449"/>
            <a:ext cx="1018593" cy="269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6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03B8-E52E-434B-805D-5D32DE9721DF}"/>
              </a:ext>
            </a:extLst>
          </p:cNvPr>
          <p:cNvSpPr>
            <a:spLocks noGrp="1"/>
          </p:cNvSpPr>
          <p:nvPr>
            <p:ph type="title"/>
          </p:nvPr>
        </p:nvSpPr>
        <p:spPr/>
        <p:txBody>
          <a:bodyPr/>
          <a:lstStyle/>
          <a:p>
            <a:r>
              <a:rPr lang="en-US"/>
              <a:t>Investigating a database</a:t>
            </a:r>
          </a:p>
        </p:txBody>
      </p:sp>
      <p:sp>
        <p:nvSpPr>
          <p:cNvPr id="3" name="Content Placeholder 2">
            <a:extLst>
              <a:ext uri="{FF2B5EF4-FFF2-40B4-BE49-F238E27FC236}">
                <a16:creationId xmlns:a16="http://schemas.microsoft.com/office/drawing/2014/main" id="{402D70FC-E7A7-437A-BFC9-6C8CF0CB930E}"/>
              </a:ext>
            </a:extLst>
          </p:cNvPr>
          <p:cNvSpPr>
            <a:spLocks noGrp="1"/>
          </p:cNvSpPr>
          <p:nvPr>
            <p:ph idx="1"/>
          </p:nvPr>
        </p:nvSpPr>
        <p:spPr/>
        <p:txBody>
          <a:bodyPr/>
          <a:lstStyle/>
          <a:p>
            <a:r>
              <a:rPr lang="en-US" dirty="0"/>
              <a:t>What tables are there, and what relationships do they have?</a:t>
            </a:r>
          </a:p>
          <a:p>
            <a:pPr lvl="1"/>
            <a:r>
              <a:rPr lang="en-US" dirty="0"/>
              <a:t>Tells us (maybe) what entities are described in the DB</a:t>
            </a:r>
          </a:p>
          <a:p>
            <a:pPr lvl="1"/>
            <a:r>
              <a:rPr lang="en-US" dirty="0"/>
              <a:t>GUI: usually an “explorer” feature</a:t>
            </a:r>
          </a:p>
          <a:p>
            <a:r>
              <a:rPr lang="en-US" dirty="0"/>
              <a:t>What are a table’s column definitions?</a:t>
            </a:r>
          </a:p>
          <a:p>
            <a:pPr lvl="1"/>
            <a:r>
              <a:rPr lang="en-US" dirty="0"/>
              <a:t>Tells us how an entity is described</a:t>
            </a:r>
          </a:p>
          <a:p>
            <a:pPr lvl="1"/>
            <a:r>
              <a:rPr lang="en-US" dirty="0"/>
              <a:t>Note data types, </a:t>
            </a:r>
            <a:r>
              <a:rPr lang="en-US" dirty="0" err="1">
                <a:latin typeface="Consolas" panose="020B0609020204030204" pitchFamily="49" charset="0"/>
              </a:rPr>
              <a:t>NULL</a:t>
            </a:r>
            <a:r>
              <a:rPr lang="en-US" dirty="0" err="1"/>
              <a:t>able</a:t>
            </a:r>
            <a:r>
              <a:rPr lang="en-US" dirty="0"/>
              <a:t>, </a:t>
            </a:r>
            <a:r>
              <a:rPr lang="en-US" dirty="0">
                <a:latin typeface="Consolas" panose="020B0609020204030204" pitchFamily="49" charset="0"/>
              </a:rPr>
              <a:t>DEFAULT</a:t>
            </a:r>
          </a:p>
          <a:p>
            <a:pPr lvl="1"/>
            <a:r>
              <a:rPr lang="en-US" dirty="0"/>
              <a:t>Foreign keys with other tables! Easiest is an Entity-Relationship (ER) diagram</a:t>
            </a:r>
          </a:p>
          <a:p>
            <a:r>
              <a:rPr lang="en-US" dirty="0"/>
              <a:t>Using </a:t>
            </a:r>
            <a:r>
              <a:rPr lang="en-US" dirty="0">
                <a:latin typeface="Consolas" panose="020B0609020204030204" pitchFamily="49" charset="0"/>
              </a:rPr>
              <a:t>SELECT DISTINCT</a:t>
            </a:r>
            <a:r>
              <a:rPr lang="en-US" dirty="0"/>
              <a:t> to see the range of recorded values</a:t>
            </a:r>
          </a:p>
        </p:txBody>
      </p:sp>
    </p:spTree>
    <p:extLst>
      <p:ext uri="{BB962C8B-B14F-4D97-AF65-F5344CB8AC3E}">
        <p14:creationId xmlns:p14="http://schemas.microsoft.com/office/powerpoint/2010/main" val="3118421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CF61-1718-4C61-8ECC-CF1374FD95E8}"/>
              </a:ext>
            </a:extLst>
          </p:cNvPr>
          <p:cNvSpPr>
            <a:spLocks noGrp="1"/>
          </p:cNvSpPr>
          <p:nvPr>
            <p:ph type="title"/>
          </p:nvPr>
        </p:nvSpPr>
        <p:spPr/>
        <p:txBody>
          <a:bodyPr/>
          <a:lstStyle/>
          <a:p>
            <a:r>
              <a:rPr lang="en-US"/>
              <a:t>Grouping results</a:t>
            </a:r>
          </a:p>
        </p:txBody>
      </p:sp>
      <p:sp>
        <p:nvSpPr>
          <p:cNvPr id="3" name="Content Placeholder 2">
            <a:extLst>
              <a:ext uri="{FF2B5EF4-FFF2-40B4-BE49-F238E27FC236}">
                <a16:creationId xmlns:a16="http://schemas.microsoft.com/office/drawing/2014/main" id="{2590006C-A928-4DC0-A605-740C2730316A}"/>
              </a:ext>
            </a:extLst>
          </p:cNvPr>
          <p:cNvSpPr>
            <a:spLocks noGrp="1"/>
          </p:cNvSpPr>
          <p:nvPr>
            <p:ph idx="1"/>
          </p:nvPr>
        </p:nvSpPr>
        <p:spPr/>
        <p:txBody>
          <a:bodyPr/>
          <a:lstStyle/>
          <a:p>
            <a:r>
              <a:rPr lang="en-US" dirty="0"/>
              <a:t>“How many customers do we have in each country? How many tracks do we have in each genre? What are the min, max, and average lengths of track on each album?”</a:t>
            </a:r>
          </a:p>
          <a:p>
            <a:r>
              <a:rPr lang="en-US" dirty="0"/>
              <a:t>These can all be answered with the </a:t>
            </a:r>
            <a:r>
              <a:rPr lang="en-US" dirty="0">
                <a:latin typeface="Consolas" panose="020B0609020204030204" pitchFamily="49" charset="0"/>
              </a:rPr>
              <a:t>GROUP BY</a:t>
            </a:r>
            <a:r>
              <a:rPr lang="en-US" dirty="0"/>
              <a:t> clause + aggregating functions</a:t>
            </a:r>
          </a:p>
        </p:txBody>
      </p:sp>
      <p:sp>
        <p:nvSpPr>
          <p:cNvPr id="4" name="TextBox 3">
            <a:extLst>
              <a:ext uri="{FF2B5EF4-FFF2-40B4-BE49-F238E27FC236}">
                <a16:creationId xmlns:a16="http://schemas.microsoft.com/office/drawing/2014/main" id="{BA6EDC7A-6593-423F-99F1-FFC87A7A96CF}"/>
              </a:ext>
            </a:extLst>
          </p:cNvPr>
          <p:cNvSpPr txBox="1"/>
          <p:nvPr/>
        </p:nvSpPr>
        <p:spPr>
          <a:xfrm>
            <a:off x="838200" y="4361081"/>
            <a:ext cx="10692881" cy="1815882"/>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Country, </a:t>
            </a:r>
            <a:r>
              <a:rPr lang="en-US" sz="2800" b="1" dirty="0">
                <a:latin typeface="Consolas" panose="020B0609020204030204" pitchFamily="49" charset="0"/>
              </a:rPr>
              <a:t>COUNT(</a:t>
            </a:r>
            <a:r>
              <a:rPr lang="en-US" sz="2800" dirty="0">
                <a:latin typeface="Consolas" panose="020B0609020204030204" pitchFamily="49" charset="0"/>
              </a:rPr>
              <a:t>Country</a:t>
            </a:r>
            <a:r>
              <a:rPr lang="en-US" sz="2800" b="1" dirty="0">
                <a:latin typeface="Consolas" panose="020B0609020204030204" pitchFamily="49" charset="0"/>
              </a:rPr>
              <a:t>)</a:t>
            </a:r>
            <a:r>
              <a:rPr lang="en-US" sz="2800" dirty="0">
                <a:latin typeface="Consolas" panose="020B0609020204030204" pitchFamily="49" charset="0"/>
              </a:rPr>
              <a:t> </a:t>
            </a:r>
            <a:br>
              <a:rPr lang="en-US" sz="2800" dirty="0">
                <a:latin typeface="Consolas" panose="020B0609020204030204" pitchFamily="49" charset="0"/>
              </a:rPr>
            </a:br>
            <a:r>
              <a:rPr lang="en-US" sz="2800" b="1" dirty="0">
                <a:latin typeface="Consolas" panose="020B0609020204030204" pitchFamily="49" charset="0"/>
              </a:rPr>
              <a:t>FROM</a:t>
            </a:r>
            <a:r>
              <a:rPr lang="en-US" sz="2800" dirty="0">
                <a:latin typeface="Consolas" panose="020B0609020204030204" pitchFamily="49" charset="0"/>
              </a:rPr>
              <a:t> Customer</a:t>
            </a:r>
          </a:p>
          <a:p>
            <a:r>
              <a:rPr lang="en-US" sz="2800" b="1" dirty="0">
                <a:latin typeface="Consolas" panose="020B0609020204030204" pitchFamily="49" charset="0"/>
              </a:rPr>
              <a:t>GROUP BY</a:t>
            </a:r>
            <a:r>
              <a:rPr lang="en-US" sz="2800" dirty="0">
                <a:latin typeface="Consolas" panose="020B0609020204030204" pitchFamily="49" charset="0"/>
              </a:rPr>
              <a:t> Country</a:t>
            </a:r>
          </a:p>
          <a:p>
            <a:r>
              <a:rPr lang="en-US" sz="2800" b="1" dirty="0">
                <a:latin typeface="Consolas" panose="020B0609020204030204" pitchFamily="49" charset="0"/>
              </a:rPr>
              <a:t>ORDER BY</a:t>
            </a:r>
            <a:r>
              <a:rPr lang="en-US" sz="2800" dirty="0">
                <a:latin typeface="Consolas" panose="020B0609020204030204" pitchFamily="49" charset="0"/>
              </a:rPr>
              <a:t> </a:t>
            </a:r>
            <a:r>
              <a:rPr lang="en-US" sz="2800" b="1" dirty="0">
                <a:latin typeface="Consolas" panose="020B0609020204030204" pitchFamily="49" charset="0"/>
              </a:rPr>
              <a:t>COUNT(</a:t>
            </a:r>
            <a:r>
              <a:rPr lang="en-US" sz="2800" dirty="0">
                <a:latin typeface="Consolas" panose="020B0609020204030204" pitchFamily="49" charset="0"/>
              </a:rPr>
              <a:t>Country</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DESC</a:t>
            </a:r>
          </a:p>
        </p:txBody>
      </p:sp>
    </p:spTree>
    <p:extLst>
      <p:ext uri="{BB962C8B-B14F-4D97-AF65-F5344CB8AC3E}">
        <p14:creationId xmlns:p14="http://schemas.microsoft.com/office/powerpoint/2010/main" val="3497757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dirty="0">
                <a:solidFill>
                  <a:schemeClr val="accent1"/>
                </a:solidFill>
              </a:rPr>
              <a:t>Customers</a:t>
            </a:r>
          </a:p>
        </p:txBody>
      </p:sp>
      <p:sp>
        <p:nvSpPr>
          <p:cNvPr id="7" name="Oval 6">
            <a:extLst>
              <a:ext uri="{FF2B5EF4-FFF2-40B4-BE49-F238E27FC236}">
                <a16:creationId xmlns:a16="http://schemas.microsoft.com/office/drawing/2014/main" id="{1060A81D-1661-43ED-9B93-CA1B7804C634}"/>
              </a:ext>
            </a:extLst>
          </p:cNvPr>
          <p:cNvSpPr/>
          <p:nvPr/>
        </p:nvSpPr>
        <p:spPr>
          <a:xfrm>
            <a:off x="1078787" y="2030578"/>
            <a:ext cx="1691933" cy="1691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Country = Argentina</a:t>
            </a:r>
          </a:p>
        </p:txBody>
      </p:sp>
      <p:sp>
        <p:nvSpPr>
          <p:cNvPr id="8" name="TextBox 7">
            <a:extLst>
              <a:ext uri="{FF2B5EF4-FFF2-40B4-BE49-F238E27FC236}">
                <a16:creationId xmlns:a16="http://schemas.microsoft.com/office/drawing/2014/main" id="{295B8A97-467D-429C-B5E2-E4C43E640219}"/>
              </a:ext>
            </a:extLst>
          </p:cNvPr>
          <p:cNvSpPr txBox="1"/>
          <p:nvPr/>
        </p:nvSpPr>
        <p:spPr>
          <a:xfrm>
            <a:off x="505459" y="5940540"/>
            <a:ext cx="1780593" cy="64633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Country</a:t>
            </a:r>
          </a:p>
          <a:p>
            <a:r>
              <a:rPr lang="en-US" dirty="0"/>
              <a:t>count(*)</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4"/>
            <a:endCxn id="8" idx="0"/>
          </p:cNvCxnSpPr>
          <p:nvPr/>
        </p:nvCxnSpPr>
        <p:spPr>
          <a:xfrm flipH="1">
            <a:off x="1395756" y="3722511"/>
            <a:ext cx="528998" cy="22180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3EFA669-9F29-44D6-929C-8D186F9DE985}"/>
              </a:ext>
            </a:extLst>
          </p:cNvPr>
          <p:cNvSpPr txBox="1"/>
          <p:nvPr/>
        </p:nvSpPr>
        <p:spPr>
          <a:xfrm>
            <a:off x="256697" y="397253"/>
            <a:ext cx="6082458" cy="1323439"/>
          </a:xfrm>
          <a:prstGeom prst="rect">
            <a:avLst/>
          </a:prstGeom>
          <a:solidFill>
            <a:srgbClr val="F3F6FB"/>
          </a:solidFill>
          <a:ln>
            <a:solidFill>
              <a:schemeClr val="tx1"/>
            </a:solidFill>
          </a:ln>
        </p:spPr>
        <p:txBody>
          <a:bodyPr wrap="square" rtlCol="0">
            <a:spAutoFit/>
          </a:bodyPr>
          <a:lstStyle/>
          <a:p>
            <a:r>
              <a:rPr lang="en-US" sz="2000" b="1" dirty="0">
                <a:latin typeface="Consolas" panose="020B0609020204030204" pitchFamily="49" charset="0"/>
              </a:rPr>
              <a:t>SELECT</a:t>
            </a:r>
            <a:r>
              <a:rPr lang="en-US" sz="2000" dirty="0">
                <a:latin typeface="Consolas" panose="020B0609020204030204" pitchFamily="49" charset="0"/>
              </a:rPr>
              <a:t> Country, </a:t>
            </a:r>
            <a:r>
              <a:rPr lang="en-US" sz="2000" b="1" dirty="0">
                <a:latin typeface="Consolas" panose="020B0609020204030204" pitchFamily="49" charset="0"/>
              </a:rPr>
              <a:t>COUNT(</a:t>
            </a:r>
            <a:r>
              <a:rPr lang="en-US" sz="2000" dirty="0">
                <a:latin typeface="Consolas" panose="020B0609020204030204" pitchFamily="49" charset="0"/>
              </a:rPr>
              <a:t>Country</a:t>
            </a:r>
            <a:r>
              <a:rPr lang="en-US" sz="2000" b="1" dirty="0">
                <a:latin typeface="Consolas" panose="020B0609020204030204" pitchFamily="49" charset="0"/>
              </a:rPr>
              <a:t>)</a:t>
            </a:r>
            <a:r>
              <a:rPr lang="en-US" sz="2000" dirty="0">
                <a:latin typeface="Consolas" panose="020B0609020204030204" pitchFamily="49" charset="0"/>
              </a:rPr>
              <a:t> </a:t>
            </a:r>
            <a:br>
              <a:rPr lang="en-US" sz="2000" dirty="0">
                <a:latin typeface="Consolas" panose="020B0609020204030204" pitchFamily="49" charset="0"/>
              </a:rPr>
            </a:br>
            <a:r>
              <a:rPr lang="en-US" sz="2000" b="1" dirty="0">
                <a:latin typeface="Consolas" panose="020B0609020204030204" pitchFamily="49" charset="0"/>
              </a:rPr>
              <a:t>FROM</a:t>
            </a:r>
            <a:r>
              <a:rPr lang="en-US" sz="2000" dirty="0">
                <a:latin typeface="Consolas" panose="020B0609020204030204" pitchFamily="49" charset="0"/>
              </a:rPr>
              <a:t> Customer</a:t>
            </a:r>
          </a:p>
          <a:p>
            <a:r>
              <a:rPr lang="en-US" sz="2000" b="1" dirty="0">
                <a:latin typeface="Consolas" panose="020B0609020204030204" pitchFamily="49" charset="0"/>
              </a:rPr>
              <a:t>GROUP BY</a:t>
            </a:r>
            <a:r>
              <a:rPr lang="en-US" sz="2000" dirty="0">
                <a:latin typeface="Consolas" panose="020B0609020204030204" pitchFamily="49" charset="0"/>
              </a:rPr>
              <a:t> Country</a:t>
            </a:r>
          </a:p>
          <a:p>
            <a:r>
              <a:rPr lang="en-US" sz="2000" b="1" dirty="0">
                <a:latin typeface="Consolas" panose="020B0609020204030204" pitchFamily="49" charset="0"/>
              </a:rPr>
              <a:t>ORDER BY</a:t>
            </a:r>
            <a:r>
              <a:rPr lang="en-US" sz="2000" dirty="0">
                <a:latin typeface="Consolas" panose="020B0609020204030204" pitchFamily="49" charset="0"/>
              </a:rPr>
              <a:t> </a:t>
            </a:r>
            <a:r>
              <a:rPr lang="en-US" sz="2000" b="1" dirty="0">
                <a:latin typeface="Consolas" panose="020B0609020204030204" pitchFamily="49" charset="0"/>
              </a:rPr>
              <a:t>COUNT(</a:t>
            </a:r>
            <a:r>
              <a:rPr lang="en-US" sz="2000" dirty="0">
                <a:latin typeface="Consolas" panose="020B0609020204030204" pitchFamily="49" charset="0"/>
              </a:rPr>
              <a:t>Country</a:t>
            </a:r>
            <a:r>
              <a:rPr lang="en-US" sz="2000" b="1" dirty="0">
                <a:latin typeface="Consolas" panose="020B0609020204030204" pitchFamily="49" charset="0"/>
              </a:rPr>
              <a:t>)</a:t>
            </a:r>
            <a:r>
              <a:rPr lang="en-US" sz="2000" dirty="0">
                <a:latin typeface="Consolas" panose="020B0609020204030204" pitchFamily="49" charset="0"/>
              </a:rPr>
              <a:t> </a:t>
            </a:r>
            <a:r>
              <a:rPr lang="en-US" sz="2000" b="1" dirty="0">
                <a:latin typeface="Consolas" panose="020B0609020204030204" pitchFamily="49" charset="0"/>
              </a:rPr>
              <a:t>DESC</a:t>
            </a:r>
          </a:p>
        </p:txBody>
      </p:sp>
      <p:sp>
        <p:nvSpPr>
          <p:cNvPr id="16" name="Oval 15">
            <a:extLst>
              <a:ext uri="{FF2B5EF4-FFF2-40B4-BE49-F238E27FC236}">
                <a16:creationId xmlns:a16="http://schemas.microsoft.com/office/drawing/2014/main" id="{64AE8DF5-6005-4913-8808-F0648BB35326}"/>
              </a:ext>
            </a:extLst>
          </p:cNvPr>
          <p:cNvSpPr/>
          <p:nvPr/>
        </p:nvSpPr>
        <p:spPr>
          <a:xfrm>
            <a:off x="2971333" y="3231472"/>
            <a:ext cx="1566027" cy="156602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Country = Australia</a:t>
            </a:r>
          </a:p>
        </p:txBody>
      </p:sp>
      <p:sp>
        <p:nvSpPr>
          <p:cNvPr id="18" name="Oval 17">
            <a:extLst>
              <a:ext uri="{FF2B5EF4-FFF2-40B4-BE49-F238E27FC236}">
                <a16:creationId xmlns:a16="http://schemas.microsoft.com/office/drawing/2014/main" id="{D8A4364F-DD95-474F-A3B1-92291A2290E3}"/>
              </a:ext>
            </a:extLst>
          </p:cNvPr>
          <p:cNvSpPr/>
          <p:nvPr/>
        </p:nvSpPr>
        <p:spPr>
          <a:xfrm>
            <a:off x="4191026" y="4831525"/>
            <a:ext cx="1566027" cy="156602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Country = …</a:t>
            </a:r>
          </a:p>
        </p:txBody>
      </p:sp>
      <p:cxnSp>
        <p:nvCxnSpPr>
          <p:cNvPr id="20" name="Straight Arrow Connector 19">
            <a:extLst>
              <a:ext uri="{FF2B5EF4-FFF2-40B4-BE49-F238E27FC236}">
                <a16:creationId xmlns:a16="http://schemas.microsoft.com/office/drawing/2014/main" id="{7CB65D93-7CFB-42E6-A88D-2DB935449788}"/>
              </a:ext>
            </a:extLst>
          </p:cNvPr>
          <p:cNvCxnSpPr>
            <a:cxnSpLocks/>
            <a:stCxn id="16" idx="3"/>
            <a:endCxn id="8" idx="0"/>
          </p:cNvCxnSpPr>
          <p:nvPr/>
        </p:nvCxnSpPr>
        <p:spPr>
          <a:xfrm flipH="1">
            <a:off x="1395756" y="4568160"/>
            <a:ext cx="1804916" cy="13723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FDA0A66-449B-49C2-B42F-E4D1FD819F02}"/>
              </a:ext>
            </a:extLst>
          </p:cNvPr>
          <p:cNvCxnSpPr>
            <a:cxnSpLocks/>
            <a:stCxn id="18" idx="2"/>
            <a:endCxn id="8" idx="0"/>
          </p:cNvCxnSpPr>
          <p:nvPr/>
        </p:nvCxnSpPr>
        <p:spPr>
          <a:xfrm flipH="1">
            <a:off x="1395756" y="5614539"/>
            <a:ext cx="2795270" cy="3260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F80BF2F-2875-400A-BCC7-3C1C01A9A26E}"/>
              </a:ext>
            </a:extLst>
          </p:cNvPr>
          <p:cNvCxnSpPr>
            <a:cxnSpLocks/>
            <a:stCxn id="4" idx="2"/>
            <a:endCxn id="7" idx="6"/>
          </p:cNvCxnSpPr>
          <p:nvPr/>
        </p:nvCxnSpPr>
        <p:spPr>
          <a:xfrm flipH="1" flipV="1">
            <a:off x="2770720" y="2876545"/>
            <a:ext cx="3325280" cy="5524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F01B249-2784-4A8A-8A13-253E131DB2B6}"/>
              </a:ext>
            </a:extLst>
          </p:cNvPr>
          <p:cNvCxnSpPr>
            <a:cxnSpLocks/>
            <a:stCxn id="4" idx="2"/>
            <a:endCxn id="16" idx="6"/>
          </p:cNvCxnSpPr>
          <p:nvPr/>
        </p:nvCxnSpPr>
        <p:spPr>
          <a:xfrm flipH="1">
            <a:off x="4537360" y="3429000"/>
            <a:ext cx="1558640" cy="5854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005C0E8-6D95-4FB0-81A7-A2A2D5633036}"/>
              </a:ext>
            </a:extLst>
          </p:cNvPr>
          <p:cNvCxnSpPr>
            <a:cxnSpLocks/>
            <a:stCxn id="4" idx="2"/>
            <a:endCxn id="18" idx="7"/>
          </p:cNvCxnSpPr>
          <p:nvPr/>
        </p:nvCxnSpPr>
        <p:spPr>
          <a:xfrm flipH="1">
            <a:off x="5527714" y="3429000"/>
            <a:ext cx="568286" cy="16318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68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E88D-6B1F-4E39-8005-7D805A1D8635}"/>
              </a:ext>
            </a:extLst>
          </p:cNvPr>
          <p:cNvSpPr>
            <a:spLocks noGrp="1"/>
          </p:cNvSpPr>
          <p:nvPr>
            <p:ph type="title"/>
          </p:nvPr>
        </p:nvSpPr>
        <p:spPr/>
        <p:txBody>
          <a:bodyPr/>
          <a:lstStyle/>
          <a:p>
            <a:r>
              <a:rPr lang="en-US"/>
              <a:t>Setup</a:t>
            </a:r>
          </a:p>
        </p:txBody>
      </p:sp>
      <p:sp>
        <p:nvSpPr>
          <p:cNvPr id="3" name="Content Placeholder 2">
            <a:extLst>
              <a:ext uri="{FF2B5EF4-FFF2-40B4-BE49-F238E27FC236}">
                <a16:creationId xmlns:a16="http://schemas.microsoft.com/office/drawing/2014/main" id="{20D2E0C8-7196-4493-A9A4-F143DA531DB4}"/>
              </a:ext>
            </a:extLst>
          </p:cNvPr>
          <p:cNvSpPr>
            <a:spLocks noGrp="1"/>
          </p:cNvSpPr>
          <p:nvPr>
            <p:ph idx="1"/>
          </p:nvPr>
        </p:nvSpPr>
        <p:spPr/>
        <p:txBody>
          <a:bodyPr/>
          <a:lstStyle/>
          <a:p>
            <a:r>
              <a:rPr lang="en-US" dirty="0"/>
              <a:t>Visit: </a:t>
            </a:r>
            <a:r>
              <a:rPr lang="en-US" sz="4400" dirty="0">
                <a:hlinkClick r:id="rId2"/>
              </a:rPr>
              <a:t>http://pi.tt/dss-sql2020</a:t>
            </a:r>
            <a:r>
              <a:rPr lang="en-US" dirty="0"/>
              <a:t> </a:t>
            </a:r>
          </a:p>
          <a:p>
            <a:r>
              <a:rPr lang="en-US" dirty="0"/>
              <a:t>Download and run DB Browser for SQLite</a:t>
            </a:r>
          </a:p>
          <a:p>
            <a:r>
              <a:rPr lang="en-US" dirty="0"/>
              <a:t>Download the Chinook database (</a:t>
            </a:r>
            <a:r>
              <a:rPr lang="en-US" dirty="0" err="1">
                <a:latin typeface="Consolas" panose="020B0609020204030204" pitchFamily="49" charset="0"/>
              </a:rPr>
              <a:t>Chinook_Sqlite.sqlite</a:t>
            </a:r>
            <a:r>
              <a:rPr lang="en-US" dirty="0"/>
              <a:t>)</a:t>
            </a:r>
          </a:p>
          <a:p>
            <a:r>
              <a:rPr lang="en-US" dirty="0"/>
              <a:t>Download the “portal all” database from Data Carpentry for Biologists (</a:t>
            </a:r>
            <a:r>
              <a:rPr lang="en-US" dirty="0" err="1">
                <a:latin typeface="Consolas" panose="020B0609020204030204" pitchFamily="49" charset="0"/>
              </a:rPr>
              <a:t>portal_mammals.sqlite</a:t>
            </a:r>
            <a:r>
              <a:rPr lang="en-US" dirty="0"/>
              <a:t>)</a:t>
            </a:r>
          </a:p>
        </p:txBody>
      </p:sp>
    </p:spTree>
    <p:extLst>
      <p:ext uri="{BB962C8B-B14F-4D97-AF65-F5344CB8AC3E}">
        <p14:creationId xmlns:p14="http://schemas.microsoft.com/office/powerpoint/2010/main" val="1093113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8343-408C-4927-BEC6-0B71E83C1A3D}"/>
              </a:ext>
            </a:extLst>
          </p:cNvPr>
          <p:cNvSpPr>
            <a:spLocks noGrp="1"/>
          </p:cNvSpPr>
          <p:nvPr>
            <p:ph type="title"/>
          </p:nvPr>
        </p:nvSpPr>
        <p:spPr/>
        <p:txBody>
          <a:bodyPr/>
          <a:lstStyle/>
          <a:p>
            <a:r>
              <a:rPr lang="en-US" dirty="0"/>
              <a:t>Using WHERE and GROUP BY together</a:t>
            </a:r>
          </a:p>
        </p:txBody>
      </p:sp>
      <p:sp>
        <p:nvSpPr>
          <p:cNvPr id="3" name="Content Placeholder 2">
            <a:extLst>
              <a:ext uri="{FF2B5EF4-FFF2-40B4-BE49-F238E27FC236}">
                <a16:creationId xmlns:a16="http://schemas.microsoft.com/office/drawing/2014/main" id="{030FD523-09F6-4141-ACF5-C55E5A05B719}"/>
              </a:ext>
            </a:extLst>
          </p:cNvPr>
          <p:cNvSpPr>
            <a:spLocks noGrp="1"/>
          </p:cNvSpPr>
          <p:nvPr>
            <p:ph idx="1"/>
          </p:nvPr>
        </p:nvSpPr>
        <p:spPr/>
        <p:txBody>
          <a:bodyPr/>
          <a:lstStyle/>
          <a:p>
            <a:pPr marL="0" indent="0">
              <a:buNone/>
            </a:pPr>
            <a:r>
              <a:rPr lang="en-US" dirty="0"/>
              <a:t>WHERE filters rows </a:t>
            </a:r>
            <a:r>
              <a:rPr lang="en-US" i="1" dirty="0"/>
              <a:t>before</a:t>
            </a:r>
            <a:r>
              <a:rPr lang="en-US" dirty="0"/>
              <a:t> they are grouped.</a:t>
            </a:r>
          </a:p>
          <a:p>
            <a:pPr marL="0" indent="0">
              <a:buNone/>
            </a:pPr>
            <a:r>
              <a:rPr lang="en-US" dirty="0"/>
              <a:t>The WHERE clause is always written before the GROUP BY clause.</a:t>
            </a:r>
          </a:p>
        </p:txBody>
      </p:sp>
      <p:sp>
        <p:nvSpPr>
          <p:cNvPr id="4" name="TextBox 3">
            <a:extLst>
              <a:ext uri="{FF2B5EF4-FFF2-40B4-BE49-F238E27FC236}">
                <a16:creationId xmlns:a16="http://schemas.microsoft.com/office/drawing/2014/main" id="{62EE3F4C-C921-4742-AAEC-128D5D145D6B}"/>
              </a:ext>
            </a:extLst>
          </p:cNvPr>
          <p:cNvSpPr txBox="1"/>
          <p:nvPr/>
        </p:nvSpPr>
        <p:spPr>
          <a:xfrm>
            <a:off x="838200" y="3518600"/>
            <a:ext cx="10692881" cy="2246769"/>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City, </a:t>
            </a:r>
            <a:r>
              <a:rPr lang="en-US" sz="2800" b="1" dirty="0">
                <a:latin typeface="Consolas" panose="020B0609020204030204" pitchFamily="49" charset="0"/>
              </a:rPr>
              <a:t>COUNT(</a:t>
            </a:r>
            <a:r>
              <a:rPr lang="en-US" sz="2800" dirty="0">
                <a:latin typeface="Consolas" panose="020B0609020204030204" pitchFamily="49" charset="0"/>
              </a:rPr>
              <a:t>*</a:t>
            </a:r>
            <a:r>
              <a:rPr lang="en-US" sz="2800" b="1" dirty="0">
                <a:latin typeface="Consolas" panose="020B0609020204030204" pitchFamily="49" charset="0"/>
              </a:rPr>
              <a:t>)</a:t>
            </a:r>
            <a:r>
              <a:rPr lang="en-US" sz="2800" dirty="0">
                <a:latin typeface="Consolas" panose="020B0609020204030204" pitchFamily="49" charset="0"/>
              </a:rPr>
              <a:t> </a:t>
            </a:r>
            <a:br>
              <a:rPr lang="en-US" sz="2800" dirty="0">
                <a:latin typeface="Consolas" panose="020B0609020204030204" pitchFamily="49" charset="0"/>
              </a:rPr>
            </a:br>
            <a:r>
              <a:rPr lang="en-US" sz="2800" b="1" dirty="0">
                <a:latin typeface="Consolas" panose="020B0609020204030204" pitchFamily="49" charset="0"/>
              </a:rPr>
              <a:t>FROM</a:t>
            </a:r>
            <a:r>
              <a:rPr lang="en-US" sz="2800" dirty="0">
                <a:latin typeface="Consolas" panose="020B0609020204030204" pitchFamily="49" charset="0"/>
              </a:rPr>
              <a:t> Customer</a:t>
            </a:r>
          </a:p>
          <a:p>
            <a:r>
              <a:rPr lang="en-US" sz="2800" b="1" dirty="0">
                <a:latin typeface="Consolas" panose="020B0609020204030204" pitchFamily="49" charset="0"/>
              </a:rPr>
              <a:t>WHERE</a:t>
            </a:r>
            <a:r>
              <a:rPr lang="en-US" sz="2800" dirty="0">
                <a:latin typeface="Consolas" panose="020B0609020204030204" pitchFamily="49" charset="0"/>
              </a:rPr>
              <a:t> Country = </a:t>
            </a:r>
            <a:r>
              <a:rPr lang="en-US" sz="2800">
                <a:latin typeface="Consolas" panose="020B0609020204030204" pitchFamily="49" charset="0"/>
              </a:rPr>
              <a:t>'USA'</a:t>
            </a:r>
            <a:endParaRPr lang="en-US" sz="2800" dirty="0">
              <a:latin typeface="Consolas" panose="020B0609020204030204" pitchFamily="49" charset="0"/>
            </a:endParaRPr>
          </a:p>
          <a:p>
            <a:r>
              <a:rPr lang="en-US" sz="2800" b="1" dirty="0">
                <a:latin typeface="Consolas" panose="020B0609020204030204" pitchFamily="49" charset="0"/>
              </a:rPr>
              <a:t>GROUP BY</a:t>
            </a:r>
            <a:r>
              <a:rPr lang="en-US" sz="2800" dirty="0">
                <a:latin typeface="Consolas" panose="020B0609020204030204" pitchFamily="49" charset="0"/>
              </a:rPr>
              <a:t> City</a:t>
            </a:r>
          </a:p>
          <a:p>
            <a:r>
              <a:rPr lang="en-US" sz="2800" b="1" dirty="0">
                <a:latin typeface="Consolas" panose="020B0609020204030204" pitchFamily="49" charset="0"/>
              </a:rPr>
              <a:t>ORDER BY</a:t>
            </a:r>
            <a:r>
              <a:rPr lang="en-US" sz="2800" dirty="0">
                <a:latin typeface="Consolas" panose="020B0609020204030204" pitchFamily="49" charset="0"/>
              </a:rPr>
              <a:t> </a:t>
            </a:r>
            <a:r>
              <a:rPr lang="en-US" sz="2800" b="1" dirty="0">
                <a:latin typeface="Consolas" panose="020B0609020204030204" pitchFamily="49" charset="0"/>
              </a:rPr>
              <a:t>COUNT(</a:t>
            </a:r>
            <a:r>
              <a:rPr lang="en-US" sz="2800" dirty="0">
                <a:latin typeface="Consolas" panose="020B0609020204030204" pitchFamily="49" charset="0"/>
              </a:rPr>
              <a:t>*</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DESC</a:t>
            </a:r>
          </a:p>
        </p:txBody>
      </p:sp>
    </p:spTree>
    <p:extLst>
      <p:ext uri="{BB962C8B-B14F-4D97-AF65-F5344CB8AC3E}">
        <p14:creationId xmlns:p14="http://schemas.microsoft.com/office/powerpoint/2010/main" val="3197218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886196-7899-4B8D-9579-1CCCC7BE5744}"/>
              </a:ext>
            </a:extLst>
          </p:cNvPr>
          <p:cNvSpPr/>
          <p:nvPr/>
        </p:nvSpPr>
        <p:spPr>
          <a:xfrm>
            <a:off x="6096000" y="1133669"/>
            <a:ext cx="4590661" cy="459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7BE4F-FFF7-4A65-846F-46F0F61A5CD0}"/>
              </a:ext>
            </a:extLst>
          </p:cNvPr>
          <p:cNvSpPr txBox="1"/>
          <p:nvPr/>
        </p:nvSpPr>
        <p:spPr>
          <a:xfrm>
            <a:off x="6982407" y="610449"/>
            <a:ext cx="2817845" cy="523220"/>
          </a:xfrm>
          <a:prstGeom prst="rect">
            <a:avLst/>
          </a:prstGeom>
          <a:noFill/>
        </p:spPr>
        <p:txBody>
          <a:bodyPr wrap="square" rtlCol="0">
            <a:spAutoFit/>
          </a:bodyPr>
          <a:lstStyle/>
          <a:p>
            <a:pPr algn="ctr"/>
            <a:r>
              <a:rPr lang="en-US" sz="2800" dirty="0">
                <a:solidFill>
                  <a:schemeClr val="accent1"/>
                </a:solidFill>
              </a:rPr>
              <a:t>Customers</a:t>
            </a:r>
          </a:p>
        </p:txBody>
      </p:sp>
      <p:sp>
        <p:nvSpPr>
          <p:cNvPr id="7" name="Oval 6">
            <a:extLst>
              <a:ext uri="{FF2B5EF4-FFF2-40B4-BE49-F238E27FC236}">
                <a16:creationId xmlns:a16="http://schemas.microsoft.com/office/drawing/2014/main" id="{1060A81D-1661-43ED-9B93-CA1B7804C634}"/>
              </a:ext>
            </a:extLst>
          </p:cNvPr>
          <p:cNvSpPr/>
          <p:nvPr/>
        </p:nvSpPr>
        <p:spPr>
          <a:xfrm>
            <a:off x="1350412" y="2302203"/>
            <a:ext cx="1420307" cy="14203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City = Boston</a:t>
            </a:r>
          </a:p>
        </p:txBody>
      </p:sp>
      <p:sp>
        <p:nvSpPr>
          <p:cNvPr id="8" name="TextBox 7">
            <a:extLst>
              <a:ext uri="{FF2B5EF4-FFF2-40B4-BE49-F238E27FC236}">
                <a16:creationId xmlns:a16="http://schemas.microsoft.com/office/drawing/2014/main" id="{295B8A97-467D-429C-B5E2-E4C43E640219}"/>
              </a:ext>
            </a:extLst>
          </p:cNvPr>
          <p:cNvSpPr txBox="1"/>
          <p:nvPr/>
        </p:nvSpPr>
        <p:spPr>
          <a:xfrm>
            <a:off x="505459" y="5940540"/>
            <a:ext cx="1780593" cy="64633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City</a:t>
            </a:r>
          </a:p>
          <a:p>
            <a:r>
              <a:rPr lang="en-US" dirty="0"/>
              <a:t>count(*)</a:t>
            </a:r>
          </a:p>
        </p:txBody>
      </p:sp>
      <p:cxnSp>
        <p:nvCxnSpPr>
          <p:cNvPr id="10" name="Straight Arrow Connector 9">
            <a:extLst>
              <a:ext uri="{FF2B5EF4-FFF2-40B4-BE49-F238E27FC236}">
                <a16:creationId xmlns:a16="http://schemas.microsoft.com/office/drawing/2014/main" id="{3EB44104-FC95-4034-BAFD-0EAC3569BEBF}"/>
              </a:ext>
            </a:extLst>
          </p:cNvPr>
          <p:cNvCxnSpPr>
            <a:cxnSpLocks/>
            <a:stCxn id="7" idx="4"/>
            <a:endCxn id="8" idx="0"/>
          </p:cNvCxnSpPr>
          <p:nvPr/>
        </p:nvCxnSpPr>
        <p:spPr>
          <a:xfrm flipH="1">
            <a:off x="1395756" y="3722510"/>
            <a:ext cx="664810" cy="22180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3EFA669-9F29-44D6-929C-8D186F9DE985}"/>
              </a:ext>
            </a:extLst>
          </p:cNvPr>
          <p:cNvSpPr txBox="1"/>
          <p:nvPr/>
        </p:nvSpPr>
        <p:spPr>
          <a:xfrm>
            <a:off x="256697" y="397253"/>
            <a:ext cx="6082458" cy="1631216"/>
          </a:xfrm>
          <a:prstGeom prst="rect">
            <a:avLst/>
          </a:prstGeom>
          <a:solidFill>
            <a:srgbClr val="F3F6FB"/>
          </a:solidFill>
          <a:ln>
            <a:solidFill>
              <a:schemeClr val="tx1"/>
            </a:solidFill>
          </a:ln>
        </p:spPr>
        <p:txBody>
          <a:bodyPr wrap="square" rtlCol="0">
            <a:spAutoFit/>
          </a:bodyPr>
          <a:lstStyle/>
          <a:p>
            <a:r>
              <a:rPr lang="en-US" sz="2000" b="1" dirty="0">
                <a:latin typeface="Consolas" panose="020B0609020204030204" pitchFamily="49" charset="0"/>
              </a:rPr>
              <a:t>SELECT</a:t>
            </a:r>
            <a:r>
              <a:rPr lang="en-US" sz="2000" dirty="0">
                <a:latin typeface="Consolas" panose="020B0609020204030204" pitchFamily="49" charset="0"/>
              </a:rPr>
              <a:t> City, </a:t>
            </a:r>
            <a:r>
              <a:rPr lang="en-US" sz="2000" b="1" dirty="0">
                <a:latin typeface="Consolas" panose="020B0609020204030204" pitchFamily="49" charset="0"/>
              </a:rPr>
              <a:t>COUNT(</a:t>
            </a:r>
            <a:r>
              <a:rPr lang="en-US" sz="2000" dirty="0">
                <a:latin typeface="Consolas" panose="020B0609020204030204" pitchFamily="49" charset="0"/>
              </a:rPr>
              <a:t>*</a:t>
            </a:r>
            <a:r>
              <a:rPr lang="en-US" sz="2000" b="1" dirty="0">
                <a:latin typeface="Consolas" panose="020B0609020204030204" pitchFamily="49" charset="0"/>
              </a:rPr>
              <a:t>)</a:t>
            </a:r>
            <a:r>
              <a:rPr lang="en-US" sz="2000" dirty="0">
                <a:latin typeface="Consolas" panose="020B0609020204030204" pitchFamily="49" charset="0"/>
              </a:rPr>
              <a:t> </a:t>
            </a:r>
            <a:br>
              <a:rPr lang="en-US" sz="2000" dirty="0">
                <a:latin typeface="Consolas" panose="020B0609020204030204" pitchFamily="49" charset="0"/>
              </a:rPr>
            </a:br>
            <a:r>
              <a:rPr lang="en-US" sz="2000" b="1" dirty="0">
                <a:latin typeface="Consolas" panose="020B0609020204030204" pitchFamily="49" charset="0"/>
              </a:rPr>
              <a:t>FROM</a:t>
            </a:r>
            <a:r>
              <a:rPr lang="en-US" sz="2000" dirty="0">
                <a:latin typeface="Consolas" panose="020B0609020204030204" pitchFamily="49" charset="0"/>
              </a:rPr>
              <a:t> Customer</a:t>
            </a:r>
          </a:p>
          <a:p>
            <a:r>
              <a:rPr lang="en-US" sz="2000" b="1" dirty="0">
                <a:latin typeface="Consolas" panose="020B0609020204030204" pitchFamily="49" charset="0"/>
              </a:rPr>
              <a:t>WHERE</a:t>
            </a:r>
            <a:r>
              <a:rPr lang="en-US" sz="2000" dirty="0">
                <a:latin typeface="Consolas" panose="020B0609020204030204" pitchFamily="49" charset="0"/>
              </a:rPr>
              <a:t> Country = </a:t>
            </a:r>
            <a:r>
              <a:rPr lang="en-US" sz="2000">
                <a:latin typeface="Consolas" panose="020B0609020204030204" pitchFamily="49" charset="0"/>
              </a:rPr>
              <a:t>'USA'</a:t>
            </a:r>
            <a:endParaRPr lang="en-US" sz="2000" dirty="0">
              <a:latin typeface="Consolas" panose="020B0609020204030204" pitchFamily="49" charset="0"/>
            </a:endParaRPr>
          </a:p>
          <a:p>
            <a:r>
              <a:rPr lang="en-US" sz="2000" b="1" dirty="0">
                <a:latin typeface="Consolas" panose="020B0609020204030204" pitchFamily="49" charset="0"/>
              </a:rPr>
              <a:t>GROUP BY</a:t>
            </a:r>
            <a:r>
              <a:rPr lang="en-US" sz="2000" dirty="0">
                <a:latin typeface="Consolas" panose="020B0609020204030204" pitchFamily="49" charset="0"/>
              </a:rPr>
              <a:t> City</a:t>
            </a:r>
          </a:p>
          <a:p>
            <a:r>
              <a:rPr lang="en-US" sz="2000" b="1" dirty="0">
                <a:latin typeface="Consolas" panose="020B0609020204030204" pitchFamily="49" charset="0"/>
              </a:rPr>
              <a:t>ORDER BY</a:t>
            </a:r>
            <a:r>
              <a:rPr lang="en-US" sz="2000" dirty="0">
                <a:latin typeface="Consolas" panose="020B0609020204030204" pitchFamily="49" charset="0"/>
              </a:rPr>
              <a:t> </a:t>
            </a:r>
            <a:r>
              <a:rPr lang="en-US" sz="2000" b="1" dirty="0">
                <a:latin typeface="Consolas" panose="020B0609020204030204" pitchFamily="49" charset="0"/>
              </a:rPr>
              <a:t>COUNT(*)</a:t>
            </a:r>
            <a:r>
              <a:rPr lang="en-US" sz="2000" dirty="0">
                <a:latin typeface="Consolas" panose="020B0609020204030204" pitchFamily="49" charset="0"/>
              </a:rPr>
              <a:t> </a:t>
            </a:r>
            <a:r>
              <a:rPr lang="en-US" sz="2000" b="1" dirty="0">
                <a:latin typeface="Consolas" panose="020B0609020204030204" pitchFamily="49" charset="0"/>
              </a:rPr>
              <a:t>DESC</a:t>
            </a:r>
          </a:p>
        </p:txBody>
      </p:sp>
      <p:sp>
        <p:nvSpPr>
          <p:cNvPr id="16" name="Oval 15">
            <a:extLst>
              <a:ext uri="{FF2B5EF4-FFF2-40B4-BE49-F238E27FC236}">
                <a16:creationId xmlns:a16="http://schemas.microsoft.com/office/drawing/2014/main" id="{64AE8DF5-6005-4913-8808-F0648BB35326}"/>
              </a:ext>
            </a:extLst>
          </p:cNvPr>
          <p:cNvSpPr/>
          <p:nvPr/>
        </p:nvSpPr>
        <p:spPr>
          <a:xfrm>
            <a:off x="2971333" y="3231472"/>
            <a:ext cx="1420307" cy="14203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City = Chicago</a:t>
            </a:r>
          </a:p>
        </p:txBody>
      </p:sp>
      <p:sp>
        <p:nvSpPr>
          <p:cNvPr id="18" name="Oval 17">
            <a:extLst>
              <a:ext uri="{FF2B5EF4-FFF2-40B4-BE49-F238E27FC236}">
                <a16:creationId xmlns:a16="http://schemas.microsoft.com/office/drawing/2014/main" id="{D8A4364F-DD95-474F-A3B1-92291A2290E3}"/>
              </a:ext>
            </a:extLst>
          </p:cNvPr>
          <p:cNvSpPr/>
          <p:nvPr/>
        </p:nvSpPr>
        <p:spPr>
          <a:xfrm>
            <a:off x="4191026" y="4831525"/>
            <a:ext cx="1420307" cy="14203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City = …</a:t>
            </a:r>
          </a:p>
        </p:txBody>
      </p:sp>
      <p:cxnSp>
        <p:nvCxnSpPr>
          <p:cNvPr id="20" name="Straight Arrow Connector 19">
            <a:extLst>
              <a:ext uri="{FF2B5EF4-FFF2-40B4-BE49-F238E27FC236}">
                <a16:creationId xmlns:a16="http://schemas.microsoft.com/office/drawing/2014/main" id="{7CB65D93-7CFB-42E6-A88D-2DB935449788}"/>
              </a:ext>
            </a:extLst>
          </p:cNvPr>
          <p:cNvCxnSpPr>
            <a:stCxn id="16" idx="3"/>
            <a:endCxn id="8" idx="0"/>
          </p:cNvCxnSpPr>
          <p:nvPr/>
        </p:nvCxnSpPr>
        <p:spPr>
          <a:xfrm flipH="1">
            <a:off x="1395756" y="4443780"/>
            <a:ext cx="1783576" cy="14967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FDA0A66-449B-49C2-B42F-E4D1FD819F02}"/>
              </a:ext>
            </a:extLst>
          </p:cNvPr>
          <p:cNvCxnSpPr>
            <a:cxnSpLocks/>
            <a:stCxn id="18" idx="2"/>
            <a:endCxn id="8" idx="0"/>
          </p:cNvCxnSpPr>
          <p:nvPr/>
        </p:nvCxnSpPr>
        <p:spPr>
          <a:xfrm flipH="1">
            <a:off x="1395756" y="5541679"/>
            <a:ext cx="2795270" cy="3988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F80BF2F-2875-400A-BCC7-3C1C01A9A26E}"/>
              </a:ext>
            </a:extLst>
          </p:cNvPr>
          <p:cNvCxnSpPr>
            <a:cxnSpLocks/>
            <a:stCxn id="15" idx="2"/>
            <a:endCxn id="7" idx="7"/>
          </p:cNvCxnSpPr>
          <p:nvPr/>
        </p:nvCxnSpPr>
        <p:spPr>
          <a:xfrm flipH="1" flipV="1">
            <a:off x="2562720" y="2510202"/>
            <a:ext cx="4626995" cy="5438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F01B249-2784-4A8A-8A13-253E131DB2B6}"/>
              </a:ext>
            </a:extLst>
          </p:cNvPr>
          <p:cNvCxnSpPr>
            <a:cxnSpLocks/>
            <a:stCxn id="15" idx="2"/>
          </p:cNvCxnSpPr>
          <p:nvPr/>
        </p:nvCxnSpPr>
        <p:spPr>
          <a:xfrm flipH="1">
            <a:off x="4329361" y="3054041"/>
            <a:ext cx="2860354" cy="6438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005C0E8-6D95-4FB0-81A7-A2A2D5633036}"/>
              </a:ext>
            </a:extLst>
          </p:cNvPr>
          <p:cNvCxnSpPr>
            <a:cxnSpLocks/>
            <a:stCxn id="15" idx="2"/>
            <a:endCxn id="18" idx="7"/>
          </p:cNvCxnSpPr>
          <p:nvPr/>
        </p:nvCxnSpPr>
        <p:spPr>
          <a:xfrm flipH="1">
            <a:off x="5403334" y="3054041"/>
            <a:ext cx="1786381" cy="19854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2A7BEA3F-DF34-45D9-98CF-AFD5509AE346}"/>
              </a:ext>
            </a:extLst>
          </p:cNvPr>
          <p:cNvSpPr/>
          <p:nvPr/>
        </p:nvSpPr>
        <p:spPr>
          <a:xfrm>
            <a:off x="7189715" y="2008692"/>
            <a:ext cx="2090697" cy="209069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Country = USA</a:t>
            </a:r>
          </a:p>
        </p:txBody>
      </p:sp>
    </p:spTree>
    <p:extLst>
      <p:ext uri="{BB962C8B-B14F-4D97-AF65-F5344CB8AC3E}">
        <p14:creationId xmlns:p14="http://schemas.microsoft.com/office/powerpoint/2010/main" val="268318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2393-5B6B-40EC-A0BA-FE86D1E06C53}"/>
              </a:ext>
            </a:extLst>
          </p:cNvPr>
          <p:cNvSpPr>
            <a:spLocks noGrp="1"/>
          </p:cNvSpPr>
          <p:nvPr>
            <p:ph type="title"/>
          </p:nvPr>
        </p:nvSpPr>
        <p:spPr/>
        <p:txBody>
          <a:bodyPr/>
          <a:lstStyle/>
          <a:p>
            <a:r>
              <a:rPr lang="en-US" dirty="0"/>
              <a:t>Common aggregate functions</a:t>
            </a:r>
          </a:p>
        </p:txBody>
      </p:sp>
      <p:sp>
        <p:nvSpPr>
          <p:cNvPr id="3" name="Content Placeholder 2">
            <a:extLst>
              <a:ext uri="{FF2B5EF4-FFF2-40B4-BE49-F238E27FC236}">
                <a16:creationId xmlns:a16="http://schemas.microsoft.com/office/drawing/2014/main" id="{BECA667C-32DE-4321-9DD2-5FC6E64AF56E}"/>
              </a:ext>
            </a:extLst>
          </p:cNvPr>
          <p:cNvSpPr>
            <a:spLocks noGrp="1"/>
          </p:cNvSpPr>
          <p:nvPr>
            <p:ph idx="1"/>
          </p:nvPr>
        </p:nvSpPr>
        <p:spPr/>
        <p:txBody>
          <a:bodyPr/>
          <a:lstStyle/>
          <a:p>
            <a:pPr marL="0" indent="0">
              <a:buNone/>
            </a:pPr>
            <a:r>
              <a:rPr lang="en-US" dirty="0">
                <a:latin typeface="Consolas" panose="020B0609020204030204" pitchFamily="49" charset="0"/>
              </a:rPr>
              <a:t>COUNT(), MIN(), MAX(), AVG(), SUM()</a:t>
            </a:r>
          </a:p>
          <a:p>
            <a:pPr marL="0" indent="0">
              <a:buNone/>
            </a:pPr>
            <a:endParaRPr lang="en-US" dirty="0">
              <a:latin typeface="Consolas" panose="020B0609020204030204" pitchFamily="49" charset="0"/>
            </a:endParaRPr>
          </a:p>
          <a:p>
            <a:pPr marL="0" indent="0">
              <a:buNone/>
            </a:pPr>
            <a:r>
              <a:rPr lang="en-US" dirty="0"/>
              <a:t>In the “portal all” database:</a:t>
            </a:r>
          </a:p>
        </p:txBody>
      </p:sp>
      <p:sp>
        <p:nvSpPr>
          <p:cNvPr id="4" name="TextBox 3">
            <a:extLst>
              <a:ext uri="{FF2B5EF4-FFF2-40B4-BE49-F238E27FC236}">
                <a16:creationId xmlns:a16="http://schemas.microsoft.com/office/drawing/2014/main" id="{39E3AE84-AA95-45BE-B21F-C5E6C4A3A325}"/>
              </a:ext>
            </a:extLst>
          </p:cNvPr>
          <p:cNvSpPr txBox="1"/>
          <p:nvPr/>
        </p:nvSpPr>
        <p:spPr>
          <a:xfrm>
            <a:off x="749559" y="3427022"/>
            <a:ext cx="10692881" cy="2246769"/>
          </a:xfrm>
          <a:prstGeom prst="rect">
            <a:avLst/>
          </a:prstGeom>
          <a:solidFill>
            <a:srgbClr val="F3F6FB"/>
          </a:solidFill>
          <a:ln>
            <a:solidFill>
              <a:schemeClr val="tx1"/>
            </a:solidFill>
          </a:ln>
        </p:spPr>
        <p:txBody>
          <a:bodyPr wrap="square" rtlCol="0">
            <a:spAutoFit/>
          </a:bodyPr>
          <a:lstStyle/>
          <a:p>
            <a:r>
              <a:rPr lang="en-US" sz="2800" b="1" dirty="0">
                <a:latin typeface="Consolas" panose="020B0609020204030204" pitchFamily="49" charset="0"/>
              </a:rPr>
              <a:t>SELECT</a:t>
            </a:r>
            <a:r>
              <a:rPr lang="en-US" sz="2800" dirty="0">
                <a:latin typeface="Consolas" panose="020B0609020204030204" pitchFamily="49" charset="0"/>
              </a:rPr>
              <a:t> </a:t>
            </a:r>
            <a:r>
              <a:rPr lang="en-US" sz="2800" dirty="0" err="1">
                <a:latin typeface="Consolas" panose="020B0609020204030204" pitchFamily="49" charset="0"/>
              </a:rPr>
              <a:t>species_id</a:t>
            </a:r>
            <a:r>
              <a:rPr lang="en-US" sz="2800" dirty="0">
                <a:latin typeface="Consolas" panose="020B0609020204030204" pitchFamily="49" charset="0"/>
              </a:rPr>
              <a:t>, </a:t>
            </a:r>
            <a:r>
              <a:rPr lang="en-US" sz="2800" b="1" dirty="0">
                <a:latin typeface="Consolas" panose="020B0609020204030204" pitchFamily="49" charset="0"/>
              </a:rPr>
              <a:t>COUNT(*)</a:t>
            </a:r>
            <a:r>
              <a:rPr lang="en-US" sz="2800" dirty="0">
                <a:latin typeface="Consolas" panose="020B0609020204030204" pitchFamily="49" charset="0"/>
              </a:rPr>
              <a:t>, </a:t>
            </a:r>
            <a:r>
              <a:rPr lang="en-US" sz="2800" b="1" dirty="0">
                <a:latin typeface="Consolas" panose="020B0609020204030204" pitchFamily="49" charset="0"/>
              </a:rPr>
              <a:t>MIN(</a:t>
            </a:r>
            <a:r>
              <a:rPr lang="en-US" sz="2800" dirty="0">
                <a:latin typeface="Consolas" panose="020B0609020204030204" pitchFamily="49" charset="0"/>
              </a:rPr>
              <a:t>weight</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MAX(</a:t>
            </a:r>
            <a:r>
              <a:rPr lang="en-US" sz="2800" dirty="0">
                <a:latin typeface="Consolas" panose="020B0609020204030204" pitchFamily="49" charset="0"/>
              </a:rPr>
              <a:t>weight</a:t>
            </a:r>
            <a:r>
              <a:rPr lang="en-US" sz="2800" b="1" dirty="0">
                <a:latin typeface="Consolas" panose="020B0609020204030204" pitchFamily="49" charset="0"/>
              </a:rPr>
              <a:t>)</a:t>
            </a:r>
            <a:r>
              <a:rPr lang="en-US" sz="2800" dirty="0">
                <a:latin typeface="Consolas" panose="020B0609020204030204" pitchFamily="49" charset="0"/>
              </a:rPr>
              <a:t>, </a:t>
            </a:r>
            <a:r>
              <a:rPr lang="en-US" sz="2800" b="1" dirty="0">
                <a:latin typeface="Consolas" panose="020B0609020204030204" pitchFamily="49" charset="0"/>
              </a:rPr>
              <a:t>AVG(</a:t>
            </a:r>
            <a:r>
              <a:rPr lang="en-US" sz="2800" dirty="0">
                <a:latin typeface="Consolas" panose="020B0609020204030204" pitchFamily="49" charset="0"/>
              </a:rPr>
              <a:t>weight</a:t>
            </a:r>
            <a:r>
              <a:rPr lang="en-US" sz="2800" b="1" dirty="0">
                <a:latin typeface="Consolas" panose="020B0609020204030204" pitchFamily="49" charset="0"/>
              </a:rPr>
              <a:t>)</a:t>
            </a:r>
          </a:p>
          <a:p>
            <a:r>
              <a:rPr lang="en-US" sz="2800" b="1" dirty="0">
                <a:latin typeface="Consolas" panose="020B0609020204030204" pitchFamily="49" charset="0"/>
              </a:rPr>
              <a:t>FROM</a:t>
            </a:r>
            <a:r>
              <a:rPr lang="en-US" sz="2800" dirty="0">
                <a:latin typeface="Consolas" panose="020B0609020204030204" pitchFamily="49" charset="0"/>
              </a:rPr>
              <a:t> surveys</a:t>
            </a:r>
          </a:p>
          <a:p>
            <a:r>
              <a:rPr lang="en-US" sz="2800" b="1" dirty="0">
                <a:latin typeface="Consolas" panose="020B0609020204030204" pitchFamily="49" charset="0"/>
              </a:rPr>
              <a:t>GROUP BY </a:t>
            </a:r>
            <a:r>
              <a:rPr lang="en-US" sz="2800" dirty="0" err="1">
                <a:latin typeface="Consolas" panose="020B0609020204030204" pitchFamily="49" charset="0"/>
              </a:rPr>
              <a:t>species_id</a:t>
            </a:r>
            <a:endParaRPr lang="en-US" sz="2800" dirty="0">
              <a:latin typeface="Consolas" panose="020B0609020204030204" pitchFamily="49" charset="0"/>
            </a:endParaRPr>
          </a:p>
          <a:p>
            <a:r>
              <a:rPr lang="en-US" sz="2800" b="1" dirty="0">
                <a:latin typeface="Consolas" panose="020B0609020204030204" pitchFamily="49" charset="0"/>
              </a:rPr>
              <a:t>ORDER BY </a:t>
            </a:r>
            <a:r>
              <a:rPr lang="en-US" sz="2800" dirty="0" err="1">
                <a:latin typeface="Consolas" panose="020B0609020204030204" pitchFamily="49" charset="0"/>
              </a:rPr>
              <a:t>species_id</a:t>
            </a:r>
            <a:r>
              <a:rPr lang="en-US" sz="2800" dirty="0">
                <a:latin typeface="Consolas" panose="020B0609020204030204" pitchFamily="49" charset="0"/>
              </a:rPr>
              <a:t> </a:t>
            </a:r>
            <a:r>
              <a:rPr lang="en-US" sz="2800" b="1" dirty="0">
                <a:latin typeface="Consolas" panose="020B0609020204030204" pitchFamily="49" charset="0"/>
              </a:rPr>
              <a:t>ASC</a:t>
            </a:r>
          </a:p>
        </p:txBody>
      </p:sp>
    </p:spTree>
    <p:extLst>
      <p:ext uri="{BB962C8B-B14F-4D97-AF65-F5344CB8AC3E}">
        <p14:creationId xmlns:p14="http://schemas.microsoft.com/office/powerpoint/2010/main" val="1278157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6B01-09D2-4220-A37B-483694266317}"/>
              </a:ext>
            </a:extLst>
          </p:cNvPr>
          <p:cNvSpPr>
            <a:spLocks noGrp="1"/>
          </p:cNvSpPr>
          <p:nvPr>
            <p:ph type="title"/>
          </p:nvPr>
        </p:nvSpPr>
        <p:spPr/>
        <p:txBody>
          <a:bodyPr/>
          <a:lstStyle/>
          <a:p>
            <a:r>
              <a:rPr lang="en-US"/>
              <a:t>Saving queries and results</a:t>
            </a:r>
          </a:p>
        </p:txBody>
      </p:sp>
      <p:sp>
        <p:nvSpPr>
          <p:cNvPr id="3" name="Content Placeholder 2">
            <a:extLst>
              <a:ext uri="{FF2B5EF4-FFF2-40B4-BE49-F238E27FC236}">
                <a16:creationId xmlns:a16="http://schemas.microsoft.com/office/drawing/2014/main" id="{B0734550-8D69-469E-BB63-C81E879DDB3F}"/>
              </a:ext>
            </a:extLst>
          </p:cNvPr>
          <p:cNvSpPr>
            <a:spLocks noGrp="1"/>
          </p:cNvSpPr>
          <p:nvPr>
            <p:ph idx="1"/>
          </p:nvPr>
        </p:nvSpPr>
        <p:spPr/>
        <p:txBody>
          <a:bodyPr/>
          <a:lstStyle/>
          <a:p>
            <a:r>
              <a:rPr lang="en-US" dirty="0"/>
              <a:t>SQL </a:t>
            </a:r>
            <a:r>
              <a:rPr lang="en-US" i="1" dirty="0"/>
              <a:t>queries</a:t>
            </a:r>
            <a:r>
              <a:rPr lang="en-US" dirty="0"/>
              <a:t> can be saved as a plaintext .</a:t>
            </a:r>
            <a:r>
              <a:rPr lang="en-US" dirty="0" err="1"/>
              <a:t>sql</a:t>
            </a:r>
            <a:r>
              <a:rPr lang="en-US" dirty="0"/>
              <a:t> file</a:t>
            </a:r>
          </a:p>
          <a:p>
            <a:pPr lvl="1"/>
            <a:r>
              <a:rPr lang="en-US" dirty="0"/>
              <a:t>Comments (marked with -- ) can be very helpful reminders</a:t>
            </a:r>
          </a:p>
          <a:p>
            <a:r>
              <a:rPr lang="en-US" dirty="0"/>
              <a:t>SQL </a:t>
            </a:r>
            <a:r>
              <a:rPr lang="en-US" i="1" dirty="0"/>
              <a:t>result sets</a:t>
            </a:r>
            <a:r>
              <a:rPr lang="en-US" dirty="0"/>
              <a:t> can be exported as .csv files</a:t>
            </a:r>
          </a:p>
          <a:p>
            <a:pPr lvl="1"/>
            <a:r>
              <a:rPr lang="en-US" dirty="0"/>
              <a:t>Can be opened (and further manipulated) and visualized in Excel and many other applications</a:t>
            </a:r>
          </a:p>
          <a:p>
            <a:pPr lvl="1"/>
            <a:r>
              <a:rPr lang="en-US" dirty="0"/>
              <a:t>Can be used more programmatically with languages like python or R</a:t>
            </a:r>
          </a:p>
          <a:p>
            <a:endParaRPr lang="en-US" dirty="0"/>
          </a:p>
        </p:txBody>
      </p:sp>
      <p:pic>
        <p:nvPicPr>
          <p:cNvPr id="4" name="Picture 3">
            <a:extLst>
              <a:ext uri="{FF2B5EF4-FFF2-40B4-BE49-F238E27FC236}">
                <a16:creationId xmlns:a16="http://schemas.microsoft.com/office/drawing/2014/main" id="{4DDA8859-529A-4174-B73B-414FF937550F}"/>
              </a:ext>
            </a:extLst>
          </p:cNvPr>
          <p:cNvPicPr>
            <a:picLocks noChangeAspect="1"/>
          </p:cNvPicPr>
          <p:nvPr/>
        </p:nvPicPr>
        <p:blipFill>
          <a:blip r:embed="rId2"/>
          <a:stretch>
            <a:fillRect/>
          </a:stretch>
        </p:blipFill>
        <p:spPr>
          <a:xfrm>
            <a:off x="9002295" y="1529980"/>
            <a:ext cx="949187" cy="1028286"/>
          </a:xfrm>
          <a:prstGeom prst="rect">
            <a:avLst/>
          </a:prstGeom>
        </p:spPr>
      </p:pic>
      <p:pic>
        <p:nvPicPr>
          <p:cNvPr id="5" name="Picture 4">
            <a:extLst>
              <a:ext uri="{FF2B5EF4-FFF2-40B4-BE49-F238E27FC236}">
                <a16:creationId xmlns:a16="http://schemas.microsoft.com/office/drawing/2014/main" id="{9D9F0C32-986D-43CE-AA49-C0CF5C701A89}"/>
              </a:ext>
            </a:extLst>
          </p:cNvPr>
          <p:cNvPicPr>
            <a:picLocks noChangeAspect="1"/>
          </p:cNvPicPr>
          <p:nvPr/>
        </p:nvPicPr>
        <p:blipFill>
          <a:blip r:embed="rId3"/>
          <a:stretch>
            <a:fillRect/>
          </a:stretch>
        </p:blipFill>
        <p:spPr>
          <a:xfrm>
            <a:off x="502578" y="4670883"/>
            <a:ext cx="1192658" cy="1192658"/>
          </a:xfrm>
          <a:prstGeom prst="rect">
            <a:avLst/>
          </a:prstGeom>
        </p:spPr>
      </p:pic>
      <p:pic>
        <p:nvPicPr>
          <p:cNvPr id="6" name="Picture 5">
            <a:extLst>
              <a:ext uri="{FF2B5EF4-FFF2-40B4-BE49-F238E27FC236}">
                <a16:creationId xmlns:a16="http://schemas.microsoft.com/office/drawing/2014/main" id="{B06DA0DB-AC1D-4DFB-B96F-A6C192D50CDC}"/>
              </a:ext>
            </a:extLst>
          </p:cNvPr>
          <p:cNvPicPr>
            <a:picLocks noChangeAspect="1"/>
          </p:cNvPicPr>
          <p:nvPr/>
        </p:nvPicPr>
        <p:blipFill>
          <a:blip r:embed="rId4"/>
          <a:stretch>
            <a:fillRect/>
          </a:stretch>
        </p:blipFill>
        <p:spPr>
          <a:xfrm>
            <a:off x="2303786" y="4382021"/>
            <a:ext cx="4136311" cy="2212265"/>
          </a:xfrm>
          <a:prstGeom prst="rect">
            <a:avLst/>
          </a:prstGeom>
        </p:spPr>
      </p:pic>
      <p:pic>
        <p:nvPicPr>
          <p:cNvPr id="7" name="Picture 6">
            <a:extLst>
              <a:ext uri="{FF2B5EF4-FFF2-40B4-BE49-F238E27FC236}">
                <a16:creationId xmlns:a16="http://schemas.microsoft.com/office/drawing/2014/main" id="{A16D4A1A-D549-4A71-BA17-AE0E503BCE12}"/>
              </a:ext>
            </a:extLst>
          </p:cNvPr>
          <p:cNvPicPr>
            <a:picLocks noChangeAspect="1"/>
          </p:cNvPicPr>
          <p:nvPr/>
        </p:nvPicPr>
        <p:blipFill>
          <a:blip r:embed="rId5"/>
          <a:stretch>
            <a:fillRect/>
          </a:stretch>
        </p:blipFill>
        <p:spPr>
          <a:xfrm>
            <a:off x="7387846" y="4382021"/>
            <a:ext cx="4178083" cy="2203714"/>
          </a:xfrm>
          <a:prstGeom prst="rect">
            <a:avLst/>
          </a:prstGeom>
          <a:ln>
            <a:solidFill>
              <a:schemeClr val="tx1"/>
            </a:solidFill>
          </a:ln>
        </p:spPr>
      </p:pic>
      <p:sp>
        <p:nvSpPr>
          <p:cNvPr id="8" name="Arrow: Right 7">
            <a:extLst>
              <a:ext uri="{FF2B5EF4-FFF2-40B4-BE49-F238E27FC236}">
                <a16:creationId xmlns:a16="http://schemas.microsoft.com/office/drawing/2014/main" id="{1DAF6D0F-C8CA-4734-974D-83FCE11CF128}"/>
              </a:ext>
            </a:extLst>
          </p:cNvPr>
          <p:cNvSpPr/>
          <p:nvPr/>
        </p:nvSpPr>
        <p:spPr>
          <a:xfrm>
            <a:off x="6524090" y="5178175"/>
            <a:ext cx="770562"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876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02F9-B6E1-45FB-A77A-8A17CD453724}"/>
              </a:ext>
            </a:extLst>
          </p:cNvPr>
          <p:cNvSpPr>
            <a:spLocks noGrp="1"/>
          </p:cNvSpPr>
          <p:nvPr>
            <p:ph type="title"/>
          </p:nvPr>
        </p:nvSpPr>
        <p:spPr/>
        <p:txBody>
          <a:bodyPr/>
          <a:lstStyle/>
          <a:p>
            <a:r>
              <a:rPr lang="en-US" dirty="0"/>
              <a:t>SQL + other programming languages</a:t>
            </a:r>
          </a:p>
        </p:txBody>
      </p:sp>
      <p:sp>
        <p:nvSpPr>
          <p:cNvPr id="3" name="Content Placeholder 2">
            <a:extLst>
              <a:ext uri="{FF2B5EF4-FFF2-40B4-BE49-F238E27FC236}">
                <a16:creationId xmlns:a16="http://schemas.microsoft.com/office/drawing/2014/main" id="{9AD60AA9-2695-4ABD-8CAC-C98BEA1EA27B}"/>
              </a:ext>
            </a:extLst>
          </p:cNvPr>
          <p:cNvSpPr>
            <a:spLocks noGrp="1"/>
          </p:cNvSpPr>
          <p:nvPr>
            <p:ph idx="1"/>
          </p:nvPr>
        </p:nvSpPr>
        <p:spPr>
          <a:xfrm>
            <a:off x="838200" y="4851399"/>
            <a:ext cx="10515600" cy="1325563"/>
          </a:xfrm>
        </p:spPr>
        <p:txBody>
          <a:bodyPr>
            <a:normAutofit/>
          </a:bodyPr>
          <a:lstStyle/>
          <a:p>
            <a:pPr marL="0" indent="0">
              <a:buNone/>
            </a:pPr>
            <a:r>
              <a:rPr lang="en-US" dirty="0"/>
              <a:t>Many (most?) modern programming languages (python, R, </a:t>
            </a:r>
            <a:r>
              <a:rPr lang="en-US" dirty="0" err="1"/>
              <a:t>javascript</a:t>
            </a:r>
            <a:r>
              <a:rPr lang="en-US" dirty="0"/>
              <a:t>, Java, C#...) have libraries for connecting to a variety of </a:t>
            </a:r>
            <a:r>
              <a:rPr lang="en-US" dirty="0" err="1"/>
              <a:t>RDBMSes</a:t>
            </a:r>
            <a:r>
              <a:rPr lang="en-US" dirty="0"/>
              <a:t>.</a:t>
            </a:r>
          </a:p>
        </p:txBody>
      </p:sp>
      <p:pic>
        <p:nvPicPr>
          <p:cNvPr id="4" name="Picture 3">
            <a:extLst>
              <a:ext uri="{FF2B5EF4-FFF2-40B4-BE49-F238E27FC236}">
                <a16:creationId xmlns:a16="http://schemas.microsoft.com/office/drawing/2014/main" id="{BFE67905-CEE9-4D49-987E-936CF4433231}"/>
              </a:ext>
            </a:extLst>
          </p:cNvPr>
          <p:cNvPicPr>
            <a:picLocks noChangeAspect="1"/>
          </p:cNvPicPr>
          <p:nvPr/>
        </p:nvPicPr>
        <p:blipFill>
          <a:blip r:embed="rId3"/>
          <a:stretch>
            <a:fillRect/>
          </a:stretch>
        </p:blipFill>
        <p:spPr>
          <a:xfrm>
            <a:off x="838199" y="1582934"/>
            <a:ext cx="9995897" cy="2958244"/>
          </a:xfrm>
          <a:prstGeom prst="rect">
            <a:avLst/>
          </a:prstGeom>
        </p:spPr>
      </p:pic>
    </p:spTree>
    <p:extLst>
      <p:ext uri="{BB962C8B-B14F-4D97-AF65-F5344CB8AC3E}">
        <p14:creationId xmlns:p14="http://schemas.microsoft.com/office/powerpoint/2010/main" val="121264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69C-3534-4AE3-91DC-7413B396CDF2}"/>
              </a:ext>
            </a:extLst>
          </p:cNvPr>
          <p:cNvSpPr>
            <a:spLocks noGrp="1"/>
          </p:cNvSpPr>
          <p:nvPr>
            <p:ph type="title"/>
          </p:nvPr>
        </p:nvSpPr>
        <p:spPr/>
        <p:txBody>
          <a:bodyPr/>
          <a:lstStyle/>
          <a:p>
            <a:r>
              <a:rPr lang="en-US"/>
              <a:t>If you want more…</a:t>
            </a:r>
          </a:p>
        </p:txBody>
      </p:sp>
      <p:sp>
        <p:nvSpPr>
          <p:cNvPr id="3" name="Content Placeholder 2">
            <a:extLst>
              <a:ext uri="{FF2B5EF4-FFF2-40B4-BE49-F238E27FC236}">
                <a16:creationId xmlns:a16="http://schemas.microsoft.com/office/drawing/2014/main" id="{B75D0D84-E377-4069-B95D-F3B0AD970A3B}"/>
              </a:ext>
            </a:extLst>
          </p:cNvPr>
          <p:cNvSpPr>
            <a:spLocks noGrp="1"/>
          </p:cNvSpPr>
          <p:nvPr>
            <p:ph idx="1"/>
          </p:nvPr>
        </p:nvSpPr>
        <p:spPr/>
        <p:txBody>
          <a:bodyPr>
            <a:normAutofit lnSpcReduction="10000"/>
          </a:bodyPr>
          <a:lstStyle/>
          <a:p>
            <a:r>
              <a:rPr lang="en-US" dirty="0" err="1">
                <a:hlinkClick r:id="rId2"/>
              </a:rPr>
              <a:t>RCE@Pitt</a:t>
            </a:r>
            <a:r>
              <a:rPr lang="en-US" dirty="0"/>
              <a:t> workshops by SCI</a:t>
            </a:r>
          </a:p>
          <a:p>
            <a:pPr lvl="1"/>
            <a:r>
              <a:rPr lang="en-US" dirty="0"/>
              <a:t>8 weeks of data-centric workshops; 2 of them are about SQL</a:t>
            </a:r>
          </a:p>
          <a:p>
            <a:endParaRPr lang="en-US" dirty="0"/>
          </a:p>
          <a:p>
            <a:r>
              <a:rPr lang="en-US" dirty="0"/>
              <a:t>Videos and courses at </a:t>
            </a:r>
            <a:r>
              <a:rPr lang="en-US" dirty="0">
                <a:hlinkClick r:id="rId3"/>
              </a:rPr>
              <a:t>LinkedIn Learning</a:t>
            </a:r>
            <a:endParaRPr lang="en-US" dirty="0"/>
          </a:p>
          <a:p>
            <a:pPr lvl="1"/>
            <a:r>
              <a:rPr lang="en-US" dirty="0"/>
              <a:t>Free for Pitt students, faculty, and staff (via CSSD)</a:t>
            </a:r>
          </a:p>
          <a:p>
            <a:pPr lvl="1"/>
            <a:r>
              <a:rPr lang="en-US" dirty="0"/>
              <a:t>(formerly Lynda.com)</a:t>
            </a:r>
          </a:p>
          <a:p>
            <a:endParaRPr lang="en-US" dirty="0"/>
          </a:p>
          <a:p>
            <a:r>
              <a:rPr lang="en-US" dirty="0" err="1"/>
              <a:t>Ebooks</a:t>
            </a:r>
            <a:r>
              <a:rPr lang="en-US" dirty="0"/>
              <a:t> and videos at </a:t>
            </a:r>
            <a:r>
              <a:rPr lang="en-US" dirty="0">
                <a:hlinkClick r:id="rId4"/>
              </a:rPr>
              <a:t>O’Reilly</a:t>
            </a:r>
            <a:endParaRPr lang="en-US" dirty="0"/>
          </a:p>
          <a:p>
            <a:pPr lvl="1"/>
            <a:r>
              <a:rPr lang="en-US" dirty="0"/>
              <a:t>Free for Pitt students, faculty, and staff (library subscription)</a:t>
            </a:r>
          </a:p>
          <a:p>
            <a:pPr lvl="1"/>
            <a:r>
              <a:rPr lang="en-US" dirty="0"/>
              <a:t>(formerly Safari </a:t>
            </a:r>
            <a:r>
              <a:rPr lang="en-US" dirty="0" err="1"/>
              <a:t>Ebooks</a:t>
            </a:r>
            <a:r>
              <a:rPr lang="en-US" dirty="0"/>
              <a:t>)</a:t>
            </a:r>
          </a:p>
        </p:txBody>
      </p:sp>
      <p:pic>
        <p:nvPicPr>
          <p:cNvPr id="4" name="Picture 3">
            <a:extLst>
              <a:ext uri="{FF2B5EF4-FFF2-40B4-BE49-F238E27FC236}">
                <a16:creationId xmlns:a16="http://schemas.microsoft.com/office/drawing/2014/main" id="{C937DF23-8627-40D8-964E-6352D4B9313A}"/>
              </a:ext>
            </a:extLst>
          </p:cNvPr>
          <p:cNvPicPr>
            <a:picLocks noChangeAspect="1"/>
          </p:cNvPicPr>
          <p:nvPr/>
        </p:nvPicPr>
        <p:blipFill>
          <a:blip r:embed="rId5"/>
          <a:stretch>
            <a:fillRect/>
          </a:stretch>
        </p:blipFill>
        <p:spPr>
          <a:xfrm>
            <a:off x="8356561" y="3001005"/>
            <a:ext cx="3309825" cy="855990"/>
          </a:xfrm>
          <a:prstGeom prst="rect">
            <a:avLst/>
          </a:prstGeom>
        </p:spPr>
      </p:pic>
      <p:pic>
        <p:nvPicPr>
          <p:cNvPr id="5" name="Picture 4">
            <a:extLst>
              <a:ext uri="{FF2B5EF4-FFF2-40B4-BE49-F238E27FC236}">
                <a16:creationId xmlns:a16="http://schemas.microsoft.com/office/drawing/2014/main" id="{60927DAB-48F2-487A-A05A-4AEF3D940B98}"/>
              </a:ext>
            </a:extLst>
          </p:cNvPr>
          <p:cNvPicPr>
            <a:picLocks noChangeAspect="1"/>
          </p:cNvPicPr>
          <p:nvPr/>
        </p:nvPicPr>
        <p:blipFill>
          <a:blip r:embed="rId6"/>
          <a:stretch>
            <a:fillRect/>
          </a:stretch>
        </p:blipFill>
        <p:spPr>
          <a:xfrm>
            <a:off x="8789713" y="5654992"/>
            <a:ext cx="2443519" cy="791699"/>
          </a:xfrm>
          <a:prstGeom prst="rect">
            <a:avLst/>
          </a:prstGeom>
        </p:spPr>
      </p:pic>
    </p:spTree>
    <p:extLst>
      <p:ext uri="{BB962C8B-B14F-4D97-AF65-F5344CB8AC3E}">
        <p14:creationId xmlns:p14="http://schemas.microsoft.com/office/powerpoint/2010/main" val="863992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6906-1DAD-4F4F-A29D-554A85309899}"/>
              </a:ext>
            </a:extLst>
          </p:cNvPr>
          <p:cNvSpPr>
            <a:spLocks noGrp="1"/>
          </p:cNvSpPr>
          <p:nvPr>
            <p:ph type="title"/>
          </p:nvPr>
        </p:nvSpPr>
        <p:spPr/>
        <p:txBody>
          <a:bodyPr/>
          <a:lstStyle/>
          <a:p>
            <a:r>
              <a:rPr lang="en-US"/>
              <a:t>How did we do?</a:t>
            </a:r>
          </a:p>
        </p:txBody>
      </p:sp>
      <p:sp>
        <p:nvSpPr>
          <p:cNvPr id="3" name="Content Placeholder 2">
            <a:extLst>
              <a:ext uri="{FF2B5EF4-FFF2-40B4-BE49-F238E27FC236}">
                <a16:creationId xmlns:a16="http://schemas.microsoft.com/office/drawing/2014/main" id="{74FDFE32-8600-469A-997D-6977A857565F}"/>
              </a:ext>
            </a:extLst>
          </p:cNvPr>
          <p:cNvSpPr>
            <a:spLocks noGrp="1"/>
          </p:cNvSpPr>
          <p:nvPr>
            <p:ph idx="1"/>
          </p:nvPr>
        </p:nvSpPr>
        <p:spPr/>
        <p:txBody>
          <a:bodyPr>
            <a:normAutofit/>
          </a:bodyPr>
          <a:lstStyle/>
          <a:p>
            <a:r>
              <a:rPr lang="en-US"/>
              <a:t>Please complete our survey!</a:t>
            </a:r>
          </a:p>
          <a:p>
            <a:endParaRPr lang="en-US"/>
          </a:p>
          <a:p>
            <a:endParaRPr lang="en-US"/>
          </a:p>
          <a:p>
            <a:r>
              <a:rPr lang="en-US"/>
              <a:t>Check out our other workshops: </a:t>
            </a:r>
            <a:r>
              <a:rPr lang="en-US">
                <a:hlinkClick r:id="rId2"/>
              </a:rPr>
              <a:t>https://pi.tt/ds-workshops</a:t>
            </a:r>
            <a:r>
              <a:rPr lang="en-US"/>
              <a:t> </a:t>
            </a:r>
          </a:p>
          <a:p>
            <a:r>
              <a:rPr lang="en-US"/>
              <a:t>Follow us on twitter: </a:t>
            </a:r>
            <a:r>
              <a:rPr lang="en-US">
                <a:hlinkClick r:id="rId3"/>
              </a:rPr>
              <a:t>@</a:t>
            </a:r>
            <a:r>
              <a:rPr lang="en-US" err="1">
                <a:hlinkClick r:id="rId3"/>
              </a:rPr>
              <a:t>DSSatPitt</a:t>
            </a:r>
            <a:endParaRPr lang="en-US"/>
          </a:p>
          <a:p>
            <a:endParaRPr lang="en-US"/>
          </a:p>
          <a:p>
            <a:endParaRPr lang="en-US"/>
          </a:p>
          <a:p>
            <a:r>
              <a:rPr lang="en-US"/>
              <a:t>Contact me: Dominic Bordelon, </a:t>
            </a:r>
            <a:r>
              <a:rPr lang="en-US">
                <a:hlinkClick r:id="rId4"/>
              </a:rPr>
              <a:t>djb190@pitt.edu</a:t>
            </a:r>
            <a:r>
              <a:rPr lang="en-US"/>
              <a:t> </a:t>
            </a:r>
          </a:p>
        </p:txBody>
      </p:sp>
    </p:spTree>
    <p:extLst>
      <p:ext uri="{BB962C8B-B14F-4D97-AF65-F5344CB8AC3E}">
        <p14:creationId xmlns:p14="http://schemas.microsoft.com/office/powerpoint/2010/main" val="238348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6414-F6F4-475C-BF43-FDE746CDBA91}"/>
              </a:ext>
            </a:extLst>
          </p:cNvPr>
          <p:cNvSpPr>
            <a:spLocks noGrp="1"/>
          </p:cNvSpPr>
          <p:nvPr>
            <p:ph type="title"/>
          </p:nvPr>
        </p:nvSpPr>
        <p:spPr/>
        <p:txBody>
          <a:bodyPr/>
          <a:lstStyle/>
          <a:p>
            <a:r>
              <a:rPr lang="en-US"/>
              <a:t>Image credits</a:t>
            </a:r>
          </a:p>
        </p:txBody>
      </p:sp>
      <p:sp>
        <p:nvSpPr>
          <p:cNvPr id="3" name="Content Placeholder 2">
            <a:extLst>
              <a:ext uri="{FF2B5EF4-FFF2-40B4-BE49-F238E27FC236}">
                <a16:creationId xmlns:a16="http://schemas.microsoft.com/office/drawing/2014/main" id="{94102CA8-1DCB-4776-88D3-A6480B53018B}"/>
              </a:ext>
            </a:extLst>
          </p:cNvPr>
          <p:cNvSpPr>
            <a:spLocks noGrp="1"/>
          </p:cNvSpPr>
          <p:nvPr>
            <p:ph idx="1"/>
          </p:nvPr>
        </p:nvSpPr>
        <p:spPr/>
        <p:txBody>
          <a:bodyPr/>
          <a:lstStyle/>
          <a:p>
            <a:r>
              <a:rPr lang="en-US"/>
              <a:t>Cover slide: Photo by </a:t>
            </a:r>
            <a:r>
              <a:rPr lang="en-US" err="1">
                <a:hlinkClick r:id="rId2"/>
              </a:rPr>
              <a:t>Ugur</a:t>
            </a:r>
            <a:r>
              <a:rPr lang="en-US">
                <a:hlinkClick r:id="rId2"/>
              </a:rPr>
              <a:t> </a:t>
            </a:r>
            <a:r>
              <a:rPr lang="en-US" err="1">
                <a:hlinkClick r:id="rId2"/>
              </a:rPr>
              <a:t>Akdemir</a:t>
            </a:r>
            <a:r>
              <a:rPr lang="en-US"/>
              <a:t> on </a:t>
            </a:r>
            <a:r>
              <a:rPr lang="en-US" err="1">
                <a:hlinkClick r:id="rId3"/>
              </a:rPr>
              <a:t>Unsplash</a:t>
            </a:r>
            <a:endParaRPr lang="en-US"/>
          </a:p>
          <a:p>
            <a:endParaRPr lang="en-US"/>
          </a:p>
        </p:txBody>
      </p:sp>
    </p:spTree>
    <p:extLst>
      <p:ext uri="{BB962C8B-B14F-4D97-AF65-F5344CB8AC3E}">
        <p14:creationId xmlns:p14="http://schemas.microsoft.com/office/powerpoint/2010/main" val="264165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8A3E-BFC5-45EA-9D1C-E98B2EAF536A}"/>
              </a:ext>
            </a:extLst>
          </p:cNvPr>
          <p:cNvSpPr>
            <a:spLocks noGrp="1"/>
          </p:cNvSpPr>
          <p:nvPr>
            <p:ph type="title"/>
          </p:nvPr>
        </p:nvSpPr>
        <p:spPr/>
        <p:txBody>
          <a:bodyPr/>
          <a:lstStyle/>
          <a:p>
            <a:r>
              <a:rPr lang="en-US"/>
              <a:t>SQL box template</a:t>
            </a:r>
          </a:p>
        </p:txBody>
      </p:sp>
      <p:sp>
        <p:nvSpPr>
          <p:cNvPr id="4" name="TextBox 3">
            <a:extLst>
              <a:ext uri="{FF2B5EF4-FFF2-40B4-BE49-F238E27FC236}">
                <a16:creationId xmlns:a16="http://schemas.microsoft.com/office/drawing/2014/main" id="{CB94D8C3-44C8-4B11-9875-1B5A6D2CB0AD}"/>
              </a:ext>
            </a:extLst>
          </p:cNvPr>
          <p:cNvSpPr txBox="1"/>
          <p:nvPr/>
        </p:nvSpPr>
        <p:spPr>
          <a:xfrm>
            <a:off x="461970" y="2440704"/>
            <a:ext cx="10692881" cy="1384995"/>
          </a:xfrm>
          <a:prstGeom prst="rect">
            <a:avLst/>
          </a:prstGeom>
          <a:solidFill>
            <a:srgbClr val="F3F6FB"/>
          </a:solidFill>
          <a:ln>
            <a:solidFill>
              <a:schemeClr val="tx1"/>
            </a:solidFill>
          </a:ln>
        </p:spPr>
        <p:txBody>
          <a:bodyPr wrap="square" rtlCol="0">
            <a:spAutoFit/>
          </a:bodyPr>
          <a:lstStyle/>
          <a:p>
            <a:r>
              <a:rPr lang="en-US" sz="2800" b="1">
                <a:latin typeface="Consolas" panose="020B0609020204030204" pitchFamily="49" charset="0"/>
              </a:rPr>
              <a:t>SELECT</a:t>
            </a:r>
            <a:r>
              <a:rPr lang="en-US" sz="2800">
                <a:latin typeface="Consolas" panose="020B0609020204030204" pitchFamily="49" charset="0"/>
              </a:rPr>
              <a:t> </a:t>
            </a:r>
            <a:r>
              <a:rPr lang="en-US" sz="2800" err="1">
                <a:latin typeface="Consolas" panose="020B0609020204030204" pitchFamily="49" charset="0"/>
              </a:rPr>
              <a:t>EmployeeID</a:t>
            </a:r>
            <a:r>
              <a:rPr lang="en-US" sz="2800">
                <a:latin typeface="Consolas" panose="020B0609020204030204" pitchFamily="49" charset="0"/>
              </a:rPr>
              <a:t>, </a:t>
            </a:r>
            <a:r>
              <a:rPr lang="en-US" sz="2800" err="1">
                <a:latin typeface="Consolas" panose="020B0609020204030204" pitchFamily="49" charset="0"/>
              </a:rPr>
              <a:t>LastName</a:t>
            </a:r>
            <a:r>
              <a:rPr lang="en-US" sz="2800">
                <a:latin typeface="Consolas" panose="020B0609020204030204" pitchFamily="49" charset="0"/>
              </a:rPr>
              <a:t>, FirstName, Title</a:t>
            </a:r>
            <a:br>
              <a:rPr lang="en-US" sz="2800">
                <a:latin typeface="Consolas" panose="020B0609020204030204" pitchFamily="49" charset="0"/>
              </a:rPr>
            </a:br>
            <a:r>
              <a:rPr lang="en-US" sz="2800" b="1">
                <a:latin typeface="Consolas" panose="020B0609020204030204" pitchFamily="49" charset="0"/>
              </a:rPr>
              <a:t>FROM</a:t>
            </a:r>
            <a:r>
              <a:rPr lang="en-US" sz="2800">
                <a:latin typeface="Consolas" panose="020B0609020204030204" pitchFamily="49" charset="0"/>
              </a:rPr>
              <a:t> Employee</a:t>
            </a:r>
          </a:p>
          <a:p>
            <a:r>
              <a:rPr lang="en-US" sz="2800" b="1">
                <a:latin typeface="Consolas" panose="020B0609020204030204" pitchFamily="49" charset="0"/>
              </a:rPr>
              <a:t>WHERE</a:t>
            </a:r>
            <a:r>
              <a:rPr lang="en-US" sz="2800">
                <a:latin typeface="Consolas" panose="020B0609020204030204" pitchFamily="49" charset="0"/>
              </a:rPr>
              <a:t> Title = "IT Staff"</a:t>
            </a:r>
          </a:p>
        </p:txBody>
      </p:sp>
    </p:spTree>
    <p:extLst>
      <p:ext uri="{BB962C8B-B14F-4D97-AF65-F5344CB8AC3E}">
        <p14:creationId xmlns:p14="http://schemas.microsoft.com/office/powerpoint/2010/main" val="395124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2476-88C3-44BB-BB5F-92518488AFC9}"/>
              </a:ext>
            </a:extLst>
          </p:cNvPr>
          <p:cNvSpPr>
            <a:spLocks noGrp="1"/>
          </p:cNvSpPr>
          <p:nvPr>
            <p:ph type="title"/>
          </p:nvPr>
        </p:nvSpPr>
        <p:spPr>
          <a:xfrm>
            <a:off x="838200" y="0"/>
            <a:ext cx="10515600" cy="1224158"/>
          </a:xfrm>
        </p:spPr>
        <p:txBody>
          <a:bodyPr/>
          <a:lstStyle/>
          <a:p>
            <a:r>
              <a:rPr lang="en-US"/>
              <a:t>What is SQL? What is an RDBMS*?</a:t>
            </a:r>
          </a:p>
        </p:txBody>
      </p:sp>
      <p:grpSp>
        <p:nvGrpSpPr>
          <p:cNvPr id="7" name="Group 6">
            <a:extLst>
              <a:ext uri="{FF2B5EF4-FFF2-40B4-BE49-F238E27FC236}">
                <a16:creationId xmlns:a16="http://schemas.microsoft.com/office/drawing/2014/main" id="{CE217B8E-27D8-479E-9272-53F3DA2B446A}"/>
              </a:ext>
            </a:extLst>
          </p:cNvPr>
          <p:cNvGrpSpPr/>
          <p:nvPr/>
        </p:nvGrpSpPr>
        <p:grpSpPr>
          <a:xfrm>
            <a:off x="4459572" y="1074869"/>
            <a:ext cx="3272856" cy="2741351"/>
            <a:chOff x="4459572" y="1690688"/>
            <a:chExt cx="3272856" cy="3272856"/>
          </a:xfrm>
        </p:grpSpPr>
        <p:pic>
          <p:nvPicPr>
            <p:cNvPr id="5" name="Graphic 4" descr="Database">
              <a:extLst>
                <a:ext uri="{FF2B5EF4-FFF2-40B4-BE49-F238E27FC236}">
                  <a16:creationId xmlns:a16="http://schemas.microsoft.com/office/drawing/2014/main" id="{D6855A56-3D66-4BDC-8473-556FA57883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9572" y="1690688"/>
              <a:ext cx="3272856" cy="3272856"/>
            </a:xfrm>
            <a:prstGeom prst="rect">
              <a:avLst/>
            </a:prstGeom>
          </p:spPr>
        </p:pic>
        <p:sp>
          <p:nvSpPr>
            <p:cNvPr id="6" name="TextBox 5">
              <a:extLst>
                <a:ext uri="{FF2B5EF4-FFF2-40B4-BE49-F238E27FC236}">
                  <a16:creationId xmlns:a16="http://schemas.microsoft.com/office/drawing/2014/main" id="{B65269FD-7DA2-42D8-B8B2-5BB2AC5E0429}"/>
                </a:ext>
              </a:extLst>
            </p:cNvPr>
            <p:cNvSpPr txBox="1"/>
            <p:nvPr/>
          </p:nvSpPr>
          <p:spPr>
            <a:xfrm>
              <a:off x="5181600" y="2661148"/>
              <a:ext cx="1828800" cy="584775"/>
            </a:xfrm>
            <a:prstGeom prst="rect">
              <a:avLst/>
            </a:prstGeom>
            <a:noFill/>
          </p:spPr>
          <p:txBody>
            <a:bodyPr wrap="square" rtlCol="0">
              <a:spAutoFit/>
            </a:bodyPr>
            <a:lstStyle/>
            <a:p>
              <a:pPr algn="ctr"/>
              <a:r>
                <a:rPr lang="en-US" sz="3200" b="1"/>
                <a:t>RDBMS</a:t>
              </a:r>
            </a:p>
          </p:txBody>
        </p:sp>
      </p:grpSp>
      <p:sp>
        <p:nvSpPr>
          <p:cNvPr id="8" name="TextBox 7">
            <a:extLst>
              <a:ext uri="{FF2B5EF4-FFF2-40B4-BE49-F238E27FC236}">
                <a16:creationId xmlns:a16="http://schemas.microsoft.com/office/drawing/2014/main" id="{449C1B17-5A2A-4A9E-9B94-F82B411EF3BB}"/>
              </a:ext>
            </a:extLst>
          </p:cNvPr>
          <p:cNvSpPr txBox="1"/>
          <p:nvPr/>
        </p:nvSpPr>
        <p:spPr>
          <a:xfrm>
            <a:off x="9675385" y="276213"/>
            <a:ext cx="2516615" cy="707886"/>
          </a:xfrm>
          <a:prstGeom prst="rect">
            <a:avLst/>
          </a:prstGeom>
          <a:noFill/>
        </p:spPr>
        <p:txBody>
          <a:bodyPr wrap="square" rtlCol="0">
            <a:spAutoFit/>
          </a:bodyPr>
          <a:lstStyle/>
          <a:p>
            <a:pPr algn="r"/>
            <a:r>
              <a:rPr lang="en-US" sz="2000"/>
              <a:t>* </a:t>
            </a:r>
            <a:r>
              <a:rPr lang="en-US" sz="2000" u="sng"/>
              <a:t>R</a:t>
            </a:r>
            <a:r>
              <a:rPr lang="en-US" sz="2000"/>
              <a:t>elational </a:t>
            </a:r>
            <a:r>
              <a:rPr lang="en-US" sz="2000" u="sng" err="1"/>
              <a:t>D</a:t>
            </a:r>
            <a:r>
              <a:rPr lang="en-US" sz="2000" err="1"/>
              <a:t>ata</a:t>
            </a:r>
            <a:r>
              <a:rPr lang="en-US" sz="2000" u="sng" err="1"/>
              <a:t>B</a:t>
            </a:r>
            <a:r>
              <a:rPr lang="en-US" sz="2000" err="1"/>
              <a:t>ase</a:t>
            </a:r>
            <a:r>
              <a:rPr lang="en-US" sz="2000"/>
              <a:t> </a:t>
            </a:r>
            <a:r>
              <a:rPr lang="en-US" sz="2000" u="sng"/>
              <a:t>M</a:t>
            </a:r>
            <a:r>
              <a:rPr lang="en-US" sz="2000"/>
              <a:t>anagement </a:t>
            </a:r>
            <a:r>
              <a:rPr lang="en-US" sz="2000" u="sng"/>
              <a:t>S</a:t>
            </a:r>
            <a:r>
              <a:rPr lang="en-US" sz="2000"/>
              <a:t>ystem</a:t>
            </a:r>
          </a:p>
        </p:txBody>
      </p:sp>
      <p:sp>
        <p:nvSpPr>
          <p:cNvPr id="9" name="Flowchart: Magnetic Disk 8">
            <a:extLst>
              <a:ext uri="{FF2B5EF4-FFF2-40B4-BE49-F238E27FC236}">
                <a16:creationId xmlns:a16="http://schemas.microsoft.com/office/drawing/2014/main" id="{D525DE3A-6AB6-40E5-8DBC-DBB640A83E97}"/>
              </a:ext>
            </a:extLst>
          </p:cNvPr>
          <p:cNvSpPr/>
          <p:nvPr/>
        </p:nvSpPr>
        <p:spPr>
          <a:xfrm>
            <a:off x="1879527" y="4347725"/>
            <a:ext cx="1274175" cy="1129004"/>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Database A</a:t>
            </a:r>
          </a:p>
        </p:txBody>
      </p:sp>
      <p:sp>
        <p:nvSpPr>
          <p:cNvPr id="10" name="Flowchart: Magnetic Disk 9">
            <a:extLst>
              <a:ext uri="{FF2B5EF4-FFF2-40B4-BE49-F238E27FC236}">
                <a16:creationId xmlns:a16="http://schemas.microsoft.com/office/drawing/2014/main" id="{7795BED7-CE18-475E-9967-A050377BA87C}"/>
              </a:ext>
            </a:extLst>
          </p:cNvPr>
          <p:cNvSpPr/>
          <p:nvPr/>
        </p:nvSpPr>
        <p:spPr>
          <a:xfrm>
            <a:off x="4544512" y="4642033"/>
            <a:ext cx="1274175" cy="1129004"/>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Database B</a:t>
            </a:r>
          </a:p>
        </p:txBody>
      </p:sp>
      <p:sp>
        <p:nvSpPr>
          <p:cNvPr id="11" name="Flowchart: Magnetic Disk 10">
            <a:extLst>
              <a:ext uri="{FF2B5EF4-FFF2-40B4-BE49-F238E27FC236}">
                <a16:creationId xmlns:a16="http://schemas.microsoft.com/office/drawing/2014/main" id="{DB95E591-487B-47EA-8D77-CB9CB4CADF06}"/>
              </a:ext>
            </a:extLst>
          </p:cNvPr>
          <p:cNvSpPr/>
          <p:nvPr/>
        </p:nvSpPr>
        <p:spPr>
          <a:xfrm>
            <a:off x="7010400" y="4642033"/>
            <a:ext cx="1274175" cy="1129004"/>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Database C</a:t>
            </a:r>
          </a:p>
        </p:txBody>
      </p:sp>
      <p:sp>
        <p:nvSpPr>
          <p:cNvPr id="12" name="Flowchart: Magnetic Disk 11">
            <a:extLst>
              <a:ext uri="{FF2B5EF4-FFF2-40B4-BE49-F238E27FC236}">
                <a16:creationId xmlns:a16="http://schemas.microsoft.com/office/drawing/2014/main" id="{DBE62BEC-65CB-4539-8369-EDF9C0330A4A}"/>
              </a:ext>
            </a:extLst>
          </p:cNvPr>
          <p:cNvSpPr/>
          <p:nvPr/>
        </p:nvSpPr>
        <p:spPr>
          <a:xfrm>
            <a:off x="9476288" y="4347725"/>
            <a:ext cx="1274175" cy="112900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Database D</a:t>
            </a:r>
          </a:p>
        </p:txBody>
      </p:sp>
      <p:pic>
        <p:nvPicPr>
          <p:cNvPr id="17" name="Graphic 16" descr="Table">
            <a:extLst>
              <a:ext uri="{FF2B5EF4-FFF2-40B4-BE49-F238E27FC236}">
                <a16:creationId xmlns:a16="http://schemas.microsoft.com/office/drawing/2014/main" id="{2823BD51-9C31-4776-970A-E9E88CBEB8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7580" y="5915913"/>
            <a:ext cx="494019" cy="494019"/>
          </a:xfrm>
          <a:prstGeom prst="rect">
            <a:avLst/>
          </a:prstGeom>
        </p:spPr>
      </p:pic>
      <p:pic>
        <p:nvPicPr>
          <p:cNvPr id="18" name="Graphic 17" descr="Table">
            <a:extLst>
              <a:ext uri="{FF2B5EF4-FFF2-40B4-BE49-F238E27FC236}">
                <a16:creationId xmlns:a16="http://schemas.microsoft.com/office/drawing/2014/main" id="{11E9AADE-3207-495B-83F7-C7A61485A7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1361" y="5915912"/>
            <a:ext cx="494019" cy="494019"/>
          </a:xfrm>
          <a:prstGeom prst="rect">
            <a:avLst/>
          </a:prstGeom>
        </p:spPr>
      </p:pic>
      <p:pic>
        <p:nvPicPr>
          <p:cNvPr id="19" name="Graphic 18" descr="Table">
            <a:extLst>
              <a:ext uri="{FF2B5EF4-FFF2-40B4-BE49-F238E27FC236}">
                <a16:creationId xmlns:a16="http://schemas.microsoft.com/office/drawing/2014/main" id="{FCC2E6B7-B170-4CF6-82F5-A647485B6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6959" y="5893052"/>
            <a:ext cx="344586" cy="344586"/>
          </a:xfrm>
          <a:prstGeom prst="rect">
            <a:avLst/>
          </a:prstGeom>
        </p:spPr>
      </p:pic>
      <p:pic>
        <p:nvPicPr>
          <p:cNvPr id="20" name="Graphic 19" descr="Table">
            <a:extLst>
              <a:ext uri="{FF2B5EF4-FFF2-40B4-BE49-F238E27FC236}">
                <a16:creationId xmlns:a16="http://schemas.microsoft.com/office/drawing/2014/main" id="{E69B09A9-D8AC-499F-9F75-B53F40CC0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7487" y="5893052"/>
            <a:ext cx="344586" cy="344586"/>
          </a:xfrm>
          <a:prstGeom prst="rect">
            <a:avLst/>
          </a:prstGeom>
        </p:spPr>
      </p:pic>
      <p:pic>
        <p:nvPicPr>
          <p:cNvPr id="21" name="Graphic 20" descr="Table">
            <a:extLst>
              <a:ext uri="{FF2B5EF4-FFF2-40B4-BE49-F238E27FC236}">
                <a16:creationId xmlns:a16="http://schemas.microsoft.com/office/drawing/2014/main" id="{500C9AFB-94FE-4B6A-B176-A867F9764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6959" y="6255265"/>
            <a:ext cx="344586" cy="344586"/>
          </a:xfrm>
          <a:prstGeom prst="rect">
            <a:avLst/>
          </a:prstGeom>
        </p:spPr>
      </p:pic>
      <p:pic>
        <p:nvPicPr>
          <p:cNvPr id="22" name="Graphic 21" descr="Table">
            <a:extLst>
              <a:ext uri="{FF2B5EF4-FFF2-40B4-BE49-F238E27FC236}">
                <a16:creationId xmlns:a16="http://schemas.microsoft.com/office/drawing/2014/main" id="{9465C7AE-9CAE-41F6-9BAF-B1090A2502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7487" y="6255265"/>
            <a:ext cx="344586" cy="344586"/>
          </a:xfrm>
          <a:prstGeom prst="rect">
            <a:avLst/>
          </a:prstGeom>
        </p:spPr>
      </p:pic>
      <p:pic>
        <p:nvPicPr>
          <p:cNvPr id="23" name="Graphic 22" descr="Table">
            <a:extLst>
              <a:ext uri="{FF2B5EF4-FFF2-40B4-BE49-F238E27FC236}">
                <a16:creationId xmlns:a16="http://schemas.microsoft.com/office/drawing/2014/main" id="{139ADDF7-29F3-43CB-9315-710081B4C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9013" y="5607851"/>
            <a:ext cx="326372" cy="326372"/>
          </a:xfrm>
          <a:prstGeom prst="rect">
            <a:avLst/>
          </a:prstGeom>
        </p:spPr>
      </p:pic>
      <p:pic>
        <p:nvPicPr>
          <p:cNvPr id="24" name="Graphic 23" descr="Table">
            <a:extLst>
              <a:ext uri="{FF2B5EF4-FFF2-40B4-BE49-F238E27FC236}">
                <a16:creationId xmlns:a16="http://schemas.microsoft.com/office/drawing/2014/main" id="{4AD326A6-E79A-4D66-83EB-BC6A48757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6905" y="5607851"/>
            <a:ext cx="326372" cy="326372"/>
          </a:xfrm>
          <a:prstGeom prst="rect">
            <a:avLst/>
          </a:prstGeom>
        </p:spPr>
      </p:pic>
      <p:pic>
        <p:nvPicPr>
          <p:cNvPr id="25" name="Graphic 24" descr="Table">
            <a:extLst>
              <a:ext uri="{FF2B5EF4-FFF2-40B4-BE49-F238E27FC236}">
                <a16:creationId xmlns:a16="http://schemas.microsoft.com/office/drawing/2014/main" id="{6889A007-6735-41A5-804A-FA8B578ECC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4797" y="5607851"/>
            <a:ext cx="326372" cy="326372"/>
          </a:xfrm>
          <a:prstGeom prst="rect">
            <a:avLst/>
          </a:prstGeom>
        </p:spPr>
      </p:pic>
      <p:pic>
        <p:nvPicPr>
          <p:cNvPr id="26" name="Graphic 25" descr="Table">
            <a:extLst>
              <a:ext uri="{FF2B5EF4-FFF2-40B4-BE49-F238E27FC236}">
                <a16:creationId xmlns:a16="http://schemas.microsoft.com/office/drawing/2014/main" id="{343DBF09-CA6C-4793-B86A-B4190C61AF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2689" y="5607851"/>
            <a:ext cx="326372" cy="326372"/>
          </a:xfrm>
          <a:prstGeom prst="rect">
            <a:avLst/>
          </a:prstGeom>
        </p:spPr>
      </p:pic>
      <p:pic>
        <p:nvPicPr>
          <p:cNvPr id="27" name="Graphic 26" descr="Table">
            <a:extLst>
              <a:ext uri="{FF2B5EF4-FFF2-40B4-BE49-F238E27FC236}">
                <a16:creationId xmlns:a16="http://schemas.microsoft.com/office/drawing/2014/main" id="{95E0171C-2FA8-4CAA-B58F-4D3979A5B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499" y="5597065"/>
            <a:ext cx="326372" cy="326372"/>
          </a:xfrm>
          <a:prstGeom prst="rect">
            <a:avLst/>
          </a:prstGeom>
        </p:spPr>
      </p:pic>
      <p:pic>
        <p:nvPicPr>
          <p:cNvPr id="28" name="Graphic 27" descr="Table">
            <a:extLst>
              <a:ext uri="{FF2B5EF4-FFF2-40B4-BE49-F238E27FC236}">
                <a16:creationId xmlns:a16="http://schemas.microsoft.com/office/drawing/2014/main" id="{DB555E15-5805-48A4-A9DF-D68CBB1063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9013" y="5915912"/>
            <a:ext cx="326372" cy="326372"/>
          </a:xfrm>
          <a:prstGeom prst="rect">
            <a:avLst/>
          </a:prstGeom>
        </p:spPr>
      </p:pic>
      <p:pic>
        <p:nvPicPr>
          <p:cNvPr id="29" name="Graphic 28" descr="Table">
            <a:extLst>
              <a:ext uri="{FF2B5EF4-FFF2-40B4-BE49-F238E27FC236}">
                <a16:creationId xmlns:a16="http://schemas.microsoft.com/office/drawing/2014/main" id="{31BA6667-9100-41E6-ABB2-84EE4C4296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1987" y="5925243"/>
            <a:ext cx="326372" cy="326372"/>
          </a:xfrm>
          <a:prstGeom prst="rect">
            <a:avLst/>
          </a:prstGeom>
        </p:spPr>
      </p:pic>
      <p:pic>
        <p:nvPicPr>
          <p:cNvPr id="30" name="Graphic 29" descr="Table">
            <a:extLst>
              <a:ext uri="{FF2B5EF4-FFF2-40B4-BE49-F238E27FC236}">
                <a16:creationId xmlns:a16="http://schemas.microsoft.com/office/drawing/2014/main" id="{EF2AB88E-17CB-40A5-BB82-2059F9264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4797" y="5934223"/>
            <a:ext cx="326372" cy="326372"/>
          </a:xfrm>
          <a:prstGeom prst="rect">
            <a:avLst/>
          </a:prstGeom>
        </p:spPr>
      </p:pic>
      <p:pic>
        <p:nvPicPr>
          <p:cNvPr id="31" name="Graphic 30" descr="Table">
            <a:extLst>
              <a:ext uri="{FF2B5EF4-FFF2-40B4-BE49-F238E27FC236}">
                <a16:creationId xmlns:a16="http://schemas.microsoft.com/office/drawing/2014/main" id="{55E36622-424E-4952-A580-07E4490CB7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6806" y="5934223"/>
            <a:ext cx="326372" cy="326372"/>
          </a:xfrm>
          <a:prstGeom prst="rect">
            <a:avLst/>
          </a:prstGeom>
        </p:spPr>
      </p:pic>
      <p:pic>
        <p:nvPicPr>
          <p:cNvPr id="32" name="Graphic 31" descr="Table">
            <a:extLst>
              <a:ext uri="{FF2B5EF4-FFF2-40B4-BE49-F238E27FC236}">
                <a16:creationId xmlns:a16="http://schemas.microsoft.com/office/drawing/2014/main" id="{DA436E59-C293-4B5E-99E8-6275FD5A5E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499" y="5934223"/>
            <a:ext cx="326372" cy="326372"/>
          </a:xfrm>
          <a:prstGeom prst="rect">
            <a:avLst/>
          </a:prstGeom>
        </p:spPr>
      </p:pic>
      <p:pic>
        <p:nvPicPr>
          <p:cNvPr id="33" name="Graphic 32" descr="Table">
            <a:extLst>
              <a:ext uri="{FF2B5EF4-FFF2-40B4-BE49-F238E27FC236}">
                <a16:creationId xmlns:a16="http://schemas.microsoft.com/office/drawing/2014/main" id="{4B59BE0B-4140-48E2-8A2A-CBDEA5DAF7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360" y="6219551"/>
            <a:ext cx="326372" cy="326372"/>
          </a:xfrm>
          <a:prstGeom prst="rect">
            <a:avLst/>
          </a:prstGeom>
        </p:spPr>
      </p:pic>
      <p:pic>
        <p:nvPicPr>
          <p:cNvPr id="34" name="Graphic 33" descr="Table">
            <a:extLst>
              <a:ext uri="{FF2B5EF4-FFF2-40B4-BE49-F238E27FC236}">
                <a16:creationId xmlns:a16="http://schemas.microsoft.com/office/drawing/2014/main" id="{534382DF-C8D1-4CA9-8C07-0B8E06A7D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2180" y="6219551"/>
            <a:ext cx="326372" cy="326372"/>
          </a:xfrm>
          <a:prstGeom prst="rect">
            <a:avLst/>
          </a:prstGeom>
        </p:spPr>
      </p:pic>
      <p:pic>
        <p:nvPicPr>
          <p:cNvPr id="35" name="Graphic 34" descr="Table">
            <a:extLst>
              <a:ext uri="{FF2B5EF4-FFF2-40B4-BE49-F238E27FC236}">
                <a16:creationId xmlns:a16="http://schemas.microsoft.com/office/drawing/2014/main" id="{D787C355-53FC-488B-8BFD-9B9B5663D1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4990" y="6219551"/>
            <a:ext cx="326372" cy="326372"/>
          </a:xfrm>
          <a:prstGeom prst="rect">
            <a:avLst/>
          </a:prstGeom>
        </p:spPr>
      </p:pic>
      <p:pic>
        <p:nvPicPr>
          <p:cNvPr id="36" name="Graphic 35" descr="Table">
            <a:extLst>
              <a:ext uri="{FF2B5EF4-FFF2-40B4-BE49-F238E27FC236}">
                <a16:creationId xmlns:a16="http://schemas.microsoft.com/office/drawing/2014/main" id="{999FADB5-0675-4150-A2BB-E13BEC4D6B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57800" y="6228531"/>
            <a:ext cx="326372" cy="326372"/>
          </a:xfrm>
          <a:prstGeom prst="rect">
            <a:avLst/>
          </a:prstGeom>
        </p:spPr>
      </p:pic>
      <p:pic>
        <p:nvPicPr>
          <p:cNvPr id="37" name="Graphic 36" descr="Table">
            <a:extLst>
              <a:ext uri="{FF2B5EF4-FFF2-40B4-BE49-F238E27FC236}">
                <a16:creationId xmlns:a16="http://schemas.microsoft.com/office/drawing/2014/main" id="{4DD32366-73B3-4A85-89CE-7B250F9671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9013" y="6490793"/>
            <a:ext cx="326372" cy="326372"/>
          </a:xfrm>
          <a:prstGeom prst="rect">
            <a:avLst/>
          </a:prstGeom>
        </p:spPr>
      </p:pic>
      <p:pic>
        <p:nvPicPr>
          <p:cNvPr id="38" name="Graphic 37" descr="Table">
            <a:extLst>
              <a:ext uri="{FF2B5EF4-FFF2-40B4-BE49-F238E27FC236}">
                <a16:creationId xmlns:a16="http://schemas.microsoft.com/office/drawing/2014/main" id="{68F61D3F-C6A0-40CE-99E9-4AE5C1484F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7250" y="6486171"/>
            <a:ext cx="326372" cy="326372"/>
          </a:xfrm>
          <a:prstGeom prst="rect">
            <a:avLst/>
          </a:prstGeom>
        </p:spPr>
      </p:pic>
      <p:pic>
        <p:nvPicPr>
          <p:cNvPr id="39" name="Graphic 38" descr="Table">
            <a:extLst>
              <a:ext uri="{FF2B5EF4-FFF2-40B4-BE49-F238E27FC236}">
                <a16:creationId xmlns:a16="http://schemas.microsoft.com/office/drawing/2014/main" id="{5D7F2CBE-F110-481A-A69D-1F161347A6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2506" y="6488362"/>
            <a:ext cx="326372" cy="326372"/>
          </a:xfrm>
          <a:prstGeom prst="rect">
            <a:avLst/>
          </a:prstGeom>
        </p:spPr>
      </p:pic>
      <p:pic>
        <p:nvPicPr>
          <p:cNvPr id="40" name="Graphic 39" descr="Table">
            <a:extLst>
              <a:ext uri="{FF2B5EF4-FFF2-40B4-BE49-F238E27FC236}">
                <a16:creationId xmlns:a16="http://schemas.microsoft.com/office/drawing/2014/main" id="{BC81786A-B159-43B4-A714-17B39CF12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1933" y="6492875"/>
            <a:ext cx="326372" cy="326372"/>
          </a:xfrm>
          <a:prstGeom prst="rect">
            <a:avLst/>
          </a:prstGeom>
        </p:spPr>
      </p:pic>
      <p:pic>
        <p:nvPicPr>
          <p:cNvPr id="41" name="Graphic 40" descr="Table">
            <a:extLst>
              <a:ext uri="{FF2B5EF4-FFF2-40B4-BE49-F238E27FC236}">
                <a16:creationId xmlns:a16="http://schemas.microsoft.com/office/drawing/2014/main" id="{E06D2618-9A7B-4889-875B-55308A382C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25499" y="6492875"/>
            <a:ext cx="326372" cy="326372"/>
          </a:xfrm>
          <a:prstGeom prst="rect">
            <a:avLst/>
          </a:prstGeom>
        </p:spPr>
      </p:pic>
      <p:grpSp>
        <p:nvGrpSpPr>
          <p:cNvPr id="45" name="Group 44">
            <a:extLst>
              <a:ext uri="{FF2B5EF4-FFF2-40B4-BE49-F238E27FC236}">
                <a16:creationId xmlns:a16="http://schemas.microsoft.com/office/drawing/2014/main" id="{1039DD1B-9D73-4E68-A390-96381069B010}"/>
              </a:ext>
            </a:extLst>
          </p:cNvPr>
          <p:cNvGrpSpPr/>
          <p:nvPr/>
        </p:nvGrpSpPr>
        <p:grpSpPr>
          <a:xfrm>
            <a:off x="370939" y="5705723"/>
            <a:ext cx="943903" cy="1066403"/>
            <a:chOff x="370939" y="5705723"/>
            <a:chExt cx="943903" cy="1066403"/>
          </a:xfrm>
        </p:grpSpPr>
        <p:pic>
          <p:nvPicPr>
            <p:cNvPr id="14" name="Graphic 13" descr="Table">
              <a:extLst>
                <a:ext uri="{FF2B5EF4-FFF2-40B4-BE49-F238E27FC236}">
                  <a16:creationId xmlns:a16="http://schemas.microsoft.com/office/drawing/2014/main" id="{9415591F-EE83-424D-B473-9F5D8CB68D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000" y="5705723"/>
              <a:ext cx="914400" cy="914400"/>
            </a:xfrm>
            <a:prstGeom prst="rect">
              <a:avLst/>
            </a:prstGeom>
          </p:spPr>
        </p:pic>
        <p:sp>
          <p:nvSpPr>
            <p:cNvPr id="42" name="TextBox 41">
              <a:extLst>
                <a:ext uri="{FF2B5EF4-FFF2-40B4-BE49-F238E27FC236}">
                  <a16:creationId xmlns:a16="http://schemas.microsoft.com/office/drawing/2014/main" id="{2C76EAB3-BEE8-4501-85B8-278FF79676F3}"/>
                </a:ext>
              </a:extLst>
            </p:cNvPr>
            <p:cNvSpPr txBox="1"/>
            <p:nvPr/>
          </p:nvSpPr>
          <p:spPr>
            <a:xfrm>
              <a:off x="370939" y="6402794"/>
              <a:ext cx="943903" cy="369332"/>
            </a:xfrm>
            <a:prstGeom prst="rect">
              <a:avLst/>
            </a:prstGeom>
            <a:noFill/>
          </p:spPr>
          <p:txBody>
            <a:bodyPr wrap="square" rtlCol="0">
              <a:spAutoFit/>
            </a:bodyPr>
            <a:lstStyle/>
            <a:p>
              <a:pPr algn="ctr"/>
              <a:r>
                <a:rPr lang="en-US"/>
                <a:t>Table A</a:t>
              </a:r>
            </a:p>
          </p:txBody>
        </p:sp>
      </p:grpSp>
      <p:grpSp>
        <p:nvGrpSpPr>
          <p:cNvPr id="46" name="Group 45">
            <a:extLst>
              <a:ext uri="{FF2B5EF4-FFF2-40B4-BE49-F238E27FC236}">
                <a16:creationId xmlns:a16="http://schemas.microsoft.com/office/drawing/2014/main" id="{8A0CC727-A390-4759-B66C-D61899D93E0C}"/>
              </a:ext>
            </a:extLst>
          </p:cNvPr>
          <p:cNvGrpSpPr/>
          <p:nvPr/>
        </p:nvGrpSpPr>
        <p:grpSpPr>
          <a:xfrm>
            <a:off x="1657445" y="5705723"/>
            <a:ext cx="943903" cy="1061941"/>
            <a:chOff x="1657445" y="5705723"/>
            <a:chExt cx="943903" cy="1061941"/>
          </a:xfrm>
        </p:grpSpPr>
        <p:pic>
          <p:nvPicPr>
            <p:cNvPr id="15" name="Graphic 14" descr="Table">
              <a:extLst>
                <a:ext uri="{FF2B5EF4-FFF2-40B4-BE49-F238E27FC236}">
                  <a16:creationId xmlns:a16="http://schemas.microsoft.com/office/drawing/2014/main" id="{4C93502D-CACD-4CC1-B1FD-CCF69864BB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2605" y="5705723"/>
              <a:ext cx="914400" cy="914400"/>
            </a:xfrm>
            <a:prstGeom prst="rect">
              <a:avLst/>
            </a:prstGeom>
          </p:spPr>
        </p:pic>
        <p:sp>
          <p:nvSpPr>
            <p:cNvPr id="43" name="TextBox 42">
              <a:extLst>
                <a:ext uri="{FF2B5EF4-FFF2-40B4-BE49-F238E27FC236}">
                  <a16:creationId xmlns:a16="http://schemas.microsoft.com/office/drawing/2014/main" id="{0D01E056-2738-4439-BDBE-A7F04A4C648C}"/>
                </a:ext>
              </a:extLst>
            </p:cNvPr>
            <p:cNvSpPr txBox="1"/>
            <p:nvPr/>
          </p:nvSpPr>
          <p:spPr>
            <a:xfrm>
              <a:off x="1657445" y="6398332"/>
              <a:ext cx="943903" cy="369332"/>
            </a:xfrm>
            <a:prstGeom prst="rect">
              <a:avLst/>
            </a:prstGeom>
            <a:noFill/>
          </p:spPr>
          <p:txBody>
            <a:bodyPr wrap="square" rtlCol="0">
              <a:spAutoFit/>
            </a:bodyPr>
            <a:lstStyle/>
            <a:p>
              <a:pPr algn="ctr"/>
              <a:r>
                <a:rPr lang="en-US"/>
                <a:t>Table B</a:t>
              </a:r>
            </a:p>
          </p:txBody>
        </p:sp>
      </p:grpSp>
      <p:grpSp>
        <p:nvGrpSpPr>
          <p:cNvPr id="47" name="Group 46">
            <a:extLst>
              <a:ext uri="{FF2B5EF4-FFF2-40B4-BE49-F238E27FC236}">
                <a16:creationId xmlns:a16="http://schemas.microsoft.com/office/drawing/2014/main" id="{3C8154F4-CA11-4FC9-A5A5-8BF07AD325B6}"/>
              </a:ext>
            </a:extLst>
          </p:cNvPr>
          <p:cNvGrpSpPr/>
          <p:nvPr/>
        </p:nvGrpSpPr>
        <p:grpSpPr>
          <a:xfrm>
            <a:off x="2914555" y="5705723"/>
            <a:ext cx="943903" cy="1061741"/>
            <a:chOff x="2914555" y="5705723"/>
            <a:chExt cx="943903" cy="1061741"/>
          </a:xfrm>
        </p:grpSpPr>
        <p:pic>
          <p:nvPicPr>
            <p:cNvPr id="16" name="Graphic 15" descr="Table">
              <a:extLst>
                <a:ext uri="{FF2B5EF4-FFF2-40B4-BE49-F238E27FC236}">
                  <a16:creationId xmlns:a16="http://schemas.microsoft.com/office/drawing/2014/main" id="{9C442DD0-18F8-41AB-AB61-71F565030F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4707" y="5705723"/>
              <a:ext cx="914400" cy="914400"/>
            </a:xfrm>
            <a:prstGeom prst="rect">
              <a:avLst/>
            </a:prstGeom>
          </p:spPr>
        </p:pic>
        <p:sp>
          <p:nvSpPr>
            <p:cNvPr id="44" name="TextBox 43">
              <a:extLst>
                <a:ext uri="{FF2B5EF4-FFF2-40B4-BE49-F238E27FC236}">
                  <a16:creationId xmlns:a16="http://schemas.microsoft.com/office/drawing/2014/main" id="{B5B708E1-E510-4F8B-B15C-8DE292FEDAE9}"/>
                </a:ext>
              </a:extLst>
            </p:cNvPr>
            <p:cNvSpPr txBox="1"/>
            <p:nvPr/>
          </p:nvSpPr>
          <p:spPr>
            <a:xfrm>
              <a:off x="2914555" y="6398132"/>
              <a:ext cx="943903" cy="369332"/>
            </a:xfrm>
            <a:prstGeom prst="rect">
              <a:avLst/>
            </a:prstGeom>
            <a:noFill/>
          </p:spPr>
          <p:txBody>
            <a:bodyPr wrap="square" rtlCol="0">
              <a:spAutoFit/>
            </a:bodyPr>
            <a:lstStyle/>
            <a:p>
              <a:pPr algn="ctr"/>
              <a:r>
                <a:rPr lang="en-US"/>
                <a:t>Table C</a:t>
              </a:r>
            </a:p>
          </p:txBody>
        </p:sp>
      </p:grpSp>
      <p:cxnSp>
        <p:nvCxnSpPr>
          <p:cNvPr id="54" name="Connector: Curved 53">
            <a:extLst>
              <a:ext uri="{FF2B5EF4-FFF2-40B4-BE49-F238E27FC236}">
                <a16:creationId xmlns:a16="http://schemas.microsoft.com/office/drawing/2014/main" id="{902F9547-3A1C-4C9C-B7DA-9352782C4971}"/>
              </a:ext>
            </a:extLst>
          </p:cNvPr>
          <p:cNvCxnSpPr>
            <a:stCxn id="9" idx="3"/>
            <a:endCxn id="14" idx="0"/>
          </p:cNvCxnSpPr>
          <p:nvPr/>
        </p:nvCxnSpPr>
        <p:spPr>
          <a:xfrm rot="5400000">
            <a:off x="1562911" y="4752019"/>
            <a:ext cx="228994" cy="167841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BB5129C4-09C0-4BE6-9EA9-3E8A1F59ED17}"/>
              </a:ext>
            </a:extLst>
          </p:cNvPr>
          <p:cNvCxnSpPr>
            <a:stCxn id="9" idx="3"/>
            <a:endCxn id="15" idx="0"/>
          </p:cNvCxnSpPr>
          <p:nvPr/>
        </p:nvCxnSpPr>
        <p:spPr>
          <a:xfrm rot="5400000">
            <a:off x="2208713" y="5397821"/>
            <a:ext cx="228994" cy="3868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D5C10C48-4B5C-4F7E-A189-79C787984601}"/>
              </a:ext>
            </a:extLst>
          </p:cNvPr>
          <p:cNvCxnSpPr>
            <a:stCxn id="9" idx="3"/>
            <a:endCxn id="16" idx="0"/>
          </p:cNvCxnSpPr>
          <p:nvPr/>
        </p:nvCxnSpPr>
        <p:spPr>
          <a:xfrm rot="16200000" flipH="1">
            <a:off x="2839764" y="5153580"/>
            <a:ext cx="228994" cy="87529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Curved 59">
            <a:extLst>
              <a:ext uri="{FF2B5EF4-FFF2-40B4-BE49-F238E27FC236}">
                <a16:creationId xmlns:a16="http://schemas.microsoft.com/office/drawing/2014/main" id="{614D189B-3668-4D3B-8F05-1C4BD29C76EA}"/>
              </a:ext>
            </a:extLst>
          </p:cNvPr>
          <p:cNvCxnSpPr>
            <a:stCxn id="10" idx="3"/>
            <a:endCxn id="17" idx="0"/>
          </p:cNvCxnSpPr>
          <p:nvPr/>
        </p:nvCxnSpPr>
        <p:spPr>
          <a:xfrm rot="5400000">
            <a:off x="4985657" y="5719970"/>
            <a:ext cx="144876" cy="2470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Curved 61">
            <a:extLst>
              <a:ext uri="{FF2B5EF4-FFF2-40B4-BE49-F238E27FC236}">
                <a16:creationId xmlns:a16="http://schemas.microsoft.com/office/drawing/2014/main" id="{995DB1B5-0AF3-4112-BF8F-7926CBB759C6}"/>
              </a:ext>
            </a:extLst>
          </p:cNvPr>
          <p:cNvCxnSpPr>
            <a:stCxn id="10" idx="3"/>
            <a:endCxn id="18" idx="0"/>
          </p:cNvCxnSpPr>
          <p:nvPr/>
        </p:nvCxnSpPr>
        <p:spPr>
          <a:xfrm rot="16200000" flipH="1">
            <a:off x="5257548" y="5695088"/>
            <a:ext cx="144875" cy="29677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D1C2F1D8-DC3E-4B0D-BC11-745B70891A0C}"/>
              </a:ext>
            </a:extLst>
          </p:cNvPr>
          <p:cNvCxnSpPr>
            <a:stCxn id="5" idx="2"/>
            <a:endCxn id="9" idx="1"/>
          </p:cNvCxnSpPr>
          <p:nvPr/>
        </p:nvCxnSpPr>
        <p:spPr>
          <a:xfrm rot="5400000">
            <a:off x="4040556" y="2292280"/>
            <a:ext cx="531505" cy="357938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EA6044D2-0318-4243-890A-DB8B199251D0}"/>
              </a:ext>
            </a:extLst>
          </p:cNvPr>
          <p:cNvCxnSpPr>
            <a:stCxn id="5" idx="2"/>
            <a:endCxn id="10" idx="1"/>
          </p:cNvCxnSpPr>
          <p:nvPr/>
        </p:nvCxnSpPr>
        <p:spPr>
          <a:xfrm rot="5400000">
            <a:off x="5225894" y="3771926"/>
            <a:ext cx="825813" cy="9144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or: Curved 69">
            <a:extLst>
              <a:ext uri="{FF2B5EF4-FFF2-40B4-BE49-F238E27FC236}">
                <a16:creationId xmlns:a16="http://schemas.microsoft.com/office/drawing/2014/main" id="{D0C9067A-85A3-489B-9A5F-60984AB9AC40}"/>
              </a:ext>
            </a:extLst>
          </p:cNvPr>
          <p:cNvCxnSpPr>
            <a:stCxn id="5" idx="2"/>
            <a:endCxn id="11" idx="1"/>
          </p:cNvCxnSpPr>
          <p:nvPr/>
        </p:nvCxnSpPr>
        <p:spPr>
          <a:xfrm rot="16200000" flipH="1">
            <a:off x="6458838" y="3453382"/>
            <a:ext cx="825813" cy="155148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Curved 71">
            <a:extLst>
              <a:ext uri="{FF2B5EF4-FFF2-40B4-BE49-F238E27FC236}">
                <a16:creationId xmlns:a16="http://schemas.microsoft.com/office/drawing/2014/main" id="{69A87C7C-8B6D-4D25-9CDC-6241AE24FDDE}"/>
              </a:ext>
            </a:extLst>
          </p:cNvPr>
          <p:cNvCxnSpPr>
            <a:stCxn id="5" idx="2"/>
            <a:endCxn id="12" idx="1"/>
          </p:cNvCxnSpPr>
          <p:nvPr/>
        </p:nvCxnSpPr>
        <p:spPr>
          <a:xfrm rot="16200000" flipH="1">
            <a:off x="7838936" y="2073284"/>
            <a:ext cx="531505" cy="401737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pic>
        <p:nvPicPr>
          <p:cNvPr id="74" name="Graphic 73" descr="User">
            <a:extLst>
              <a:ext uri="{FF2B5EF4-FFF2-40B4-BE49-F238E27FC236}">
                <a16:creationId xmlns:a16="http://schemas.microsoft.com/office/drawing/2014/main" id="{386F55B2-A2B1-436B-8AEF-2C50DAE84F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215" y="2260878"/>
            <a:ext cx="1738312" cy="1738312"/>
          </a:xfrm>
          <a:prstGeom prst="rect">
            <a:avLst/>
          </a:prstGeom>
        </p:spPr>
      </p:pic>
      <p:sp>
        <p:nvSpPr>
          <p:cNvPr id="75" name="TextBox 74">
            <a:extLst>
              <a:ext uri="{FF2B5EF4-FFF2-40B4-BE49-F238E27FC236}">
                <a16:creationId xmlns:a16="http://schemas.microsoft.com/office/drawing/2014/main" id="{4F5838ED-2BB1-408B-86B6-1E58819FC570}"/>
              </a:ext>
            </a:extLst>
          </p:cNvPr>
          <p:cNvSpPr txBox="1"/>
          <p:nvPr/>
        </p:nvSpPr>
        <p:spPr>
          <a:xfrm>
            <a:off x="2528163" y="760691"/>
            <a:ext cx="1282774" cy="923330"/>
          </a:xfrm>
          <a:prstGeom prst="rect">
            <a:avLst/>
          </a:prstGeom>
          <a:noFill/>
        </p:spPr>
        <p:txBody>
          <a:bodyPr wrap="square" rtlCol="0">
            <a:spAutoFit/>
          </a:bodyPr>
          <a:lstStyle/>
          <a:p>
            <a:pPr algn="ctr"/>
            <a:r>
              <a:rPr lang="en-US" u="sng"/>
              <a:t>S</a:t>
            </a:r>
            <a:r>
              <a:rPr lang="en-US"/>
              <a:t>tructured </a:t>
            </a:r>
          </a:p>
          <a:p>
            <a:pPr algn="ctr"/>
            <a:r>
              <a:rPr lang="en-US" u="sng"/>
              <a:t>Q</a:t>
            </a:r>
            <a:r>
              <a:rPr lang="en-US"/>
              <a:t>uery </a:t>
            </a:r>
          </a:p>
          <a:p>
            <a:pPr algn="ctr"/>
            <a:r>
              <a:rPr lang="en-US" u="sng"/>
              <a:t>L</a:t>
            </a:r>
            <a:r>
              <a:rPr lang="en-US"/>
              <a:t>anguage</a:t>
            </a:r>
          </a:p>
        </p:txBody>
      </p:sp>
      <p:sp>
        <p:nvSpPr>
          <p:cNvPr id="76" name="Speech Bubble: Oval 75">
            <a:extLst>
              <a:ext uri="{FF2B5EF4-FFF2-40B4-BE49-F238E27FC236}">
                <a16:creationId xmlns:a16="http://schemas.microsoft.com/office/drawing/2014/main" id="{86C42B27-ECC5-4EE8-BB5A-E1E54E7FC983}"/>
              </a:ext>
            </a:extLst>
          </p:cNvPr>
          <p:cNvSpPr/>
          <p:nvPr/>
        </p:nvSpPr>
        <p:spPr>
          <a:xfrm>
            <a:off x="1749782" y="1926914"/>
            <a:ext cx="1738312" cy="1035595"/>
          </a:xfrm>
          <a:prstGeom prst="wedgeEllipseCallout">
            <a:avLst>
              <a:gd name="adj1" fmla="val -70788"/>
              <a:gd name="adj2" fmla="val 3006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4800"/>
              <a:t>SQL</a:t>
            </a:r>
          </a:p>
        </p:txBody>
      </p:sp>
      <p:sp>
        <p:nvSpPr>
          <p:cNvPr id="77" name="Arrow: Right 76">
            <a:extLst>
              <a:ext uri="{FF2B5EF4-FFF2-40B4-BE49-F238E27FC236}">
                <a16:creationId xmlns:a16="http://schemas.microsoft.com/office/drawing/2014/main" id="{563CC79A-75E1-4D05-9706-D3529FE9DAC4}"/>
              </a:ext>
            </a:extLst>
          </p:cNvPr>
          <p:cNvSpPr/>
          <p:nvPr/>
        </p:nvSpPr>
        <p:spPr>
          <a:xfrm>
            <a:off x="3611599" y="2021636"/>
            <a:ext cx="1446496" cy="3495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Arrow: Left 77">
            <a:extLst>
              <a:ext uri="{FF2B5EF4-FFF2-40B4-BE49-F238E27FC236}">
                <a16:creationId xmlns:a16="http://schemas.microsoft.com/office/drawing/2014/main" id="{DEBCFD3C-90C3-4890-8752-62611F167CED}"/>
              </a:ext>
            </a:extLst>
          </p:cNvPr>
          <p:cNvSpPr/>
          <p:nvPr/>
        </p:nvSpPr>
        <p:spPr>
          <a:xfrm>
            <a:off x="3611599" y="2444711"/>
            <a:ext cx="1446496" cy="349504"/>
          </a:xfrm>
          <a:prstGeom prst="lef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Result Sets</a:t>
            </a:r>
          </a:p>
        </p:txBody>
      </p:sp>
    </p:spTree>
    <p:extLst>
      <p:ext uri="{BB962C8B-B14F-4D97-AF65-F5344CB8AC3E}">
        <p14:creationId xmlns:p14="http://schemas.microsoft.com/office/powerpoint/2010/main" val="5943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76" grpId="0" animBg="1"/>
      <p:bldP spid="77" grpId="0" animBg="1"/>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D5B2-C7BC-4F63-96A1-DA9D98F07D5A}"/>
              </a:ext>
            </a:extLst>
          </p:cNvPr>
          <p:cNvSpPr>
            <a:spLocks noGrp="1"/>
          </p:cNvSpPr>
          <p:nvPr>
            <p:ph type="title"/>
          </p:nvPr>
        </p:nvSpPr>
        <p:spPr/>
        <p:txBody>
          <a:bodyPr/>
          <a:lstStyle/>
          <a:p>
            <a:r>
              <a:rPr lang="en-US"/>
              <a:t>Data is stored in tables</a:t>
            </a:r>
          </a:p>
        </p:txBody>
      </p:sp>
      <p:graphicFrame>
        <p:nvGraphicFramePr>
          <p:cNvPr id="8" name="Table 8">
            <a:extLst>
              <a:ext uri="{FF2B5EF4-FFF2-40B4-BE49-F238E27FC236}">
                <a16:creationId xmlns:a16="http://schemas.microsoft.com/office/drawing/2014/main" id="{E34B85C1-7C2F-461E-9956-302F9EF61042}"/>
              </a:ext>
            </a:extLst>
          </p:cNvPr>
          <p:cNvGraphicFramePr>
            <a:graphicFrameLocks noGrp="1"/>
          </p:cNvGraphicFramePr>
          <p:nvPr>
            <p:ph sz="half" idx="1"/>
            <p:extLst>
              <p:ext uri="{D42A27DB-BD31-4B8C-83A1-F6EECF244321}">
                <p14:modId xmlns:p14="http://schemas.microsoft.com/office/powerpoint/2010/main" val="3988057004"/>
              </p:ext>
            </p:extLst>
          </p:nvPr>
        </p:nvGraphicFramePr>
        <p:xfrm>
          <a:off x="838200" y="1825625"/>
          <a:ext cx="3867468" cy="1483360"/>
        </p:xfrm>
        <a:graphic>
          <a:graphicData uri="http://schemas.openxmlformats.org/drawingml/2006/table">
            <a:tbl>
              <a:tblPr firstRow="1" bandRow="1">
                <a:tableStyleId>{5C22544A-7EE6-4342-B048-85BDC9FD1C3A}</a:tableStyleId>
              </a:tblPr>
              <a:tblGrid>
                <a:gridCol w="413068">
                  <a:extLst>
                    <a:ext uri="{9D8B030D-6E8A-4147-A177-3AD203B41FA5}">
                      <a16:colId xmlns:a16="http://schemas.microsoft.com/office/drawing/2014/main" val="794562370"/>
                    </a:ext>
                  </a:extLst>
                </a:gridCol>
                <a:gridCol w="1727200">
                  <a:extLst>
                    <a:ext uri="{9D8B030D-6E8A-4147-A177-3AD203B41FA5}">
                      <a16:colId xmlns:a16="http://schemas.microsoft.com/office/drawing/2014/main" val="4223639927"/>
                    </a:ext>
                  </a:extLst>
                </a:gridCol>
                <a:gridCol w="1727200">
                  <a:extLst>
                    <a:ext uri="{9D8B030D-6E8A-4147-A177-3AD203B41FA5}">
                      <a16:colId xmlns:a16="http://schemas.microsoft.com/office/drawing/2014/main" val="3932117218"/>
                    </a:ext>
                  </a:extLst>
                </a:gridCol>
              </a:tblGrid>
              <a:tr h="370840">
                <a:tc>
                  <a:txBody>
                    <a:bodyPr/>
                    <a:lstStyle/>
                    <a:p>
                      <a:r>
                        <a:rPr lang="en-US"/>
                        <a:t>id</a:t>
                      </a:r>
                    </a:p>
                  </a:txBody>
                  <a:tcPr/>
                </a:tc>
                <a:tc>
                  <a:txBody>
                    <a:bodyPr/>
                    <a:lstStyle/>
                    <a:p>
                      <a:r>
                        <a:rPr lang="en-US" err="1"/>
                        <a:t>lastName</a:t>
                      </a:r>
                      <a:endParaRPr lang="en-US"/>
                    </a:p>
                  </a:txBody>
                  <a:tcPr/>
                </a:tc>
                <a:tc>
                  <a:txBody>
                    <a:bodyPr/>
                    <a:lstStyle/>
                    <a:p>
                      <a:r>
                        <a:rPr lang="en-US"/>
                        <a:t>department</a:t>
                      </a:r>
                    </a:p>
                  </a:txBody>
                  <a:tcPr/>
                </a:tc>
                <a:extLst>
                  <a:ext uri="{0D108BD9-81ED-4DB2-BD59-A6C34878D82A}">
                    <a16:rowId xmlns:a16="http://schemas.microsoft.com/office/drawing/2014/main" val="4126016128"/>
                  </a:ext>
                </a:extLst>
              </a:tr>
              <a:tr h="370840">
                <a:tc>
                  <a:txBody>
                    <a:bodyPr/>
                    <a:lstStyle/>
                    <a:p>
                      <a:r>
                        <a:rPr lang="en-US"/>
                        <a:t>1</a:t>
                      </a:r>
                    </a:p>
                  </a:txBody>
                  <a:tcPr/>
                </a:tc>
                <a:tc>
                  <a:txBody>
                    <a:bodyPr/>
                    <a:lstStyle/>
                    <a:p>
                      <a:r>
                        <a:rPr lang="en-US"/>
                        <a:t>Smith</a:t>
                      </a:r>
                    </a:p>
                  </a:txBody>
                  <a:tcPr/>
                </a:tc>
                <a:tc>
                  <a:txBody>
                    <a:bodyPr/>
                    <a:lstStyle/>
                    <a:p>
                      <a:r>
                        <a:rPr lang="en-US"/>
                        <a:t>HR</a:t>
                      </a:r>
                    </a:p>
                  </a:txBody>
                  <a:tcPr/>
                </a:tc>
                <a:extLst>
                  <a:ext uri="{0D108BD9-81ED-4DB2-BD59-A6C34878D82A}">
                    <a16:rowId xmlns:a16="http://schemas.microsoft.com/office/drawing/2014/main" val="2629135625"/>
                  </a:ext>
                </a:extLst>
              </a:tr>
              <a:tr h="370840">
                <a:tc>
                  <a:txBody>
                    <a:bodyPr/>
                    <a:lstStyle/>
                    <a:p>
                      <a:r>
                        <a:rPr lang="en-US"/>
                        <a:t>2</a:t>
                      </a:r>
                    </a:p>
                  </a:txBody>
                  <a:tcPr/>
                </a:tc>
                <a:tc>
                  <a:txBody>
                    <a:bodyPr/>
                    <a:lstStyle/>
                    <a:p>
                      <a:r>
                        <a:rPr lang="en-US"/>
                        <a:t>Jones</a:t>
                      </a:r>
                    </a:p>
                  </a:txBody>
                  <a:tcPr/>
                </a:tc>
                <a:tc>
                  <a:txBody>
                    <a:bodyPr/>
                    <a:lstStyle/>
                    <a:p>
                      <a:r>
                        <a:rPr lang="en-US"/>
                        <a:t>IT</a:t>
                      </a:r>
                    </a:p>
                  </a:txBody>
                  <a:tcPr/>
                </a:tc>
                <a:extLst>
                  <a:ext uri="{0D108BD9-81ED-4DB2-BD59-A6C34878D82A}">
                    <a16:rowId xmlns:a16="http://schemas.microsoft.com/office/drawing/2014/main" val="1809039027"/>
                  </a:ext>
                </a:extLst>
              </a:tr>
              <a:tr h="370840">
                <a:tc>
                  <a:txBody>
                    <a:bodyPr/>
                    <a:lstStyle/>
                    <a:p>
                      <a:r>
                        <a:rPr lang="en-US"/>
                        <a:t>3</a:t>
                      </a:r>
                    </a:p>
                  </a:txBody>
                  <a:tcPr/>
                </a:tc>
                <a:tc>
                  <a:txBody>
                    <a:bodyPr/>
                    <a:lstStyle/>
                    <a:p>
                      <a:r>
                        <a:rPr lang="en-US"/>
                        <a:t>Harris</a:t>
                      </a:r>
                    </a:p>
                  </a:txBody>
                  <a:tcPr/>
                </a:tc>
                <a:tc>
                  <a:txBody>
                    <a:bodyPr/>
                    <a:lstStyle/>
                    <a:p>
                      <a:r>
                        <a:rPr lang="en-US"/>
                        <a:t>HR</a:t>
                      </a:r>
                    </a:p>
                  </a:txBody>
                  <a:tcPr/>
                </a:tc>
                <a:extLst>
                  <a:ext uri="{0D108BD9-81ED-4DB2-BD59-A6C34878D82A}">
                    <a16:rowId xmlns:a16="http://schemas.microsoft.com/office/drawing/2014/main" val="3796952669"/>
                  </a:ext>
                </a:extLst>
              </a:tr>
            </a:tbl>
          </a:graphicData>
        </a:graphic>
      </p:graphicFrame>
      <p:sp>
        <p:nvSpPr>
          <p:cNvPr id="7" name="Content Placeholder 6">
            <a:extLst>
              <a:ext uri="{FF2B5EF4-FFF2-40B4-BE49-F238E27FC236}">
                <a16:creationId xmlns:a16="http://schemas.microsoft.com/office/drawing/2014/main" id="{CF8E0C01-E2EA-4274-AFC6-4207A34E8108}"/>
              </a:ext>
            </a:extLst>
          </p:cNvPr>
          <p:cNvSpPr>
            <a:spLocks noGrp="1"/>
          </p:cNvSpPr>
          <p:nvPr>
            <p:ph sz="half" idx="2"/>
          </p:nvPr>
        </p:nvSpPr>
        <p:spPr>
          <a:xfrm>
            <a:off x="6172200" y="1825625"/>
            <a:ext cx="5181600" cy="4873126"/>
          </a:xfrm>
        </p:spPr>
        <p:txBody>
          <a:bodyPr>
            <a:normAutofit/>
          </a:bodyPr>
          <a:lstStyle/>
          <a:p>
            <a:r>
              <a:rPr lang="en-US" dirty="0"/>
              <a:t>Table: describes a category of thing</a:t>
            </a:r>
          </a:p>
          <a:p>
            <a:pPr lvl="1"/>
            <a:r>
              <a:rPr lang="en-US" dirty="0"/>
              <a:t>Person, publication, invoice, product, observation, event…</a:t>
            </a:r>
          </a:p>
          <a:p>
            <a:r>
              <a:rPr lang="en-US" dirty="0"/>
              <a:t>Column: an attribute/property of the thing</a:t>
            </a:r>
          </a:p>
          <a:p>
            <a:pPr lvl="1"/>
            <a:r>
              <a:rPr lang="en-US" dirty="0"/>
              <a:t>Eye color, publication date, invoice total, product name, geolocation…</a:t>
            </a:r>
          </a:p>
          <a:p>
            <a:pPr lvl="1"/>
            <a:r>
              <a:rPr lang="en-US" dirty="0"/>
              <a:t>There is usually an “ID” column, also called a </a:t>
            </a:r>
            <a:r>
              <a:rPr lang="en-US" b="1" dirty="0"/>
              <a:t>primary key</a:t>
            </a:r>
            <a:endParaRPr lang="en-US" dirty="0"/>
          </a:p>
          <a:p>
            <a:r>
              <a:rPr lang="en-US" dirty="0"/>
              <a:t>Row: a thing (or more precisely, record of a thing)</a:t>
            </a:r>
          </a:p>
        </p:txBody>
      </p:sp>
      <p:graphicFrame>
        <p:nvGraphicFramePr>
          <p:cNvPr id="10" name="Table 8">
            <a:extLst>
              <a:ext uri="{FF2B5EF4-FFF2-40B4-BE49-F238E27FC236}">
                <a16:creationId xmlns:a16="http://schemas.microsoft.com/office/drawing/2014/main" id="{FA6FC284-43C3-4BD8-A420-EAA9A387938B}"/>
              </a:ext>
            </a:extLst>
          </p:cNvPr>
          <p:cNvGraphicFramePr>
            <a:graphicFrameLocks/>
          </p:cNvGraphicFramePr>
          <p:nvPr>
            <p:extLst>
              <p:ext uri="{D42A27DB-BD31-4B8C-83A1-F6EECF244321}">
                <p14:modId xmlns:p14="http://schemas.microsoft.com/office/powerpoint/2010/main" val="2314415289"/>
              </p:ext>
            </p:extLst>
          </p:nvPr>
        </p:nvGraphicFramePr>
        <p:xfrm>
          <a:off x="838200" y="3581083"/>
          <a:ext cx="3867468" cy="1112520"/>
        </p:xfrm>
        <a:graphic>
          <a:graphicData uri="http://schemas.openxmlformats.org/drawingml/2006/table">
            <a:tbl>
              <a:tblPr firstRow="1" bandRow="1">
                <a:tableStyleId>{21E4AEA4-8DFA-4A89-87EB-49C32662AFE0}</a:tableStyleId>
              </a:tblPr>
              <a:tblGrid>
                <a:gridCol w="413068">
                  <a:extLst>
                    <a:ext uri="{9D8B030D-6E8A-4147-A177-3AD203B41FA5}">
                      <a16:colId xmlns:a16="http://schemas.microsoft.com/office/drawing/2014/main" val="794562370"/>
                    </a:ext>
                  </a:extLst>
                </a:gridCol>
                <a:gridCol w="1727200">
                  <a:extLst>
                    <a:ext uri="{9D8B030D-6E8A-4147-A177-3AD203B41FA5}">
                      <a16:colId xmlns:a16="http://schemas.microsoft.com/office/drawing/2014/main" val="4223639927"/>
                    </a:ext>
                  </a:extLst>
                </a:gridCol>
                <a:gridCol w="1727200">
                  <a:extLst>
                    <a:ext uri="{9D8B030D-6E8A-4147-A177-3AD203B41FA5}">
                      <a16:colId xmlns:a16="http://schemas.microsoft.com/office/drawing/2014/main" val="3932117218"/>
                    </a:ext>
                  </a:extLst>
                </a:gridCol>
              </a:tblGrid>
              <a:tr h="370840">
                <a:tc>
                  <a:txBody>
                    <a:bodyPr/>
                    <a:lstStyle/>
                    <a:p>
                      <a:r>
                        <a:rPr lang="en-US"/>
                        <a:t>id</a:t>
                      </a:r>
                    </a:p>
                  </a:txBody>
                  <a:tcPr/>
                </a:tc>
                <a:tc>
                  <a:txBody>
                    <a:bodyPr/>
                    <a:lstStyle/>
                    <a:p>
                      <a:r>
                        <a:rPr lang="en-US" err="1"/>
                        <a:t>movieTitle</a:t>
                      </a:r>
                      <a:endParaRPr lang="en-US"/>
                    </a:p>
                  </a:txBody>
                  <a:tcPr/>
                </a:tc>
                <a:tc>
                  <a:txBody>
                    <a:bodyPr/>
                    <a:lstStyle/>
                    <a:p>
                      <a:r>
                        <a:rPr lang="en-US"/>
                        <a:t>year</a:t>
                      </a:r>
                    </a:p>
                  </a:txBody>
                  <a:tcPr/>
                </a:tc>
                <a:extLst>
                  <a:ext uri="{0D108BD9-81ED-4DB2-BD59-A6C34878D82A}">
                    <a16:rowId xmlns:a16="http://schemas.microsoft.com/office/drawing/2014/main" val="4126016128"/>
                  </a:ext>
                </a:extLst>
              </a:tr>
              <a:tr h="370840">
                <a:tc>
                  <a:txBody>
                    <a:bodyPr/>
                    <a:lstStyle/>
                    <a:p>
                      <a:r>
                        <a:rPr lang="en-US"/>
                        <a:t>1</a:t>
                      </a:r>
                    </a:p>
                  </a:txBody>
                  <a:tcPr/>
                </a:tc>
                <a:tc>
                  <a:txBody>
                    <a:bodyPr/>
                    <a:lstStyle/>
                    <a:p>
                      <a:r>
                        <a:rPr lang="en-US"/>
                        <a:t>Jaws</a:t>
                      </a:r>
                    </a:p>
                  </a:txBody>
                  <a:tcPr/>
                </a:tc>
                <a:tc>
                  <a:txBody>
                    <a:bodyPr/>
                    <a:lstStyle/>
                    <a:p>
                      <a:r>
                        <a:rPr lang="en-US"/>
                        <a:t>1975</a:t>
                      </a:r>
                    </a:p>
                  </a:txBody>
                  <a:tcPr/>
                </a:tc>
                <a:extLst>
                  <a:ext uri="{0D108BD9-81ED-4DB2-BD59-A6C34878D82A}">
                    <a16:rowId xmlns:a16="http://schemas.microsoft.com/office/drawing/2014/main" val="2629135625"/>
                  </a:ext>
                </a:extLst>
              </a:tr>
              <a:tr h="370840">
                <a:tc>
                  <a:txBody>
                    <a:bodyPr/>
                    <a:lstStyle/>
                    <a:p>
                      <a:r>
                        <a:rPr lang="en-US"/>
                        <a:t>2</a:t>
                      </a:r>
                    </a:p>
                  </a:txBody>
                  <a:tcPr/>
                </a:tc>
                <a:tc>
                  <a:txBody>
                    <a:bodyPr/>
                    <a:lstStyle/>
                    <a:p>
                      <a:r>
                        <a:rPr lang="en-US"/>
                        <a:t>Toy Story</a:t>
                      </a:r>
                    </a:p>
                  </a:txBody>
                  <a:tcPr/>
                </a:tc>
                <a:tc>
                  <a:txBody>
                    <a:bodyPr/>
                    <a:lstStyle/>
                    <a:p>
                      <a:r>
                        <a:rPr lang="en-US"/>
                        <a:t>1995</a:t>
                      </a:r>
                    </a:p>
                  </a:txBody>
                  <a:tcPr/>
                </a:tc>
                <a:extLst>
                  <a:ext uri="{0D108BD9-81ED-4DB2-BD59-A6C34878D82A}">
                    <a16:rowId xmlns:a16="http://schemas.microsoft.com/office/drawing/2014/main" val="1809039027"/>
                  </a:ext>
                </a:extLst>
              </a:tr>
            </a:tbl>
          </a:graphicData>
        </a:graphic>
      </p:graphicFrame>
      <p:graphicFrame>
        <p:nvGraphicFramePr>
          <p:cNvPr id="11" name="Table 8">
            <a:extLst>
              <a:ext uri="{FF2B5EF4-FFF2-40B4-BE49-F238E27FC236}">
                <a16:creationId xmlns:a16="http://schemas.microsoft.com/office/drawing/2014/main" id="{5C96A3FB-8081-4156-B1D1-BD4CAC2A7F41}"/>
              </a:ext>
            </a:extLst>
          </p:cNvPr>
          <p:cNvGraphicFramePr>
            <a:graphicFrameLocks/>
          </p:cNvGraphicFramePr>
          <p:nvPr>
            <p:extLst>
              <p:ext uri="{D42A27DB-BD31-4B8C-83A1-F6EECF244321}">
                <p14:modId xmlns:p14="http://schemas.microsoft.com/office/powerpoint/2010/main" val="39329464"/>
              </p:ext>
            </p:extLst>
          </p:nvPr>
        </p:nvGraphicFramePr>
        <p:xfrm>
          <a:off x="158620" y="4965701"/>
          <a:ext cx="5873699" cy="1285240"/>
        </p:xfrm>
        <a:graphic>
          <a:graphicData uri="http://schemas.openxmlformats.org/drawingml/2006/table">
            <a:tbl>
              <a:tblPr firstRow="1" bandRow="1">
                <a:tableStyleId>{93296810-A885-4BE3-A3E7-6D5BEEA58F35}</a:tableStyleId>
              </a:tblPr>
              <a:tblGrid>
                <a:gridCol w="1162368">
                  <a:extLst>
                    <a:ext uri="{9D8B030D-6E8A-4147-A177-3AD203B41FA5}">
                      <a16:colId xmlns:a16="http://schemas.microsoft.com/office/drawing/2014/main" val="794562370"/>
                    </a:ext>
                  </a:extLst>
                </a:gridCol>
                <a:gridCol w="1636014">
                  <a:extLst>
                    <a:ext uri="{9D8B030D-6E8A-4147-A177-3AD203B41FA5}">
                      <a16:colId xmlns:a16="http://schemas.microsoft.com/office/drawing/2014/main" val="4223639927"/>
                    </a:ext>
                  </a:extLst>
                </a:gridCol>
                <a:gridCol w="1242314">
                  <a:extLst>
                    <a:ext uri="{9D8B030D-6E8A-4147-A177-3AD203B41FA5}">
                      <a16:colId xmlns:a16="http://schemas.microsoft.com/office/drawing/2014/main" val="3932117218"/>
                    </a:ext>
                  </a:extLst>
                </a:gridCol>
                <a:gridCol w="1833003">
                  <a:extLst>
                    <a:ext uri="{9D8B030D-6E8A-4147-A177-3AD203B41FA5}">
                      <a16:colId xmlns:a16="http://schemas.microsoft.com/office/drawing/2014/main" val="3175873757"/>
                    </a:ext>
                  </a:extLst>
                </a:gridCol>
              </a:tblGrid>
              <a:tr h="370840">
                <a:tc>
                  <a:txBody>
                    <a:bodyPr/>
                    <a:lstStyle/>
                    <a:p>
                      <a:r>
                        <a:rPr lang="en-US"/>
                        <a:t>id</a:t>
                      </a:r>
                    </a:p>
                  </a:txBody>
                  <a:tcPr/>
                </a:tc>
                <a:tc>
                  <a:txBody>
                    <a:bodyPr/>
                    <a:lstStyle/>
                    <a:p>
                      <a:r>
                        <a:rPr lang="en-US" err="1"/>
                        <a:t>screen_name</a:t>
                      </a:r>
                      <a:endParaRPr lang="en-US"/>
                    </a:p>
                  </a:txBody>
                  <a:tcPr/>
                </a:tc>
                <a:tc>
                  <a:txBody>
                    <a:bodyPr/>
                    <a:lstStyle/>
                    <a:p>
                      <a:r>
                        <a:rPr lang="en-US"/>
                        <a:t>location</a:t>
                      </a:r>
                    </a:p>
                  </a:txBody>
                  <a:tcPr/>
                </a:tc>
                <a:tc>
                  <a:txBody>
                    <a:bodyPr/>
                    <a:lstStyle/>
                    <a:p>
                      <a:r>
                        <a:rPr lang="en-US"/>
                        <a:t>description</a:t>
                      </a:r>
                    </a:p>
                  </a:txBody>
                  <a:tcPr/>
                </a:tc>
                <a:extLst>
                  <a:ext uri="{0D108BD9-81ED-4DB2-BD59-A6C34878D82A}">
                    <a16:rowId xmlns:a16="http://schemas.microsoft.com/office/drawing/2014/main" val="4126016128"/>
                  </a:ext>
                </a:extLst>
              </a:tr>
              <a:tr h="370840">
                <a:tc>
                  <a:txBody>
                    <a:bodyPr/>
                    <a:lstStyle/>
                    <a:p>
                      <a:r>
                        <a:rPr lang="en-US"/>
                        <a:t>17874544</a:t>
                      </a:r>
                    </a:p>
                  </a:txBody>
                  <a:tcPr/>
                </a:tc>
                <a:tc>
                  <a:txBody>
                    <a:bodyPr/>
                    <a:lstStyle/>
                    <a:p>
                      <a:r>
                        <a:rPr lang="en-US" err="1"/>
                        <a:t>TwitterSupport</a:t>
                      </a:r>
                      <a:endParaRPr lang="en-US"/>
                    </a:p>
                  </a:txBody>
                  <a:tcPr/>
                </a:tc>
                <a:tc>
                  <a:txBody>
                    <a:bodyPr/>
                    <a:lstStyle/>
                    <a:p>
                      <a:r>
                        <a:rPr lang="en-US"/>
                        <a:t>Twitter HQ</a:t>
                      </a:r>
                    </a:p>
                  </a:txBody>
                  <a:tcPr/>
                </a:tc>
                <a:tc>
                  <a:txBody>
                    <a:bodyPr/>
                    <a:lstStyle/>
                    <a:p>
                      <a:r>
                        <a:rPr lang="en-US"/>
                        <a:t>Your official source for Twitter Support. …</a:t>
                      </a:r>
                    </a:p>
                  </a:txBody>
                  <a:tcPr/>
                </a:tc>
                <a:extLst>
                  <a:ext uri="{0D108BD9-81ED-4DB2-BD59-A6C34878D82A}">
                    <a16:rowId xmlns:a16="http://schemas.microsoft.com/office/drawing/2014/main" val="2629135625"/>
                  </a:ext>
                </a:extLst>
              </a:tr>
            </a:tbl>
          </a:graphicData>
        </a:graphic>
      </p:graphicFrame>
    </p:spTree>
    <p:extLst>
      <p:ext uri="{BB962C8B-B14F-4D97-AF65-F5344CB8AC3E}">
        <p14:creationId xmlns:p14="http://schemas.microsoft.com/office/powerpoint/2010/main" val="38168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9856-D895-45ED-8C25-B6744ECE06E5}"/>
              </a:ext>
            </a:extLst>
          </p:cNvPr>
          <p:cNvSpPr>
            <a:spLocks noGrp="1"/>
          </p:cNvSpPr>
          <p:nvPr>
            <p:ph type="title"/>
          </p:nvPr>
        </p:nvSpPr>
        <p:spPr/>
        <p:txBody>
          <a:bodyPr/>
          <a:lstStyle/>
          <a:p>
            <a:pPr algn="ctr"/>
            <a:r>
              <a:rPr lang="en-US"/>
              <a:t>Some advantages of </a:t>
            </a:r>
            <a:r>
              <a:rPr lang="en-US" err="1"/>
              <a:t>RDBMSes</a:t>
            </a:r>
            <a:br>
              <a:rPr lang="en-US"/>
            </a:br>
            <a:r>
              <a:rPr lang="en-US"/>
              <a:t>(or: why people use them)</a:t>
            </a:r>
          </a:p>
        </p:txBody>
      </p:sp>
      <p:pic>
        <p:nvPicPr>
          <p:cNvPr id="5" name="Graphic 4" descr="Register">
            <a:extLst>
              <a:ext uri="{FF2B5EF4-FFF2-40B4-BE49-F238E27FC236}">
                <a16:creationId xmlns:a16="http://schemas.microsoft.com/office/drawing/2014/main" id="{83991A02-FCD1-470B-A344-66C192007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362" y="2158999"/>
            <a:ext cx="1270001" cy="1270001"/>
          </a:xfrm>
          <a:prstGeom prst="rect">
            <a:avLst/>
          </a:prstGeom>
        </p:spPr>
      </p:pic>
      <p:pic>
        <p:nvPicPr>
          <p:cNvPr id="7" name="Graphic 6" descr="Muscular arm">
            <a:extLst>
              <a:ext uri="{FF2B5EF4-FFF2-40B4-BE49-F238E27FC236}">
                <a16:creationId xmlns:a16="http://schemas.microsoft.com/office/drawing/2014/main" id="{C07AB312-BBB9-41BD-95D3-7F477FCA8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9000"/>
            <a:ext cx="1270000" cy="1270000"/>
          </a:xfrm>
          <a:prstGeom prst="rect">
            <a:avLst/>
          </a:prstGeom>
        </p:spPr>
      </p:pic>
      <p:pic>
        <p:nvPicPr>
          <p:cNvPr id="9" name="Graphic 8" descr="Network">
            <a:extLst>
              <a:ext uri="{FF2B5EF4-FFF2-40B4-BE49-F238E27FC236}">
                <a16:creationId xmlns:a16="http://schemas.microsoft.com/office/drawing/2014/main" id="{A540FC84-035B-47D5-B75F-94D3388AB0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199" y="4670777"/>
            <a:ext cx="1269999" cy="1269999"/>
          </a:xfrm>
          <a:prstGeom prst="rect">
            <a:avLst/>
          </a:prstGeom>
        </p:spPr>
      </p:pic>
      <p:pic>
        <p:nvPicPr>
          <p:cNvPr id="11" name="Graphic 10" descr="Upward trend">
            <a:extLst>
              <a:ext uri="{FF2B5EF4-FFF2-40B4-BE49-F238E27FC236}">
                <a16:creationId xmlns:a16="http://schemas.microsoft.com/office/drawing/2014/main" id="{5B0959EA-1B3D-4421-B541-A743D6BB6F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94364" y="4670775"/>
            <a:ext cx="1269999" cy="1269999"/>
          </a:xfrm>
          <a:prstGeom prst="rect">
            <a:avLst/>
          </a:prstGeom>
        </p:spPr>
      </p:pic>
      <p:sp>
        <p:nvSpPr>
          <p:cNvPr id="12" name="TextBox 11">
            <a:extLst>
              <a:ext uri="{FF2B5EF4-FFF2-40B4-BE49-F238E27FC236}">
                <a16:creationId xmlns:a16="http://schemas.microsoft.com/office/drawing/2014/main" id="{DAB96D96-EB7E-4FD1-9358-8428321FEBB2}"/>
              </a:ext>
            </a:extLst>
          </p:cNvPr>
          <p:cNvSpPr txBox="1"/>
          <p:nvPr/>
        </p:nvSpPr>
        <p:spPr>
          <a:xfrm>
            <a:off x="2108198" y="2316945"/>
            <a:ext cx="3107094" cy="954107"/>
          </a:xfrm>
          <a:prstGeom prst="rect">
            <a:avLst/>
          </a:prstGeom>
          <a:noFill/>
        </p:spPr>
        <p:txBody>
          <a:bodyPr wrap="square" rtlCol="0">
            <a:spAutoFit/>
          </a:bodyPr>
          <a:lstStyle/>
          <a:p>
            <a:r>
              <a:rPr lang="en-US" sz="2800">
                <a:solidFill>
                  <a:srgbClr val="C00000"/>
                </a:solidFill>
              </a:rPr>
              <a:t>Built-in data integrity measures</a:t>
            </a:r>
          </a:p>
        </p:txBody>
      </p:sp>
      <p:sp>
        <p:nvSpPr>
          <p:cNvPr id="13" name="TextBox 12">
            <a:extLst>
              <a:ext uri="{FF2B5EF4-FFF2-40B4-BE49-F238E27FC236}">
                <a16:creationId xmlns:a16="http://schemas.microsoft.com/office/drawing/2014/main" id="{191CF3D9-AD0B-4795-A040-A3800F089F6B}"/>
              </a:ext>
            </a:extLst>
          </p:cNvPr>
          <p:cNvSpPr txBox="1"/>
          <p:nvPr/>
        </p:nvSpPr>
        <p:spPr>
          <a:xfrm>
            <a:off x="2108198" y="4613275"/>
            <a:ext cx="3107094" cy="1384995"/>
          </a:xfrm>
          <a:prstGeom prst="rect">
            <a:avLst/>
          </a:prstGeom>
          <a:noFill/>
        </p:spPr>
        <p:txBody>
          <a:bodyPr wrap="square" rtlCol="0">
            <a:spAutoFit/>
          </a:bodyPr>
          <a:lstStyle/>
          <a:p>
            <a:r>
              <a:rPr lang="en-US" sz="2800">
                <a:solidFill>
                  <a:srgbClr val="7030A0"/>
                </a:solidFill>
              </a:rPr>
              <a:t>RDBMS servers: single data store</a:t>
            </a:r>
          </a:p>
          <a:p>
            <a:r>
              <a:rPr lang="en-US" sz="2800">
                <a:solidFill>
                  <a:srgbClr val="7030A0"/>
                </a:solidFill>
              </a:rPr>
              <a:t>+ job management</a:t>
            </a:r>
          </a:p>
        </p:txBody>
      </p:sp>
      <p:sp>
        <p:nvSpPr>
          <p:cNvPr id="14" name="TextBox 13">
            <a:extLst>
              <a:ext uri="{FF2B5EF4-FFF2-40B4-BE49-F238E27FC236}">
                <a16:creationId xmlns:a16="http://schemas.microsoft.com/office/drawing/2014/main" id="{14965F1D-D10D-4F60-83C9-ABF65E5F1F70}"/>
              </a:ext>
            </a:extLst>
          </p:cNvPr>
          <p:cNvSpPr txBox="1"/>
          <p:nvPr/>
        </p:nvSpPr>
        <p:spPr>
          <a:xfrm>
            <a:off x="6964363" y="2101500"/>
            <a:ext cx="4073750" cy="1384995"/>
          </a:xfrm>
          <a:prstGeom prst="rect">
            <a:avLst/>
          </a:prstGeom>
          <a:noFill/>
        </p:spPr>
        <p:txBody>
          <a:bodyPr wrap="square" rtlCol="0">
            <a:spAutoFit/>
          </a:bodyPr>
          <a:lstStyle/>
          <a:p>
            <a:r>
              <a:rPr lang="en-US" sz="2800">
                <a:solidFill>
                  <a:srgbClr val="0070C0"/>
                </a:solidFill>
              </a:rPr>
              <a:t>Changes can be carefully controlled through reversible </a:t>
            </a:r>
            <a:r>
              <a:rPr lang="en-US" sz="2800" b="1">
                <a:solidFill>
                  <a:srgbClr val="0070C0"/>
                </a:solidFill>
              </a:rPr>
              <a:t>transactions</a:t>
            </a:r>
          </a:p>
        </p:txBody>
      </p:sp>
      <p:sp>
        <p:nvSpPr>
          <p:cNvPr id="15" name="TextBox 14">
            <a:extLst>
              <a:ext uri="{FF2B5EF4-FFF2-40B4-BE49-F238E27FC236}">
                <a16:creationId xmlns:a16="http://schemas.microsoft.com/office/drawing/2014/main" id="{F18761BE-C0D1-476D-AE72-5D61B2E1795C}"/>
              </a:ext>
            </a:extLst>
          </p:cNvPr>
          <p:cNvSpPr txBox="1"/>
          <p:nvPr/>
        </p:nvSpPr>
        <p:spPr>
          <a:xfrm>
            <a:off x="6964363" y="4828720"/>
            <a:ext cx="4073751" cy="954107"/>
          </a:xfrm>
          <a:prstGeom prst="rect">
            <a:avLst/>
          </a:prstGeom>
          <a:noFill/>
        </p:spPr>
        <p:txBody>
          <a:bodyPr wrap="square" rtlCol="0">
            <a:spAutoFit/>
          </a:bodyPr>
          <a:lstStyle/>
          <a:p>
            <a:r>
              <a:rPr lang="en-US" sz="2800">
                <a:solidFill>
                  <a:srgbClr val="00B050"/>
                </a:solidFill>
              </a:rPr>
              <a:t>Scalability for complex and large amounts of data</a:t>
            </a:r>
          </a:p>
        </p:txBody>
      </p:sp>
    </p:spTree>
    <p:extLst>
      <p:ext uri="{BB962C8B-B14F-4D97-AF65-F5344CB8AC3E}">
        <p14:creationId xmlns:p14="http://schemas.microsoft.com/office/powerpoint/2010/main" val="424073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D13EC-85BF-4021-B533-8A10EB2CFC15}"/>
              </a:ext>
            </a:extLst>
          </p:cNvPr>
          <p:cNvSpPr>
            <a:spLocks noGrp="1"/>
          </p:cNvSpPr>
          <p:nvPr>
            <p:ph type="title"/>
          </p:nvPr>
        </p:nvSpPr>
        <p:spPr>
          <a:xfrm>
            <a:off x="843623" y="799983"/>
            <a:ext cx="10515600" cy="1325563"/>
          </a:xfrm>
        </p:spPr>
        <p:txBody>
          <a:bodyPr>
            <a:noAutofit/>
          </a:bodyPr>
          <a:lstStyle/>
          <a:p>
            <a:r>
              <a:rPr lang="en-US" sz="3200"/>
              <a:t>Example:</a:t>
            </a:r>
            <a:br>
              <a:rPr lang="en-US" sz="3200"/>
            </a:br>
            <a:r>
              <a:rPr lang="en-US" sz="3200"/>
              <a:t>Given a list of scores, which ones are in the range of 80-89?</a:t>
            </a:r>
          </a:p>
        </p:txBody>
      </p:sp>
      <p:sp>
        <p:nvSpPr>
          <p:cNvPr id="5" name="Text Placeholder 4">
            <a:extLst>
              <a:ext uri="{FF2B5EF4-FFF2-40B4-BE49-F238E27FC236}">
                <a16:creationId xmlns:a16="http://schemas.microsoft.com/office/drawing/2014/main" id="{3A1BC70C-7E7B-4531-B691-28DFFE4ED295}"/>
              </a:ext>
            </a:extLst>
          </p:cNvPr>
          <p:cNvSpPr>
            <a:spLocks noGrp="1"/>
          </p:cNvSpPr>
          <p:nvPr>
            <p:ph type="body" idx="1"/>
          </p:nvPr>
        </p:nvSpPr>
        <p:spPr/>
        <p:txBody>
          <a:bodyPr/>
          <a:lstStyle/>
          <a:p>
            <a:r>
              <a:rPr lang="en-US"/>
              <a:t>In python</a:t>
            </a:r>
          </a:p>
        </p:txBody>
      </p:sp>
      <p:sp>
        <p:nvSpPr>
          <p:cNvPr id="6" name="Content Placeholder 5">
            <a:extLst>
              <a:ext uri="{FF2B5EF4-FFF2-40B4-BE49-F238E27FC236}">
                <a16:creationId xmlns:a16="http://schemas.microsoft.com/office/drawing/2014/main" id="{1268852C-E7DE-4910-A202-E31316CA4B58}"/>
              </a:ext>
            </a:extLst>
          </p:cNvPr>
          <p:cNvSpPr>
            <a:spLocks noGrp="1"/>
          </p:cNvSpPr>
          <p:nvPr>
            <p:ph sz="half" idx="2"/>
          </p:nvPr>
        </p:nvSpPr>
        <p:spPr>
          <a:xfrm>
            <a:off x="839788" y="2505075"/>
            <a:ext cx="5157787" cy="4132792"/>
          </a:xfrm>
        </p:spPr>
        <p:txBody>
          <a:bodyPr>
            <a:normAutofit fontScale="92500" lnSpcReduction="10000"/>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 </a:t>
            </a:r>
            <a:r>
              <a:rPr lang="en-US" b="1"/>
              <a:t>imperative</a:t>
            </a:r>
            <a:r>
              <a:rPr lang="en-US"/>
              <a:t> language</a:t>
            </a:r>
          </a:p>
          <a:p>
            <a:pPr marL="0" indent="0">
              <a:buNone/>
            </a:pPr>
            <a:r>
              <a:rPr lang="en-US" i="1"/>
              <a:t>how</a:t>
            </a:r>
            <a:r>
              <a:rPr lang="en-US"/>
              <a:t> to get the results</a:t>
            </a:r>
            <a:endParaRPr lang="en-US" i="1"/>
          </a:p>
        </p:txBody>
      </p:sp>
      <p:sp>
        <p:nvSpPr>
          <p:cNvPr id="7" name="Text Placeholder 6">
            <a:extLst>
              <a:ext uri="{FF2B5EF4-FFF2-40B4-BE49-F238E27FC236}">
                <a16:creationId xmlns:a16="http://schemas.microsoft.com/office/drawing/2014/main" id="{342204AD-79A8-4EAE-A25A-1844393502DB}"/>
              </a:ext>
            </a:extLst>
          </p:cNvPr>
          <p:cNvSpPr>
            <a:spLocks noGrp="1"/>
          </p:cNvSpPr>
          <p:nvPr>
            <p:ph type="body" sz="quarter" idx="3"/>
          </p:nvPr>
        </p:nvSpPr>
        <p:spPr/>
        <p:txBody>
          <a:bodyPr/>
          <a:lstStyle/>
          <a:p>
            <a:r>
              <a:rPr lang="en-US"/>
              <a:t>In SQL</a:t>
            </a:r>
          </a:p>
        </p:txBody>
      </p:sp>
      <p:pic>
        <p:nvPicPr>
          <p:cNvPr id="10" name="Picture 9">
            <a:extLst>
              <a:ext uri="{FF2B5EF4-FFF2-40B4-BE49-F238E27FC236}">
                <a16:creationId xmlns:a16="http://schemas.microsoft.com/office/drawing/2014/main" id="{66D553A6-5EC1-42F6-B482-C6097E0410EA}"/>
              </a:ext>
            </a:extLst>
          </p:cNvPr>
          <p:cNvPicPr>
            <a:picLocks noChangeAspect="1"/>
          </p:cNvPicPr>
          <p:nvPr/>
        </p:nvPicPr>
        <p:blipFill>
          <a:blip r:embed="rId2"/>
          <a:stretch>
            <a:fillRect/>
          </a:stretch>
        </p:blipFill>
        <p:spPr>
          <a:xfrm>
            <a:off x="951361" y="2503576"/>
            <a:ext cx="4934639" cy="1086002"/>
          </a:xfrm>
          <a:prstGeom prst="rect">
            <a:avLst/>
          </a:prstGeom>
        </p:spPr>
      </p:pic>
      <p:sp>
        <p:nvSpPr>
          <p:cNvPr id="11" name="Speech Bubble: Oval 10">
            <a:extLst>
              <a:ext uri="{FF2B5EF4-FFF2-40B4-BE49-F238E27FC236}">
                <a16:creationId xmlns:a16="http://schemas.microsoft.com/office/drawing/2014/main" id="{6F71C5A5-EE69-4792-BDBD-64364FB16CB6}"/>
              </a:ext>
            </a:extLst>
          </p:cNvPr>
          <p:cNvSpPr/>
          <p:nvPr/>
        </p:nvSpPr>
        <p:spPr>
          <a:xfrm>
            <a:off x="261257" y="3713584"/>
            <a:ext cx="5624743" cy="1463253"/>
          </a:xfrm>
          <a:prstGeom prst="wedgeEllipseCallout">
            <a:avLst>
              <a:gd name="adj1" fmla="val -49863"/>
              <a:gd name="adj2" fmla="val 63204"/>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a:t>For each</a:t>
            </a:r>
            <a:r>
              <a:rPr lang="en-US" sz="2800"/>
              <a:t> score in the list, return the score if it is between 80 and 89.</a:t>
            </a:r>
          </a:p>
        </p:txBody>
      </p:sp>
      <p:sp>
        <p:nvSpPr>
          <p:cNvPr id="12" name="Speech Bubble: Oval 11">
            <a:extLst>
              <a:ext uri="{FF2B5EF4-FFF2-40B4-BE49-F238E27FC236}">
                <a16:creationId xmlns:a16="http://schemas.microsoft.com/office/drawing/2014/main" id="{E987F083-AD07-4BB5-A3F4-C267B094926A}"/>
              </a:ext>
            </a:extLst>
          </p:cNvPr>
          <p:cNvSpPr/>
          <p:nvPr/>
        </p:nvSpPr>
        <p:spPr>
          <a:xfrm>
            <a:off x="6288833" y="3319462"/>
            <a:ext cx="5383763" cy="1411158"/>
          </a:xfrm>
          <a:prstGeom prst="wedgeEllipseCallout">
            <a:avLst>
              <a:gd name="adj1" fmla="val 54905"/>
              <a:gd name="adj2" fmla="val 71102"/>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a:t>Give me the </a:t>
            </a:r>
            <a:r>
              <a:rPr lang="en-US" sz="2800" b="1"/>
              <a:t>set</a:t>
            </a:r>
            <a:r>
              <a:rPr lang="en-US" sz="2800"/>
              <a:t> of items such that their score is between 80 and 89.</a:t>
            </a:r>
          </a:p>
        </p:txBody>
      </p:sp>
      <p:sp>
        <p:nvSpPr>
          <p:cNvPr id="15" name="Content Placeholder 7">
            <a:extLst>
              <a:ext uri="{FF2B5EF4-FFF2-40B4-BE49-F238E27FC236}">
                <a16:creationId xmlns:a16="http://schemas.microsoft.com/office/drawing/2014/main" id="{17151DA5-6CCD-4F2E-866B-CBBDDE226919}"/>
              </a:ext>
            </a:extLst>
          </p:cNvPr>
          <p:cNvSpPr txBox="1">
            <a:spLocks/>
          </p:cNvSpPr>
          <p:nvPr/>
        </p:nvSpPr>
        <p:spPr>
          <a:xfrm>
            <a:off x="6172200" y="5226709"/>
            <a:ext cx="5183188" cy="1411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r>
              <a:rPr lang="en-US" b="1"/>
              <a:t>declarative</a:t>
            </a:r>
            <a:r>
              <a:rPr lang="en-US"/>
              <a:t> language</a:t>
            </a:r>
          </a:p>
          <a:p>
            <a:pPr marL="0" indent="0">
              <a:buFont typeface="Arial" panose="020B0604020202020204" pitchFamily="34" charset="0"/>
              <a:buNone/>
            </a:pPr>
            <a:r>
              <a:rPr lang="en-US" i="1"/>
              <a:t>what</a:t>
            </a:r>
            <a:r>
              <a:rPr lang="en-US"/>
              <a:t> results you want (the engine figures out how)</a:t>
            </a:r>
            <a:endParaRPr lang="en-US" i="1"/>
          </a:p>
        </p:txBody>
      </p:sp>
      <p:sp>
        <p:nvSpPr>
          <p:cNvPr id="13" name="Title 3">
            <a:extLst>
              <a:ext uri="{FF2B5EF4-FFF2-40B4-BE49-F238E27FC236}">
                <a16:creationId xmlns:a16="http://schemas.microsoft.com/office/drawing/2014/main" id="{89BA4197-B395-4E72-B985-BF68BAC0912A}"/>
              </a:ext>
            </a:extLst>
          </p:cNvPr>
          <p:cNvSpPr txBox="1">
            <a:spLocks/>
          </p:cNvSpPr>
          <p:nvPr/>
        </p:nvSpPr>
        <p:spPr>
          <a:xfrm>
            <a:off x="872544" y="295334"/>
            <a:ext cx="10515600" cy="7481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SQL works on sets</a:t>
            </a:r>
          </a:p>
        </p:txBody>
      </p:sp>
      <p:sp>
        <p:nvSpPr>
          <p:cNvPr id="14" name="TextBox 13">
            <a:extLst>
              <a:ext uri="{FF2B5EF4-FFF2-40B4-BE49-F238E27FC236}">
                <a16:creationId xmlns:a16="http://schemas.microsoft.com/office/drawing/2014/main" id="{D8E45C54-AF1B-4018-A14E-EFCC20F297A2}"/>
              </a:ext>
            </a:extLst>
          </p:cNvPr>
          <p:cNvSpPr txBox="1"/>
          <p:nvPr/>
        </p:nvSpPr>
        <p:spPr>
          <a:xfrm>
            <a:off x="6288833" y="2505313"/>
            <a:ext cx="4404049" cy="707886"/>
          </a:xfrm>
          <a:prstGeom prst="rect">
            <a:avLst/>
          </a:prstGeom>
          <a:solidFill>
            <a:srgbClr val="F3F6FB"/>
          </a:solidFill>
          <a:ln>
            <a:solidFill>
              <a:schemeClr val="tx1"/>
            </a:solidFill>
          </a:ln>
        </p:spPr>
        <p:txBody>
          <a:bodyPr wrap="square" rtlCol="0">
            <a:spAutoFit/>
          </a:bodyPr>
          <a:lstStyle/>
          <a:p>
            <a:r>
              <a:rPr lang="en-US" sz="2000" b="1">
                <a:latin typeface="Consolas" panose="020B0609020204030204" pitchFamily="49" charset="0"/>
              </a:rPr>
              <a:t>SELECT</a:t>
            </a:r>
            <a:r>
              <a:rPr lang="en-US" sz="2000">
                <a:latin typeface="Consolas" panose="020B0609020204030204" pitchFamily="49" charset="0"/>
              </a:rPr>
              <a:t> score </a:t>
            </a:r>
            <a:r>
              <a:rPr lang="en-US" sz="2000" b="1">
                <a:latin typeface="Consolas" panose="020B0609020204030204" pitchFamily="49" charset="0"/>
              </a:rPr>
              <a:t>FROM</a:t>
            </a:r>
            <a:r>
              <a:rPr lang="en-US" sz="2000">
                <a:latin typeface="Consolas" panose="020B0609020204030204" pitchFamily="49" charset="0"/>
              </a:rPr>
              <a:t> scores</a:t>
            </a:r>
          </a:p>
          <a:p>
            <a:r>
              <a:rPr lang="en-US" sz="2000" b="1">
                <a:latin typeface="Consolas" panose="020B0609020204030204" pitchFamily="49" charset="0"/>
              </a:rPr>
              <a:t>WHERE</a:t>
            </a:r>
            <a:r>
              <a:rPr lang="en-US" sz="2000">
                <a:latin typeface="Consolas" panose="020B0609020204030204" pitchFamily="49" charset="0"/>
              </a:rPr>
              <a:t> score </a:t>
            </a:r>
            <a:r>
              <a:rPr lang="en-US" sz="2000" b="1">
                <a:latin typeface="Consolas" panose="020B0609020204030204" pitchFamily="49" charset="0"/>
              </a:rPr>
              <a:t>BETWEEN</a:t>
            </a:r>
            <a:r>
              <a:rPr lang="en-US" sz="2000">
                <a:latin typeface="Consolas" panose="020B0609020204030204" pitchFamily="49" charset="0"/>
              </a:rPr>
              <a:t> 80 </a:t>
            </a:r>
            <a:r>
              <a:rPr lang="en-US" sz="2000" b="1">
                <a:latin typeface="Consolas" panose="020B0609020204030204" pitchFamily="49" charset="0"/>
              </a:rPr>
              <a:t>AND</a:t>
            </a:r>
            <a:r>
              <a:rPr lang="en-US" sz="2000">
                <a:latin typeface="Consolas" panose="020B0609020204030204" pitchFamily="49" charset="0"/>
              </a:rPr>
              <a:t> 89;</a:t>
            </a:r>
          </a:p>
        </p:txBody>
      </p:sp>
    </p:spTree>
    <p:extLst>
      <p:ext uri="{BB962C8B-B14F-4D97-AF65-F5344CB8AC3E}">
        <p14:creationId xmlns:p14="http://schemas.microsoft.com/office/powerpoint/2010/main" val="192830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P spid="7" grpId="0" build="p"/>
      <p:bldP spid="11" grpId="0" animBg="1"/>
      <p:bldP spid="12" grpId="0" animBg="1"/>
      <p:bldP spid="15"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5A-8979-4E4E-A69F-BEA2AF5273E4}"/>
              </a:ext>
            </a:extLst>
          </p:cNvPr>
          <p:cNvSpPr>
            <a:spLocks noGrp="1"/>
          </p:cNvSpPr>
          <p:nvPr>
            <p:ph type="title"/>
          </p:nvPr>
        </p:nvSpPr>
        <p:spPr/>
        <p:txBody>
          <a:bodyPr/>
          <a:lstStyle/>
          <a:p>
            <a:r>
              <a:rPr lang="en-US"/>
              <a:t>The result of a query is always a set</a:t>
            </a:r>
          </a:p>
        </p:txBody>
      </p:sp>
      <p:sp>
        <p:nvSpPr>
          <p:cNvPr id="3" name="Content Placeholder 2">
            <a:extLst>
              <a:ext uri="{FF2B5EF4-FFF2-40B4-BE49-F238E27FC236}">
                <a16:creationId xmlns:a16="http://schemas.microsoft.com/office/drawing/2014/main" id="{F2F7B7AC-0BE9-4135-BB42-23B33BFF49D3}"/>
              </a:ext>
            </a:extLst>
          </p:cNvPr>
          <p:cNvSpPr>
            <a:spLocks noGrp="1"/>
          </p:cNvSpPr>
          <p:nvPr>
            <p:ph idx="1"/>
          </p:nvPr>
        </p:nvSpPr>
        <p:spPr>
          <a:xfrm>
            <a:off x="838200" y="1825625"/>
            <a:ext cx="10515600" cy="506514"/>
          </a:xfrm>
        </p:spPr>
        <p:txBody>
          <a:bodyPr/>
          <a:lstStyle/>
          <a:p>
            <a:pPr marL="0" indent="0">
              <a:buNone/>
            </a:pPr>
            <a:r>
              <a:rPr lang="en-US"/>
              <a:t>(even if it has only one member)</a:t>
            </a:r>
          </a:p>
        </p:txBody>
      </p:sp>
      <p:pic>
        <p:nvPicPr>
          <p:cNvPr id="4" name="Picture 3">
            <a:extLst>
              <a:ext uri="{FF2B5EF4-FFF2-40B4-BE49-F238E27FC236}">
                <a16:creationId xmlns:a16="http://schemas.microsoft.com/office/drawing/2014/main" id="{91F76D91-5D6D-4D91-A1A0-A81995B14348}"/>
              </a:ext>
            </a:extLst>
          </p:cNvPr>
          <p:cNvPicPr>
            <a:picLocks noChangeAspect="1"/>
          </p:cNvPicPr>
          <p:nvPr/>
        </p:nvPicPr>
        <p:blipFill>
          <a:blip r:embed="rId2"/>
          <a:stretch>
            <a:fillRect/>
          </a:stretch>
        </p:blipFill>
        <p:spPr>
          <a:xfrm>
            <a:off x="2966080" y="4357911"/>
            <a:ext cx="6259840" cy="1837615"/>
          </a:xfrm>
          <a:prstGeom prst="rect">
            <a:avLst/>
          </a:prstGeom>
          <a:ln>
            <a:solidFill>
              <a:schemeClr val="accent1"/>
            </a:solidFill>
          </a:ln>
        </p:spPr>
      </p:pic>
      <p:sp>
        <p:nvSpPr>
          <p:cNvPr id="5" name="Speech Bubble: Oval 4">
            <a:extLst>
              <a:ext uri="{FF2B5EF4-FFF2-40B4-BE49-F238E27FC236}">
                <a16:creationId xmlns:a16="http://schemas.microsoft.com/office/drawing/2014/main" id="{0B81A8EB-28DA-4341-8B02-F176A38987E0}"/>
              </a:ext>
            </a:extLst>
          </p:cNvPr>
          <p:cNvSpPr/>
          <p:nvPr/>
        </p:nvSpPr>
        <p:spPr>
          <a:xfrm>
            <a:off x="2441196" y="2500089"/>
            <a:ext cx="7139032" cy="1459685"/>
          </a:xfrm>
          <a:prstGeom prst="wedgeEllipseCallout">
            <a:avLst>
              <a:gd name="adj1" fmla="val -60904"/>
              <a:gd name="adj2" fmla="val 46983"/>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800"/>
              <a:t>Give me the last name, first name, and email of the employee whose Employee ID is 7.</a:t>
            </a:r>
          </a:p>
        </p:txBody>
      </p:sp>
    </p:spTree>
    <p:extLst>
      <p:ext uri="{BB962C8B-B14F-4D97-AF65-F5344CB8AC3E}">
        <p14:creationId xmlns:p14="http://schemas.microsoft.com/office/powerpoint/2010/main" val="6380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EB6-73B8-4FC4-BD71-72D4AB12C760}"/>
              </a:ext>
            </a:extLst>
          </p:cNvPr>
          <p:cNvSpPr>
            <a:spLocks noGrp="1"/>
          </p:cNvSpPr>
          <p:nvPr>
            <p:ph type="title"/>
          </p:nvPr>
        </p:nvSpPr>
        <p:spPr/>
        <p:txBody>
          <a:bodyPr/>
          <a:lstStyle/>
          <a:p>
            <a:r>
              <a:rPr lang="en-US"/>
              <a:t>Tables are often combined to ask more complex questions— “joining”</a:t>
            </a:r>
          </a:p>
        </p:txBody>
      </p:sp>
      <p:graphicFrame>
        <p:nvGraphicFramePr>
          <p:cNvPr id="4" name="Table 3">
            <a:extLst>
              <a:ext uri="{FF2B5EF4-FFF2-40B4-BE49-F238E27FC236}">
                <a16:creationId xmlns:a16="http://schemas.microsoft.com/office/drawing/2014/main" id="{D838F168-E816-425D-ACB0-B830ECA578E8}"/>
              </a:ext>
            </a:extLst>
          </p:cNvPr>
          <p:cNvGraphicFramePr>
            <a:graphicFrameLocks noGrp="1"/>
          </p:cNvGraphicFramePr>
          <p:nvPr>
            <p:extLst>
              <p:ext uri="{D42A27DB-BD31-4B8C-83A1-F6EECF244321}">
                <p14:modId xmlns:p14="http://schemas.microsoft.com/office/powerpoint/2010/main" val="918458280"/>
              </p:ext>
            </p:extLst>
          </p:nvPr>
        </p:nvGraphicFramePr>
        <p:xfrm>
          <a:off x="622883" y="1927370"/>
          <a:ext cx="2525086" cy="1501630"/>
        </p:xfrm>
        <a:graphic>
          <a:graphicData uri="http://schemas.openxmlformats.org/drawingml/2006/table">
            <a:tbl>
              <a:tblPr firstRow="1">
                <a:tableStyleId>{3C2FFA5D-87B4-456A-9821-1D502468CF0F}</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9677062"/>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46987251"/>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6359760"/>
                  </a:ext>
                </a:extLst>
              </a:tr>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5057190"/>
                  </a:ext>
                </a:extLst>
              </a:tr>
            </a:tbl>
          </a:graphicData>
        </a:graphic>
      </p:graphicFrame>
      <p:graphicFrame>
        <p:nvGraphicFramePr>
          <p:cNvPr id="5" name="Table 4">
            <a:extLst>
              <a:ext uri="{FF2B5EF4-FFF2-40B4-BE49-F238E27FC236}">
                <a16:creationId xmlns:a16="http://schemas.microsoft.com/office/drawing/2014/main" id="{5E2760DB-0AAE-41D9-A948-447AB13CA22C}"/>
              </a:ext>
            </a:extLst>
          </p:cNvPr>
          <p:cNvGraphicFramePr>
            <a:graphicFrameLocks noGrp="1"/>
          </p:cNvGraphicFramePr>
          <p:nvPr>
            <p:extLst>
              <p:ext uri="{D42A27DB-BD31-4B8C-83A1-F6EECF244321}">
                <p14:modId xmlns:p14="http://schemas.microsoft.com/office/powerpoint/2010/main" val="475112027"/>
              </p:ext>
            </p:extLst>
          </p:nvPr>
        </p:nvGraphicFramePr>
        <p:xfrm>
          <a:off x="362125" y="4311242"/>
          <a:ext cx="2525086" cy="1501630"/>
        </p:xfrm>
        <a:graphic>
          <a:graphicData uri="http://schemas.openxmlformats.org/drawingml/2006/table">
            <a:tbl>
              <a:tblPr firstRow="1">
                <a:tableStyleId>{284E427A-3D55-4303-BF80-6455036E1DE7}</a:tableStyleId>
              </a:tblPr>
              <a:tblGrid>
                <a:gridCol w="841695">
                  <a:extLst>
                    <a:ext uri="{9D8B030D-6E8A-4147-A177-3AD203B41FA5}">
                      <a16:colId xmlns:a16="http://schemas.microsoft.com/office/drawing/2014/main" val="2561380557"/>
                    </a:ext>
                  </a:extLst>
                </a:gridCol>
                <a:gridCol w="841696">
                  <a:extLst>
                    <a:ext uri="{9D8B030D-6E8A-4147-A177-3AD203B41FA5}">
                      <a16:colId xmlns:a16="http://schemas.microsoft.com/office/drawing/2014/main" val="751410368"/>
                    </a:ext>
                  </a:extLst>
                </a:gridCol>
                <a:gridCol w="841695">
                  <a:extLst>
                    <a:ext uri="{9D8B030D-6E8A-4147-A177-3AD203B41FA5}">
                      <a16:colId xmlns:a16="http://schemas.microsoft.com/office/drawing/2014/main" val="792085257"/>
                    </a:ext>
                  </a:extLst>
                </a:gridCol>
              </a:tblGrid>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9677062"/>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46987251"/>
                  </a:ext>
                </a:extLst>
              </a:tr>
              <a:tr h="3754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6359760"/>
                  </a:ext>
                </a:extLst>
              </a:tr>
              <a:tr h="37540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5057190"/>
                  </a:ext>
                </a:extLst>
              </a:tr>
            </a:tbl>
          </a:graphicData>
        </a:graphic>
      </p:graphicFrame>
      <p:graphicFrame>
        <p:nvGraphicFramePr>
          <p:cNvPr id="6" name="Table 5">
            <a:extLst>
              <a:ext uri="{FF2B5EF4-FFF2-40B4-BE49-F238E27FC236}">
                <a16:creationId xmlns:a16="http://schemas.microsoft.com/office/drawing/2014/main" id="{3F924FB4-BF3B-4DA8-B492-1E17038939C3}"/>
              </a:ext>
            </a:extLst>
          </p:cNvPr>
          <p:cNvGraphicFramePr>
            <a:graphicFrameLocks noGrp="1"/>
          </p:cNvGraphicFramePr>
          <p:nvPr>
            <p:extLst>
              <p:ext uri="{D42A27DB-BD31-4B8C-83A1-F6EECF244321}">
                <p14:modId xmlns:p14="http://schemas.microsoft.com/office/powerpoint/2010/main" val="1409066541"/>
              </p:ext>
            </p:extLst>
          </p:nvPr>
        </p:nvGraphicFramePr>
        <p:xfrm>
          <a:off x="3675776" y="3187118"/>
          <a:ext cx="1683390" cy="1501630"/>
        </p:xfrm>
        <a:graphic>
          <a:graphicData uri="http://schemas.openxmlformats.org/drawingml/2006/table">
            <a:tbl>
              <a:tblPr firstRow="1">
                <a:tableStyleId>{08FB837D-C827-4EFA-A057-4D05807E0F7C}</a:tableStyleId>
              </a:tblPr>
              <a:tblGrid>
                <a:gridCol w="841695">
                  <a:extLst>
                    <a:ext uri="{9D8B030D-6E8A-4147-A177-3AD203B41FA5}">
                      <a16:colId xmlns:a16="http://schemas.microsoft.com/office/drawing/2014/main" val="2561380557"/>
                    </a:ext>
                  </a:extLst>
                </a:gridCol>
                <a:gridCol w="841695">
                  <a:extLst>
                    <a:ext uri="{9D8B030D-6E8A-4147-A177-3AD203B41FA5}">
                      <a16:colId xmlns:a16="http://schemas.microsoft.com/office/drawing/2014/main" val="792085257"/>
                    </a:ext>
                  </a:extLst>
                </a:gridCol>
              </a:tblGrid>
              <a:tr h="375407">
                <a:tc>
                  <a:txBody>
                    <a:bodyPr/>
                    <a:lstStyle/>
                    <a:p>
                      <a:endParaRPr lang="en-US"/>
                    </a:p>
                  </a:txBody>
                  <a:tcPr/>
                </a:tc>
                <a:tc>
                  <a:txBody>
                    <a:bodyPr/>
                    <a:lstStyle/>
                    <a:p>
                      <a:endParaRPr lang="en-US"/>
                    </a:p>
                  </a:txBody>
                  <a:tcPr/>
                </a:tc>
                <a:extLst>
                  <a:ext uri="{0D108BD9-81ED-4DB2-BD59-A6C34878D82A}">
                    <a16:rowId xmlns:a16="http://schemas.microsoft.com/office/drawing/2014/main" val="3259677062"/>
                  </a:ext>
                </a:extLst>
              </a:tr>
              <a:tr h="375408">
                <a:tc>
                  <a:txBody>
                    <a:bodyPr/>
                    <a:lstStyle/>
                    <a:p>
                      <a:endParaRPr lang="en-US"/>
                    </a:p>
                  </a:txBody>
                  <a:tcPr/>
                </a:tc>
                <a:tc>
                  <a:txBody>
                    <a:bodyPr/>
                    <a:lstStyle/>
                    <a:p>
                      <a:endParaRPr lang="en-US"/>
                    </a:p>
                  </a:txBody>
                  <a:tcPr/>
                </a:tc>
                <a:extLst>
                  <a:ext uri="{0D108BD9-81ED-4DB2-BD59-A6C34878D82A}">
                    <a16:rowId xmlns:a16="http://schemas.microsoft.com/office/drawing/2014/main" val="4246987251"/>
                  </a:ext>
                </a:extLst>
              </a:tr>
              <a:tr h="375408">
                <a:tc>
                  <a:txBody>
                    <a:bodyPr/>
                    <a:lstStyle/>
                    <a:p>
                      <a:endParaRPr lang="en-US"/>
                    </a:p>
                  </a:txBody>
                  <a:tcPr/>
                </a:tc>
                <a:tc>
                  <a:txBody>
                    <a:bodyPr/>
                    <a:lstStyle/>
                    <a:p>
                      <a:endParaRPr lang="en-US"/>
                    </a:p>
                  </a:txBody>
                  <a:tcPr/>
                </a:tc>
                <a:extLst>
                  <a:ext uri="{0D108BD9-81ED-4DB2-BD59-A6C34878D82A}">
                    <a16:rowId xmlns:a16="http://schemas.microsoft.com/office/drawing/2014/main" val="1196359760"/>
                  </a:ext>
                </a:extLst>
              </a:tr>
              <a:tr h="375407">
                <a:tc>
                  <a:txBody>
                    <a:bodyPr/>
                    <a:lstStyle/>
                    <a:p>
                      <a:endParaRPr lang="en-US"/>
                    </a:p>
                  </a:txBody>
                  <a:tcPr/>
                </a:tc>
                <a:tc>
                  <a:txBody>
                    <a:bodyPr/>
                    <a:lstStyle/>
                    <a:p>
                      <a:endParaRPr lang="en-US"/>
                    </a:p>
                  </a:txBody>
                  <a:tcPr/>
                </a:tc>
                <a:extLst>
                  <a:ext uri="{0D108BD9-81ED-4DB2-BD59-A6C34878D82A}">
                    <a16:rowId xmlns:a16="http://schemas.microsoft.com/office/drawing/2014/main" val="2105057190"/>
                  </a:ext>
                </a:extLst>
              </a:tr>
            </a:tbl>
          </a:graphicData>
        </a:graphic>
      </p:graphicFrame>
      <p:graphicFrame>
        <p:nvGraphicFramePr>
          <p:cNvPr id="7" name="Table 6">
            <a:extLst>
              <a:ext uri="{FF2B5EF4-FFF2-40B4-BE49-F238E27FC236}">
                <a16:creationId xmlns:a16="http://schemas.microsoft.com/office/drawing/2014/main" id="{AF32133F-AD84-4B3B-8B54-ABACE869279C}"/>
              </a:ext>
            </a:extLst>
          </p:cNvPr>
          <p:cNvGraphicFramePr>
            <a:graphicFrameLocks noGrp="1"/>
          </p:cNvGraphicFramePr>
          <p:nvPr>
            <p:extLst>
              <p:ext uri="{D42A27DB-BD31-4B8C-83A1-F6EECF244321}">
                <p14:modId xmlns:p14="http://schemas.microsoft.com/office/powerpoint/2010/main" val="990704791"/>
              </p:ext>
            </p:extLst>
          </p:nvPr>
        </p:nvGraphicFramePr>
        <p:xfrm>
          <a:off x="8615494" y="2776756"/>
          <a:ext cx="2852257" cy="2194560"/>
        </p:xfrm>
        <a:graphic>
          <a:graphicData uri="http://schemas.openxmlformats.org/drawingml/2006/table">
            <a:tbl>
              <a:tblPr firstRow="1">
                <a:tableStyleId>{3C2FFA5D-87B4-456A-9821-1D502468CF0F}</a:tableStyleId>
              </a:tblPr>
              <a:tblGrid>
                <a:gridCol w="570451">
                  <a:extLst>
                    <a:ext uri="{9D8B030D-6E8A-4147-A177-3AD203B41FA5}">
                      <a16:colId xmlns:a16="http://schemas.microsoft.com/office/drawing/2014/main" val="1877360169"/>
                    </a:ext>
                  </a:extLst>
                </a:gridCol>
                <a:gridCol w="570452">
                  <a:extLst>
                    <a:ext uri="{9D8B030D-6E8A-4147-A177-3AD203B41FA5}">
                      <a16:colId xmlns:a16="http://schemas.microsoft.com/office/drawing/2014/main" val="930351930"/>
                    </a:ext>
                  </a:extLst>
                </a:gridCol>
                <a:gridCol w="570451">
                  <a:extLst>
                    <a:ext uri="{9D8B030D-6E8A-4147-A177-3AD203B41FA5}">
                      <a16:colId xmlns:a16="http://schemas.microsoft.com/office/drawing/2014/main" val="4079152243"/>
                    </a:ext>
                  </a:extLst>
                </a:gridCol>
                <a:gridCol w="570452">
                  <a:extLst>
                    <a:ext uri="{9D8B030D-6E8A-4147-A177-3AD203B41FA5}">
                      <a16:colId xmlns:a16="http://schemas.microsoft.com/office/drawing/2014/main" val="4171175185"/>
                    </a:ext>
                  </a:extLst>
                </a:gridCol>
                <a:gridCol w="570451">
                  <a:extLst>
                    <a:ext uri="{9D8B030D-6E8A-4147-A177-3AD203B41FA5}">
                      <a16:colId xmlns:a16="http://schemas.microsoft.com/office/drawing/2014/main" val="2417102007"/>
                    </a:ext>
                  </a:extLst>
                </a:gridCol>
              </a:tblGrid>
              <a:tr h="348143">
                <a:tc>
                  <a:txBody>
                    <a:bodyPr/>
                    <a:lstStyle/>
                    <a:p>
                      <a:endParaRPr lang="en-US"/>
                    </a:p>
                  </a:txBody>
                  <a:tcPr/>
                </a:tc>
                <a:tc>
                  <a:txBody>
                    <a:bodyPr/>
                    <a:lstStyle/>
                    <a:p>
                      <a:endParaRPr lang="en-US"/>
                    </a:p>
                  </a:txBody>
                  <a:tcPr/>
                </a:tc>
                <a:tc>
                  <a:txBody>
                    <a:bodyPr/>
                    <a:lstStyle/>
                    <a:p>
                      <a:endParaRPr lang="en-US"/>
                    </a:p>
                  </a:txBody>
                  <a:tcPr>
                    <a:solidFill>
                      <a:schemeClr val="accent6"/>
                    </a:solidFill>
                  </a:tcPr>
                </a:tc>
                <a:tc>
                  <a:txBody>
                    <a:bodyPr/>
                    <a:lstStyle/>
                    <a:p>
                      <a:endParaRPr lang="en-US"/>
                    </a:p>
                  </a:txBody>
                  <a:tcPr/>
                </a:tc>
                <a:tc>
                  <a:txBody>
                    <a:bodyPr/>
                    <a:lstStyle/>
                    <a:p>
                      <a:endParaRPr lang="en-US"/>
                    </a:p>
                  </a:txBody>
                  <a:tcPr>
                    <a:solidFill>
                      <a:schemeClr val="accent2"/>
                    </a:solidFill>
                  </a:tcPr>
                </a:tc>
                <a:extLst>
                  <a:ext uri="{0D108BD9-81ED-4DB2-BD59-A6C34878D82A}">
                    <a16:rowId xmlns:a16="http://schemas.microsoft.com/office/drawing/2014/main" val="2223052133"/>
                  </a:ext>
                </a:extLst>
              </a:tr>
              <a:tr h="348143">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390524211"/>
                  </a:ext>
                </a:extLst>
              </a:tr>
              <a:tr h="348144">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992651769"/>
                  </a:ext>
                </a:extLst>
              </a:tr>
              <a:tr h="348144">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413534646"/>
                  </a:ext>
                </a:extLst>
              </a:tr>
              <a:tr h="348143">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053167543"/>
                  </a:ext>
                </a:extLst>
              </a:tr>
              <a:tr h="348143">
                <a:tc>
                  <a:txBody>
                    <a:bodyPr/>
                    <a:lstStyle/>
                    <a:p>
                      <a:endParaRPr lang="en-US"/>
                    </a:p>
                  </a:txBody>
                  <a:tcPr/>
                </a:tc>
                <a:tc>
                  <a:txBody>
                    <a:bodyPr/>
                    <a:lstStyle/>
                    <a:p>
                      <a:endParaRPr lang="en-US"/>
                    </a:p>
                  </a:txBody>
                  <a:tcPr/>
                </a:tc>
                <a:tc>
                  <a:txBody>
                    <a:bodyPr/>
                    <a:lstStyle/>
                    <a:p>
                      <a:endParaRPr lang="en-US"/>
                    </a:p>
                  </a:txBody>
                  <a:tcPr>
                    <a:solidFill>
                      <a:schemeClr val="accent6">
                        <a:lumMod val="60000"/>
                        <a:lumOff val="40000"/>
                      </a:schemeClr>
                    </a:solidFill>
                  </a:tcPr>
                </a:tc>
                <a:tc>
                  <a:txBody>
                    <a:bodyPr/>
                    <a:lstStyle/>
                    <a:p>
                      <a:endParaRPr lang="en-US"/>
                    </a:p>
                  </a:txBody>
                  <a:tcPr/>
                </a:tc>
                <a:tc>
                  <a:txBody>
                    <a:bodyPr/>
                    <a:lstStyle/>
                    <a:p>
                      <a:endParaRPr lang="en-US"/>
                    </a:p>
                  </a:txBody>
                  <a:tcPr>
                    <a:solidFill>
                      <a:schemeClr val="accent2">
                        <a:lumMod val="60000"/>
                        <a:lumOff val="40000"/>
                      </a:schemeClr>
                    </a:solidFill>
                  </a:tcPr>
                </a:tc>
                <a:extLst>
                  <a:ext uri="{0D108BD9-81ED-4DB2-BD59-A6C34878D82A}">
                    <a16:rowId xmlns:a16="http://schemas.microsoft.com/office/drawing/2014/main" val="2365369302"/>
                  </a:ext>
                </a:extLst>
              </a:tr>
            </a:tbl>
          </a:graphicData>
        </a:graphic>
      </p:graphicFrame>
      <p:cxnSp>
        <p:nvCxnSpPr>
          <p:cNvPr id="9" name="Connector: Curved 8">
            <a:extLst>
              <a:ext uri="{FF2B5EF4-FFF2-40B4-BE49-F238E27FC236}">
                <a16:creationId xmlns:a16="http://schemas.microsoft.com/office/drawing/2014/main" id="{C9F91060-047F-4772-B9B7-D9E4723C3783}"/>
              </a:ext>
            </a:extLst>
          </p:cNvPr>
          <p:cNvCxnSpPr>
            <a:cxnSpLocks/>
            <a:endCxn id="7" idx="1"/>
          </p:cNvCxnSpPr>
          <p:nvPr/>
        </p:nvCxnSpPr>
        <p:spPr>
          <a:xfrm>
            <a:off x="3147969" y="2678185"/>
            <a:ext cx="5467525" cy="119585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FFB79B50-717D-447A-9BC8-216244369FBC}"/>
              </a:ext>
            </a:extLst>
          </p:cNvPr>
          <p:cNvCxnSpPr>
            <a:cxnSpLocks/>
            <a:stCxn id="6" idx="3"/>
            <a:endCxn id="7" idx="1"/>
          </p:cNvCxnSpPr>
          <p:nvPr/>
        </p:nvCxnSpPr>
        <p:spPr>
          <a:xfrm flipV="1">
            <a:off x="5359166" y="3874036"/>
            <a:ext cx="3256328" cy="6389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5019719-0DD9-40BB-A330-81E9DAD9181A}"/>
              </a:ext>
            </a:extLst>
          </p:cNvPr>
          <p:cNvCxnSpPr>
            <a:cxnSpLocks/>
            <a:endCxn id="7" idx="1"/>
          </p:cNvCxnSpPr>
          <p:nvPr/>
        </p:nvCxnSpPr>
        <p:spPr>
          <a:xfrm flipV="1">
            <a:off x="2887211" y="3874036"/>
            <a:ext cx="5728283" cy="119585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431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6E38FF814E8C4591AEA62B020C2542" ma:contentTypeVersion="4" ma:contentTypeDescription="Create a new document." ma:contentTypeScope="" ma:versionID="0b1006f80ed9a8852fb5fb75fe30fa4c">
  <xsd:schema xmlns:xsd="http://www.w3.org/2001/XMLSchema" xmlns:xs="http://www.w3.org/2001/XMLSchema" xmlns:p="http://schemas.microsoft.com/office/2006/metadata/properties" xmlns:ns3="e0c33027-77bc-401f-9a4b-976c3a3312a2" targetNamespace="http://schemas.microsoft.com/office/2006/metadata/properties" ma:root="true" ma:fieldsID="4c639c84096c1cbc7c1fe1fbaca147fe" ns3:_="">
    <xsd:import namespace="e0c33027-77bc-401f-9a4b-976c3a3312a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c33027-77bc-401f-9a4b-976c3a331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8C0CDB-6E0C-405E-A532-BC93BFABA608}">
  <ds:schemaRefs>
    <ds:schemaRef ds:uri="e0c33027-77bc-401f-9a4b-976c3a3312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A61F08-1B68-4995-98C4-400602A8FA55}">
  <ds:schemaRefs>
    <ds:schemaRef ds:uri="http://schemas.microsoft.com/sharepoint/v3/contenttype/forms"/>
  </ds:schemaRefs>
</ds:datastoreItem>
</file>

<file path=customXml/itemProps3.xml><?xml version="1.0" encoding="utf-8"?>
<ds:datastoreItem xmlns:ds="http://schemas.openxmlformats.org/officeDocument/2006/customXml" ds:itemID="{BFF3E05C-D009-4F1C-A2F8-C9C9E554A73B}">
  <ds:schemaRefs>
    <ds:schemaRef ds:uri="http://purl.org/dc/elements/1.1/"/>
    <ds:schemaRef ds:uri="http://purl.org/dc/dcmitype/"/>
    <ds:schemaRef ds:uri="http://schemas.microsoft.com/office/2006/documentManagement/types"/>
    <ds:schemaRef ds:uri="e0c33027-77bc-401f-9a4b-976c3a3312a2"/>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64</TotalTime>
  <Words>2328</Words>
  <Application>Microsoft Office PowerPoint</Application>
  <PresentationFormat>Widescreen</PresentationFormat>
  <Paragraphs>414</Paragraphs>
  <Slides>38</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Consolas</vt:lpstr>
      <vt:lpstr>Office Theme</vt:lpstr>
      <vt:lpstr>Querying Databases with SQL</vt:lpstr>
      <vt:lpstr>Objectives</vt:lpstr>
      <vt:lpstr>Setup</vt:lpstr>
      <vt:lpstr>What is SQL? What is an RDBMS*?</vt:lpstr>
      <vt:lpstr>Data is stored in tables</vt:lpstr>
      <vt:lpstr>Some advantages of RDBMSes (or: why people use them)</vt:lpstr>
      <vt:lpstr>Example: Given a list of scores, which ones are in the range of 80-89?</vt:lpstr>
      <vt:lpstr>The result of a query is always a set</vt:lpstr>
      <vt:lpstr>Tables are often combined to ask more complex questions— “joining”</vt:lpstr>
      <vt:lpstr>What can you do with SQL? (types of statements)</vt:lpstr>
      <vt:lpstr>Anatomy of a SELECT query</vt:lpstr>
      <vt:lpstr>PowerPoint Presentation</vt:lpstr>
      <vt:lpstr>Anatomy of a SELECT query</vt:lpstr>
      <vt:lpstr>PowerPoint Presentation</vt:lpstr>
      <vt:lpstr>Sorting your results</vt:lpstr>
      <vt:lpstr>WHERE conditions: comparators</vt:lpstr>
      <vt:lpstr>What is NULL?</vt:lpstr>
      <vt:lpstr>WHERE conditions: functions</vt:lpstr>
      <vt:lpstr>Data types</vt:lpstr>
      <vt:lpstr>A column’s data type determines…</vt:lpstr>
      <vt:lpstr>Functions work in the SELECT clause, too</vt:lpstr>
      <vt:lpstr>Querying more than one table: joins!</vt:lpstr>
      <vt:lpstr>How to join</vt:lpstr>
      <vt:lpstr>Tables are often combined to ask more complex questions— “joining”</vt:lpstr>
      <vt:lpstr>Why is it like this?</vt:lpstr>
      <vt:lpstr>Before and after normalization</vt:lpstr>
      <vt:lpstr>Investigating a database</vt:lpstr>
      <vt:lpstr>Grouping results</vt:lpstr>
      <vt:lpstr>PowerPoint Presentation</vt:lpstr>
      <vt:lpstr>Using WHERE and GROUP BY together</vt:lpstr>
      <vt:lpstr>PowerPoint Presentation</vt:lpstr>
      <vt:lpstr>Common aggregate functions</vt:lpstr>
      <vt:lpstr>Saving queries and results</vt:lpstr>
      <vt:lpstr>SQL + other programming languages</vt:lpstr>
      <vt:lpstr>If you want more…</vt:lpstr>
      <vt:lpstr>How did we do?</vt:lpstr>
      <vt:lpstr>Image credits</vt:lpstr>
      <vt:lpstr>SQL box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Querying Databases with SQL</dc:title>
  <dc:creator>Dominic Bordelon</dc:creator>
  <cp:lastModifiedBy>Bordelon, Dominic J</cp:lastModifiedBy>
  <cp:revision>2</cp:revision>
  <dcterms:created xsi:type="dcterms:W3CDTF">2020-01-21T15:32:18Z</dcterms:created>
  <dcterms:modified xsi:type="dcterms:W3CDTF">2020-01-29T21:39:22Z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0x010100106E38FF814E8C4591AEA62B020C2542</vt:lpwstr>
  </property>
</Properties>
</file>