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3824" userDrawn="1">
          <p15:clr>
            <a:srgbClr val="A4A3A4"/>
          </p15:clr>
        </p15:guide>
        <p15:guide id="3" orient="horz"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5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AFFA1D-D08F-45A1-8537-B21A84FC2527}" v="16" dt="2022-03-04T22:12:39.9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19"/>
    <p:restoredTop sz="94694"/>
  </p:normalViewPr>
  <p:slideViewPr>
    <p:cSldViewPr snapToGrid="0" snapToObjects="1" showGuides="1">
      <p:cViewPr>
        <p:scale>
          <a:sx n="30" d="100"/>
          <a:sy n="30" d="100"/>
        </p:scale>
        <p:origin x="53" y="-2419"/>
      </p:cViewPr>
      <p:guideLst>
        <p:guide pos="13824"/>
        <p:guide orient="horz"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rdelon, Dominic" userId="17bac229-61a8-4a85-89f4-8acab3fc904e" providerId="ADAL" clId="{A6AFFA1D-D08F-45A1-8537-B21A84FC2527}"/>
    <pc:docChg chg="undo redo custSel modSld">
      <pc:chgData name="Bordelon, Dominic" userId="17bac229-61a8-4a85-89f4-8acab3fc904e" providerId="ADAL" clId="{A6AFFA1D-D08F-45A1-8537-B21A84FC2527}" dt="2022-03-04T22:13:12.670" v="6390" actId="1076"/>
      <pc:docMkLst>
        <pc:docMk/>
      </pc:docMkLst>
      <pc:sldChg chg="addSp delSp modSp mod">
        <pc:chgData name="Bordelon, Dominic" userId="17bac229-61a8-4a85-89f4-8acab3fc904e" providerId="ADAL" clId="{A6AFFA1D-D08F-45A1-8537-B21A84FC2527}" dt="2022-03-04T22:13:12.670" v="6390" actId="1076"/>
        <pc:sldMkLst>
          <pc:docMk/>
          <pc:sldMk cId="1087450835" sldId="256"/>
        </pc:sldMkLst>
        <pc:spChg chg="mod">
          <ac:chgData name="Bordelon, Dominic" userId="17bac229-61a8-4a85-89f4-8acab3fc904e" providerId="ADAL" clId="{A6AFFA1D-D08F-45A1-8537-B21A84FC2527}" dt="2022-03-04T05:54:30.489" v="3334" actId="3064"/>
          <ac:spMkLst>
            <pc:docMk/>
            <pc:sldMk cId="1087450835" sldId="256"/>
            <ac:spMk id="3" creationId="{144AC8A3-5A8E-534A-90C8-44AFA6F92787}"/>
          </ac:spMkLst>
        </pc:spChg>
        <pc:spChg chg="add mod">
          <ac:chgData name="Bordelon, Dominic" userId="17bac229-61a8-4a85-89f4-8acab3fc904e" providerId="ADAL" clId="{A6AFFA1D-D08F-45A1-8537-B21A84FC2527}" dt="2022-03-04T22:07:55.883" v="6379" actId="164"/>
          <ac:spMkLst>
            <pc:docMk/>
            <pc:sldMk cId="1087450835" sldId="256"/>
            <ac:spMk id="5" creationId="{1F1F70F4-DE70-42C4-A98D-01D10550F033}"/>
          </ac:spMkLst>
        </pc:spChg>
        <pc:spChg chg="mod">
          <ac:chgData name="Bordelon, Dominic" userId="17bac229-61a8-4a85-89f4-8acab3fc904e" providerId="ADAL" clId="{A6AFFA1D-D08F-45A1-8537-B21A84FC2527}" dt="2022-03-04T21:50:03.625" v="6211" actId="20577"/>
          <ac:spMkLst>
            <pc:docMk/>
            <pc:sldMk cId="1087450835" sldId="256"/>
            <ac:spMk id="8" creationId="{AB1F5206-AF1D-A848-8486-99B8895DAEF7}"/>
          </ac:spMkLst>
        </pc:spChg>
        <pc:spChg chg="add mod">
          <ac:chgData name="Bordelon, Dominic" userId="17bac229-61a8-4a85-89f4-8acab3fc904e" providerId="ADAL" clId="{A6AFFA1D-D08F-45A1-8537-B21A84FC2527}" dt="2022-03-03T02:21:30.108" v="787" actId="404"/>
          <ac:spMkLst>
            <pc:docMk/>
            <pc:sldMk cId="1087450835" sldId="256"/>
            <ac:spMk id="10" creationId="{19F5EB2F-2B34-41A2-9ADB-1CF6847B9980}"/>
          </ac:spMkLst>
        </pc:spChg>
        <pc:spChg chg="add mod">
          <ac:chgData name="Bordelon, Dominic" userId="17bac229-61a8-4a85-89f4-8acab3fc904e" providerId="ADAL" clId="{A6AFFA1D-D08F-45A1-8537-B21A84FC2527}" dt="2022-03-04T21:43:38.732" v="6199" actId="1035"/>
          <ac:spMkLst>
            <pc:docMk/>
            <pc:sldMk cId="1087450835" sldId="256"/>
            <ac:spMk id="13" creationId="{11832B81-34CC-43AA-9F6C-5D3C4E1CCEF5}"/>
          </ac:spMkLst>
        </pc:spChg>
        <pc:spChg chg="mod">
          <ac:chgData name="Bordelon, Dominic" userId="17bac229-61a8-4a85-89f4-8acab3fc904e" providerId="ADAL" clId="{A6AFFA1D-D08F-45A1-8537-B21A84FC2527}" dt="2022-03-04T05:54:55.340" v="3338" actId="1076"/>
          <ac:spMkLst>
            <pc:docMk/>
            <pc:sldMk cId="1087450835" sldId="256"/>
            <ac:spMk id="17" creationId="{BBD1A530-DD7F-ED45-9414-7EBE476E5FD4}"/>
          </ac:spMkLst>
        </pc:spChg>
        <pc:spChg chg="mod">
          <ac:chgData name="Bordelon, Dominic" userId="17bac229-61a8-4a85-89f4-8acab3fc904e" providerId="ADAL" clId="{A6AFFA1D-D08F-45A1-8537-B21A84FC2527}" dt="2022-03-04T18:39:45.840" v="5686" actId="20577"/>
          <ac:spMkLst>
            <pc:docMk/>
            <pc:sldMk cId="1087450835" sldId="256"/>
            <ac:spMk id="19" creationId="{99E671F6-09E9-A94F-A862-2EE93EE50901}"/>
          </ac:spMkLst>
        </pc:spChg>
        <pc:spChg chg="mod">
          <ac:chgData name="Bordelon, Dominic" userId="17bac229-61a8-4a85-89f4-8acab3fc904e" providerId="ADAL" clId="{A6AFFA1D-D08F-45A1-8537-B21A84FC2527}" dt="2022-03-04T21:41:56.816" v="6177" actId="20577"/>
          <ac:spMkLst>
            <pc:docMk/>
            <pc:sldMk cId="1087450835" sldId="256"/>
            <ac:spMk id="20" creationId="{6B72F1D8-1BE9-D548-9046-C7EB7DD93B57}"/>
          </ac:spMkLst>
        </pc:spChg>
        <pc:spChg chg="del">
          <ac:chgData name="Bordelon, Dominic" userId="17bac229-61a8-4a85-89f4-8acab3fc904e" providerId="ADAL" clId="{A6AFFA1D-D08F-45A1-8537-B21A84FC2527}" dt="2022-03-03T00:38:44.199" v="258" actId="478"/>
          <ac:spMkLst>
            <pc:docMk/>
            <pc:sldMk cId="1087450835" sldId="256"/>
            <ac:spMk id="30" creationId="{D8A476C3-E5E1-9549-87A6-401053EBCB29}"/>
          </ac:spMkLst>
        </pc:spChg>
        <pc:spChg chg="mod">
          <ac:chgData name="Bordelon, Dominic" userId="17bac229-61a8-4a85-89f4-8acab3fc904e" providerId="ADAL" clId="{A6AFFA1D-D08F-45A1-8537-B21A84FC2527}" dt="2022-03-04T08:01:28.417" v="5508" actId="255"/>
          <ac:spMkLst>
            <pc:docMk/>
            <pc:sldMk cId="1087450835" sldId="256"/>
            <ac:spMk id="31" creationId="{F3ADD73B-7657-7348-97E5-4B81D89CE22C}"/>
          </ac:spMkLst>
        </pc:spChg>
        <pc:spChg chg="del">
          <ac:chgData name="Bordelon, Dominic" userId="17bac229-61a8-4a85-89f4-8acab3fc904e" providerId="ADAL" clId="{A6AFFA1D-D08F-45A1-8537-B21A84FC2527}" dt="2022-03-03T02:07:04.347" v="679" actId="478"/>
          <ac:spMkLst>
            <pc:docMk/>
            <pc:sldMk cId="1087450835" sldId="256"/>
            <ac:spMk id="34" creationId="{54AB8BE5-118C-9B4A-A731-F21A67BDA428}"/>
          </ac:spMkLst>
        </pc:spChg>
        <pc:spChg chg="del">
          <ac:chgData name="Bordelon, Dominic" userId="17bac229-61a8-4a85-89f4-8acab3fc904e" providerId="ADAL" clId="{A6AFFA1D-D08F-45A1-8537-B21A84FC2527}" dt="2022-03-03T01:46:36.749" v="620" actId="478"/>
          <ac:spMkLst>
            <pc:docMk/>
            <pc:sldMk cId="1087450835" sldId="256"/>
            <ac:spMk id="45" creationId="{89CCD9E6-6860-9845-B726-F4CB9F643222}"/>
          </ac:spMkLst>
        </pc:spChg>
        <pc:spChg chg="mod">
          <ac:chgData name="Bordelon, Dominic" userId="17bac229-61a8-4a85-89f4-8acab3fc904e" providerId="ADAL" clId="{A6AFFA1D-D08F-45A1-8537-B21A84FC2527}" dt="2022-03-04T21:43:27.633" v="6191" actId="1035"/>
          <ac:spMkLst>
            <pc:docMk/>
            <pc:sldMk cId="1087450835" sldId="256"/>
            <ac:spMk id="46" creationId="{359525DE-E1AB-DC47-999E-ED06C9CAF7FD}"/>
          </ac:spMkLst>
        </pc:spChg>
        <pc:spChg chg="mod">
          <ac:chgData name="Bordelon, Dominic" userId="17bac229-61a8-4a85-89f4-8acab3fc904e" providerId="ADAL" clId="{A6AFFA1D-D08F-45A1-8537-B21A84FC2527}" dt="2022-03-04T21:41:13.514" v="6148" actId="1076"/>
          <ac:spMkLst>
            <pc:docMk/>
            <pc:sldMk cId="1087450835" sldId="256"/>
            <ac:spMk id="50" creationId="{1883D35B-69DB-334E-993E-530AAC7B5AA5}"/>
          </ac:spMkLst>
        </pc:spChg>
        <pc:grpChg chg="add mod">
          <ac:chgData name="Bordelon, Dominic" userId="17bac229-61a8-4a85-89f4-8acab3fc904e" providerId="ADAL" clId="{A6AFFA1D-D08F-45A1-8537-B21A84FC2527}" dt="2022-03-04T22:09:38.302" v="6381" actId="1076"/>
          <ac:grpSpMkLst>
            <pc:docMk/>
            <pc:sldMk cId="1087450835" sldId="256"/>
            <ac:grpSpMk id="6" creationId="{6CE3D765-4C03-487C-8E12-E7EBE0AA0CD8}"/>
          </ac:grpSpMkLst>
        </pc:grpChg>
        <pc:picChg chg="add mod">
          <ac:chgData name="Bordelon, Dominic" userId="17bac229-61a8-4a85-89f4-8acab3fc904e" providerId="ADAL" clId="{A6AFFA1D-D08F-45A1-8537-B21A84FC2527}" dt="2022-03-04T22:07:55.883" v="6379" actId="164"/>
          <ac:picMkLst>
            <pc:docMk/>
            <pc:sldMk cId="1087450835" sldId="256"/>
            <ac:picMk id="4" creationId="{6069EA4A-BF67-4F18-BEFC-7ADBA4B8615A}"/>
          </ac:picMkLst>
        </pc:picChg>
        <pc:picChg chg="add del mod">
          <ac:chgData name="Bordelon, Dominic" userId="17bac229-61a8-4a85-89f4-8acab3fc904e" providerId="ADAL" clId="{A6AFFA1D-D08F-45A1-8537-B21A84FC2527}" dt="2022-03-03T00:44:58.682" v="270" actId="478"/>
          <ac:picMkLst>
            <pc:docMk/>
            <pc:sldMk cId="1087450835" sldId="256"/>
            <ac:picMk id="4" creationId="{7FD1E4D7-1C55-4BF5-B91F-E2D9A162D5EA}"/>
          </ac:picMkLst>
        </pc:picChg>
        <pc:picChg chg="add del mod">
          <ac:chgData name="Bordelon, Dominic" userId="17bac229-61a8-4a85-89f4-8acab3fc904e" providerId="ADAL" clId="{A6AFFA1D-D08F-45A1-8537-B21A84FC2527}" dt="2022-03-03T01:30:08.482" v="280" actId="478"/>
          <ac:picMkLst>
            <pc:docMk/>
            <pc:sldMk cId="1087450835" sldId="256"/>
            <ac:picMk id="6" creationId="{E73B1F9C-B998-4F22-9AB4-E24700F2C809}"/>
          </ac:picMkLst>
        </pc:picChg>
        <pc:picChg chg="add mod modCrop">
          <ac:chgData name="Bordelon, Dominic" userId="17bac229-61a8-4a85-89f4-8acab3fc904e" providerId="ADAL" clId="{A6AFFA1D-D08F-45A1-8537-B21A84FC2527}" dt="2022-03-03T01:48:05.251" v="621" actId="208"/>
          <ac:picMkLst>
            <pc:docMk/>
            <pc:sldMk cId="1087450835" sldId="256"/>
            <ac:picMk id="9" creationId="{088B0BC1-9B5E-481F-B100-942BCB74E9D6}"/>
          </ac:picMkLst>
        </pc:picChg>
        <pc:picChg chg="add mod">
          <ac:chgData name="Bordelon, Dominic" userId="17bac229-61a8-4a85-89f4-8acab3fc904e" providerId="ADAL" clId="{A6AFFA1D-D08F-45A1-8537-B21A84FC2527}" dt="2022-03-04T22:13:12.670" v="6390" actId="1076"/>
          <ac:picMkLst>
            <pc:docMk/>
            <pc:sldMk cId="1087450835" sldId="256"/>
            <ac:picMk id="11" creationId="{D69479BC-3232-44B6-B2F5-AB0A528F165A}"/>
          </ac:picMkLst>
        </pc:picChg>
        <pc:picChg chg="del">
          <ac:chgData name="Bordelon, Dominic" userId="17bac229-61a8-4a85-89f4-8acab3fc904e" providerId="ADAL" clId="{A6AFFA1D-D08F-45A1-8537-B21A84FC2527}" dt="2022-03-03T01:46:35.243" v="619" actId="478"/>
          <ac:picMkLst>
            <pc:docMk/>
            <pc:sldMk cId="1087450835" sldId="256"/>
            <ac:picMk id="27" creationId="{1492D2D5-D3A6-D34F-BCE8-814001165E29}"/>
          </ac:picMkLst>
        </pc:picChg>
        <pc:picChg chg="del mod">
          <ac:chgData name="Bordelon, Dominic" userId="17bac229-61a8-4a85-89f4-8acab3fc904e" providerId="ADAL" clId="{A6AFFA1D-D08F-45A1-8537-B21A84FC2527}" dt="2022-03-04T22:13:09.525" v="6389" actId="478"/>
          <ac:picMkLst>
            <pc:docMk/>
            <pc:sldMk cId="1087450835" sldId="256"/>
            <ac:picMk id="42" creationId="{689316E3-E7C5-E044-9167-4FD97E2D7CF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54CDD-969E-724F-8681-83ECE122D766}" type="datetimeFigureOut">
              <a:rPr lang="en-US" smtClean="0"/>
              <a:t>3/3/2022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FC86E5-739D-F04A-B9D6-A8C0D5AD15A2}" type="slidenum">
              <a:rPr lang="en-US" smtClean="0"/>
              <a:t>‹#›</a:t>
            </a:fld>
            <a:endParaRPr lang="en-US"/>
          </a:p>
        </p:txBody>
      </p:sp>
    </p:spTree>
    <p:extLst>
      <p:ext uri="{BB962C8B-B14F-4D97-AF65-F5344CB8AC3E}">
        <p14:creationId xmlns:p14="http://schemas.microsoft.com/office/powerpoint/2010/main" val="4050086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FC86E5-739D-F04A-B9D6-A8C0D5AD15A2}" type="slidenum">
              <a:rPr lang="en-US" smtClean="0"/>
              <a:t>1</a:t>
            </a:fld>
            <a:endParaRPr lang="en-US"/>
          </a:p>
        </p:txBody>
      </p:sp>
    </p:spTree>
    <p:extLst>
      <p:ext uri="{BB962C8B-B14F-4D97-AF65-F5344CB8AC3E}">
        <p14:creationId xmlns:p14="http://schemas.microsoft.com/office/powerpoint/2010/main" val="431732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02053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36">
            <a:extLst>
              <a:ext uri="{FF2B5EF4-FFF2-40B4-BE49-F238E27FC236}">
                <a16:creationId xmlns:a16="http://schemas.microsoft.com/office/drawing/2014/main" id="{421CFE9F-86D2-FF4F-BD6A-DD1FA38E9F86}"/>
              </a:ext>
            </a:extLst>
          </p:cNvPr>
          <p:cNvSpPr>
            <a:spLocks noChangeArrowheads="1"/>
          </p:cNvSpPr>
          <p:nvPr userDrawn="1"/>
        </p:nvSpPr>
        <p:spPr bwMode="auto">
          <a:xfrm>
            <a:off x="10982381" y="0"/>
            <a:ext cx="21945600" cy="32918400"/>
          </a:xfrm>
          <a:prstGeom prst="rect">
            <a:avLst/>
          </a:prstGeom>
          <a:solidFill>
            <a:schemeClr val="tx1"/>
          </a:solidFill>
          <a:ln w="9525">
            <a:noFill/>
            <a:miter lim="800000"/>
            <a:headEnd/>
            <a:tailEnd/>
          </a:ln>
          <a:effectLst/>
        </p:spPr>
        <p:txBody>
          <a:bodyPr wrap="none" lIns="162554" tIns="81277" rIns="162554" bIns="81277" anchor="ctr"/>
          <a:lstStyle/>
          <a:p>
            <a:pPr>
              <a:defRPr/>
            </a:pPr>
            <a:endParaRPr lang="en-US" sz="8736" dirty="0"/>
          </a:p>
        </p:txBody>
      </p:sp>
      <p:pic>
        <p:nvPicPr>
          <p:cNvPr id="3" name="Picture 2" descr="A close up of a sign&#10;&#10;Description automatically generated">
            <a:extLst>
              <a:ext uri="{FF2B5EF4-FFF2-40B4-BE49-F238E27FC236}">
                <a16:creationId xmlns:a16="http://schemas.microsoft.com/office/drawing/2014/main" id="{C5BB2064-C783-8C48-BA3F-B3C9DE1B5D1D}"/>
              </a:ext>
            </a:extLst>
          </p:cNvPr>
          <p:cNvPicPr>
            <a:picLocks noChangeAspect="1"/>
          </p:cNvPicPr>
          <p:nvPr userDrawn="1"/>
        </p:nvPicPr>
        <p:blipFill>
          <a:blip r:embed="rId3"/>
          <a:stretch>
            <a:fillRect/>
          </a:stretch>
        </p:blipFill>
        <p:spPr>
          <a:xfrm>
            <a:off x="3286125" y="30099000"/>
            <a:ext cx="4448432" cy="1371600"/>
          </a:xfrm>
          <a:prstGeom prst="rect">
            <a:avLst/>
          </a:prstGeom>
        </p:spPr>
      </p:pic>
    </p:spTree>
    <p:extLst>
      <p:ext uri="{BB962C8B-B14F-4D97-AF65-F5344CB8AC3E}">
        <p14:creationId xmlns:p14="http://schemas.microsoft.com/office/powerpoint/2010/main" val="278145444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F26B43"/>
          </p15:clr>
        </p15:guide>
        <p15:guide id="2" pos="13824"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creativecommons.org/licenses/by-nd/4.0/" TargetMode="External"/><Relationship Id="rId3" Type="http://schemas.openxmlformats.org/officeDocument/2006/relationships/hyperlink" Target="mailto:dbordelon@pitt.edu"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hyperlink" Target="http://nbn-resolving.de/urn:nbn:de:0114-fqs1101108" TargetMode="External"/><Relationship Id="rId4" Type="http://schemas.openxmlformats.org/officeDocument/2006/relationships/hyperlink" Target="https://doi.org/10.1177/0891241605280449" TargetMode="Externa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 Placeholder 17">
            <a:extLst>
              <a:ext uri="{FF2B5EF4-FFF2-40B4-BE49-F238E27FC236}">
                <a16:creationId xmlns:a16="http://schemas.microsoft.com/office/drawing/2014/main" id="{AB1F5206-AF1D-A848-8486-99B8895DAEF7}"/>
              </a:ext>
            </a:extLst>
          </p:cNvPr>
          <p:cNvSpPr txBox="1">
            <a:spLocks/>
          </p:cNvSpPr>
          <p:nvPr/>
        </p:nvSpPr>
        <p:spPr>
          <a:xfrm>
            <a:off x="12656623" y="1572164"/>
            <a:ext cx="18563606" cy="11136062"/>
          </a:xfrm>
          <a:prstGeom prst="rect">
            <a:avLst/>
          </a:prstGeom>
        </p:spPr>
        <p:txBody>
          <a:bodyPr wrap="square">
            <a:spAutoFit/>
          </a:bodyPr>
          <a:lstStyle>
            <a:lvl1pPr marL="0" indent="0" algn="ctr" defTabSz="4389120" rtl="0" eaLnBrk="1" latinLnBrk="0" hangingPunct="1">
              <a:lnSpc>
                <a:spcPct val="90000"/>
              </a:lnSpc>
              <a:spcBef>
                <a:spcPts val="4800"/>
              </a:spcBef>
              <a:buFont typeface="Arial" panose="020B0604020202020204" pitchFamily="34" charset="0"/>
              <a:buNone/>
              <a:defRPr sz="7200" b="1" i="0" kern="1200">
                <a:solidFill>
                  <a:schemeClr val="bg2"/>
                </a:solidFill>
                <a:latin typeface="+mj-lt"/>
                <a:ea typeface="+mn-ea"/>
                <a:cs typeface="Arial Black" panose="020B0604020202020204" pitchFamily="34" charset="0"/>
              </a:defRPr>
            </a:lvl1pPr>
            <a:lvl2pPr marL="0" indent="0" algn="l" defTabSz="4389120" rtl="0" eaLnBrk="1" latinLnBrk="0" hangingPunct="1">
              <a:lnSpc>
                <a:spcPct val="90000"/>
              </a:lnSpc>
              <a:spcBef>
                <a:spcPts val="2400"/>
              </a:spcBef>
              <a:buFont typeface="Arial" panose="020B0604020202020204" pitchFamily="34" charset="0"/>
              <a:buNone/>
              <a:defRPr sz="1152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4389120" rtl="0" eaLnBrk="1" latinLnBrk="0" hangingPunct="1">
              <a:lnSpc>
                <a:spcPct val="90000"/>
              </a:lnSpc>
              <a:spcBef>
                <a:spcPts val="2400"/>
              </a:spcBef>
              <a:buFont typeface="Arial" panose="020B0604020202020204" pitchFamily="34" charset="0"/>
              <a:buNone/>
              <a:defRPr sz="96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4389120" rtl="0" eaLnBrk="1" latinLnBrk="0" hangingPunct="1">
              <a:lnSpc>
                <a:spcPct val="90000"/>
              </a:lnSpc>
              <a:spcBef>
                <a:spcPts val="24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4389120" rtl="0" eaLnBrk="1" latinLnBrk="0" hangingPunct="1">
              <a:lnSpc>
                <a:spcPct val="90000"/>
              </a:lnSpc>
              <a:spcBef>
                <a:spcPts val="24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l">
              <a:lnSpc>
                <a:spcPct val="114000"/>
              </a:lnSpc>
              <a:spcBef>
                <a:spcPts val="0"/>
              </a:spcBef>
            </a:pPr>
            <a:r>
              <a:rPr lang="en-US" sz="10600" b="0" dirty="0">
                <a:latin typeface="Open Sans" panose="020B0606030504020204" pitchFamily="34" charset="0"/>
                <a:ea typeface="Open Sans" panose="020B0606030504020204" pitchFamily="34" charset="0"/>
                <a:cs typeface="Open Sans" panose="020B0606030504020204" pitchFamily="34" charset="0"/>
              </a:rPr>
              <a:t>For university data librarians, informally </a:t>
            </a:r>
            <a:r>
              <a:rPr lang="en-US" sz="10600" dirty="0">
                <a:latin typeface="Open Sans" panose="020B0606030504020204" pitchFamily="34" charset="0"/>
                <a:ea typeface="Open Sans" panose="020B0606030504020204" pitchFamily="34" charset="0"/>
                <a:cs typeface="Open Sans" panose="020B0606030504020204" pitchFamily="34" charset="0"/>
              </a:rPr>
              <a:t>“embedding” in undergraduate coursework</a:t>
            </a:r>
            <a:r>
              <a:rPr lang="en-US" sz="10600" b="0" dirty="0">
                <a:latin typeface="Open Sans" panose="020B0606030504020204" pitchFamily="34" charset="0"/>
                <a:ea typeface="Open Sans" panose="020B0606030504020204" pitchFamily="34" charset="0"/>
                <a:cs typeface="Open Sans" panose="020B0606030504020204" pitchFamily="34" charset="0"/>
              </a:rPr>
              <a:t> can help us </a:t>
            </a:r>
            <a:r>
              <a:rPr lang="en-US" sz="10600" dirty="0">
                <a:latin typeface="Open Sans" panose="020B0606030504020204" pitchFamily="34" charset="0"/>
                <a:ea typeface="Open Sans" panose="020B0606030504020204" pitchFamily="34" charset="0"/>
                <a:cs typeface="Open Sans" panose="020B0606030504020204" pitchFamily="34" charset="0"/>
              </a:rPr>
              <a:t>understand our communities</a:t>
            </a:r>
            <a:r>
              <a:rPr lang="en-US" sz="10600" b="0" dirty="0">
                <a:latin typeface="Open Sans" panose="020B0606030504020204" pitchFamily="34" charset="0"/>
                <a:ea typeface="Open Sans" panose="020B0606030504020204" pitchFamily="34" charset="0"/>
                <a:cs typeface="Open Sans" panose="020B0606030504020204" pitchFamily="34" charset="0"/>
              </a:rPr>
              <a:t> and </a:t>
            </a:r>
            <a:r>
              <a:rPr lang="en-US" sz="10600" dirty="0">
                <a:latin typeface="Open Sans" panose="020B0606030504020204" pitchFamily="34" charset="0"/>
                <a:ea typeface="Open Sans" panose="020B0606030504020204" pitchFamily="34" charset="0"/>
                <a:cs typeface="Open Sans" panose="020B0606030504020204" pitchFamily="34" charset="0"/>
              </a:rPr>
              <a:t>be more effective librarians</a:t>
            </a:r>
            <a:r>
              <a:rPr lang="en-US" sz="10600" b="0" dirty="0">
                <a:latin typeface="Open Sans" panose="020B0606030504020204" pitchFamily="34" charset="0"/>
                <a:ea typeface="Open Sans" panose="020B0606030504020204" pitchFamily="34" charset="0"/>
                <a:cs typeface="Open Sans" panose="020B0606030504020204" pitchFamily="34" charset="0"/>
              </a:rPr>
              <a:t>.</a:t>
            </a:r>
          </a:p>
        </p:txBody>
      </p:sp>
      <p:sp>
        <p:nvSpPr>
          <p:cNvPr id="17" name="Text Placeholder 13">
            <a:extLst>
              <a:ext uri="{FF2B5EF4-FFF2-40B4-BE49-F238E27FC236}">
                <a16:creationId xmlns:a16="http://schemas.microsoft.com/office/drawing/2014/main" id="{BBD1A530-DD7F-ED45-9414-7EBE476E5FD4}"/>
              </a:ext>
            </a:extLst>
          </p:cNvPr>
          <p:cNvSpPr txBox="1">
            <a:spLocks/>
          </p:cNvSpPr>
          <p:nvPr/>
        </p:nvSpPr>
        <p:spPr>
          <a:xfrm>
            <a:off x="614373" y="7140195"/>
            <a:ext cx="9413081" cy="3754874"/>
          </a:xfrm>
          <a:prstGeom prst="rect">
            <a:avLst/>
          </a:prstGeom>
        </p:spPr>
        <p:txBody>
          <a:bodyPr wrap="square" lIns="182880" tIns="182880" rIns="91440" bIns="182880">
            <a:spAutoFit/>
          </a:bodyPr>
          <a:lstStyle>
            <a:lvl1pPr marL="0" indent="0" algn="l" defTabSz="4389120" rtl="0" eaLnBrk="1" latinLnBrk="0" hangingPunct="1">
              <a:lnSpc>
                <a:spcPct val="90000"/>
              </a:lnSpc>
              <a:spcBef>
                <a:spcPts val="48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4389120" rtl="0" eaLnBrk="1" latinLnBrk="0" hangingPunct="1">
              <a:lnSpc>
                <a:spcPct val="90000"/>
              </a:lnSpc>
              <a:spcBef>
                <a:spcPts val="24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4389120" rtl="0" eaLnBrk="1" latinLnBrk="0" hangingPunct="1">
              <a:lnSpc>
                <a:spcPct val="90000"/>
              </a:lnSpc>
              <a:spcBef>
                <a:spcPts val="24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4389120" rtl="0" eaLnBrk="1" latinLnBrk="0" hangingPunct="1">
              <a:lnSpc>
                <a:spcPct val="90000"/>
              </a:lnSpc>
              <a:spcBef>
                <a:spcPts val="24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4389120" rtl="0" eaLnBrk="1" latinLnBrk="0" hangingPunct="1">
              <a:lnSpc>
                <a:spcPct val="90000"/>
              </a:lnSpc>
              <a:spcBef>
                <a:spcPts val="2400"/>
              </a:spcBef>
              <a:buFont typeface="Arial" panose="020B0604020202020204" pitchFamily="34" charset="0"/>
              <a:buChar char="•"/>
              <a:tabLst/>
              <a:defRPr lang="en-US" sz="1200" kern="1200" dirty="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00000"/>
              </a:lnSpc>
              <a:spcBef>
                <a:spcPts val="0"/>
              </a:spcBef>
            </a:pPr>
            <a:r>
              <a:rPr lang="en-US" sz="4400" dirty="0">
                <a:latin typeface="Open Sans" panose="020B0606030504020204" pitchFamily="34" charset="0"/>
                <a:ea typeface="Open Sans" panose="020B0606030504020204" pitchFamily="34" charset="0"/>
                <a:cs typeface="Open Sans" panose="020B0606030504020204" pitchFamily="34" charset="0"/>
              </a:rPr>
              <a:t>Dominic Bordelon, </a:t>
            </a:r>
          </a:p>
          <a:p>
            <a:pPr>
              <a:lnSpc>
                <a:spcPct val="100000"/>
              </a:lnSpc>
              <a:spcBef>
                <a:spcPts val="0"/>
              </a:spcBef>
            </a:pPr>
            <a:r>
              <a:rPr lang="en-US" sz="4400" dirty="0">
                <a:latin typeface="Open Sans" panose="020B0606030504020204" pitchFamily="34" charset="0"/>
                <a:ea typeface="Open Sans" panose="020B0606030504020204" pitchFamily="34" charset="0"/>
                <a:cs typeface="Open Sans" panose="020B0606030504020204" pitchFamily="34" charset="0"/>
              </a:rPr>
              <a:t>Research Data Librarian,</a:t>
            </a:r>
          </a:p>
          <a:p>
            <a:pPr>
              <a:lnSpc>
                <a:spcPct val="100000"/>
              </a:lnSpc>
              <a:spcBef>
                <a:spcPts val="0"/>
              </a:spcBef>
            </a:pPr>
            <a:r>
              <a:rPr lang="en-US" sz="4400" dirty="0">
                <a:latin typeface="Open Sans" panose="020B0606030504020204" pitchFamily="34" charset="0"/>
                <a:ea typeface="Open Sans" panose="020B0606030504020204" pitchFamily="34" charset="0"/>
                <a:cs typeface="Open Sans" panose="020B0606030504020204" pitchFamily="34" charset="0"/>
              </a:rPr>
              <a:t>University of Pittsburgh Library System</a:t>
            </a:r>
          </a:p>
          <a:p>
            <a:pPr>
              <a:lnSpc>
                <a:spcPct val="100000"/>
              </a:lnSpc>
              <a:spcBef>
                <a:spcPts val="0"/>
              </a:spcBef>
            </a:pPr>
            <a:r>
              <a:rPr lang="en-US" sz="4400" dirty="0">
                <a:latin typeface="Open Sans" panose="020B0606030504020204" pitchFamily="34" charset="0"/>
                <a:ea typeface="Open Sans" panose="020B0606030504020204" pitchFamily="34" charset="0"/>
                <a:cs typeface="Open Sans" panose="020B0606030504020204" pitchFamily="34" charset="0"/>
              </a:rPr>
              <a:t>(</a:t>
            </a:r>
            <a:r>
              <a:rPr lang="en-US" sz="4400" dirty="0">
                <a:latin typeface="Open Sans" panose="020B0606030504020204" pitchFamily="34" charset="0"/>
                <a:ea typeface="Open Sans" panose="020B0606030504020204" pitchFamily="34" charset="0"/>
                <a:cs typeface="Open Sans" panose="020B0606030504020204" pitchFamily="34" charset="0"/>
                <a:hlinkClick r:id="rId3"/>
              </a:rPr>
              <a:t>dbordelon@pitt.edu</a:t>
            </a:r>
            <a:r>
              <a:rPr lang="en-US" sz="4400" dirty="0">
                <a:latin typeface="Open Sans" panose="020B0606030504020204" pitchFamily="34" charset="0"/>
                <a:ea typeface="Open Sans" panose="020B0606030504020204" pitchFamily="34" charset="0"/>
                <a:cs typeface="Open Sans" panose="020B0606030504020204" pitchFamily="34" charset="0"/>
              </a:rPr>
              <a:t>)</a:t>
            </a:r>
          </a:p>
        </p:txBody>
      </p:sp>
      <p:sp>
        <p:nvSpPr>
          <p:cNvPr id="3" name="TextBox 2">
            <a:extLst>
              <a:ext uri="{FF2B5EF4-FFF2-40B4-BE49-F238E27FC236}">
                <a16:creationId xmlns:a16="http://schemas.microsoft.com/office/drawing/2014/main" id="{144AC8A3-5A8E-534A-90C8-44AFA6F92787}"/>
              </a:ext>
            </a:extLst>
          </p:cNvPr>
          <p:cNvSpPr txBox="1"/>
          <p:nvPr/>
        </p:nvSpPr>
        <p:spPr>
          <a:xfrm>
            <a:off x="614370" y="1572164"/>
            <a:ext cx="9413079" cy="6186309"/>
          </a:xfrm>
          <a:prstGeom prst="rect">
            <a:avLst/>
          </a:prstGeom>
          <a:noFill/>
        </p:spPr>
        <p:txBody>
          <a:bodyPr wrap="square" lIns="182880" rtlCol="0">
            <a:spAutoFit/>
          </a:bodyPr>
          <a:lstStyle/>
          <a:p>
            <a:r>
              <a:rPr lang="en-US" sz="6600" b="1" dirty="0">
                <a:latin typeface="Open Sans" panose="020B0606030504020204" pitchFamily="34" charset="0"/>
                <a:ea typeface="Open Sans" panose="020B0606030504020204" pitchFamily="34" charset="0"/>
                <a:cs typeface="Open Sans" panose="020B0606030504020204" pitchFamily="34" charset="0"/>
              </a:rPr>
              <a:t>The New College Try: Enrolling in First-Year Science Courses as Embedded Librarianship</a:t>
            </a:r>
          </a:p>
          <a:p>
            <a:endParaRPr lang="en-US" sz="66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31" name="Text Placeholder 13">
            <a:extLst>
              <a:ext uri="{FF2B5EF4-FFF2-40B4-BE49-F238E27FC236}">
                <a16:creationId xmlns:a16="http://schemas.microsoft.com/office/drawing/2014/main" id="{F3ADD73B-7657-7348-97E5-4B81D89CE22C}"/>
              </a:ext>
            </a:extLst>
          </p:cNvPr>
          <p:cNvSpPr txBox="1">
            <a:spLocks/>
          </p:cNvSpPr>
          <p:nvPr/>
        </p:nvSpPr>
        <p:spPr>
          <a:xfrm>
            <a:off x="614376" y="10895069"/>
            <a:ext cx="9413078" cy="8002191"/>
          </a:xfrm>
          <a:prstGeom prst="rect">
            <a:avLst/>
          </a:prstGeom>
        </p:spPr>
        <p:txBody>
          <a:bodyPr wrap="square" lIns="182880" tIns="182880" rIns="91440" bIns="182880">
            <a:spAutoFit/>
          </a:bodyPr>
          <a:lstStyle>
            <a:lvl1pPr marL="0" indent="0" algn="l" defTabSz="4389120" rtl="0" eaLnBrk="1" latinLnBrk="0" hangingPunct="1">
              <a:lnSpc>
                <a:spcPct val="90000"/>
              </a:lnSpc>
              <a:spcBef>
                <a:spcPts val="48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4389120" rtl="0" eaLnBrk="1" latinLnBrk="0" hangingPunct="1">
              <a:lnSpc>
                <a:spcPct val="90000"/>
              </a:lnSpc>
              <a:spcBef>
                <a:spcPts val="24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4389120" rtl="0" eaLnBrk="1" latinLnBrk="0" hangingPunct="1">
              <a:lnSpc>
                <a:spcPct val="90000"/>
              </a:lnSpc>
              <a:spcBef>
                <a:spcPts val="24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4389120" rtl="0" eaLnBrk="1" latinLnBrk="0" hangingPunct="1">
              <a:lnSpc>
                <a:spcPct val="90000"/>
              </a:lnSpc>
              <a:spcBef>
                <a:spcPts val="24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4389120" rtl="0" eaLnBrk="1" latinLnBrk="0" hangingPunct="1">
              <a:lnSpc>
                <a:spcPct val="90000"/>
              </a:lnSpc>
              <a:spcBef>
                <a:spcPts val="2400"/>
              </a:spcBef>
              <a:buFont typeface="Arial" panose="020B0604020202020204" pitchFamily="34" charset="0"/>
              <a:buChar char="•"/>
              <a:tabLst/>
              <a:defRPr lang="en-US" sz="1200" kern="1200" dirty="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00000"/>
              </a:lnSpc>
              <a:spcBef>
                <a:spcPts val="0"/>
              </a:spcBef>
            </a:pPr>
            <a:r>
              <a:rPr lang="en-US" sz="4800" b="1" dirty="0">
                <a:latin typeface="Open Sans" panose="020B0606030504020204" pitchFamily="34" charset="0"/>
                <a:ea typeface="Open Sans" panose="020B0606030504020204" pitchFamily="34" charset="0"/>
                <a:cs typeface="Open Sans" panose="020B0606030504020204" pitchFamily="34" charset="0"/>
              </a:rPr>
              <a:t>Abstract</a:t>
            </a:r>
          </a:p>
          <a:p>
            <a:pPr algn="just">
              <a:lnSpc>
                <a:spcPct val="100000"/>
              </a:lnSpc>
              <a:spcBef>
                <a:spcPts val="0"/>
              </a:spcBef>
            </a:pPr>
            <a:r>
              <a:rPr lang="en-US" sz="2800" dirty="0">
                <a:latin typeface="Open Sans" panose="020B0606030504020204" pitchFamily="34" charset="0"/>
                <a:ea typeface="Open Sans" panose="020B0606030504020204" pitchFamily="34" charset="0"/>
                <a:cs typeface="Open Sans" panose="020B0606030504020204" pitchFamily="34" charset="0"/>
              </a:rPr>
              <a:t>Librarians seek to better understand our communities, and this is no less true for university data librarians. The embedded librarianship model has furthermore aimed to meet users where they are and bring service provision outside the walls of the library. Serving STEM users, yet lacking my own formal STEM background, led me to enroll in undergraduate Biology courses. Unexpectedly, this experience has so far yielded not only more domain knowledge, but also better sociocultural and pedagogical understanding of a portion of my service community, ideas for potential services, and opportunities to provide value as a data librarian. I utilize autoethnography as the approach for exploring and sharing these experiences. Enrolling in undergraduate coursework is presented as a viable approach for practicing embedded librarianship.</a:t>
            </a:r>
          </a:p>
        </p:txBody>
      </p:sp>
      <p:sp>
        <p:nvSpPr>
          <p:cNvPr id="46" name="Text Placeholder 13">
            <a:extLst>
              <a:ext uri="{FF2B5EF4-FFF2-40B4-BE49-F238E27FC236}">
                <a16:creationId xmlns:a16="http://schemas.microsoft.com/office/drawing/2014/main" id="{359525DE-E1AB-DC47-999E-ED06C9CAF7FD}"/>
              </a:ext>
            </a:extLst>
          </p:cNvPr>
          <p:cNvSpPr txBox="1">
            <a:spLocks/>
          </p:cNvSpPr>
          <p:nvPr/>
        </p:nvSpPr>
        <p:spPr>
          <a:xfrm>
            <a:off x="33849397" y="19432081"/>
            <a:ext cx="9427426" cy="7201972"/>
          </a:xfrm>
          <a:prstGeom prst="rect">
            <a:avLst/>
          </a:prstGeom>
        </p:spPr>
        <p:txBody>
          <a:bodyPr wrap="square" lIns="182880" tIns="182880" rIns="91440" bIns="182880">
            <a:spAutoFit/>
          </a:bodyPr>
          <a:lstStyle>
            <a:lvl1pPr marL="0" indent="0" algn="l" defTabSz="4389120" rtl="0" eaLnBrk="1" latinLnBrk="0" hangingPunct="1">
              <a:lnSpc>
                <a:spcPct val="90000"/>
              </a:lnSpc>
              <a:spcBef>
                <a:spcPts val="48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4389120" rtl="0" eaLnBrk="1" latinLnBrk="0" hangingPunct="1">
              <a:lnSpc>
                <a:spcPct val="90000"/>
              </a:lnSpc>
              <a:spcBef>
                <a:spcPts val="24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4389120" rtl="0" eaLnBrk="1" latinLnBrk="0" hangingPunct="1">
              <a:lnSpc>
                <a:spcPct val="90000"/>
              </a:lnSpc>
              <a:spcBef>
                <a:spcPts val="24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4389120" rtl="0" eaLnBrk="1" latinLnBrk="0" hangingPunct="1">
              <a:lnSpc>
                <a:spcPct val="90000"/>
              </a:lnSpc>
              <a:spcBef>
                <a:spcPts val="24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4389120" rtl="0" eaLnBrk="1" latinLnBrk="0" hangingPunct="1">
              <a:lnSpc>
                <a:spcPct val="90000"/>
              </a:lnSpc>
              <a:spcBef>
                <a:spcPts val="2400"/>
              </a:spcBef>
              <a:buFont typeface="Arial" panose="020B0604020202020204" pitchFamily="34" charset="0"/>
              <a:buChar char="•"/>
              <a:tabLst/>
              <a:defRPr lang="en-US" sz="1200" kern="1200" dirty="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00000"/>
              </a:lnSpc>
              <a:spcBef>
                <a:spcPts val="0"/>
              </a:spcBef>
            </a:pPr>
            <a:r>
              <a:rPr lang="en-US" sz="4800" b="1" dirty="0">
                <a:latin typeface="Open Sans" panose="020B0606030504020204" pitchFamily="34" charset="0"/>
                <a:ea typeface="Open Sans" panose="020B0606030504020204" pitchFamily="34" charset="0"/>
                <a:cs typeface="Open Sans" panose="020B0606030504020204" pitchFamily="34" charset="0"/>
              </a:rPr>
              <a:t>Conclusions</a:t>
            </a:r>
          </a:p>
          <a:p>
            <a:pPr>
              <a:lnSpc>
                <a:spcPct val="100000"/>
              </a:lnSpc>
              <a:spcBef>
                <a:spcPts val="0"/>
              </a:spcBef>
            </a:pPr>
            <a:r>
              <a:rPr lang="en-US" sz="3600" dirty="0">
                <a:latin typeface="Open Sans" panose="020B0606030504020204" pitchFamily="34" charset="0"/>
                <a:ea typeface="Open Sans" panose="020B0606030504020204" pitchFamily="34" charset="0"/>
                <a:cs typeface="Open Sans" panose="020B0606030504020204" pitchFamily="34" charset="0"/>
              </a:rPr>
              <a:t>Embedded librarianship calls us to leave the library’s walls—enrolling in undergraduate coursework is one way to do that.</a:t>
            </a:r>
          </a:p>
          <a:p>
            <a:pPr>
              <a:lnSpc>
                <a:spcPct val="100000"/>
              </a:lnSpc>
              <a:spcBef>
                <a:spcPts val="0"/>
              </a:spcBef>
            </a:pPr>
            <a:endParaRPr lang="en-US" sz="3600" dirty="0">
              <a:latin typeface="Open Sans" panose="020B0606030504020204" pitchFamily="34" charset="0"/>
              <a:ea typeface="Open Sans" panose="020B0606030504020204" pitchFamily="34" charset="0"/>
              <a:cs typeface="Open Sans" panose="020B0606030504020204" pitchFamily="34" charset="0"/>
            </a:endParaRPr>
          </a:p>
          <a:p>
            <a:pPr>
              <a:lnSpc>
                <a:spcPct val="100000"/>
              </a:lnSpc>
              <a:spcBef>
                <a:spcPts val="0"/>
              </a:spcBef>
            </a:pPr>
            <a:r>
              <a:rPr lang="en-US" sz="3600" dirty="0">
                <a:latin typeface="Open Sans" panose="020B0606030504020204" pitchFamily="34" charset="0"/>
                <a:ea typeface="Open Sans" panose="020B0606030504020204" pitchFamily="34" charset="0"/>
                <a:cs typeface="Open Sans" panose="020B0606030504020204" pitchFamily="34" charset="0"/>
              </a:rPr>
              <a:t>Explore a new subject or revisit a familiar one to see how it’s being taught now.</a:t>
            </a:r>
          </a:p>
          <a:p>
            <a:pPr>
              <a:lnSpc>
                <a:spcPct val="100000"/>
              </a:lnSpc>
              <a:spcBef>
                <a:spcPts val="0"/>
              </a:spcBef>
            </a:pPr>
            <a:endParaRPr lang="en-US" sz="3600" dirty="0">
              <a:latin typeface="Open Sans" panose="020B0606030504020204" pitchFamily="34" charset="0"/>
              <a:ea typeface="Open Sans" panose="020B0606030504020204" pitchFamily="34" charset="0"/>
              <a:cs typeface="Open Sans" panose="020B0606030504020204" pitchFamily="34" charset="0"/>
            </a:endParaRPr>
          </a:p>
          <a:p>
            <a:pPr>
              <a:lnSpc>
                <a:spcPct val="100000"/>
              </a:lnSpc>
              <a:spcBef>
                <a:spcPts val="0"/>
              </a:spcBef>
            </a:pPr>
            <a:r>
              <a:rPr lang="en-US" sz="3600" dirty="0">
                <a:latin typeface="Open Sans" panose="020B0606030504020204" pitchFamily="34" charset="0"/>
                <a:ea typeface="Open Sans" panose="020B0606030504020204" pitchFamily="34" charset="0"/>
                <a:cs typeface="Open Sans" panose="020B0606030504020204" pitchFamily="34" charset="0"/>
              </a:rPr>
              <a:t>Go with an open and observant mind, as a student of the subject, but also as a student of the classroom culture.</a:t>
            </a:r>
          </a:p>
        </p:txBody>
      </p:sp>
      <p:sp>
        <p:nvSpPr>
          <p:cNvPr id="50" name="Text Placeholder 13">
            <a:extLst>
              <a:ext uri="{FF2B5EF4-FFF2-40B4-BE49-F238E27FC236}">
                <a16:creationId xmlns:a16="http://schemas.microsoft.com/office/drawing/2014/main" id="{1883D35B-69DB-334E-993E-530AAC7B5AA5}"/>
              </a:ext>
            </a:extLst>
          </p:cNvPr>
          <p:cNvSpPr txBox="1">
            <a:spLocks/>
          </p:cNvSpPr>
          <p:nvPr/>
        </p:nvSpPr>
        <p:spPr>
          <a:xfrm>
            <a:off x="33849398" y="26671359"/>
            <a:ext cx="9427427" cy="5847755"/>
          </a:xfrm>
          <a:prstGeom prst="rect">
            <a:avLst/>
          </a:prstGeom>
        </p:spPr>
        <p:txBody>
          <a:bodyPr wrap="square" lIns="182880" tIns="182880" rIns="91440" bIns="182880">
            <a:spAutoFit/>
          </a:bodyPr>
          <a:lstStyle>
            <a:lvl1pPr marL="0" indent="0" algn="l" defTabSz="4389120" rtl="0" eaLnBrk="1" latinLnBrk="0" hangingPunct="1">
              <a:lnSpc>
                <a:spcPct val="90000"/>
              </a:lnSpc>
              <a:spcBef>
                <a:spcPts val="48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4389120" rtl="0" eaLnBrk="1" latinLnBrk="0" hangingPunct="1">
              <a:lnSpc>
                <a:spcPct val="90000"/>
              </a:lnSpc>
              <a:spcBef>
                <a:spcPts val="24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4389120" rtl="0" eaLnBrk="1" latinLnBrk="0" hangingPunct="1">
              <a:lnSpc>
                <a:spcPct val="90000"/>
              </a:lnSpc>
              <a:spcBef>
                <a:spcPts val="24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4389120" rtl="0" eaLnBrk="1" latinLnBrk="0" hangingPunct="1">
              <a:lnSpc>
                <a:spcPct val="90000"/>
              </a:lnSpc>
              <a:spcBef>
                <a:spcPts val="24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4389120" rtl="0" eaLnBrk="1" latinLnBrk="0" hangingPunct="1">
              <a:lnSpc>
                <a:spcPct val="90000"/>
              </a:lnSpc>
              <a:spcBef>
                <a:spcPts val="2400"/>
              </a:spcBef>
              <a:buFont typeface="Arial" panose="020B0604020202020204" pitchFamily="34" charset="0"/>
              <a:buChar char="•"/>
              <a:tabLst/>
              <a:defRPr lang="en-US" sz="1200" kern="1200" dirty="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00000"/>
              </a:lnSpc>
              <a:spcBef>
                <a:spcPts val="0"/>
              </a:spcBef>
            </a:pPr>
            <a:r>
              <a:rPr lang="en-US" sz="4800" b="1" dirty="0">
                <a:latin typeface="Open Sans" panose="020B0606030504020204" pitchFamily="34" charset="0"/>
                <a:ea typeface="Open Sans" panose="020B0606030504020204" pitchFamily="34" charset="0"/>
                <a:cs typeface="Open Sans" panose="020B0606030504020204" pitchFamily="34" charset="0"/>
              </a:rPr>
              <a:t>Bibliography</a:t>
            </a:r>
          </a:p>
          <a:p>
            <a:pPr marL="457200" indent="-457200" defTabSz="457200">
              <a:lnSpc>
                <a:spcPct val="100000"/>
              </a:lnSpc>
              <a:spcBef>
                <a:spcPts val="0"/>
              </a:spcBef>
              <a:tabLst>
                <a:tab pos="457200" algn="l"/>
                <a:tab pos="914400" algn="l"/>
              </a:tabLst>
            </a:pPr>
            <a:r>
              <a:rPr lang="en-US" sz="2800" dirty="0">
                <a:latin typeface="Open Sans" panose="020B0606030504020204" pitchFamily="34" charset="0"/>
                <a:ea typeface="Open Sans" panose="020B0606030504020204" pitchFamily="34" charset="0"/>
                <a:cs typeface="Open Sans" panose="020B0606030504020204" pitchFamily="34" charset="0"/>
              </a:rPr>
              <a:t> Anderson, Leon. 2006. “Analytic Autoethnography.” </a:t>
            </a:r>
            <a:r>
              <a:rPr lang="en-US" sz="2800" i="1" dirty="0">
                <a:latin typeface="Open Sans" panose="020B0606030504020204" pitchFamily="34" charset="0"/>
                <a:ea typeface="Open Sans" panose="020B0606030504020204" pitchFamily="34" charset="0"/>
                <a:cs typeface="Open Sans" panose="020B0606030504020204" pitchFamily="34" charset="0"/>
              </a:rPr>
              <a:t>Journal of Contemporary Ethnography</a:t>
            </a:r>
            <a:r>
              <a:rPr lang="en-US" sz="2800" dirty="0">
                <a:latin typeface="Open Sans" panose="020B0606030504020204" pitchFamily="34" charset="0"/>
                <a:ea typeface="Open Sans" panose="020B0606030504020204" pitchFamily="34" charset="0"/>
                <a:cs typeface="Open Sans" panose="020B0606030504020204" pitchFamily="34" charset="0"/>
              </a:rPr>
              <a:t> 35 (4): 373–95. </a:t>
            </a:r>
            <a:r>
              <a:rPr lang="en-US" sz="2800" dirty="0">
                <a:latin typeface="Open Sans" panose="020B0606030504020204" pitchFamily="34" charset="0"/>
                <a:ea typeface="Open Sans" panose="020B0606030504020204" pitchFamily="34" charset="0"/>
                <a:cs typeface="Open Sans" panose="020B0606030504020204" pitchFamily="34" charset="0"/>
                <a:hlinkClick r:id="rId4"/>
              </a:rPr>
              <a:t>https://doi.org/10.1177/0891241605280449</a:t>
            </a:r>
            <a:r>
              <a:rPr lang="en-US" sz="2800" dirty="0">
                <a:latin typeface="Open Sans" panose="020B0606030504020204" pitchFamily="34" charset="0"/>
                <a:ea typeface="Open Sans" panose="020B0606030504020204" pitchFamily="34" charset="0"/>
                <a:cs typeface="Open Sans" panose="020B0606030504020204" pitchFamily="34" charset="0"/>
              </a:rPr>
              <a:t>. </a:t>
            </a:r>
          </a:p>
          <a:p>
            <a:pPr marL="457200" indent="-457200" defTabSz="457200">
              <a:lnSpc>
                <a:spcPct val="100000"/>
              </a:lnSpc>
              <a:spcBef>
                <a:spcPts val="0"/>
              </a:spcBef>
              <a:tabLst>
                <a:tab pos="457200" algn="l"/>
                <a:tab pos="914400" algn="l"/>
              </a:tabLst>
            </a:pPr>
            <a:r>
              <a:rPr lang="en-US" sz="2800" dirty="0">
                <a:latin typeface="Open Sans" panose="020B0606030504020204" pitchFamily="34" charset="0"/>
                <a:ea typeface="Open Sans" panose="020B0606030504020204" pitchFamily="34" charset="0"/>
                <a:cs typeface="Open Sans" panose="020B0606030504020204" pitchFamily="34" charset="0"/>
              </a:rPr>
              <a:t>Ellis, Carolyn, Tony E. Adams, and Arthur P. </a:t>
            </a:r>
            <a:r>
              <a:rPr lang="en-US" sz="2800" dirty="0" err="1">
                <a:latin typeface="Open Sans" panose="020B0606030504020204" pitchFamily="34" charset="0"/>
                <a:ea typeface="Open Sans" panose="020B0606030504020204" pitchFamily="34" charset="0"/>
                <a:cs typeface="Open Sans" panose="020B0606030504020204" pitchFamily="34" charset="0"/>
              </a:rPr>
              <a:t>Bochner</a:t>
            </a:r>
            <a:r>
              <a:rPr lang="en-US" sz="2800" dirty="0">
                <a:latin typeface="Open Sans" panose="020B0606030504020204" pitchFamily="34" charset="0"/>
                <a:ea typeface="Open Sans" panose="020B0606030504020204" pitchFamily="34" charset="0"/>
                <a:cs typeface="Open Sans" panose="020B0606030504020204" pitchFamily="34" charset="0"/>
              </a:rPr>
              <a:t>. 2011. “Autoethnography: An Overview.” </a:t>
            </a:r>
            <a:r>
              <a:rPr lang="en-US" sz="2800" i="1" dirty="0">
                <a:latin typeface="Open Sans" panose="020B0606030504020204" pitchFamily="34" charset="0"/>
                <a:ea typeface="Open Sans" panose="020B0606030504020204" pitchFamily="34" charset="0"/>
                <a:cs typeface="Open Sans" panose="020B0606030504020204" pitchFamily="34" charset="0"/>
              </a:rPr>
              <a:t>Historical Social Research</a:t>
            </a:r>
            <a:r>
              <a:rPr lang="en-US" sz="2800" dirty="0">
                <a:latin typeface="Open Sans" panose="020B0606030504020204" pitchFamily="34" charset="0"/>
                <a:ea typeface="Open Sans" panose="020B0606030504020204" pitchFamily="34" charset="0"/>
                <a:cs typeface="Open Sans" panose="020B0606030504020204" pitchFamily="34" charset="0"/>
              </a:rPr>
              <a:t> (</a:t>
            </a:r>
            <a:r>
              <a:rPr lang="en-US" sz="2800" dirty="0" err="1">
                <a:latin typeface="Open Sans" panose="020B0606030504020204" pitchFamily="34" charset="0"/>
                <a:ea typeface="Open Sans" panose="020B0606030504020204" pitchFamily="34" charset="0"/>
                <a:cs typeface="Open Sans" panose="020B0606030504020204" pitchFamily="34" charset="0"/>
              </a:rPr>
              <a:t>Koeln</a:t>
            </a:r>
            <a:r>
              <a:rPr lang="en-US" sz="2800" dirty="0">
                <a:latin typeface="Open Sans" panose="020B0606030504020204" pitchFamily="34" charset="0"/>
                <a:ea typeface="Open Sans" panose="020B0606030504020204" pitchFamily="34" charset="0"/>
                <a:cs typeface="Open Sans" panose="020B0606030504020204" pitchFamily="34" charset="0"/>
              </a:rPr>
              <a:t>) 36 (4): 273–90. </a:t>
            </a:r>
            <a:r>
              <a:rPr lang="en-US" sz="2800" dirty="0">
                <a:latin typeface="Open Sans" panose="020B0606030504020204" pitchFamily="34" charset="0"/>
                <a:ea typeface="Open Sans" panose="020B0606030504020204" pitchFamily="34" charset="0"/>
                <a:cs typeface="Open Sans" panose="020B0606030504020204" pitchFamily="34" charset="0"/>
                <a:hlinkClick r:id="rId5"/>
              </a:rPr>
              <a:t>http://nbn-resolving.de/urn:nbn:de:0114-fqs1101108</a:t>
            </a:r>
            <a:r>
              <a:rPr lang="en-US" sz="2800" dirty="0">
                <a:latin typeface="Open Sans" panose="020B0606030504020204" pitchFamily="34" charset="0"/>
                <a:ea typeface="Open Sans" panose="020B0606030504020204" pitchFamily="34" charset="0"/>
                <a:cs typeface="Open Sans" panose="020B0606030504020204" pitchFamily="34" charset="0"/>
              </a:rPr>
              <a:t>.</a:t>
            </a:r>
          </a:p>
          <a:p>
            <a:pPr marL="457200" indent="-457200" defTabSz="457200">
              <a:lnSpc>
                <a:spcPct val="100000"/>
              </a:lnSpc>
              <a:spcBef>
                <a:spcPts val="0"/>
              </a:spcBef>
              <a:tabLst>
                <a:tab pos="457200" algn="l"/>
                <a:tab pos="914400" algn="l"/>
              </a:tabLst>
            </a:pPr>
            <a:r>
              <a:rPr lang="en-US" sz="2800" dirty="0">
                <a:latin typeface="Open Sans" panose="020B0606030504020204" pitchFamily="34" charset="0"/>
                <a:ea typeface="Open Sans" panose="020B0606030504020204" pitchFamily="34" charset="0"/>
                <a:cs typeface="Open Sans" panose="020B0606030504020204" pitchFamily="34" charset="0"/>
              </a:rPr>
              <a:t>Shumaker, David. 2012. </a:t>
            </a:r>
            <a:r>
              <a:rPr lang="en-US" sz="2800" i="1" dirty="0">
                <a:latin typeface="Open Sans" panose="020B0606030504020204" pitchFamily="34" charset="0"/>
                <a:ea typeface="Open Sans" panose="020B0606030504020204" pitchFamily="34" charset="0"/>
                <a:cs typeface="Open Sans" panose="020B0606030504020204" pitchFamily="34" charset="0"/>
              </a:rPr>
              <a:t>The Embedded Librarian: Innovative Strategies for Taking Knowledge Where It’s Needed</a:t>
            </a:r>
            <a:r>
              <a:rPr lang="en-US" sz="2800" dirty="0">
                <a:latin typeface="Open Sans" panose="020B0606030504020204" pitchFamily="34" charset="0"/>
                <a:ea typeface="Open Sans" panose="020B0606030504020204" pitchFamily="34" charset="0"/>
                <a:cs typeface="Open Sans" panose="020B0606030504020204" pitchFamily="34" charset="0"/>
              </a:rPr>
              <a:t>. Medford, New Jersey: Information Today, Inc.</a:t>
            </a:r>
            <a:endParaRPr lang="en-US" sz="4400"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Text Placeholder 13">
            <a:extLst>
              <a:ext uri="{FF2B5EF4-FFF2-40B4-BE49-F238E27FC236}">
                <a16:creationId xmlns:a16="http://schemas.microsoft.com/office/drawing/2014/main" id="{99E671F6-09E9-A94F-A862-2EE93EE50901}"/>
              </a:ext>
            </a:extLst>
          </p:cNvPr>
          <p:cNvSpPr txBox="1">
            <a:spLocks/>
          </p:cNvSpPr>
          <p:nvPr/>
        </p:nvSpPr>
        <p:spPr>
          <a:xfrm>
            <a:off x="614376" y="18897260"/>
            <a:ext cx="9413078" cy="11049179"/>
          </a:xfrm>
          <a:prstGeom prst="rect">
            <a:avLst/>
          </a:prstGeom>
        </p:spPr>
        <p:txBody>
          <a:bodyPr wrap="square" lIns="182880" tIns="182880" rIns="91440" bIns="182880">
            <a:spAutoFit/>
          </a:bodyPr>
          <a:lstStyle>
            <a:lvl1pPr marL="0" indent="0" algn="l" defTabSz="4389120" rtl="0" eaLnBrk="1" latinLnBrk="0" hangingPunct="1">
              <a:lnSpc>
                <a:spcPct val="90000"/>
              </a:lnSpc>
              <a:spcBef>
                <a:spcPts val="48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4389120" rtl="0" eaLnBrk="1" latinLnBrk="0" hangingPunct="1">
              <a:lnSpc>
                <a:spcPct val="90000"/>
              </a:lnSpc>
              <a:spcBef>
                <a:spcPts val="24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4389120" rtl="0" eaLnBrk="1" latinLnBrk="0" hangingPunct="1">
              <a:lnSpc>
                <a:spcPct val="90000"/>
              </a:lnSpc>
              <a:spcBef>
                <a:spcPts val="24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4389120" rtl="0" eaLnBrk="1" latinLnBrk="0" hangingPunct="1">
              <a:lnSpc>
                <a:spcPct val="90000"/>
              </a:lnSpc>
              <a:spcBef>
                <a:spcPts val="24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4389120" rtl="0" eaLnBrk="1" latinLnBrk="0" hangingPunct="1">
              <a:lnSpc>
                <a:spcPct val="90000"/>
              </a:lnSpc>
              <a:spcBef>
                <a:spcPts val="2400"/>
              </a:spcBef>
              <a:buFont typeface="Arial" panose="020B0604020202020204" pitchFamily="34" charset="0"/>
              <a:buChar char="•"/>
              <a:tabLst/>
              <a:defRPr lang="en-US" sz="1200" kern="1200" dirty="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00000"/>
              </a:lnSpc>
              <a:spcBef>
                <a:spcPts val="0"/>
              </a:spcBef>
            </a:pPr>
            <a:r>
              <a:rPr lang="en-US" sz="4800" b="1" dirty="0">
                <a:latin typeface="Open Sans" panose="020B0606030504020204" pitchFamily="34" charset="0"/>
                <a:ea typeface="Open Sans" panose="020B0606030504020204" pitchFamily="34" charset="0"/>
                <a:cs typeface="Open Sans" panose="020B0606030504020204" pitchFamily="34" charset="0"/>
              </a:rPr>
              <a:t>Background and Method </a:t>
            </a:r>
          </a:p>
          <a:p>
            <a:pPr algn="just">
              <a:lnSpc>
                <a:spcPct val="100000"/>
              </a:lnSpc>
              <a:spcBef>
                <a:spcPts val="0"/>
              </a:spcBef>
            </a:pPr>
            <a:r>
              <a:rPr lang="en-US" sz="3400" dirty="0">
                <a:latin typeface="Open Sans" panose="020B0606030504020204" pitchFamily="34" charset="0"/>
                <a:ea typeface="Open Sans" panose="020B0606030504020204" pitchFamily="34" charset="0"/>
                <a:cs typeface="Open Sans" panose="020B0606030504020204" pitchFamily="34" charset="0"/>
              </a:rPr>
              <a:t>Ethnography is the practice of observing, recording, and representing sociocultural experiences, particularly relying upon interviews and participant observation over a length of time to make sense of both “insider” and “outsider” perspectives. Autoethnography shares the same interests but is limited in material to the author’s memories and introspection.</a:t>
            </a:r>
          </a:p>
          <a:p>
            <a:pPr>
              <a:lnSpc>
                <a:spcPct val="100000"/>
              </a:lnSpc>
              <a:spcBef>
                <a:spcPts val="0"/>
              </a:spcBef>
            </a:pPr>
            <a:endParaRPr lang="en-US" sz="3400" dirty="0">
              <a:latin typeface="Open Sans" panose="020B0606030504020204" pitchFamily="34" charset="0"/>
              <a:ea typeface="Open Sans" panose="020B0606030504020204" pitchFamily="34" charset="0"/>
              <a:cs typeface="Open Sans" panose="020B0606030504020204" pitchFamily="34" charset="0"/>
            </a:endParaRPr>
          </a:p>
          <a:p>
            <a:pPr algn="just">
              <a:lnSpc>
                <a:spcPct val="100000"/>
              </a:lnSpc>
              <a:spcBef>
                <a:spcPts val="0"/>
              </a:spcBef>
            </a:pPr>
            <a:r>
              <a:rPr lang="en-US" sz="3400" dirty="0">
                <a:latin typeface="Open Sans" panose="020B0606030504020204" pitchFamily="34" charset="0"/>
                <a:ea typeface="Open Sans" panose="020B0606030504020204" pitchFamily="34" charset="0"/>
                <a:cs typeface="Open Sans" panose="020B0606030504020204" pitchFamily="34" charset="0"/>
              </a:rPr>
              <a:t>I transitioned into data librarianship from library systems/software development roles (2014-19) and a humanities undergraduate background (2003-8). Desiring to explore a longtime interest in biology, I enrolled as a part-time, non-matriculating student and began courses towards a B.S. in Ecology and Evolution. The current work is based on one year (with summer) of part-time coursework.</a:t>
            </a:r>
          </a:p>
        </p:txBody>
      </p:sp>
      <p:sp>
        <p:nvSpPr>
          <p:cNvPr id="20" name="Text Placeholder 13">
            <a:extLst>
              <a:ext uri="{FF2B5EF4-FFF2-40B4-BE49-F238E27FC236}">
                <a16:creationId xmlns:a16="http://schemas.microsoft.com/office/drawing/2014/main" id="{6B72F1D8-1BE9-D548-9046-C7EB7DD93B57}"/>
              </a:ext>
            </a:extLst>
          </p:cNvPr>
          <p:cNvSpPr txBox="1">
            <a:spLocks/>
          </p:cNvSpPr>
          <p:nvPr/>
        </p:nvSpPr>
        <p:spPr>
          <a:xfrm>
            <a:off x="33849398" y="1566730"/>
            <a:ext cx="9427426" cy="13295948"/>
          </a:xfrm>
          <a:prstGeom prst="rect">
            <a:avLst/>
          </a:prstGeom>
        </p:spPr>
        <p:txBody>
          <a:bodyPr wrap="square" lIns="182880" tIns="182880" rIns="91440" bIns="182880">
            <a:spAutoFit/>
          </a:bodyPr>
          <a:lstStyle>
            <a:lvl1pPr marL="0" indent="0" algn="l" defTabSz="4389120" rtl="0" eaLnBrk="1" latinLnBrk="0" hangingPunct="1">
              <a:lnSpc>
                <a:spcPct val="90000"/>
              </a:lnSpc>
              <a:spcBef>
                <a:spcPts val="48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4389120" rtl="0" eaLnBrk="1" latinLnBrk="0" hangingPunct="1">
              <a:lnSpc>
                <a:spcPct val="90000"/>
              </a:lnSpc>
              <a:spcBef>
                <a:spcPts val="24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4389120" rtl="0" eaLnBrk="1" latinLnBrk="0" hangingPunct="1">
              <a:lnSpc>
                <a:spcPct val="90000"/>
              </a:lnSpc>
              <a:spcBef>
                <a:spcPts val="24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4389120" rtl="0" eaLnBrk="1" latinLnBrk="0" hangingPunct="1">
              <a:lnSpc>
                <a:spcPct val="90000"/>
              </a:lnSpc>
              <a:spcBef>
                <a:spcPts val="24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4389120" rtl="0" eaLnBrk="1" latinLnBrk="0" hangingPunct="1">
              <a:lnSpc>
                <a:spcPct val="90000"/>
              </a:lnSpc>
              <a:spcBef>
                <a:spcPts val="2400"/>
              </a:spcBef>
              <a:buFont typeface="Arial" panose="020B0604020202020204" pitchFamily="34" charset="0"/>
              <a:buChar char="•"/>
              <a:tabLst/>
              <a:defRPr lang="en-US" sz="1200" kern="1200" dirty="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just">
              <a:lnSpc>
                <a:spcPct val="100000"/>
              </a:lnSpc>
              <a:spcBef>
                <a:spcPts val="0"/>
              </a:spcBef>
            </a:pPr>
            <a:r>
              <a:rPr lang="en-US" sz="4800" b="1" dirty="0">
                <a:latin typeface="Open Sans" panose="020B0606030504020204" pitchFamily="34" charset="0"/>
                <a:ea typeface="Open Sans" panose="020B0606030504020204" pitchFamily="34" charset="0"/>
                <a:cs typeface="Open Sans" panose="020B0606030504020204" pitchFamily="34" charset="0"/>
              </a:rPr>
              <a:t>(Early) Findings</a:t>
            </a:r>
          </a:p>
          <a:p>
            <a:pPr algn="just">
              <a:lnSpc>
                <a:spcPct val="100000"/>
              </a:lnSpc>
              <a:spcBef>
                <a:spcPts val="0"/>
              </a:spcBef>
            </a:pPr>
            <a:r>
              <a:rPr lang="en-US" sz="3600" dirty="0">
                <a:latin typeface="Open Sans" panose="020B0606030504020204" pitchFamily="34" charset="0"/>
                <a:ea typeface="Open Sans" panose="020B0606030504020204" pitchFamily="34" charset="0"/>
                <a:cs typeface="Open Sans" panose="020B0606030504020204" pitchFamily="34" charset="0"/>
              </a:rPr>
              <a:t>Enrolling as a returning undergraduate has enabled me to learn about…</a:t>
            </a:r>
          </a:p>
          <a:p>
            <a:pPr algn="just">
              <a:lnSpc>
                <a:spcPct val="100000"/>
              </a:lnSpc>
              <a:spcBef>
                <a:spcPts val="0"/>
              </a:spcBef>
            </a:pPr>
            <a:endParaRPr lang="en-US" sz="3600" dirty="0">
              <a:latin typeface="Open Sans" panose="020B0606030504020204" pitchFamily="34" charset="0"/>
              <a:ea typeface="Open Sans" panose="020B0606030504020204" pitchFamily="34" charset="0"/>
              <a:cs typeface="Open Sans" panose="020B0606030504020204" pitchFamily="34" charset="0"/>
            </a:endParaRPr>
          </a:p>
          <a:p>
            <a:pPr algn="just">
              <a:lnSpc>
                <a:spcPct val="100000"/>
              </a:lnSpc>
              <a:spcBef>
                <a:spcPts val="0"/>
              </a:spcBef>
            </a:pPr>
            <a:r>
              <a:rPr lang="en-US" sz="3600" b="1" dirty="0">
                <a:latin typeface="Open Sans" panose="020B0606030504020204" pitchFamily="34" charset="0"/>
                <a:ea typeface="Open Sans" panose="020B0606030504020204" pitchFamily="34" charset="0"/>
                <a:cs typeface="Open Sans" panose="020B0606030504020204" pitchFamily="34" charset="0"/>
              </a:rPr>
              <a:t>Current actual classroom practices:</a:t>
            </a:r>
            <a:r>
              <a:rPr lang="en-US" sz="3600" dirty="0">
                <a:latin typeface="Open Sans" panose="020B0606030504020204" pitchFamily="34" charset="0"/>
                <a:ea typeface="Open Sans" panose="020B0606030504020204" pitchFamily="34" charset="0"/>
                <a:cs typeface="Open Sans" panose="020B0606030504020204" pitchFamily="34" charset="0"/>
              </a:rPr>
              <a:t> pedagogy; technology; usage of OER; secondary learning objectives; real exam questions</a:t>
            </a:r>
          </a:p>
          <a:p>
            <a:pPr algn="just">
              <a:lnSpc>
                <a:spcPct val="100000"/>
              </a:lnSpc>
              <a:spcBef>
                <a:spcPts val="0"/>
              </a:spcBef>
            </a:pPr>
            <a:endParaRPr lang="en-US" sz="3600" dirty="0">
              <a:latin typeface="Open Sans" panose="020B0606030504020204" pitchFamily="34" charset="0"/>
              <a:ea typeface="Open Sans" panose="020B0606030504020204" pitchFamily="34" charset="0"/>
              <a:cs typeface="Open Sans" panose="020B0606030504020204" pitchFamily="34" charset="0"/>
            </a:endParaRPr>
          </a:p>
          <a:p>
            <a:pPr algn="just">
              <a:lnSpc>
                <a:spcPct val="100000"/>
              </a:lnSpc>
              <a:spcBef>
                <a:spcPts val="0"/>
              </a:spcBef>
            </a:pPr>
            <a:r>
              <a:rPr lang="en-US" sz="3600" b="1" dirty="0">
                <a:latin typeface="Open Sans" panose="020B0606030504020204" pitchFamily="34" charset="0"/>
                <a:ea typeface="Open Sans" panose="020B0606030504020204" pitchFamily="34" charset="0"/>
                <a:cs typeface="Open Sans" panose="020B0606030504020204" pitchFamily="34" charset="0"/>
              </a:rPr>
              <a:t>Pitt information:</a:t>
            </a:r>
            <a:r>
              <a:rPr lang="en-US" sz="3600" dirty="0">
                <a:latin typeface="Open Sans" panose="020B0606030504020204" pitchFamily="34" charset="0"/>
                <a:ea typeface="Open Sans" panose="020B0606030504020204" pitchFamily="34" charset="0"/>
                <a:cs typeface="Open Sans" panose="020B0606030504020204" pitchFamily="34" charset="0"/>
              </a:rPr>
              <a:t> better familiarity with research resources; open questions and rumors</a:t>
            </a:r>
          </a:p>
          <a:p>
            <a:pPr algn="just">
              <a:lnSpc>
                <a:spcPct val="100000"/>
              </a:lnSpc>
              <a:spcBef>
                <a:spcPts val="0"/>
              </a:spcBef>
            </a:pPr>
            <a:endParaRPr lang="en-US" sz="3600" dirty="0">
              <a:latin typeface="Open Sans" panose="020B0606030504020204" pitchFamily="34" charset="0"/>
              <a:ea typeface="Open Sans" panose="020B0606030504020204" pitchFamily="34" charset="0"/>
              <a:cs typeface="Open Sans" panose="020B0606030504020204" pitchFamily="34" charset="0"/>
            </a:endParaRPr>
          </a:p>
          <a:p>
            <a:pPr algn="just">
              <a:lnSpc>
                <a:spcPct val="100000"/>
              </a:lnSpc>
              <a:spcBef>
                <a:spcPts val="0"/>
              </a:spcBef>
            </a:pPr>
            <a:r>
              <a:rPr lang="en-US" sz="3600" b="1" dirty="0">
                <a:latin typeface="Open Sans" panose="020B0606030504020204" pitchFamily="34" charset="0"/>
                <a:ea typeface="Open Sans" panose="020B0606030504020204" pitchFamily="34" charset="0"/>
                <a:cs typeface="Open Sans" panose="020B0606030504020204" pitchFamily="34" charset="0"/>
              </a:rPr>
              <a:t>Affective dimensions:</a:t>
            </a:r>
            <a:r>
              <a:rPr lang="en-US" sz="3600" dirty="0">
                <a:latin typeface="Open Sans" panose="020B0606030504020204" pitchFamily="34" charset="0"/>
                <a:ea typeface="Open Sans" panose="020B0606030504020204" pitchFamily="34" charset="0"/>
                <a:cs typeface="Open Sans" panose="020B0606030504020204" pitchFamily="34" charset="0"/>
              </a:rPr>
              <a:t> empathy with both students and instructors</a:t>
            </a:r>
          </a:p>
          <a:p>
            <a:pPr algn="just">
              <a:lnSpc>
                <a:spcPct val="100000"/>
              </a:lnSpc>
              <a:spcBef>
                <a:spcPts val="0"/>
              </a:spcBef>
            </a:pPr>
            <a:endParaRPr lang="en-US" sz="3600" dirty="0">
              <a:latin typeface="Open Sans" panose="020B0606030504020204" pitchFamily="34" charset="0"/>
              <a:ea typeface="Open Sans" panose="020B0606030504020204" pitchFamily="34" charset="0"/>
              <a:cs typeface="Open Sans" panose="020B0606030504020204" pitchFamily="34" charset="0"/>
            </a:endParaRPr>
          </a:p>
          <a:p>
            <a:pPr>
              <a:lnSpc>
                <a:spcPct val="100000"/>
              </a:lnSpc>
              <a:spcBef>
                <a:spcPts val="0"/>
              </a:spcBef>
            </a:pPr>
            <a:r>
              <a:rPr lang="en-US" sz="3600" dirty="0">
                <a:latin typeface="Open Sans" panose="020B0606030504020204" pitchFamily="34" charset="0"/>
                <a:ea typeface="Open Sans" panose="020B0606030504020204" pitchFamily="34" charset="0"/>
                <a:cs typeface="Open Sans" panose="020B0606030504020204" pitchFamily="34" charset="0"/>
              </a:rPr>
              <a:t>Underutilization of the Library or its resources → </a:t>
            </a:r>
            <a:r>
              <a:rPr lang="en-US" sz="3600" b="1" dirty="0">
                <a:latin typeface="Open Sans" panose="020B0606030504020204" pitchFamily="34" charset="0"/>
                <a:ea typeface="Open Sans" panose="020B0606030504020204" pitchFamily="34" charset="0"/>
                <a:cs typeface="Open Sans" panose="020B0606030504020204" pitchFamily="34" charset="0"/>
              </a:rPr>
              <a:t>ideas and opportunities for outreach and service provision</a:t>
            </a:r>
            <a:endParaRPr lang="en-US" sz="3600" dirty="0">
              <a:latin typeface="Open Sans" panose="020B0606030504020204" pitchFamily="34" charset="0"/>
              <a:ea typeface="Open Sans" panose="020B0606030504020204" pitchFamily="34" charset="0"/>
              <a:cs typeface="Open Sans" panose="020B0606030504020204" pitchFamily="34" charset="0"/>
            </a:endParaRPr>
          </a:p>
          <a:p>
            <a:pPr>
              <a:lnSpc>
                <a:spcPct val="100000"/>
              </a:lnSpc>
              <a:spcBef>
                <a:spcPts val="0"/>
              </a:spcBef>
            </a:pPr>
            <a:endParaRPr lang="en-US" sz="3600" dirty="0">
              <a:latin typeface="Open Sans" panose="020B0606030504020204" pitchFamily="34" charset="0"/>
              <a:ea typeface="Open Sans" panose="020B0606030504020204" pitchFamily="34" charset="0"/>
              <a:cs typeface="Open Sans" panose="020B0606030504020204" pitchFamily="34" charset="0"/>
            </a:endParaRPr>
          </a:p>
          <a:p>
            <a:pPr>
              <a:lnSpc>
                <a:spcPct val="100000"/>
              </a:lnSpc>
              <a:spcBef>
                <a:spcPts val="0"/>
              </a:spcBef>
            </a:pPr>
            <a:r>
              <a:rPr lang="en-US" sz="3600" dirty="0">
                <a:latin typeface="Open Sans" panose="020B0606030504020204" pitchFamily="34" charset="0"/>
                <a:ea typeface="Open Sans" panose="020B0606030504020204" pitchFamily="34" charset="0"/>
                <a:cs typeface="Open Sans" panose="020B0606030504020204" pitchFamily="34" charset="0"/>
              </a:rPr>
              <a:t>As an undergraduate classmate, I have a lot to offer, occasionally even acting as an </a:t>
            </a:r>
            <a:r>
              <a:rPr lang="en-US" sz="3600" i="1" dirty="0">
                <a:latin typeface="Open Sans" panose="020B0606030504020204" pitchFamily="34" charset="0"/>
                <a:ea typeface="Open Sans" panose="020B0606030504020204" pitchFamily="34" charset="0"/>
                <a:cs typeface="Open Sans" panose="020B0606030504020204" pitchFamily="34" charset="0"/>
              </a:rPr>
              <a:t>ad hoc</a:t>
            </a:r>
            <a:r>
              <a:rPr lang="en-US" sz="3600" dirty="0">
                <a:latin typeface="Open Sans" panose="020B0606030504020204" pitchFamily="34" charset="0"/>
                <a:ea typeface="Open Sans" panose="020B0606030504020204" pitchFamily="34" charset="0"/>
                <a:cs typeface="Open Sans" panose="020B0606030504020204" pitchFamily="34" charset="0"/>
              </a:rPr>
              <a:t> embedded librarian.</a:t>
            </a:r>
          </a:p>
        </p:txBody>
      </p:sp>
      <p:pic>
        <p:nvPicPr>
          <p:cNvPr id="9" name="Picture 8" descr="Duckweed (Lemna minor), photographed by the author during a lab course.">
            <a:extLst>
              <a:ext uri="{FF2B5EF4-FFF2-40B4-BE49-F238E27FC236}">
                <a16:creationId xmlns:a16="http://schemas.microsoft.com/office/drawing/2014/main" id="{088B0BC1-9B5E-481F-B100-942BCB74E9D6}"/>
              </a:ext>
            </a:extLst>
          </p:cNvPr>
          <p:cNvPicPr>
            <a:picLocks noChangeAspect="1"/>
          </p:cNvPicPr>
          <p:nvPr/>
        </p:nvPicPr>
        <p:blipFill rotWithShape="1">
          <a:blip r:embed="rId6"/>
          <a:srcRect l="11288" t="15146" r="11207" b="4191"/>
          <a:stretch/>
        </p:blipFill>
        <p:spPr>
          <a:xfrm>
            <a:off x="12656623" y="15061342"/>
            <a:ext cx="15850614" cy="9279115"/>
          </a:xfrm>
          <a:prstGeom prst="rect">
            <a:avLst/>
          </a:prstGeom>
          <a:ln>
            <a:solidFill>
              <a:schemeClr val="accent1"/>
            </a:solidFill>
          </a:ln>
        </p:spPr>
      </p:pic>
      <p:sp>
        <p:nvSpPr>
          <p:cNvPr id="10" name="TextBox 9">
            <a:extLst>
              <a:ext uri="{FF2B5EF4-FFF2-40B4-BE49-F238E27FC236}">
                <a16:creationId xmlns:a16="http://schemas.microsoft.com/office/drawing/2014/main" id="{19F5EB2F-2B34-41A2-9ADB-1CF6847B9980}"/>
              </a:ext>
            </a:extLst>
          </p:cNvPr>
          <p:cNvSpPr txBox="1"/>
          <p:nvPr/>
        </p:nvSpPr>
        <p:spPr>
          <a:xfrm>
            <a:off x="12656623" y="24363035"/>
            <a:ext cx="15850614" cy="2308324"/>
          </a:xfrm>
          <a:prstGeom prst="rect">
            <a:avLst/>
          </a:prstGeom>
          <a:noFill/>
        </p:spPr>
        <p:txBody>
          <a:bodyPr wrap="square" rtlCol="0">
            <a:spAutoFit/>
          </a:bodyPr>
          <a:lstStyle/>
          <a:p>
            <a:r>
              <a:rPr lang="en-US" sz="4800" dirty="0">
                <a:solidFill>
                  <a:schemeClr val="bg2"/>
                </a:solidFill>
              </a:rPr>
              <a:t>Figure: Duckweed (</a:t>
            </a:r>
            <a:r>
              <a:rPr lang="en-US" sz="4800" i="1" dirty="0">
                <a:solidFill>
                  <a:schemeClr val="bg2"/>
                </a:solidFill>
              </a:rPr>
              <a:t>Lemna minor</a:t>
            </a:r>
            <a:r>
              <a:rPr lang="en-US" sz="4800" dirty="0">
                <a:solidFill>
                  <a:schemeClr val="bg2"/>
                </a:solidFill>
              </a:rPr>
              <a:t>) photographed by the author during a first-year authentic research lab course (unpublished, 2022)</a:t>
            </a:r>
          </a:p>
        </p:txBody>
      </p:sp>
      <p:sp>
        <p:nvSpPr>
          <p:cNvPr id="13" name="Text Placeholder 13">
            <a:extLst>
              <a:ext uri="{FF2B5EF4-FFF2-40B4-BE49-F238E27FC236}">
                <a16:creationId xmlns:a16="http://schemas.microsoft.com/office/drawing/2014/main" id="{11832B81-34CC-43AA-9F6C-5D3C4E1CCEF5}"/>
              </a:ext>
            </a:extLst>
          </p:cNvPr>
          <p:cNvSpPr txBox="1">
            <a:spLocks/>
          </p:cNvSpPr>
          <p:nvPr/>
        </p:nvSpPr>
        <p:spPr>
          <a:xfrm>
            <a:off x="33849398" y="14997764"/>
            <a:ext cx="9427427" cy="4247317"/>
          </a:xfrm>
          <a:prstGeom prst="rect">
            <a:avLst/>
          </a:prstGeom>
        </p:spPr>
        <p:txBody>
          <a:bodyPr wrap="square" lIns="182880" tIns="182880" rIns="91440" bIns="182880">
            <a:spAutoFit/>
          </a:bodyPr>
          <a:lstStyle>
            <a:lvl1pPr marL="0" indent="0" algn="l" defTabSz="4389120" rtl="0" eaLnBrk="1" latinLnBrk="0" hangingPunct="1">
              <a:lnSpc>
                <a:spcPct val="90000"/>
              </a:lnSpc>
              <a:spcBef>
                <a:spcPts val="48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4389120" rtl="0" eaLnBrk="1" latinLnBrk="0" hangingPunct="1">
              <a:lnSpc>
                <a:spcPct val="90000"/>
              </a:lnSpc>
              <a:spcBef>
                <a:spcPts val="24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4389120" rtl="0" eaLnBrk="1" latinLnBrk="0" hangingPunct="1">
              <a:lnSpc>
                <a:spcPct val="90000"/>
              </a:lnSpc>
              <a:spcBef>
                <a:spcPts val="24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4389120" rtl="0" eaLnBrk="1" latinLnBrk="0" hangingPunct="1">
              <a:lnSpc>
                <a:spcPct val="90000"/>
              </a:lnSpc>
              <a:spcBef>
                <a:spcPts val="24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4389120" rtl="0" eaLnBrk="1" latinLnBrk="0" hangingPunct="1">
              <a:lnSpc>
                <a:spcPct val="90000"/>
              </a:lnSpc>
              <a:spcBef>
                <a:spcPts val="2400"/>
              </a:spcBef>
              <a:buFont typeface="Arial" panose="020B0604020202020204" pitchFamily="34" charset="0"/>
              <a:buChar char="•"/>
              <a:tabLst/>
              <a:defRPr lang="en-US" sz="1200" kern="1200" dirty="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just">
              <a:lnSpc>
                <a:spcPct val="100000"/>
              </a:lnSpc>
              <a:spcBef>
                <a:spcPts val="0"/>
              </a:spcBef>
            </a:pPr>
            <a:r>
              <a:rPr lang="en-US" sz="4800" b="1" dirty="0">
                <a:latin typeface="Open Sans" panose="020B0606030504020204" pitchFamily="34" charset="0"/>
                <a:ea typeface="Open Sans" panose="020B0606030504020204" pitchFamily="34" charset="0"/>
                <a:cs typeface="Open Sans" panose="020B0606030504020204" pitchFamily="34" charset="0"/>
              </a:rPr>
              <a:t>Limitations</a:t>
            </a:r>
          </a:p>
          <a:p>
            <a:pPr>
              <a:lnSpc>
                <a:spcPct val="100000"/>
              </a:lnSpc>
              <a:spcBef>
                <a:spcPts val="0"/>
              </a:spcBef>
            </a:pPr>
            <a:r>
              <a:rPr lang="en-US" sz="3400" dirty="0">
                <a:latin typeface="Open Sans" panose="020B0606030504020204" pitchFamily="34" charset="0"/>
                <a:ea typeface="Open Sans" panose="020B0606030504020204" pitchFamily="34" charset="0"/>
                <a:cs typeface="Open Sans" panose="020B0606030504020204" pitchFamily="34" charset="0"/>
              </a:rPr>
              <a:t>While empirical, (auto)ethnography is subjective and necessarily limited in scope.</a:t>
            </a:r>
          </a:p>
          <a:p>
            <a:pPr>
              <a:lnSpc>
                <a:spcPct val="100000"/>
              </a:lnSpc>
              <a:spcBef>
                <a:spcPts val="0"/>
              </a:spcBef>
            </a:pPr>
            <a:r>
              <a:rPr lang="en-US" sz="3400" dirty="0">
                <a:latin typeface="Open Sans" panose="020B0606030504020204" pitchFamily="34" charset="0"/>
                <a:ea typeface="Open Sans" panose="020B0606030504020204" pitchFamily="34" charset="0"/>
                <a:cs typeface="Open Sans" panose="020B0606030504020204" pitchFamily="34" charset="0"/>
              </a:rPr>
              <a:t>Enrolling in and completing a university course requires effort, time, and out-of-pocket expense and may not predictably generate insights.</a:t>
            </a:r>
          </a:p>
        </p:txBody>
      </p:sp>
      <p:grpSp>
        <p:nvGrpSpPr>
          <p:cNvPr id="6" name="Group 5">
            <a:extLst>
              <a:ext uri="{FF2B5EF4-FFF2-40B4-BE49-F238E27FC236}">
                <a16:creationId xmlns:a16="http://schemas.microsoft.com/office/drawing/2014/main" id="{6CE3D765-4C03-487C-8E12-E7EBE0AA0CD8}"/>
              </a:ext>
            </a:extLst>
          </p:cNvPr>
          <p:cNvGrpSpPr/>
          <p:nvPr/>
        </p:nvGrpSpPr>
        <p:grpSpPr>
          <a:xfrm>
            <a:off x="12656623" y="31052812"/>
            <a:ext cx="11972271" cy="1200329"/>
            <a:chOff x="12656623" y="29820528"/>
            <a:chExt cx="11972271" cy="1200329"/>
          </a:xfrm>
        </p:grpSpPr>
        <p:pic>
          <p:nvPicPr>
            <p:cNvPr id="4" name="Picture 3" descr="A picture containing text, clipart&#10;&#10;Description automatically generated">
              <a:extLst>
                <a:ext uri="{FF2B5EF4-FFF2-40B4-BE49-F238E27FC236}">
                  <a16:creationId xmlns:a16="http://schemas.microsoft.com/office/drawing/2014/main" id="{6069EA4A-BF67-4F18-BEFC-7ADBA4B8615A}"/>
                </a:ext>
              </a:extLst>
            </p:cNvPr>
            <p:cNvPicPr>
              <a:picLocks noChangeAspect="1"/>
            </p:cNvPicPr>
            <p:nvPr/>
          </p:nvPicPr>
          <p:blipFill>
            <a:blip r:embed="rId7"/>
            <a:stretch>
              <a:fillRect/>
            </a:stretch>
          </p:blipFill>
          <p:spPr>
            <a:xfrm>
              <a:off x="12656623" y="29903703"/>
              <a:ext cx="2955271" cy="1033979"/>
            </a:xfrm>
            <a:prstGeom prst="rect">
              <a:avLst/>
            </a:prstGeom>
          </p:spPr>
        </p:pic>
        <p:sp>
          <p:nvSpPr>
            <p:cNvPr id="5" name="TextBox 4">
              <a:extLst>
                <a:ext uri="{FF2B5EF4-FFF2-40B4-BE49-F238E27FC236}">
                  <a16:creationId xmlns:a16="http://schemas.microsoft.com/office/drawing/2014/main" id="{1F1F70F4-DE70-42C4-A98D-01D10550F033}"/>
                </a:ext>
              </a:extLst>
            </p:cNvPr>
            <p:cNvSpPr txBox="1"/>
            <p:nvPr/>
          </p:nvSpPr>
          <p:spPr>
            <a:xfrm>
              <a:off x="15611894" y="29820528"/>
              <a:ext cx="9017000" cy="1200329"/>
            </a:xfrm>
            <a:prstGeom prst="rect">
              <a:avLst/>
            </a:prstGeom>
            <a:noFill/>
          </p:spPr>
          <p:txBody>
            <a:bodyPr wrap="square" rtlCol="0">
              <a:spAutoFit/>
            </a:bodyPr>
            <a:lstStyle/>
            <a:p>
              <a:r>
                <a:rPr lang="en-US" sz="2400" dirty="0">
                  <a:solidFill>
                    <a:schemeClr val="bg2"/>
                  </a:solidFill>
                </a:rPr>
                <a:t>This work is licensed for reuse under a Creative Commons Attribution-</a:t>
              </a:r>
              <a:r>
                <a:rPr lang="en-US" sz="2400" dirty="0" err="1">
                  <a:solidFill>
                    <a:schemeClr val="bg2"/>
                  </a:solidFill>
                </a:rPr>
                <a:t>NoDerivatives</a:t>
              </a:r>
              <a:r>
                <a:rPr lang="en-US" sz="2400" dirty="0">
                  <a:solidFill>
                    <a:schemeClr val="bg2"/>
                  </a:solidFill>
                </a:rPr>
                <a:t> 4.0 International (CC BY-ND 4.0) license (</a:t>
              </a:r>
              <a:r>
                <a:rPr lang="en-US" sz="2400" dirty="0">
                  <a:solidFill>
                    <a:schemeClr val="bg2"/>
                  </a:solidFill>
                  <a:hlinkClick r:id="rId8">
                    <a:extLst>
                      <a:ext uri="{A12FA001-AC4F-418D-AE19-62706E023703}">
                        <ahyp:hlinkClr xmlns:ahyp="http://schemas.microsoft.com/office/drawing/2018/hyperlinkcolor" val="tx"/>
                      </a:ext>
                    </a:extLst>
                  </a:hlinkClick>
                </a:rPr>
                <a:t>https://creativecommons.org/licenses/by-nd/4.0/</a:t>
              </a:r>
              <a:r>
                <a:rPr lang="en-US" sz="2400" dirty="0">
                  <a:solidFill>
                    <a:schemeClr val="bg2"/>
                  </a:solidFill>
                </a:rPr>
                <a:t>). </a:t>
              </a:r>
            </a:p>
          </p:txBody>
        </p:sp>
      </p:grpSp>
      <p:pic>
        <p:nvPicPr>
          <p:cNvPr id="11" name="Picture 10" descr="Qr code&#10;&#10;Description automatically generated">
            <a:extLst>
              <a:ext uri="{FF2B5EF4-FFF2-40B4-BE49-F238E27FC236}">
                <a16:creationId xmlns:a16="http://schemas.microsoft.com/office/drawing/2014/main" id="{D69479BC-3232-44B6-B2F5-AB0A528F165A}"/>
              </a:ext>
            </a:extLst>
          </p:cNvPr>
          <p:cNvPicPr>
            <a:picLocks noChangeAspect="1"/>
          </p:cNvPicPr>
          <p:nvPr/>
        </p:nvPicPr>
        <p:blipFill>
          <a:blip r:embed="rId9"/>
          <a:stretch>
            <a:fillRect/>
          </a:stretch>
        </p:blipFill>
        <p:spPr>
          <a:xfrm>
            <a:off x="28507237" y="28836822"/>
            <a:ext cx="3416319" cy="3416319"/>
          </a:xfrm>
          <a:prstGeom prst="rect">
            <a:avLst/>
          </a:prstGeom>
        </p:spPr>
      </p:pic>
    </p:spTree>
    <p:extLst>
      <p:ext uri="{BB962C8B-B14F-4D97-AF65-F5344CB8AC3E}">
        <p14:creationId xmlns:p14="http://schemas.microsoft.com/office/powerpoint/2010/main" val="1087450835"/>
      </p:ext>
    </p:extLst>
  </p:cSld>
  <p:clrMapOvr>
    <a:masterClrMapping/>
  </p:clrMapOvr>
</p:sld>
</file>

<file path=ppt/theme/theme1.xml><?xml version="1.0" encoding="utf-8"?>
<a:theme xmlns:a="http://schemas.openxmlformats.org/drawingml/2006/main" name="Office Theme">
  <a:themeElements>
    <a:clrScheme name="Forge Ahead Palette">
      <a:dk1>
        <a:srgbClr val="003493"/>
      </a:dk1>
      <a:lt1>
        <a:srgbClr val="FFFFFF"/>
      </a:lt1>
      <a:dk2>
        <a:srgbClr val="00205B"/>
      </a:dk2>
      <a:lt2>
        <a:srgbClr val="FFB71B"/>
      </a:lt2>
      <a:accent1>
        <a:srgbClr val="B48400"/>
      </a:accent1>
      <a:accent2>
        <a:srgbClr val="49C1E0"/>
      </a:accent2>
      <a:accent3>
        <a:srgbClr val="96989A"/>
      </a:accent3>
      <a:accent4>
        <a:srgbClr val="000000"/>
      </a:accent4>
      <a:accent5>
        <a:srgbClr val="DB5729"/>
      </a:accent5>
      <a:accent6>
        <a:srgbClr val="008163"/>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11392</TotalTime>
  <Words>685</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Open Sans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Dudley, Jane</dc:creator>
  <cp:lastModifiedBy>Bordelon, Dominic</cp:lastModifiedBy>
  <cp:revision>115</cp:revision>
  <cp:lastPrinted>2020-01-09T21:07:11Z</cp:lastPrinted>
  <dcterms:created xsi:type="dcterms:W3CDTF">2019-11-26T14:30:31Z</dcterms:created>
  <dcterms:modified xsi:type="dcterms:W3CDTF">2022-03-04T22:13:14Z</dcterms:modified>
</cp:coreProperties>
</file>