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65" r:id="rId3"/>
    <p:sldId id="399" r:id="rId4"/>
    <p:sldId id="367" r:id="rId5"/>
    <p:sldId id="391" r:id="rId6"/>
    <p:sldId id="392" r:id="rId7"/>
    <p:sldId id="366" r:id="rId8"/>
    <p:sldId id="303" r:id="rId9"/>
    <p:sldId id="396" r:id="rId10"/>
    <p:sldId id="397" r:id="rId11"/>
    <p:sldId id="398" r:id="rId12"/>
    <p:sldId id="395" r:id="rId13"/>
    <p:sldId id="344" r:id="rId14"/>
    <p:sldId id="393" r:id="rId15"/>
    <p:sldId id="346" r:id="rId16"/>
    <p:sldId id="394" r:id="rId17"/>
    <p:sldId id="347" r:id="rId18"/>
    <p:sldId id="361" r:id="rId19"/>
    <p:sldId id="339" r:id="rId20"/>
    <p:sldId id="345" r:id="rId21"/>
    <p:sldId id="356" r:id="rId22"/>
    <p:sldId id="36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98352-A492-4375-90C3-D3CD3DCD26A8}" type="slidenum">
              <a:rPr lang="en-US" b="0"/>
              <a:pPr/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5696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98352-A492-4375-90C3-D3CD3DCD26A8}" type="slidenum">
              <a:rPr lang="en-US" b="0"/>
              <a:pPr/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0141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169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6053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1934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0673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996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5334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A48C4-620E-4524-AB54-72C7C1F5FF93}" type="slidenum">
              <a:rPr lang="en-US" altLang="en-US" b="0" smtClean="0"/>
              <a:pPr/>
              <a:t>4</a:t>
            </a:fld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40761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795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4A7E7E-E5DF-4E75-B8BC-97D510D48D40}" type="slidenum">
              <a:rPr lang="en-US" b="0"/>
              <a:pPr/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4096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80575-9992-4847-BC57-C2E9AD52934C}" type="slidenum">
              <a:rPr lang="en-US" altLang="en-US" b="0"/>
              <a:pPr/>
              <a:t>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1433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F39A0-FBCB-4830-BECE-930FBEB5DBAE}" type="slidenum">
              <a:rPr lang="en-US" altLang="en-US" b="0"/>
              <a:pPr/>
              <a:t>10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0429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F39A0-FBCB-4830-BECE-930FBEB5DBAE}" type="slidenum">
              <a:rPr lang="en-US" altLang="en-US" b="0"/>
              <a:pPr/>
              <a:t>11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5913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98352-A492-4375-90C3-D3CD3DCD26A8}" type="slidenum">
              <a:rPr lang="en-US" b="0"/>
              <a:pPr/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4754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override="childStyle">
                                        <p:cTn id="6" dur="22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100"/>
                  </p:stCondLst>
                  <p:childTnLst>
                    <p:set>
                      <p:cBhvr override="childStyle">
                        <p:cTn dur="2200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2</a:t>
            </a:r>
            <a:br>
              <a:rPr lang="en-US" sz="3200" dirty="0" smtClean="0"/>
            </a:br>
            <a:r>
              <a:rPr lang="en-US" sz="3200" dirty="0" smtClean="0"/>
              <a:t>Stacks and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2006531" y="2357591"/>
            <a:ext cx="2089768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next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357204" y="2351532"/>
            <a:ext cx="2101886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next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13937" y="2351532"/>
            <a:ext cx="2101886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current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70669" y="2351532"/>
            <a:ext cx="2101887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previous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Iterative 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3084945"/>
            <a:ext cx="8229600" cy="70324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0  1  1  2  3  5  8 13 21 35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8692" y="4013199"/>
            <a:ext cx="8137236" cy="176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1963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next = previous + current;</a:t>
            </a:r>
          </a:p>
          <a:p>
            <a:pPr marL="0" indent="0" defTabSz="461963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previous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current;</a:t>
            </a:r>
          </a:p>
          <a:p>
            <a:pPr marL="0" indent="0" defTabSz="461963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current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next;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0.07032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07048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  <p:bldP spid="6" grpId="1" animBg="1"/>
      <p:bldP spid="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Recursive 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Same values are computed repeatedly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37" y="2136388"/>
            <a:ext cx="6090192" cy="44651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82750" y="5879592"/>
            <a:ext cx="691375" cy="691375"/>
          </a:xfrm>
          <a:prstGeom prst="ellipse">
            <a:avLst/>
          </a:prstGeom>
          <a:solidFill>
            <a:srgbClr val="FFFF2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33472" y="5081147"/>
            <a:ext cx="691375" cy="691375"/>
          </a:xfrm>
          <a:prstGeom prst="ellipse">
            <a:avLst/>
          </a:prstGeom>
          <a:solidFill>
            <a:srgbClr val="FFFF2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24847" y="5081147"/>
            <a:ext cx="691375" cy="691375"/>
          </a:xfrm>
          <a:prstGeom prst="ellipse">
            <a:avLst/>
          </a:prstGeom>
          <a:solidFill>
            <a:srgbClr val="FFFF2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5464" y="5081147"/>
            <a:ext cx="691375" cy="691375"/>
          </a:xfrm>
          <a:prstGeom prst="ellipse">
            <a:avLst/>
          </a:prstGeom>
          <a:solidFill>
            <a:srgbClr val="FFFF2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7952" y="4156098"/>
            <a:ext cx="691375" cy="691375"/>
          </a:xfrm>
          <a:prstGeom prst="ellipse">
            <a:avLst/>
          </a:prstGeom>
          <a:solidFill>
            <a:srgbClr val="FFFF21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646315"/>
              </p:ext>
            </p:extLst>
          </p:nvPr>
        </p:nvGraphicFramePr>
        <p:xfrm>
          <a:off x="457200" y="1600199"/>
          <a:ext cx="8133348" cy="3621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1116"/>
                <a:gridCol w="3064042"/>
                <a:gridCol w="2358190"/>
              </a:tblGrid>
              <a:tr h="724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Characteristic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Big-O</a:t>
                      </a:r>
                      <a:endParaRPr lang="en-US" sz="2000" dirty="0"/>
                    </a:p>
                  </a:txBody>
                  <a:tcPr/>
                </a:tc>
              </a:tr>
              <a:tr h="724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fibonacci0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Iterative</a:t>
                      </a:r>
                      <a:r>
                        <a:rPr lang="en-US" sz="2000" baseline="0" dirty="0" smtClean="0"/>
                        <a:t> with Window of Three Variables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/>
                </a:tc>
              </a:tr>
              <a:tr h="724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fibonacci1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Straightforward Recursive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O(1.6</a:t>
                      </a:r>
                      <a:r>
                        <a:rPr lang="en-US" sz="2000" baseline="30000" dirty="0" smtClean="0"/>
                        <a:t>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724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fibonacci2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Recursive with Two Additional Parameters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O(n)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724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fibonacci3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Recursive</a:t>
                      </a:r>
                      <a:r>
                        <a:rPr lang="en-US" sz="2000" baseline="0" dirty="0" smtClean="0"/>
                        <a:t> with Dynamic Programming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O(n)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Fractals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Fractals are "self-similar" geometric objects</a:t>
            </a:r>
          </a:p>
          <a:p>
            <a:pPr eaLnBrk="1" hangingPunct="1"/>
            <a:r>
              <a:rPr lang="en-US" smtClean="0"/>
              <a:t>The self-similarity of fractals is inherently recursively defined </a:t>
            </a:r>
          </a:p>
          <a:p>
            <a:pPr eaLnBrk="1" hangingPunct="1"/>
            <a:r>
              <a:rPr lang="en-US" smtClean="0"/>
              <a:t>Actual fractals repeat infinitely to become ever smaller</a:t>
            </a:r>
          </a:p>
          <a:p>
            <a:pPr eaLnBrk="1" hangingPunct="1"/>
            <a:r>
              <a:rPr lang="en-US" smtClean="0"/>
              <a:t>Drawing fractals stops once the resolution of the monitor is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50" y="1884246"/>
            <a:ext cx="3505500" cy="1096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5" y="3165308"/>
            <a:ext cx="328041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Backtracking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simplifies backtracking</a:t>
            </a:r>
          </a:p>
          <a:p>
            <a:pPr eaLnBrk="1" hangingPunct="1"/>
            <a:r>
              <a:rPr lang="en-US" dirty="0" smtClean="0"/>
              <a:t>Triangular decomposition example</a:t>
            </a:r>
          </a:p>
          <a:p>
            <a:pPr lvl="1" eaLnBrk="1" hangingPunct="1"/>
            <a:r>
              <a:rPr lang="en-US" dirty="0" smtClean="0"/>
              <a:t>Every integer can be expressed as the sum of at most 3 triangular numbers</a:t>
            </a:r>
          </a:p>
          <a:p>
            <a:pPr eaLnBrk="1" hangingPunct="1"/>
            <a:r>
              <a:rPr lang="en-US" dirty="0" smtClean="0"/>
              <a:t>Decomposition attempts of 33</a:t>
            </a:r>
          </a:p>
          <a:p>
            <a:pPr lvl="1" eaLnBrk="1" hangingPunct="1"/>
            <a:r>
              <a:rPr lang="en-US" dirty="0" smtClean="0"/>
              <a:t>33 ≠ 28 + 3 + 1</a:t>
            </a:r>
          </a:p>
          <a:p>
            <a:pPr lvl="1" eaLnBrk="1" hangingPunct="1"/>
            <a:r>
              <a:rPr lang="en-US" dirty="0" smtClean="0"/>
              <a:t>33 ≠ 28 + 1 + 1  </a:t>
            </a:r>
          </a:p>
          <a:p>
            <a:pPr lvl="1" eaLnBrk="1" hangingPunct="1"/>
            <a:r>
              <a:rPr lang="en-US" dirty="0" smtClean="0"/>
              <a:t>33 ≠ 21 + 10 + 1</a:t>
            </a:r>
          </a:p>
          <a:p>
            <a:pPr lvl="1" eaLnBrk="1" hangingPunct="1"/>
            <a:r>
              <a:rPr lang="en-US" dirty="0" smtClean="0"/>
              <a:t>33 = 21 + 6 + 6</a:t>
            </a:r>
          </a:p>
        </p:txBody>
      </p:sp>
    </p:spTree>
    <p:extLst>
      <p:ext uri="{BB962C8B-B14F-4D97-AF65-F5344CB8AC3E}">
        <p14:creationId xmlns:p14="http://schemas.microsoft.com/office/powerpoint/2010/main" val="4940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Terms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9" y="3299111"/>
            <a:ext cx="4328922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62" y="1861494"/>
            <a:ext cx="5749876" cy="12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Maze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Recursion is ideal for depth-first searches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62" y="1417638"/>
            <a:ext cx="7630876" cy="28476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19" y="2841466"/>
            <a:ext cx="354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and Recursion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implicitly uses the compiler’s run-time stack</a:t>
            </a:r>
          </a:p>
          <a:p>
            <a:pPr eaLnBrk="1" hangingPunct="1"/>
            <a:r>
              <a:rPr lang="en-US" dirty="0" smtClean="0"/>
              <a:t>Recursion especially simplifies problems that cannot be solved in constant memory</a:t>
            </a:r>
          </a:p>
          <a:p>
            <a:pPr eaLnBrk="1" hangingPunct="1"/>
            <a:r>
              <a:rPr lang="en-US" dirty="0" smtClean="0"/>
              <a:t>Such harder problems generally require the explicit use of a stack when solved using iteration</a:t>
            </a:r>
          </a:p>
        </p:txBody>
      </p:sp>
    </p:spTree>
    <p:extLst>
      <p:ext uri="{BB962C8B-B14F-4D97-AF65-F5344CB8AC3E}">
        <p14:creationId xmlns:p14="http://schemas.microsoft.com/office/powerpoint/2010/main" val="645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Inefficient Recursive Solutions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is very undesirable when it involves duplication of work</a:t>
            </a:r>
          </a:p>
          <a:p>
            <a:pPr eaLnBrk="1" hangingPunct="1"/>
            <a:r>
              <a:rPr lang="en-US" dirty="0" smtClean="0"/>
              <a:t>Sometimes it is possible to rewrite such solutions recursively without duplication using tail recursion</a:t>
            </a:r>
          </a:p>
          <a:p>
            <a:pPr eaLnBrk="1" hangingPunct="1"/>
            <a:r>
              <a:rPr lang="en-US" dirty="0" smtClean="0"/>
              <a:t>Dynamic programming is a technique that saves intermediate results to avoid duplication of work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 – Abstract Data Type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Sets (Data types)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 Components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 Stacks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Mathematical functions (Interface)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push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  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→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pop     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→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empty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→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Axioms (Behavior)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c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S,c</a:t>
            </a:r>
            <a:r>
              <a:rPr lang="en-US" dirty="0">
                <a:solidFill>
                  <a:schemeClr val="tx1"/>
                </a:solidFill>
              </a:rPr>
              <a:t>)) = (</a:t>
            </a:r>
            <a:r>
              <a:rPr lang="en-US" dirty="0" err="1">
                <a:solidFill>
                  <a:schemeClr val="tx1"/>
                </a:solidFill>
              </a:rPr>
              <a:t>S,c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 =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5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</a:t>
            </a:r>
            <a:r>
              <a:rPr lang="en-US" dirty="0" smtClean="0"/>
              <a:t>fficient Recursive Solutions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works best on problems that cannot be solved with constant memory</a:t>
            </a:r>
          </a:p>
          <a:p>
            <a:pPr lvl="1" eaLnBrk="1" hangingPunct="1"/>
            <a:r>
              <a:rPr lang="en-US" dirty="0" smtClean="0"/>
              <a:t>Reversal of a list of unbounded length</a:t>
            </a:r>
          </a:p>
          <a:p>
            <a:pPr lvl="1" eaLnBrk="1" hangingPunct="1"/>
            <a:r>
              <a:rPr lang="en-US" dirty="0" smtClean="0"/>
              <a:t>Expression evaluation (nesting)</a:t>
            </a:r>
          </a:p>
          <a:p>
            <a:pPr eaLnBrk="1" hangingPunct="1"/>
            <a:r>
              <a:rPr lang="en-US" dirty="0" smtClean="0"/>
              <a:t>Recursion works best when the iterative version requires a stack</a:t>
            </a:r>
          </a:p>
          <a:p>
            <a:pPr eaLnBrk="1" hangingPunct="1"/>
            <a:r>
              <a:rPr lang="en-US" dirty="0" smtClean="0"/>
              <a:t>Effective recursive solutions are not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25990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Efficiency of Recursive 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recursive methods that have no loops (constant execution time)</a:t>
            </a:r>
          </a:p>
          <a:p>
            <a:pPr lvl="1" eaLnBrk="1" hangingPunct="1"/>
            <a:r>
              <a:rPr lang="en-US" dirty="0" smtClean="0"/>
              <a:t>Execution time is proportional to the number of nodes in the activation tree of the recursive calls to the method</a:t>
            </a:r>
          </a:p>
          <a:p>
            <a:pPr lvl="1" eaLnBrk="1" hangingPunct="1"/>
            <a:r>
              <a:rPr lang="en-US" dirty="0" smtClean="0"/>
              <a:t>Memory usage is proportional to the height of the activation tree</a:t>
            </a:r>
          </a:p>
          <a:p>
            <a:pPr eaLnBrk="1" hangingPunct="1"/>
            <a:r>
              <a:rPr lang="en-US" dirty="0" smtClean="0"/>
              <a:t>Recursive methods never have constant memory usage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Recurrence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Integral analog of differential equations</a:t>
                </a:r>
              </a:p>
              <a:p>
                <a:pPr eaLnBrk="1" hangingPunct="1"/>
                <a:r>
                  <a:rPr lang="en-US" dirty="0" smtClean="0"/>
                  <a:t>To solve, an initial condition is required</a:t>
                </a:r>
              </a:p>
              <a:p>
                <a:pPr eaLnBrk="1" hangingPunct="1"/>
                <a:r>
                  <a:rPr lang="en-US" dirty="0" smtClean="0"/>
                  <a:t>Common recurrence equations</a:t>
                </a:r>
              </a:p>
              <a:p>
                <a:pPr marL="400050" lvl="2" indent="0" eaLnBrk="1" hangingPunct="1">
                  <a:buNone/>
                </a:pPr>
                <a:r>
                  <a:rPr lang="en-US" sz="2800" dirty="0" smtClean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 smtClean="0"/>
                  <a:t>(</a:t>
                </a:r>
                <a:r>
                  <a:rPr lang="en-US" sz="2800" i="1" dirty="0" smtClean="0">
                    <a:latin typeface="+mj-lt"/>
                    <a:ea typeface="Cambria Math" panose="02040503050406030204" pitchFamily="18" charset="0"/>
                  </a:rPr>
                  <a:t>n</a:t>
                </a:r>
                <a:r>
                  <a:rPr lang="en-US" sz="2800" dirty="0" smtClean="0"/>
                  <a:t>) = 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T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) + 1		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 </a:t>
                </a:r>
                <a:r>
                  <a:rPr lang="en-US" sz="2800" dirty="0" smtClean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</a:t>
                </a:r>
                <a:r>
                  <a:rPr lang="en-US" sz="2800" dirty="0" smtClean="0"/>
                  <a:t> O(log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)</a:t>
                </a:r>
              </a:p>
              <a:p>
                <a:pPr marL="400050" lvl="2" indent="0" eaLnBrk="1" hangingPunct="1">
                  <a:buNone/>
                </a:pPr>
                <a:r>
                  <a:rPr lang="en-US" sz="2800" dirty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/>
                  <a:t>(</a:t>
                </a:r>
                <a:r>
                  <a:rPr lang="en-US" sz="2800" i="1" dirty="0">
                    <a:ea typeface="Cambria Math" panose="02040503050406030204" pitchFamily="18" charset="0"/>
                  </a:rPr>
                  <a:t>n</a:t>
                </a:r>
                <a:r>
                  <a:rPr lang="en-US" sz="2800" dirty="0"/>
                  <a:t>) = 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T </a:t>
                </a:r>
                <a:r>
                  <a:rPr lang="en-US" sz="2800" dirty="0" smtClean="0"/>
                  <a:t>(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- 1) </a:t>
                </a:r>
                <a:r>
                  <a:rPr lang="en-US" sz="2800" dirty="0"/>
                  <a:t>+ 1		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 T</a:t>
                </a:r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sz="2800" dirty="0" smtClean="0"/>
                  <a:t> O(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)</a:t>
                </a:r>
              </a:p>
              <a:p>
                <a:pPr marL="400050" lvl="2" indent="0" eaLnBrk="1" hangingPunct="1">
                  <a:buNone/>
                </a:pPr>
                <a:r>
                  <a:rPr lang="en-US" sz="2800" dirty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/>
                  <a:t>(</a:t>
                </a:r>
                <a:r>
                  <a:rPr lang="en-US" sz="2800" i="1" dirty="0">
                    <a:ea typeface="Cambria Math" panose="02040503050406030204" pitchFamily="18" charset="0"/>
                  </a:rPr>
                  <a:t>n</a:t>
                </a:r>
                <a:r>
                  <a:rPr lang="en-US" sz="2800" dirty="0"/>
                  <a:t>) = 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T </a:t>
                </a:r>
                <a:r>
                  <a:rPr lang="en-US" sz="2800" dirty="0"/>
                  <a:t>(</a:t>
                </a:r>
                <a:r>
                  <a:rPr lang="en-US" sz="2800" i="1" dirty="0"/>
                  <a:t>n</a:t>
                </a:r>
                <a:r>
                  <a:rPr lang="en-US" sz="2800" dirty="0"/>
                  <a:t> - 1) + </a:t>
                </a:r>
                <a:r>
                  <a:rPr lang="en-US" sz="2800" i="1" dirty="0" smtClean="0"/>
                  <a:t>n</a:t>
                </a:r>
                <a:r>
                  <a:rPr lang="en-US" sz="2800" dirty="0"/>
                  <a:t>		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 T</a:t>
                </a:r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sz="2800" dirty="0" smtClean="0"/>
                  <a:t> O(</a:t>
                </a:r>
                <a:r>
                  <a:rPr lang="en-US" sz="2800" i="1" dirty="0" smtClean="0"/>
                  <a:t>n</a:t>
                </a:r>
                <a:r>
                  <a:rPr lang="en-US" sz="2800" baseline="30000" dirty="0"/>
                  <a:t>2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400050" lvl="2" indent="0" eaLnBrk="1" hangingPunct="1">
                  <a:buNone/>
                </a:pPr>
                <a:r>
                  <a:rPr lang="en-US" sz="2800" dirty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/>
                  <a:t>(</a:t>
                </a:r>
                <a:r>
                  <a:rPr lang="en-US" sz="2800" i="1" dirty="0">
                    <a:ea typeface="Cambria Math" panose="02040503050406030204" pitchFamily="18" charset="0"/>
                  </a:rPr>
                  <a:t>n</a:t>
                </a:r>
                <a:r>
                  <a:rPr lang="en-US" sz="2800" dirty="0"/>
                  <a:t>) = 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T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) + </a:t>
                </a:r>
                <a:r>
                  <a:rPr lang="en-US" sz="2800" i="1" dirty="0" smtClean="0"/>
                  <a:t>n</a:t>
                </a:r>
                <a:r>
                  <a:rPr lang="en-US" sz="2800" dirty="0"/>
                  <a:t>		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 T</a:t>
                </a:r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sz="2800" dirty="0" smtClean="0"/>
                  <a:t> O(</a:t>
                </a:r>
                <a:r>
                  <a:rPr lang="en-US" sz="2800" i="1" dirty="0"/>
                  <a:t>n</a:t>
                </a:r>
                <a:r>
                  <a:rPr lang="en-US" sz="2800" dirty="0"/>
                  <a:t> log </a:t>
                </a:r>
                <a:r>
                  <a:rPr lang="en-US" sz="2800" i="1" dirty="0"/>
                  <a:t>n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400050" lvl="2" indent="0" eaLnBrk="1" hangingPunct="1">
                  <a:buNone/>
                </a:pPr>
                <a:r>
                  <a:rPr lang="en-US" sz="2800" dirty="0">
                    <a:latin typeface="Lucida Handwriting" panose="03010101010101010101" pitchFamily="66" charset="0"/>
                  </a:rPr>
                  <a:t>T</a:t>
                </a:r>
                <a:r>
                  <a:rPr lang="en-US" sz="2800" dirty="0"/>
                  <a:t>(</a:t>
                </a:r>
                <a:r>
                  <a:rPr lang="en-US" sz="2800" i="1" dirty="0">
                    <a:ea typeface="Cambria Math" panose="02040503050406030204" pitchFamily="18" charset="0"/>
                  </a:rPr>
                  <a:t>n</a:t>
                </a:r>
                <a:r>
                  <a:rPr lang="en-US" sz="2800" dirty="0"/>
                  <a:t>) = </a:t>
                </a:r>
                <a:r>
                  <a:rPr lang="en-US" sz="2800" dirty="0" smtClean="0"/>
                  <a:t>2</a:t>
                </a:r>
                <a:r>
                  <a:rPr lang="en-US" sz="2800" dirty="0" smtClean="0">
                    <a:latin typeface="Lucida Handwriting" panose="03010101010101010101" pitchFamily="66" charset="0"/>
                  </a:rPr>
                  <a:t>T </a:t>
                </a:r>
                <a:r>
                  <a:rPr lang="en-US" sz="2800" dirty="0"/>
                  <a:t>(</a:t>
                </a:r>
                <a:r>
                  <a:rPr lang="en-US" sz="2800" i="1" dirty="0"/>
                  <a:t>n</a:t>
                </a:r>
                <a:r>
                  <a:rPr lang="en-US" sz="2800" dirty="0"/>
                  <a:t> - 1) + </a:t>
                </a:r>
                <a:r>
                  <a:rPr lang="en-US" sz="2800" dirty="0" smtClean="0"/>
                  <a:t>1</a:t>
                </a:r>
                <a:r>
                  <a:rPr lang="en-US" sz="2800" dirty="0"/>
                  <a:t>		</a:t>
                </a:r>
                <a:r>
                  <a:rPr lang="en-US" sz="2800" dirty="0">
                    <a:latin typeface="Lucida Handwriting" panose="03010101010101010101" pitchFamily="66" charset="0"/>
                  </a:rPr>
                  <a:t> T</a:t>
                </a:r>
                <a:r>
                  <a:rPr lang="en-US" sz="2800" dirty="0"/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sz="2800" dirty="0" smtClean="0"/>
                  <a:t> O(2</a:t>
                </a:r>
                <a:r>
                  <a:rPr lang="en-US" sz="2800" i="1" baseline="30000" dirty="0" smtClean="0"/>
                  <a:t>n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400050" lvl="2" indent="0" eaLnBrk="1" hangingPunct="1">
                  <a:buNone/>
                </a:pPr>
                <a:endParaRPr lang="en-US" sz="2800" dirty="0"/>
              </a:p>
              <a:p>
                <a:pPr marL="400050" lvl="2" indent="0" eaLnBrk="1" hangingPunct="1">
                  <a:buNone/>
                </a:pPr>
                <a:endParaRPr lang="en-US" sz="2800" dirty="0"/>
              </a:p>
              <a:p>
                <a:pPr eaLnBrk="1" hangingPunct="1"/>
                <a:endParaRPr lang="en-US" b="1" dirty="0" smtClean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b="1" dirty="0" smtClean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void push(T item) throws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StackFull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if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(top ==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stack.length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throw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new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StackFull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stack[top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++] = item;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 pop() throws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StackEmpty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if (top == 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throw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new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StackEmpty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stack[--top];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71" y="1600200"/>
            <a:ext cx="1848938" cy="43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Stack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lists contain one node for each data element</a:t>
            </a:r>
          </a:p>
          <a:p>
            <a:pPr eaLnBrk="1" hangingPunct="1"/>
            <a:r>
              <a:rPr lang="en-US" altLang="en-US" dirty="0" smtClean="0"/>
              <a:t>Unlike arrays, linked lists only use as much memory as needed</a:t>
            </a:r>
          </a:p>
          <a:p>
            <a:pPr eaLnBrk="1" hangingPunct="1"/>
            <a:r>
              <a:rPr lang="en-US" altLang="en-US" dirty="0" smtClean="0"/>
              <a:t>Linked lists require links for each node which add to memory usage</a:t>
            </a:r>
          </a:p>
          <a:p>
            <a:pPr eaLnBrk="1" hangingPunct="1"/>
            <a:r>
              <a:rPr lang="en-US" altLang="en-US" dirty="0" smtClean="0"/>
              <a:t>A linked stack is simplest because push and pop are both done at the head</a:t>
            </a:r>
          </a:p>
        </p:txBody>
      </p:sp>
    </p:spTree>
    <p:extLst>
      <p:ext uri="{BB962C8B-B14F-4D97-AF65-F5344CB8AC3E}">
        <p14:creationId xmlns:p14="http://schemas.microsoft.com/office/powerpoint/2010/main" val="10037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3" y="1178892"/>
            <a:ext cx="9298126" cy="59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2" y="1705388"/>
            <a:ext cx="8742376" cy="45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Stack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in </a:t>
            </a:r>
            <a:r>
              <a:rPr lang="en-US" b="1" dirty="0" smtClean="0">
                <a:latin typeface="Consolas" panose="020B0609020204030204" pitchFamily="49" charset="0"/>
              </a:rPr>
              <a:t>Stack</a:t>
            </a:r>
            <a:r>
              <a:rPr lang="en-US" dirty="0" smtClean="0"/>
              <a:t> class </a:t>
            </a:r>
            <a:endParaRPr lang="en-US" dirty="0"/>
          </a:p>
          <a:p>
            <a:pPr lvl="1" eaLnBrk="1" hangingPunct="1"/>
            <a:r>
              <a:rPr lang="en-US" b="1" dirty="0" smtClean="0">
                <a:latin typeface="Consolas" panose="020B0609020204030204" pitchFamily="49" charset="0"/>
              </a:rPr>
              <a:t>push</a:t>
            </a:r>
            <a:endParaRPr lang="en-US" b="1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b="1" dirty="0" smtClean="0">
                <a:latin typeface="Consolas" panose="020B0609020204030204" pitchFamily="49" charset="0"/>
              </a:rPr>
              <a:t>pop</a:t>
            </a:r>
          </a:p>
          <a:p>
            <a:pPr eaLnBrk="1" hangingPunct="1"/>
            <a:r>
              <a:rPr lang="en-US" dirty="0" smtClean="0"/>
              <a:t>Implementation of </a:t>
            </a:r>
            <a:r>
              <a:rPr lang="en-US" b="1" dirty="0">
                <a:latin typeface="Consolas" panose="020B0609020204030204" pitchFamily="49" charset="0"/>
              </a:rPr>
              <a:t>Stack</a:t>
            </a:r>
            <a:r>
              <a:rPr lang="en-US" dirty="0"/>
              <a:t> </a:t>
            </a:r>
            <a:endParaRPr lang="en-US" dirty="0" smtClean="0"/>
          </a:p>
          <a:p>
            <a:pPr lvl="1" eaLnBrk="1" hangingPunct="1"/>
            <a:r>
              <a:rPr lang="en-US" sz="3200" dirty="0" smtClean="0"/>
              <a:t>Extension of </a:t>
            </a:r>
            <a:r>
              <a:rPr lang="en-US" sz="3200" b="1" dirty="0" smtClean="0">
                <a:latin typeface="Consolas" panose="020B0609020204030204" pitchFamily="49" charset="0"/>
              </a:rPr>
              <a:t>Vector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sz="3200" dirty="0" smtClean="0"/>
              <a:t>Why </a:t>
            </a:r>
            <a:r>
              <a:rPr lang="en-US" sz="3200" dirty="0"/>
              <a:t>was </a:t>
            </a:r>
            <a:r>
              <a:rPr lang="en-US" sz="3200" b="1" dirty="0">
                <a:latin typeface="Consolas" panose="020B0609020204030204" pitchFamily="49" charset="0"/>
              </a:rPr>
              <a:t>Vector </a:t>
            </a:r>
            <a:r>
              <a:rPr lang="en-US" sz="3200" dirty="0" smtClean="0"/>
              <a:t>chosen </a:t>
            </a:r>
            <a:r>
              <a:rPr lang="en-US" sz="3200" dirty="0"/>
              <a:t>rather than </a:t>
            </a:r>
            <a:r>
              <a:rPr lang="en-US" sz="3200" b="1" dirty="0" err="1" smtClean="0">
                <a:latin typeface="Consolas" panose="020B0609020204030204" pitchFamily="49" charset="0"/>
              </a:rPr>
              <a:t>LinkedList</a:t>
            </a:r>
            <a:r>
              <a:rPr lang="en-US" sz="3200" dirty="0"/>
              <a:t>?</a:t>
            </a:r>
          </a:p>
          <a:p>
            <a:pPr lvl="1" eaLnBrk="1" hangingPunct="1"/>
            <a:r>
              <a:rPr lang="en-US" sz="3200" dirty="0"/>
              <a:t>Should composition have been used?</a:t>
            </a:r>
          </a:p>
          <a:p>
            <a:pPr lvl="1"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8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problem that can be solved with iteration can be solved with recursion</a:t>
            </a:r>
          </a:p>
          <a:p>
            <a:pPr eaLnBrk="1" hangingPunct="1"/>
            <a:r>
              <a:rPr lang="en-US" dirty="0" smtClean="0"/>
              <a:t>Like infinite loops, recursion can produce infinite </a:t>
            </a:r>
            <a:r>
              <a:rPr lang="en-US" smtClean="0"/>
              <a:t>recursion </a:t>
            </a:r>
            <a:r>
              <a:rPr lang="en-US" smtClean="0"/>
              <a:t>causing </a:t>
            </a:r>
            <a:r>
              <a:rPr lang="en-US" dirty="0" smtClean="0"/>
              <a:t>a stack overflow</a:t>
            </a:r>
          </a:p>
          <a:p>
            <a:pPr eaLnBrk="1" hangingPunct="1"/>
            <a:r>
              <a:rPr lang="en-US" dirty="0" smtClean="0"/>
              <a:t>Correct recursive solutions must have a base case and a recursive case</a:t>
            </a:r>
          </a:p>
          <a:p>
            <a:pPr eaLnBrk="1" hangingPunct="1"/>
            <a:r>
              <a:rPr lang="en-US" dirty="0" smtClean="0"/>
              <a:t>Recursion </a:t>
            </a:r>
            <a:r>
              <a:rPr lang="en-US" dirty="0"/>
              <a:t>is the first step toward declarative programming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Fibonacci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Fibonacci numbers are difficult to define iteratively</a:t>
            </a:r>
          </a:p>
          <a:p>
            <a:pPr eaLnBrk="1" hangingPunct="1"/>
            <a:r>
              <a:rPr lang="en-US" altLang="en-US" smtClean="0"/>
              <a:t>Their definition involves the golden ratio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Recursive </a:t>
            </a:r>
          </a:p>
        </p:txBody>
      </p:sp>
      <p:pic>
        <p:nvPicPr>
          <p:cNvPr id="11268" name="Picture 4" descr="\varphi = \frac{1+\sqrt{5}}{2} = 1.61803\,39887\ldo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3489325"/>
            <a:ext cx="3981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4425950"/>
            <a:ext cx="57070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587</Words>
  <Application>Microsoft Office PowerPoint</Application>
  <PresentationFormat>On-screen Show (4:3)</PresentationFormat>
  <Paragraphs>157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Courier New</vt:lpstr>
      <vt:lpstr>Lucida Handwriting</vt:lpstr>
      <vt:lpstr>Symbol</vt:lpstr>
      <vt:lpstr>Default Design</vt:lpstr>
      <vt:lpstr>CMSC 350 Data Structures and Analysis</vt:lpstr>
      <vt:lpstr>Stack – Abstract Data Type</vt:lpstr>
      <vt:lpstr>Array Stack</vt:lpstr>
      <vt:lpstr>Linked Stack</vt:lpstr>
      <vt:lpstr>Linked Stack</vt:lpstr>
      <vt:lpstr>Stack Example</vt:lpstr>
      <vt:lpstr>Java Stack </vt:lpstr>
      <vt:lpstr>Recursion Principles</vt:lpstr>
      <vt:lpstr>Fibonacci Numbers</vt:lpstr>
      <vt:lpstr>Iterative Version</vt:lpstr>
      <vt:lpstr>Recursive Version</vt:lpstr>
      <vt:lpstr>Fibonacci Example</vt:lpstr>
      <vt:lpstr>Fractals</vt:lpstr>
      <vt:lpstr>Fractal Example</vt:lpstr>
      <vt:lpstr>Backtracking</vt:lpstr>
      <vt:lpstr>Triangular Terms Example</vt:lpstr>
      <vt:lpstr>Maze Example</vt:lpstr>
      <vt:lpstr>Stacks and Recursion</vt:lpstr>
      <vt:lpstr>Inefficient Recursive Solutions</vt:lpstr>
      <vt:lpstr>Efficient Recursive Solutions</vt:lpstr>
      <vt:lpstr>Determining Efficiency of Recursive Methods</vt:lpstr>
      <vt:lpstr>Recurrence Equations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272</cp:revision>
  <dcterms:created xsi:type="dcterms:W3CDTF">2011-06-20T18:28:14Z</dcterms:created>
  <dcterms:modified xsi:type="dcterms:W3CDTF">2020-03-26T19:49:00Z</dcterms:modified>
</cp:coreProperties>
</file>