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77" r:id="rId3"/>
    <p:sldId id="300" r:id="rId4"/>
    <p:sldId id="298" r:id="rId5"/>
    <p:sldId id="301" r:id="rId6"/>
    <p:sldId id="308" r:id="rId7"/>
    <p:sldId id="315" r:id="rId8"/>
    <p:sldId id="303" r:id="rId9"/>
    <p:sldId id="302" r:id="rId10"/>
    <p:sldId id="310" r:id="rId11"/>
    <p:sldId id="304" r:id="rId12"/>
    <p:sldId id="306" r:id="rId13"/>
    <p:sldId id="293" r:id="rId14"/>
    <p:sldId id="309" r:id="rId15"/>
    <p:sldId id="312" r:id="rId16"/>
    <p:sldId id="313" r:id="rId17"/>
    <p:sldId id="305" r:id="rId18"/>
    <p:sldId id="276" r:id="rId19"/>
    <p:sldId id="311" r:id="rId20"/>
    <p:sldId id="283" r:id="rId21"/>
    <p:sldId id="292" r:id="rId22"/>
    <p:sldId id="314" r:id="rId23"/>
    <p:sldId id="30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4172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9614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4563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85587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82154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81013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341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0867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2192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2381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577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3035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6758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4927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smtClean="0"/>
              <a:t>Week 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Binary Trees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16" y="1543230"/>
            <a:ext cx="8250752" cy="293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17" y="4818447"/>
            <a:ext cx="61531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definition</a:t>
            </a:r>
          </a:p>
          <a:p>
            <a:pPr lvl="1" eaLnBrk="1" hangingPunct="1"/>
            <a:r>
              <a:rPr lang="en-US" dirty="0" smtClean="0"/>
              <a:t>A binary tree in which the value in each node is greater than the values in the left </a:t>
            </a:r>
            <a:r>
              <a:rPr lang="en-US" dirty="0" err="1" smtClean="0"/>
              <a:t>subtree</a:t>
            </a:r>
            <a:r>
              <a:rPr lang="en-US" dirty="0" smtClean="0"/>
              <a:t> and less than all in the 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Recursive definition</a:t>
            </a:r>
          </a:p>
          <a:p>
            <a:pPr lvl="1" eaLnBrk="1" hangingPunct="1"/>
            <a:r>
              <a:rPr lang="en-US" dirty="0" smtClean="0"/>
              <a:t>An empty tree</a:t>
            </a:r>
          </a:p>
          <a:p>
            <a:pPr lvl="1" eaLnBrk="1" hangingPunct="1"/>
            <a:r>
              <a:rPr lang="en-US" dirty="0" smtClean="0"/>
              <a:t>A nonempty tree</a:t>
            </a:r>
          </a:p>
          <a:p>
            <a:pPr lvl="2" eaLnBrk="1" hangingPunct="1"/>
            <a:r>
              <a:rPr lang="en-US" dirty="0" smtClean="0"/>
              <a:t>The root has the above property </a:t>
            </a:r>
          </a:p>
          <a:p>
            <a:pPr lvl="2" eaLnBrk="1" hangingPunct="1"/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 err="1" smtClean="0"/>
              <a:t>subtrees</a:t>
            </a:r>
            <a:r>
              <a:rPr lang="en-US" dirty="0" smtClean="0"/>
              <a:t> are binary search trees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6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Tree Iteration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binary search tree is a sorted data structure</a:t>
            </a:r>
          </a:p>
          <a:p>
            <a:pPr eaLnBrk="1" hangingPunct="1"/>
            <a:r>
              <a:rPr lang="en-US" dirty="0" smtClean="0"/>
              <a:t>Performing an </a:t>
            </a:r>
            <a:r>
              <a:rPr lang="en-US" dirty="0" err="1" smtClean="0"/>
              <a:t>inorder</a:t>
            </a:r>
            <a:r>
              <a:rPr lang="en-US" dirty="0" smtClean="0"/>
              <a:t> traversal produces values in sorted order</a:t>
            </a:r>
          </a:p>
          <a:p>
            <a:pPr eaLnBrk="1" hangingPunct="1"/>
            <a:r>
              <a:rPr lang="en-US" dirty="0" smtClean="0"/>
              <a:t>Because it is a sorted structure, it must contain elements that implement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dirty="0" smtClean="0"/>
              <a:t> interface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3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Primary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Add</a:t>
            </a:r>
          </a:p>
          <a:p>
            <a:pPr lvl="1" eaLnBrk="1" hangingPunct="1"/>
            <a:r>
              <a:rPr lang="en-US" dirty="0" smtClean="0"/>
              <a:t>A find is done first </a:t>
            </a:r>
          </a:p>
          <a:p>
            <a:pPr lvl="2" eaLnBrk="1" hangingPunct="1"/>
            <a:r>
              <a:rPr lang="en-US" dirty="0"/>
              <a:t>I</a:t>
            </a:r>
            <a:r>
              <a:rPr lang="en-US" dirty="0" smtClean="0"/>
              <a:t>f found, it is rejected as a duplicate</a:t>
            </a:r>
          </a:p>
          <a:p>
            <a:pPr lvl="2" eaLnBrk="1" hangingPunct="1"/>
            <a:r>
              <a:rPr lang="en-US" dirty="0"/>
              <a:t>I</a:t>
            </a:r>
            <a:r>
              <a:rPr lang="en-US" dirty="0" smtClean="0"/>
              <a:t>f not found, the location to insert is determined</a:t>
            </a:r>
          </a:p>
          <a:p>
            <a:pPr eaLnBrk="1" hangingPunct="1"/>
            <a:r>
              <a:rPr lang="en-US" dirty="0" smtClean="0"/>
              <a:t>Remove</a:t>
            </a:r>
          </a:p>
          <a:p>
            <a:pPr lvl="1" eaLnBrk="1" hangingPunct="1"/>
            <a:r>
              <a:rPr lang="en-US" dirty="0" smtClean="0"/>
              <a:t>Requires various cases </a:t>
            </a:r>
          </a:p>
          <a:p>
            <a:pPr lvl="2" eaLnBrk="1" hangingPunct="1"/>
            <a:r>
              <a:rPr lang="en-US" dirty="0" smtClean="0"/>
              <a:t>Leaf node is the simplest</a:t>
            </a:r>
          </a:p>
          <a:p>
            <a:pPr lvl="2" eaLnBrk="1" hangingPunct="1"/>
            <a:r>
              <a:rPr lang="en-US" dirty="0" smtClean="0"/>
              <a:t>2 children is the most complicated</a:t>
            </a:r>
          </a:p>
          <a:p>
            <a:pPr eaLnBrk="1" hangingPunct="1"/>
            <a:r>
              <a:rPr lang="en-US" dirty="0" smtClean="0"/>
              <a:t>Contains</a:t>
            </a:r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8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197642"/>
            <a:ext cx="8417294" cy="1087655"/>
          </a:xfrm>
        </p:spPr>
        <p:txBody>
          <a:bodyPr/>
          <a:lstStyle/>
          <a:p>
            <a:r>
              <a:rPr lang="en-US" dirty="0" smtClean="0"/>
              <a:t>The two node parent-child window is needed for the add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621"/>
            <a:ext cx="9144000" cy="33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51"/>
            <a:ext cx="9144000" cy="394329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1322" y="5562004"/>
            <a:ext cx="7830152" cy="1180176"/>
          </a:xfrm>
        </p:spPr>
        <p:txBody>
          <a:bodyPr/>
          <a:lstStyle/>
          <a:p>
            <a:r>
              <a:rPr lang="en-US" dirty="0" smtClean="0"/>
              <a:t>Full trees are the fullest balanced trees and Fibonacci trees are the sparsest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2353"/>
            <a:ext cx="8229600" cy="133582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deleteNode</a:t>
            </a:r>
            <a:r>
              <a:rPr lang="en-US" dirty="0" smtClean="0"/>
              <a:t> method locates the </a:t>
            </a:r>
            <a:r>
              <a:rPr lang="en-US" dirty="0" err="1" smtClean="0"/>
              <a:t>inorder</a:t>
            </a:r>
            <a:r>
              <a:rPr lang="en-US" dirty="0" smtClean="0"/>
              <a:t> successor for nodes with children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698"/>
            <a:ext cx="9144000" cy="32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vs. Recursive 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Iterative implementation</a:t>
            </a:r>
          </a:p>
          <a:p>
            <a:pPr lvl="1" eaLnBrk="1" hangingPunct="1"/>
            <a:r>
              <a:rPr lang="en-US" dirty="0" smtClean="0"/>
              <a:t>Find operation must maintain a two node window consisting of a parent and child</a:t>
            </a:r>
          </a:p>
          <a:p>
            <a:pPr lvl="1" eaLnBrk="1" hangingPunct="1"/>
            <a:r>
              <a:rPr lang="en-US" dirty="0" smtClean="0"/>
              <a:t>Inserting into an empty tree and deleting the last node are special cases</a:t>
            </a:r>
          </a:p>
          <a:p>
            <a:pPr eaLnBrk="1" hangingPunct="1"/>
            <a:r>
              <a:rPr lang="en-US" dirty="0" smtClean="0"/>
              <a:t>Recursive implementation</a:t>
            </a:r>
          </a:p>
          <a:p>
            <a:pPr lvl="1" eaLnBrk="1" hangingPunct="1"/>
            <a:r>
              <a:rPr lang="en-US" dirty="0" smtClean="0"/>
              <a:t>Helper methods are required</a:t>
            </a:r>
          </a:p>
          <a:p>
            <a:pPr lvl="1" eaLnBrk="1" hangingPunct="1"/>
            <a:r>
              <a:rPr lang="en-US" dirty="0" smtClean="0"/>
              <a:t>Special case is eliminated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5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Operation Efficiency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Description of the cases</a:t>
            </a:r>
          </a:p>
          <a:p>
            <a:pPr lvl="1" eaLnBrk="1" hangingPunct="1"/>
            <a:r>
              <a:rPr lang="en-US" dirty="0" smtClean="0"/>
              <a:t>Best case is a full tree</a:t>
            </a:r>
          </a:p>
          <a:p>
            <a:pPr lvl="1" eaLnBrk="1" hangingPunct="1"/>
            <a:r>
              <a:rPr lang="en-US" dirty="0" smtClean="0"/>
              <a:t>Worst case is a degenerate tree (linked list)</a:t>
            </a:r>
          </a:p>
          <a:p>
            <a:pPr eaLnBrk="1" hangingPunct="1"/>
            <a:r>
              <a:rPr lang="en-US" dirty="0" smtClean="0"/>
              <a:t>Efficiency of the three cases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689761"/>
                  </p:ext>
                </p:extLst>
              </p:nvPr>
            </p:nvGraphicFramePr>
            <p:xfrm>
              <a:off x="1158239" y="4428958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Delete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689761"/>
                  </p:ext>
                </p:extLst>
              </p:nvPr>
            </p:nvGraphicFramePr>
            <p:xfrm>
              <a:off x="1158239" y="4428958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Worst Case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08197" r="-1018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8197" r="-14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Delete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208197" r="-1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8197" r="-14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308197" r="-1018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08197" r="-14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0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Set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27" y="1845192"/>
            <a:ext cx="33051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7" y="1306827"/>
            <a:ext cx="7759126" cy="51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binary tree is a data structure consisting of a collection of nodes, in which each node has 0, 1 or 2 children</a:t>
            </a:r>
          </a:p>
          <a:p>
            <a:pPr eaLnBrk="1" hangingPunct="1"/>
            <a:r>
              <a:rPr lang="en-US" dirty="0" smtClean="0"/>
              <a:t>Types of binary trees</a:t>
            </a:r>
          </a:p>
          <a:p>
            <a:pPr lvl="1" eaLnBrk="1" hangingPunct="1"/>
            <a:r>
              <a:rPr lang="en-US" dirty="0" smtClean="0"/>
              <a:t>Complete tree</a:t>
            </a:r>
          </a:p>
          <a:p>
            <a:pPr lvl="1" eaLnBrk="1" hangingPunct="1"/>
            <a:r>
              <a:rPr lang="en-US" dirty="0" smtClean="0"/>
              <a:t>Full tree</a:t>
            </a:r>
          </a:p>
          <a:p>
            <a:pPr lvl="1" eaLnBrk="1" hangingPunct="1"/>
            <a:r>
              <a:rPr lang="en-US" dirty="0" smtClean="0"/>
              <a:t>Proper binary tree</a:t>
            </a:r>
          </a:p>
          <a:p>
            <a:pPr lvl="2" eaLnBrk="1" hangingPunct="1"/>
            <a:r>
              <a:rPr lang="en-US" dirty="0" smtClean="0"/>
              <a:t>Arithmetic expression tree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6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Balance Factors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301789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balance factor of a node is the difference between 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 and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eaLnBrk="1" hangingPunct="1"/>
            <a:r>
              <a:rPr lang="en-US" dirty="0" smtClean="0"/>
              <a:t>Full trees are most balanced</a:t>
            </a:r>
          </a:p>
          <a:p>
            <a:pPr lvl="1" eaLnBrk="1" hangingPunct="1"/>
            <a:r>
              <a:rPr lang="en-US" dirty="0" smtClean="0"/>
              <a:t>All nodes have a balance factor of 0</a:t>
            </a:r>
          </a:p>
          <a:p>
            <a:pPr eaLnBrk="1" hangingPunct="1"/>
            <a:r>
              <a:rPr lang="en-US" dirty="0" smtClean="0"/>
              <a:t>The maximum balance factor is a measure of how out-of-balance a tree is</a:t>
            </a:r>
          </a:p>
          <a:p>
            <a:pPr eaLnBrk="1" hangingPunct="1"/>
            <a:r>
              <a:rPr lang="en-US" dirty="0" smtClean="0"/>
              <a:t>Degenerate trees are the most unbalanced</a:t>
            </a:r>
          </a:p>
          <a:p>
            <a:pPr marL="57150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7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Height Balanced Trees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Iterative definition</a:t>
            </a:r>
          </a:p>
          <a:p>
            <a:pPr lvl="1" eaLnBrk="1" hangingPunct="1"/>
            <a:r>
              <a:rPr lang="en-US" dirty="0"/>
              <a:t>A binary tree in which the value in each node </a:t>
            </a:r>
            <a:r>
              <a:rPr lang="en-US" dirty="0" smtClean="0"/>
              <a:t>has a balance factor whose absolute value is less than or equal to 1</a:t>
            </a:r>
          </a:p>
          <a:p>
            <a:pPr eaLnBrk="1" hangingPunct="1"/>
            <a:r>
              <a:rPr lang="en-US" dirty="0" smtClean="0"/>
              <a:t>Recursive definition</a:t>
            </a:r>
          </a:p>
          <a:p>
            <a:pPr lvl="1" eaLnBrk="1" hangingPunct="1"/>
            <a:r>
              <a:rPr lang="en-US" dirty="0" smtClean="0"/>
              <a:t>An </a:t>
            </a:r>
            <a:r>
              <a:rPr lang="en-US" dirty="0"/>
              <a:t>empty tree</a:t>
            </a:r>
          </a:p>
          <a:p>
            <a:pPr lvl="1" eaLnBrk="1" hangingPunct="1"/>
            <a:r>
              <a:rPr lang="en-US" dirty="0"/>
              <a:t>A nonempty tree</a:t>
            </a:r>
          </a:p>
          <a:p>
            <a:pPr lvl="2" eaLnBrk="1" hangingPunct="1"/>
            <a:r>
              <a:rPr lang="en-US" dirty="0"/>
              <a:t>The root has the above property </a:t>
            </a:r>
          </a:p>
          <a:p>
            <a:pPr lvl="2" eaLnBrk="1" hangingPunct="1"/>
            <a:r>
              <a:rPr lang="en-US" dirty="0"/>
              <a:t>Both </a:t>
            </a:r>
            <a:r>
              <a:rPr lang="en-US" dirty="0" err="1"/>
              <a:t>subtrees</a:t>
            </a:r>
            <a:r>
              <a:rPr lang="en-US" dirty="0"/>
              <a:t> are </a:t>
            </a:r>
            <a:r>
              <a:rPr lang="en-US" dirty="0" smtClean="0"/>
              <a:t>height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and Fibonacci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5987"/>
            <a:ext cx="7830152" cy="1180176"/>
          </a:xfrm>
        </p:spPr>
        <p:txBody>
          <a:bodyPr/>
          <a:lstStyle/>
          <a:p>
            <a:r>
              <a:rPr lang="en-US" dirty="0" smtClean="0"/>
              <a:t>Full trees are the fullest balanced trees and Fibonacci trees are the sparsest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0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Rebalancing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ensure that the height is logarithmically related the number of nodes a binary search tree must be kept balanced</a:t>
            </a:r>
          </a:p>
          <a:p>
            <a:pPr eaLnBrk="1" hangingPunct="1"/>
            <a:r>
              <a:rPr lang="en-US" dirty="0" smtClean="0"/>
              <a:t>Types of balanced binary trees</a:t>
            </a:r>
          </a:p>
          <a:p>
            <a:pPr lvl="1" eaLnBrk="1" hangingPunct="1"/>
            <a:r>
              <a:rPr lang="en-US" dirty="0" smtClean="0"/>
              <a:t>AVL trees</a:t>
            </a:r>
            <a:endParaRPr lang="en-US" dirty="0"/>
          </a:p>
          <a:p>
            <a:pPr lvl="1" eaLnBrk="1" hangingPunct="1"/>
            <a:r>
              <a:rPr lang="en-US" dirty="0" smtClean="0"/>
              <a:t>Red-black trees</a:t>
            </a:r>
          </a:p>
          <a:p>
            <a:pPr lvl="2" eaLnBrk="1" hangingPunct="1"/>
            <a:r>
              <a:rPr lang="en-US" dirty="0" smtClean="0"/>
              <a:t>Used by Java Collection Framework classes</a:t>
            </a:r>
          </a:p>
          <a:p>
            <a:pPr lvl="1" eaLnBrk="1" hangingPunct="1"/>
            <a:r>
              <a:rPr lang="en-US" dirty="0" smtClean="0"/>
              <a:t>Splay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Tree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Parent, left child, right child and sibling</a:t>
            </a:r>
          </a:p>
          <a:p>
            <a:pPr eaLnBrk="1" hangingPunct="1"/>
            <a:r>
              <a:rPr lang="en-US" dirty="0" smtClean="0"/>
              <a:t>Types of nodes</a:t>
            </a:r>
          </a:p>
          <a:p>
            <a:pPr lvl="1" eaLnBrk="1" hangingPunct="1"/>
            <a:r>
              <a:rPr lang="en-US" dirty="0" smtClean="0"/>
              <a:t>Root, no parent</a:t>
            </a:r>
          </a:p>
          <a:p>
            <a:pPr lvl="1" eaLnBrk="1" hangingPunct="1"/>
            <a:r>
              <a:rPr lang="en-US" dirty="0" smtClean="0"/>
              <a:t>Leaf node, no children</a:t>
            </a:r>
          </a:p>
          <a:p>
            <a:pPr eaLnBrk="1" hangingPunct="1"/>
            <a:r>
              <a:rPr lang="en-US" dirty="0" smtClean="0"/>
              <a:t>Tree characteristics</a:t>
            </a:r>
          </a:p>
          <a:p>
            <a:pPr lvl="1" eaLnBrk="1" hangingPunct="1"/>
            <a:r>
              <a:rPr lang="en-US" dirty="0" smtClean="0"/>
              <a:t>Level of tree</a:t>
            </a:r>
          </a:p>
          <a:p>
            <a:pPr lvl="1" eaLnBrk="1" hangingPunct="1"/>
            <a:r>
              <a:rPr lang="en-US" dirty="0" smtClean="0"/>
              <a:t>Depth of node</a:t>
            </a:r>
          </a:p>
          <a:p>
            <a:pPr lvl="1" eaLnBrk="1" hangingPunct="1"/>
            <a:r>
              <a:rPr lang="en-US" dirty="0" smtClean="0"/>
              <a:t>Height of tree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6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Tree </a:t>
            </a:r>
            <a:r>
              <a:rPr lang="en-US" dirty="0"/>
              <a:t>Structure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nested node class must be defined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Depiction of a binary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5643" y="2345681"/>
            <a:ext cx="5524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protected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static class Node&lt;E&gt;</a:t>
            </a:r>
          </a:p>
          <a:p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it-IT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protected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element;</a:t>
            </a:r>
            <a:endParaRPr lang="it-IT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protected </a:t>
            </a:r>
            <a:r>
              <a:rPr lang="it-IT" dirty="0">
                <a:latin typeface="Consolas" panose="020B0609020204030204" pitchFamily="49" charset="0"/>
                <a:cs typeface="Courier New" panose="02070309020205020404" pitchFamily="49" charset="0"/>
              </a:rPr>
              <a:t>Node&lt;E&gt; </a:t>
            </a:r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left, right;</a:t>
            </a:r>
            <a:endParaRPr lang="it-IT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73" y="3664403"/>
            <a:ext cx="3259688" cy="27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Tree Traversals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traversals</a:t>
            </a:r>
          </a:p>
          <a:p>
            <a:pPr lvl="1" eaLnBrk="1" hangingPunct="1"/>
            <a:r>
              <a:rPr lang="en-US" dirty="0" smtClean="0"/>
              <a:t>Traversal types</a:t>
            </a:r>
          </a:p>
          <a:p>
            <a:pPr lvl="2" eaLnBrk="1" hangingPunct="1"/>
            <a:r>
              <a:rPr lang="en-US" dirty="0" smtClean="0"/>
              <a:t>Preorder (DLR)</a:t>
            </a:r>
          </a:p>
          <a:p>
            <a:pPr lvl="2" eaLnBrk="1" hangingPunct="1"/>
            <a:r>
              <a:rPr lang="en-US" dirty="0" err="1" smtClean="0"/>
              <a:t>Inorder</a:t>
            </a:r>
            <a:r>
              <a:rPr lang="en-US" dirty="0" smtClean="0"/>
              <a:t> (LDR)</a:t>
            </a:r>
          </a:p>
          <a:p>
            <a:pPr lvl="2" eaLnBrk="1" hangingPunct="1"/>
            <a:r>
              <a:rPr lang="en-US" dirty="0" err="1" smtClean="0"/>
              <a:t>Postorder</a:t>
            </a:r>
            <a:r>
              <a:rPr lang="en-US" dirty="0" smtClean="0"/>
              <a:t> (LRD)</a:t>
            </a:r>
          </a:p>
          <a:p>
            <a:pPr lvl="1" eaLnBrk="1" hangingPunct="1"/>
            <a:r>
              <a:rPr lang="en-US" dirty="0" smtClean="0"/>
              <a:t>In all of the above, the left child is visited before the right</a:t>
            </a:r>
          </a:p>
          <a:p>
            <a:pPr eaLnBrk="1" hangingPunct="1"/>
            <a:r>
              <a:rPr lang="en-US" dirty="0" smtClean="0"/>
              <a:t>Breadth-first traversal</a:t>
            </a:r>
          </a:p>
          <a:p>
            <a:pPr lvl="1" eaLnBrk="1" hangingPunct="1"/>
            <a:r>
              <a:rPr lang="en-US" dirty="0" smtClean="0"/>
              <a:t>Level order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6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Traversals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783"/>
            <a:ext cx="9144000" cy="380243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330216"/>
            <a:ext cx="7810901" cy="124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The only difference between the three traversals is where node is “visited”</a:t>
            </a:r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8296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Traversals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" y="1759637"/>
            <a:ext cx="9028801" cy="358171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5247968"/>
            <a:ext cx="7939548" cy="148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As the traversal moves down the left branch, the right children are pushed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2530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Traversal Implementations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Depth-first traversals</a:t>
            </a:r>
          </a:p>
          <a:p>
            <a:pPr lvl="1" eaLnBrk="1" hangingPunct="1"/>
            <a:r>
              <a:rPr lang="en-US" dirty="0" smtClean="0"/>
              <a:t>Recursion simplifies the implementation</a:t>
            </a:r>
          </a:p>
          <a:p>
            <a:pPr lvl="2" eaLnBrk="1" hangingPunct="1"/>
            <a:r>
              <a:rPr lang="en-US" dirty="0" smtClean="0"/>
              <a:t>All three are doubly recursive </a:t>
            </a:r>
          </a:p>
          <a:p>
            <a:pPr lvl="2" eaLnBrk="1" hangingPunct="1"/>
            <a:r>
              <a:rPr lang="en-US" dirty="0" smtClean="0"/>
              <a:t>All three are very similar</a:t>
            </a:r>
          </a:p>
          <a:p>
            <a:pPr lvl="1" eaLnBrk="1" hangingPunct="1"/>
            <a:r>
              <a:rPr lang="en-US" dirty="0" smtClean="0"/>
              <a:t>Iterative implementation require one or more stacks </a:t>
            </a:r>
          </a:p>
          <a:p>
            <a:pPr eaLnBrk="1" hangingPunct="1"/>
            <a:r>
              <a:rPr lang="en-US" dirty="0" smtClean="0"/>
              <a:t>Breadth-first traversal</a:t>
            </a:r>
          </a:p>
          <a:p>
            <a:pPr lvl="1" eaLnBrk="1" hangingPunct="1"/>
            <a:r>
              <a:rPr lang="en-US" dirty="0" smtClean="0"/>
              <a:t>A level order is best done with a queue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4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expression trees are proper binary trees</a:t>
            </a:r>
          </a:p>
          <a:p>
            <a:pPr lvl="1" eaLnBrk="1" hangingPunct="1"/>
            <a:r>
              <a:rPr lang="en-US" dirty="0" smtClean="0"/>
              <a:t>Interior nodes are operators</a:t>
            </a:r>
          </a:p>
          <a:p>
            <a:pPr lvl="1" eaLnBrk="1" hangingPunct="1"/>
            <a:r>
              <a:rPr lang="en-US" dirty="0" smtClean="0"/>
              <a:t>Exterior nodes are operands</a:t>
            </a:r>
          </a:p>
          <a:p>
            <a:pPr eaLnBrk="1" hangingPunct="1"/>
            <a:r>
              <a:rPr lang="en-US" dirty="0" smtClean="0"/>
              <a:t>Expression tree traversals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4524"/>
              </p:ext>
            </p:extLst>
          </p:nvPr>
        </p:nvGraphicFramePr>
        <p:xfrm>
          <a:off x="1264118" y="449633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Postfix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7692</TotalTime>
  <Words>702</Words>
  <Application>Microsoft Office PowerPoint</Application>
  <PresentationFormat>On-screen Show (4:3)</PresentationFormat>
  <Paragraphs>188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Consolas</vt:lpstr>
      <vt:lpstr>Courier New</vt:lpstr>
      <vt:lpstr>Default Design</vt:lpstr>
      <vt:lpstr>CMSC 350 Data Structures and Analysis</vt:lpstr>
      <vt:lpstr>Binary Trees</vt:lpstr>
      <vt:lpstr>Binary Tree Terminology</vt:lpstr>
      <vt:lpstr>Binary Tree Structure</vt:lpstr>
      <vt:lpstr>Binary Tree Traversals</vt:lpstr>
      <vt:lpstr>Recursive Traversals</vt:lpstr>
      <vt:lpstr>Iterative Traversals</vt:lpstr>
      <vt:lpstr>Traversal Implementations</vt:lpstr>
      <vt:lpstr>Arithmetic Expression Trees</vt:lpstr>
      <vt:lpstr>Arithmetic Expression Example</vt:lpstr>
      <vt:lpstr>Binary Search Tree</vt:lpstr>
      <vt:lpstr>Binary Search Tree Iteration</vt:lpstr>
      <vt:lpstr>Primary Operations</vt:lpstr>
      <vt:lpstr>Contains Operation</vt:lpstr>
      <vt:lpstr>Add Operation</vt:lpstr>
      <vt:lpstr>Delete Operation</vt:lpstr>
      <vt:lpstr>Iterative vs. Recursive Implementations</vt:lpstr>
      <vt:lpstr>Operation Efficiency</vt:lpstr>
      <vt:lpstr>Tree Set Example</vt:lpstr>
      <vt:lpstr>Balance Factors</vt:lpstr>
      <vt:lpstr>Height Balanced Trees</vt:lpstr>
      <vt:lpstr>Full and Fibonacci Trees</vt:lpstr>
      <vt:lpstr>Rebalancing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392</cp:revision>
  <dcterms:created xsi:type="dcterms:W3CDTF">2011-06-20T18:28:14Z</dcterms:created>
  <dcterms:modified xsi:type="dcterms:W3CDTF">2020-04-03T14:05:40Z</dcterms:modified>
</cp:coreProperties>
</file>