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italic.fntdata"/><Relationship Id="rId14" Type="http://schemas.openxmlformats.org/officeDocument/2006/relationships/slide" Target="slides/slide9.xml"/><Relationship Id="rId36" Type="http://schemas.openxmlformats.org/officeDocument/2006/relationships/font" Target="fonts/Raleway-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Ralew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86b337c9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b86b337c9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86b337c9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86b337c9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86b337c9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86b337c9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86b337c9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86b337c9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86b337c9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86b337c9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86b337c9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b86b337c9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b86b337c9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b86b337c9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b86b337c9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b86b337c9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b86b337c9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b86b337c9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b86b337c9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b86b337c9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81cc4be8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81cc4be8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b86b337c9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b86b337c9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b86b337c9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b86b337c9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9063c788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9063c788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9063c78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69063c78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9063c788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69063c788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9063c788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69063c788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69063c788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69063c788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69063c788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69063c788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9063c788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69063c788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69063c788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69063c788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81cc4be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81cc4be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81cc4be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81cc4be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81cc4be8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81cc4be8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81cc4be8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81cc4be8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81cc4be8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b81cc4be8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86b337c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86b337c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86b337c9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86b337c9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IMDb Top 1000 Movies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Dong Woo (Michael) Kang, Jade Smith, Tyler Walje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257150" y="1389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Examining</a:t>
            </a:r>
            <a:r>
              <a:rPr lang="en"/>
              <a:t> Individual Actors</a:t>
            </a:r>
            <a:endParaRPr/>
          </a:p>
        </p:txBody>
      </p:sp>
      <p:sp>
        <p:nvSpPr>
          <p:cNvPr id="145" name="Google Shape;145;p22"/>
          <p:cNvSpPr txBox="1"/>
          <p:nvPr>
            <p:ph idx="1" type="body"/>
          </p:nvPr>
        </p:nvSpPr>
        <p:spPr>
          <a:xfrm>
            <a:off x="453925" y="2115675"/>
            <a:ext cx="3842700" cy="2261100"/>
          </a:xfrm>
          <a:prstGeom prst="rect">
            <a:avLst/>
          </a:prstGeom>
        </p:spPr>
        <p:txBody>
          <a:bodyPr anchorCtr="0" anchor="t" bIns="91425" lIns="91425" spcFirstLastPara="1" rIns="91425" wrap="square" tIns="91425">
            <a:normAutofit fontScale="40000" lnSpcReduction="20000"/>
          </a:bodyPr>
          <a:lstStyle/>
          <a:p>
            <a:pPr indent="-302260" lvl="0" marL="457200" rtl="0" algn="l">
              <a:spcBef>
                <a:spcPts val="0"/>
              </a:spcBef>
              <a:spcAft>
                <a:spcPts val="0"/>
              </a:spcAft>
              <a:buSzPct val="100000"/>
              <a:buFont typeface="Arial"/>
              <a:buChar char="●"/>
            </a:pPr>
            <a:r>
              <a:rPr lang="en" sz="2900">
                <a:latin typeface="Arial"/>
                <a:ea typeface="Arial"/>
                <a:cs typeface="Arial"/>
                <a:sym typeface="Arial"/>
              </a:rPr>
              <a:t>Perhaps i</a:t>
            </a:r>
            <a:r>
              <a:rPr lang="en" sz="2900">
                <a:latin typeface="Arial"/>
                <a:ea typeface="Arial"/>
                <a:cs typeface="Arial"/>
                <a:sym typeface="Arial"/>
              </a:rPr>
              <a:t>t's possible that we can more accurately predict a movie’s financial success, as well as the IMDB Rating, if we look at individual actors.</a:t>
            </a:r>
            <a:endParaRPr sz="2900">
              <a:latin typeface="Arial"/>
              <a:ea typeface="Arial"/>
              <a:cs typeface="Arial"/>
              <a:sym typeface="Arial"/>
            </a:endParaRPr>
          </a:p>
          <a:p>
            <a:pPr indent="0" lvl="0" marL="457200" rtl="0" algn="l">
              <a:lnSpc>
                <a:spcPct val="100000"/>
              </a:lnSpc>
              <a:spcBef>
                <a:spcPts val="1200"/>
              </a:spcBef>
              <a:spcAft>
                <a:spcPts val="0"/>
              </a:spcAft>
              <a:buNone/>
            </a:pPr>
            <a:r>
              <a:t/>
            </a:r>
            <a:endParaRPr sz="2900">
              <a:latin typeface="Arial"/>
              <a:ea typeface="Arial"/>
              <a:cs typeface="Arial"/>
              <a:sym typeface="Arial"/>
            </a:endParaRPr>
          </a:p>
          <a:p>
            <a:pPr indent="-302260" lvl="0" marL="457200" rtl="0" algn="l">
              <a:spcBef>
                <a:spcPts val="1200"/>
              </a:spcBef>
              <a:spcAft>
                <a:spcPts val="0"/>
              </a:spcAft>
              <a:buSzPct val="100000"/>
              <a:buFont typeface="Arial"/>
              <a:buChar char="●"/>
            </a:pPr>
            <a:r>
              <a:rPr lang="en" sz="2900">
                <a:latin typeface="Arial"/>
                <a:ea typeface="Arial"/>
                <a:cs typeface="Arial"/>
                <a:sym typeface="Arial"/>
              </a:rPr>
              <a:t>In the next few slides we will examine individual actors and see if there is a relationship between IMDB Rating and the total amount of money these movies have earned</a:t>
            </a:r>
            <a:endParaRPr sz="2900">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sp>
        <p:nvSpPr>
          <p:cNvPr id="146" name="Google Shape;146;p22"/>
          <p:cNvSpPr txBox="1"/>
          <p:nvPr/>
        </p:nvSpPr>
        <p:spPr>
          <a:xfrm>
            <a:off x="6334025" y="4439750"/>
            <a:ext cx="1199400" cy="236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i="1" lang="en" sz="900">
                <a:solidFill>
                  <a:schemeClr val="accent1"/>
                </a:solidFill>
                <a:latin typeface="Lato"/>
                <a:ea typeface="Lato"/>
                <a:cs typeface="Lato"/>
                <a:sym typeface="Lato"/>
              </a:rPr>
              <a:t>Example of code used</a:t>
            </a:r>
            <a:endParaRPr i="1" sz="700">
              <a:solidFill>
                <a:schemeClr val="accent1"/>
              </a:solidFill>
              <a:latin typeface="Lato"/>
              <a:ea typeface="Lato"/>
              <a:cs typeface="Lato"/>
              <a:sym typeface="Lato"/>
            </a:endParaRPr>
          </a:p>
        </p:txBody>
      </p:sp>
      <p:pic>
        <p:nvPicPr>
          <p:cNvPr id="147" name="Google Shape;147;p22"/>
          <p:cNvPicPr preferRelativeResize="0"/>
          <p:nvPr/>
        </p:nvPicPr>
        <p:blipFill>
          <a:blip r:embed="rId3">
            <a:alphaModFix/>
          </a:blip>
          <a:stretch>
            <a:fillRect/>
          </a:stretch>
        </p:blipFill>
        <p:spPr>
          <a:xfrm>
            <a:off x="4441150" y="982900"/>
            <a:ext cx="4657051" cy="3456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85250" y="720375"/>
            <a:ext cx="2773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Morgan Freeman</a:t>
            </a:r>
            <a:endParaRPr/>
          </a:p>
        </p:txBody>
      </p:sp>
      <p:pic>
        <p:nvPicPr>
          <p:cNvPr id="153" name="Google Shape;153;p23"/>
          <p:cNvPicPr preferRelativeResize="0"/>
          <p:nvPr/>
        </p:nvPicPr>
        <p:blipFill>
          <a:blip r:embed="rId3">
            <a:alphaModFix/>
          </a:blip>
          <a:stretch>
            <a:fillRect/>
          </a:stretch>
        </p:blipFill>
        <p:spPr>
          <a:xfrm>
            <a:off x="4672325" y="1420900"/>
            <a:ext cx="4471675" cy="3105225"/>
          </a:xfrm>
          <a:prstGeom prst="rect">
            <a:avLst/>
          </a:prstGeom>
          <a:noFill/>
          <a:ln>
            <a:noFill/>
          </a:ln>
        </p:spPr>
      </p:pic>
      <p:pic>
        <p:nvPicPr>
          <p:cNvPr id="154" name="Google Shape;154;p23"/>
          <p:cNvPicPr preferRelativeResize="0"/>
          <p:nvPr/>
        </p:nvPicPr>
        <p:blipFill>
          <a:blip r:embed="rId4">
            <a:alphaModFix/>
          </a:blip>
          <a:stretch>
            <a:fillRect/>
          </a:stretch>
        </p:blipFill>
        <p:spPr>
          <a:xfrm>
            <a:off x="0" y="1507388"/>
            <a:ext cx="4717125" cy="2932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85250" y="720375"/>
            <a:ext cx="27735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Robert De Niro</a:t>
            </a:r>
            <a:endParaRPr/>
          </a:p>
        </p:txBody>
      </p:sp>
      <p:pic>
        <p:nvPicPr>
          <p:cNvPr id="160" name="Google Shape;160;p24"/>
          <p:cNvPicPr preferRelativeResize="0"/>
          <p:nvPr/>
        </p:nvPicPr>
        <p:blipFill>
          <a:blip r:embed="rId3">
            <a:alphaModFix/>
          </a:blip>
          <a:stretch>
            <a:fillRect/>
          </a:stretch>
        </p:blipFill>
        <p:spPr>
          <a:xfrm>
            <a:off x="0" y="1742813"/>
            <a:ext cx="4571999" cy="2827975"/>
          </a:xfrm>
          <a:prstGeom prst="rect">
            <a:avLst/>
          </a:prstGeom>
          <a:noFill/>
          <a:ln>
            <a:noFill/>
          </a:ln>
        </p:spPr>
      </p:pic>
      <p:pic>
        <p:nvPicPr>
          <p:cNvPr id="161" name="Google Shape;161;p24"/>
          <p:cNvPicPr preferRelativeResize="0"/>
          <p:nvPr/>
        </p:nvPicPr>
        <p:blipFill>
          <a:blip r:embed="rId4">
            <a:alphaModFix/>
          </a:blip>
          <a:stretch>
            <a:fillRect/>
          </a:stretch>
        </p:blipFill>
        <p:spPr>
          <a:xfrm>
            <a:off x="4572000" y="1769213"/>
            <a:ext cx="4572000" cy="2775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85250" y="720375"/>
            <a:ext cx="27735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Jodie Foster</a:t>
            </a:r>
            <a:endParaRPr/>
          </a:p>
        </p:txBody>
      </p:sp>
      <p:pic>
        <p:nvPicPr>
          <p:cNvPr id="167" name="Google Shape;167;p25"/>
          <p:cNvPicPr preferRelativeResize="0"/>
          <p:nvPr/>
        </p:nvPicPr>
        <p:blipFill>
          <a:blip r:embed="rId3">
            <a:alphaModFix/>
          </a:blip>
          <a:stretch>
            <a:fillRect/>
          </a:stretch>
        </p:blipFill>
        <p:spPr>
          <a:xfrm>
            <a:off x="61175" y="1621625"/>
            <a:ext cx="4510826" cy="2645275"/>
          </a:xfrm>
          <a:prstGeom prst="rect">
            <a:avLst/>
          </a:prstGeom>
          <a:noFill/>
          <a:ln>
            <a:noFill/>
          </a:ln>
        </p:spPr>
      </p:pic>
      <p:pic>
        <p:nvPicPr>
          <p:cNvPr id="168" name="Google Shape;168;p25"/>
          <p:cNvPicPr preferRelativeResize="0"/>
          <p:nvPr/>
        </p:nvPicPr>
        <p:blipFill>
          <a:blip r:embed="rId4">
            <a:alphaModFix/>
          </a:blip>
          <a:stretch>
            <a:fillRect/>
          </a:stretch>
        </p:blipFill>
        <p:spPr>
          <a:xfrm>
            <a:off x="4535475" y="1589513"/>
            <a:ext cx="4608525" cy="2709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2415150" y="665275"/>
            <a:ext cx="4313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Steven Spielberg (Director)</a:t>
            </a:r>
            <a:endParaRPr/>
          </a:p>
        </p:txBody>
      </p:sp>
      <p:pic>
        <p:nvPicPr>
          <p:cNvPr id="174" name="Google Shape;174;p26"/>
          <p:cNvPicPr preferRelativeResize="0"/>
          <p:nvPr/>
        </p:nvPicPr>
        <p:blipFill>
          <a:blip r:embed="rId3">
            <a:alphaModFix/>
          </a:blip>
          <a:stretch>
            <a:fillRect/>
          </a:stretch>
        </p:blipFill>
        <p:spPr>
          <a:xfrm>
            <a:off x="0" y="1562425"/>
            <a:ext cx="4555001" cy="2936525"/>
          </a:xfrm>
          <a:prstGeom prst="rect">
            <a:avLst/>
          </a:prstGeom>
          <a:noFill/>
          <a:ln>
            <a:noFill/>
          </a:ln>
        </p:spPr>
      </p:pic>
      <p:pic>
        <p:nvPicPr>
          <p:cNvPr id="175" name="Google Shape;175;p26"/>
          <p:cNvPicPr preferRelativeResize="0"/>
          <p:nvPr/>
        </p:nvPicPr>
        <p:blipFill>
          <a:blip r:embed="rId4">
            <a:alphaModFix/>
          </a:blip>
          <a:stretch>
            <a:fillRect/>
          </a:stretch>
        </p:blipFill>
        <p:spPr>
          <a:xfrm>
            <a:off x="4644525" y="1582275"/>
            <a:ext cx="4499475" cy="2936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729450" y="602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Actor/Director Analysis</a:t>
            </a:r>
            <a:endParaRPr/>
          </a:p>
        </p:txBody>
      </p:sp>
      <p:sp>
        <p:nvSpPr>
          <p:cNvPr id="181" name="Google Shape;181;p27"/>
          <p:cNvSpPr txBox="1"/>
          <p:nvPr>
            <p:ph idx="1" type="body"/>
          </p:nvPr>
        </p:nvSpPr>
        <p:spPr>
          <a:xfrm>
            <a:off x="729450" y="1323175"/>
            <a:ext cx="7688700" cy="353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Based on the previous slides, we can conclude that individually (Regarding IMDB Rating and Total Money Earned) there is little to no correlation.</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n"/>
              <a:t> </a:t>
            </a:r>
            <a:br>
              <a:rPr lang="en"/>
            </a:b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82" name="Google Shape;182;p27"/>
          <p:cNvPicPr preferRelativeResize="0"/>
          <p:nvPr/>
        </p:nvPicPr>
        <p:blipFill>
          <a:blip r:embed="rId3">
            <a:alphaModFix/>
          </a:blip>
          <a:stretch>
            <a:fillRect/>
          </a:stretch>
        </p:blipFill>
        <p:spPr>
          <a:xfrm>
            <a:off x="2093900" y="2038825"/>
            <a:ext cx="5289476" cy="258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729450" y="602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Actor/Director Analysis</a:t>
            </a:r>
            <a:endParaRPr/>
          </a:p>
        </p:txBody>
      </p:sp>
      <p:sp>
        <p:nvSpPr>
          <p:cNvPr id="188" name="Google Shape;188;p28"/>
          <p:cNvSpPr txBox="1"/>
          <p:nvPr>
            <p:ph idx="1" type="body"/>
          </p:nvPr>
        </p:nvSpPr>
        <p:spPr>
          <a:xfrm>
            <a:off x="729450" y="1323175"/>
            <a:ext cx="7688700" cy="3820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But, if we superimpose one plot over the other we can actually start to see some similarities between Revenue and IMDB Rating</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n"/>
              <a:t> </a:t>
            </a:r>
            <a:br>
              <a:rPr lang="en"/>
            </a:b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Since th</a:t>
            </a:r>
            <a:r>
              <a:rPr lang="en"/>
              <a:t>is contradicts our earlier findings that IMDB Rating and Total Money Earned are not correlated, we should assume that this is a unique circumstance.  To visualize this, let’s look at another actor…</a:t>
            </a:r>
            <a:endParaRPr/>
          </a:p>
        </p:txBody>
      </p:sp>
      <p:pic>
        <p:nvPicPr>
          <p:cNvPr id="189" name="Google Shape;189;p28"/>
          <p:cNvPicPr preferRelativeResize="0"/>
          <p:nvPr/>
        </p:nvPicPr>
        <p:blipFill>
          <a:blip r:embed="rId3">
            <a:alphaModFix/>
          </a:blip>
          <a:stretch>
            <a:fillRect/>
          </a:stretch>
        </p:blipFill>
        <p:spPr>
          <a:xfrm>
            <a:off x="2104950" y="1920750"/>
            <a:ext cx="4241849" cy="240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729450" y="602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Actor/Director Analysis</a:t>
            </a:r>
            <a:endParaRPr/>
          </a:p>
        </p:txBody>
      </p:sp>
      <p:sp>
        <p:nvSpPr>
          <p:cNvPr id="195" name="Google Shape;195;p29"/>
          <p:cNvSpPr txBox="1"/>
          <p:nvPr>
            <p:ph idx="1" type="body"/>
          </p:nvPr>
        </p:nvSpPr>
        <p:spPr>
          <a:xfrm>
            <a:off x="729450" y="1323175"/>
            <a:ext cx="7688700" cy="3820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Here, </a:t>
            </a:r>
            <a:r>
              <a:rPr lang="en"/>
              <a:t>with</a:t>
            </a:r>
            <a:r>
              <a:rPr lang="en"/>
              <a:t> Morgan Freeman, </a:t>
            </a:r>
            <a:r>
              <a:rPr lang="en"/>
              <a:t>We can actually see an inverse relationship between </a:t>
            </a:r>
            <a:r>
              <a:rPr lang="en"/>
              <a:t>IMDB Rating and Total Money Earned.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n"/>
              <a:t> </a:t>
            </a:r>
            <a:br>
              <a:rPr lang="en"/>
            </a:b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96" name="Google Shape;196;p29"/>
          <p:cNvPicPr preferRelativeResize="0"/>
          <p:nvPr/>
        </p:nvPicPr>
        <p:blipFill>
          <a:blip r:embed="rId3">
            <a:alphaModFix/>
          </a:blip>
          <a:stretch>
            <a:fillRect/>
          </a:stretch>
        </p:blipFill>
        <p:spPr>
          <a:xfrm>
            <a:off x="1924347" y="1897775"/>
            <a:ext cx="5295300" cy="31402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729450" y="610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Genre Analysis</a:t>
            </a:r>
            <a:endParaRPr/>
          </a:p>
        </p:txBody>
      </p:sp>
      <p:sp>
        <p:nvSpPr>
          <p:cNvPr id="202" name="Google Shape;202;p30"/>
          <p:cNvSpPr txBox="1"/>
          <p:nvPr>
            <p:ph idx="1" type="body"/>
          </p:nvPr>
        </p:nvSpPr>
        <p:spPr>
          <a:xfrm>
            <a:off x="729450" y="124445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While exploring the data, we noticed that some movies just had one genre while other movies had up to three genres. Here we can visualize the amount of each:</a:t>
            </a:r>
            <a:endParaRPr/>
          </a:p>
          <a:p>
            <a:pPr indent="0" lvl="0" marL="0" rtl="0" algn="l">
              <a:spcBef>
                <a:spcPts val="1200"/>
              </a:spcBef>
              <a:spcAft>
                <a:spcPts val="1200"/>
              </a:spcAft>
              <a:buNone/>
            </a:pPr>
            <a:r>
              <a:t/>
            </a:r>
            <a:endParaRPr/>
          </a:p>
        </p:txBody>
      </p:sp>
      <p:pic>
        <p:nvPicPr>
          <p:cNvPr id="203" name="Google Shape;203;p30"/>
          <p:cNvPicPr preferRelativeResize="0"/>
          <p:nvPr/>
        </p:nvPicPr>
        <p:blipFill>
          <a:blip r:embed="rId3">
            <a:alphaModFix/>
          </a:blip>
          <a:stretch>
            <a:fillRect/>
          </a:stretch>
        </p:blipFill>
        <p:spPr>
          <a:xfrm>
            <a:off x="1393913" y="1822500"/>
            <a:ext cx="4640124" cy="3215525"/>
          </a:xfrm>
          <a:prstGeom prst="rect">
            <a:avLst/>
          </a:prstGeom>
          <a:noFill/>
          <a:ln>
            <a:noFill/>
          </a:ln>
        </p:spPr>
      </p:pic>
      <p:sp>
        <p:nvSpPr>
          <p:cNvPr id="204" name="Google Shape;204;p30"/>
          <p:cNvSpPr txBox="1"/>
          <p:nvPr>
            <p:ph idx="1" type="body"/>
          </p:nvPr>
        </p:nvSpPr>
        <p:spPr>
          <a:xfrm>
            <a:off x="5864775" y="3726925"/>
            <a:ext cx="28179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clearly more movies w</a:t>
            </a:r>
            <a:r>
              <a:rPr lang="en"/>
              <a:t>ith multiple genres listed compared to those with just one</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729450" y="610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Genre Analysis</a:t>
            </a:r>
            <a:endParaRPr/>
          </a:p>
        </p:txBody>
      </p:sp>
      <p:sp>
        <p:nvSpPr>
          <p:cNvPr id="210" name="Google Shape;210;p31"/>
          <p:cNvSpPr txBox="1"/>
          <p:nvPr>
            <p:ph idx="1" type="body"/>
          </p:nvPr>
        </p:nvSpPr>
        <p:spPr>
          <a:xfrm>
            <a:off x="729450" y="1244450"/>
            <a:ext cx="7688700" cy="1062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Let's examine the distribution of genres within these different movie classifications. When we group movies by how many genres are listed, this is what the distribution looks like:</a:t>
            </a:r>
            <a:endParaRPr/>
          </a:p>
          <a:p>
            <a:pPr indent="0" lvl="0" marL="0" rtl="0" algn="l">
              <a:spcBef>
                <a:spcPts val="1200"/>
              </a:spcBef>
              <a:spcAft>
                <a:spcPts val="1200"/>
              </a:spcAft>
              <a:buNone/>
            </a:pPr>
            <a:r>
              <a:t/>
            </a:r>
            <a:endParaRPr/>
          </a:p>
        </p:txBody>
      </p:sp>
      <p:pic>
        <p:nvPicPr>
          <p:cNvPr id="211" name="Google Shape;211;p31"/>
          <p:cNvPicPr preferRelativeResize="0"/>
          <p:nvPr/>
        </p:nvPicPr>
        <p:blipFill>
          <a:blip r:embed="rId3">
            <a:alphaModFix/>
          </a:blip>
          <a:stretch>
            <a:fillRect/>
          </a:stretch>
        </p:blipFill>
        <p:spPr>
          <a:xfrm>
            <a:off x="4686525" y="1923575"/>
            <a:ext cx="4457475" cy="2761125"/>
          </a:xfrm>
          <a:prstGeom prst="rect">
            <a:avLst/>
          </a:prstGeom>
          <a:noFill/>
          <a:ln>
            <a:noFill/>
          </a:ln>
        </p:spPr>
      </p:pic>
      <p:pic>
        <p:nvPicPr>
          <p:cNvPr id="212" name="Google Shape;212;p31"/>
          <p:cNvPicPr preferRelativeResize="0"/>
          <p:nvPr/>
        </p:nvPicPr>
        <p:blipFill>
          <a:blip r:embed="rId4">
            <a:alphaModFix/>
          </a:blip>
          <a:stretch>
            <a:fillRect/>
          </a:stretch>
        </p:blipFill>
        <p:spPr>
          <a:xfrm>
            <a:off x="0" y="1923575"/>
            <a:ext cx="4686524" cy="2761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Examining and Analyzing Relationships Found Within the Top IMDb 1000 Movies of All-Time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729450" y="610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Genre Analysis</a:t>
            </a:r>
            <a:endParaRPr/>
          </a:p>
        </p:txBody>
      </p:sp>
      <p:sp>
        <p:nvSpPr>
          <p:cNvPr id="218" name="Google Shape;218;p32"/>
          <p:cNvSpPr txBox="1"/>
          <p:nvPr>
            <p:ph idx="1" type="body"/>
          </p:nvPr>
        </p:nvSpPr>
        <p:spPr>
          <a:xfrm>
            <a:off x="729450" y="1244450"/>
            <a:ext cx="7688700" cy="1062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Let's examine the distribution of genres within these different movie classifications. When we group movies by how many genres are listed, this is what the distribution looks like:</a:t>
            </a:r>
            <a:endParaRPr/>
          </a:p>
          <a:p>
            <a:pPr indent="0" lvl="0" marL="0" rtl="0" algn="l">
              <a:spcBef>
                <a:spcPts val="1200"/>
              </a:spcBef>
              <a:spcAft>
                <a:spcPts val="1200"/>
              </a:spcAft>
              <a:buNone/>
            </a:pPr>
            <a:r>
              <a:t/>
            </a:r>
            <a:endParaRPr/>
          </a:p>
        </p:txBody>
      </p:sp>
      <p:pic>
        <p:nvPicPr>
          <p:cNvPr id="219" name="Google Shape;219;p32"/>
          <p:cNvPicPr preferRelativeResize="0"/>
          <p:nvPr/>
        </p:nvPicPr>
        <p:blipFill>
          <a:blip r:embed="rId3">
            <a:alphaModFix/>
          </a:blip>
          <a:stretch>
            <a:fillRect/>
          </a:stretch>
        </p:blipFill>
        <p:spPr>
          <a:xfrm>
            <a:off x="1850250" y="1873525"/>
            <a:ext cx="5447100" cy="32041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Genre Analysis</a:t>
            </a:r>
            <a:endParaRPr/>
          </a:p>
        </p:txBody>
      </p:sp>
      <p:sp>
        <p:nvSpPr>
          <p:cNvPr id="225" name="Google Shape;225;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Unfortunately it appears that the genre distribution is greatly weighted towards “Drama”, which would imply that this data is not normally distributed. If this data is not normally distributed, I don't think it's effective or predictive to use “genre” in comparison with other categories.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One interesting note is how often movies classify themselves as a drama. Among all three classifications, the “Drama” genre was widely the most common used. My initial assumption was that movies with several genres would find it easier to explain their movie as a drama as well as other categories (Comedy </a:t>
            </a:r>
            <a:r>
              <a:rPr i="1" lang="en"/>
              <a:t>and</a:t>
            </a:r>
            <a:r>
              <a:rPr lang="en"/>
              <a:t> a Drama). This proved to </a:t>
            </a:r>
            <a:r>
              <a:rPr b="1" lang="en"/>
              <a:t>not </a:t>
            </a:r>
            <a:r>
              <a:rPr lang="en"/>
              <a:t>be the case, as drama was still overwhelmingly the most common genre within movies that </a:t>
            </a:r>
            <a:r>
              <a:rPr b="1" lang="en"/>
              <a:t>only </a:t>
            </a:r>
            <a:r>
              <a:rPr lang="en"/>
              <a:t>listed one genre.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729450" y="1322450"/>
            <a:ext cx="7688400" cy="19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Is there a relationship between professional critic ratings and drama movie runtimes?</a:t>
            </a:r>
            <a:endParaRPr sz="3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729450" y="587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a:t>
            </a:r>
            <a:r>
              <a:rPr lang="en"/>
              <a:t>Fine Tuning</a:t>
            </a:r>
            <a:r>
              <a:rPr lang="en"/>
              <a:t> of Data</a:t>
            </a:r>
            <a:endParaRPr/>
          </a:p>
        </p:txBody>
      </p:sp>
      <p:sp>
        <p:nvSpPr>
          <p:cNvPr id="236" name="Google Shape;236;p35"/>
          <p:cNvSpPr txBox="1"/>
          <p:nvPr>
            <p:ph idx="1" type="body"/>
          </p:nvPr>
        </p:nvSpPr>
        <p:spPr>
          <a:xfrm>
            <a:off x="729450" y="13315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7" name="Google Shape;237;p35"/>
          <p:cNvPicPr preferRelativeResize="0"/>
          <p:nvPr/>
        </p:nvPicPr>
        <p:blipFill rotWithShape="1">
          <a:blip r:embed="rId3">
            <a:alphaModFix/>
          </a:blip>
          <a:srcRect b="38582" l="0" r="0" t="0"/>
          <a:stretch/>
        </p:blipFill>
        <p:spPr>
          <a:xfrm>
            <a:off x="243350" y="1384075"/>
            <a:ext cx="8496476" cy="33757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727650" y="596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Runtime (in mins) vs Meta-Score</a:t>
            </a:r>
            <a:endParaRPr/>
          </a:p>
        </p:txBody>
      </p:sp>
      <p:sp>
        <p:nvSpPr>
          <p:cNvPr id="243" name="Google Shape;243;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4" name="Google Shape;244;p36"/>
          <p:cNvPicPr preferRelativeResize="0"/>
          <p:nvPr/>
        </p:nvPicPr>
        <p:blipFill>
          <a:blip r:embed="rId3">
            <a:alphaModFix/>
          </a:blip>
          <a:stretch>
            <a:fillRect/>
          </a:stretch>
        </p:blipFill>
        <p:spPr>
          <a:xfrm>
            <a:off x="1964199" y="1132100"/>
            <a:ext cx="5540175" cy="39229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729450" y="523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Distributions</a:t>
            </a:r>
            <a:endParaRPr/>
          </a:p>
        </p:txBody>
      </p:sp>
      <p:sp>
        <p:nvSpPr>
          <p:cNvPr id="250" name="Google Shape;250;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1" name="Google Shape;251;p37"/>
          <p:cNvPicPr preferRelativeResize="0"/>
          <p:nvPr/>
        </p:nvPicPr>
        <p:blipFill>
          <a:blip r:embed="rId3">
            <a:alphaModFix/>
          </a:blip>
          <a:stretch>
            <a:fillRect/>
          </a:stretch>
        </p:blipFill>
        <p:spPr>
          <a:xfrm>
            <a:off x="237549" y="1349350"/>
            <a:ext cx="4244198" cy="3005250"/>
          </a:xfrm>
          <a:prstGeom prst="rect">
            <a:avLst/>
          </a:prstGeom>
          <a:noFill/>
          <a:ln>
            <a:noFill/>
          </a:ln>
        </p:spPr>
      </p:pic>
      <p:pic>
        <p:nvPicPr>
          <p:cNvPr id="252" name="Google Shape;252;p37"/>
          <p:cNvPicPr preferRelativeResize="0"/>
          <p:nvPr/>
        </p:nvPicPr>
        <p:blipFill>
          <a:blip r:embed="rId4">
            <a:alphaModFix/>
          </a:blip>
          <a:stretch>
            <a:fillRect/>
          </a:stretch>
        </p:blipFill>
        <p:spPr>
          <a:xfrm>
            <a:off x="4695850" y="1378825"/>
            <a:ext cx="4160925" cy="2946300"/>
          </a:xfrm>
          <a:prstGeom prst="rect">
            <a:avLst/>
          </a:prstGeom>
          <a:noFill/>
          <a:ln>
            <a:noFill/>
          </a:ln>
        </p:spPr>
      </p:pic>
      <p:sp>
        <p:nvSpPr>
          <p:cNvPr id="253" name="Google Shape;253;p37"/>
          <p:cNvSpPr/>
          <p:nvPr/>
        </p:nvSpPr>
        <p:spPr>
          <a:xfrm>
            <a:off x="3033075" y="3435100"/>
            <a:ext cx="968400" cy="968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 name="Google Shape;254;p37"/>
          <p:cNvSpPr/>
          <p:nvPr/>
        </p:nvSpPr>
        <p:spPr>
          <a:xfrm>
            <a:off x="5231925" y="3356725"/>
            <a:ext cx="968400" cy="968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727800" y="57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Normal Distribution for Runtime</a:t>
            </a:r>
            <a:endParaRPr/>
          </a:p>
        </p:txBody>
      </p:sp>
      <p:pic>
        <p:nvPicPr>
          <p:cNvPr id="260" name="Google Shape;260;p38"/>
          <p:cNvPicPr preferRelativeResize="0"/>
          <p:nvPr/>
        </p:nvPicPr>
        <p:blipFill>
          <a:blip r:embed="rId3">
            <a:alphaModFix/>
          </a:blip>
          <a:stretch>
            <a:fillRect/>
          </a:stretch>
        </p:blipFill>
        <p:spPr>
          <a:xfrm>
            <a:off x="152400" y="1340075"/>
            <a:ext cx="8839202" cy="375157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727800" y="57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Normal Distribution for Meta-Score</a:t>
            </a:r>
            <a:endParaRPr/>
          </a:p>
        </p:txBody>
      </p:sp>
      <p:pic>
        <p:nvPicPr>
          <p:cNvPr id="266" name="Google Shape;266;p39"/>
          <p:cNvPicPr preferRelativeResize="0"/>
          <p:nvPr/>
        </p:nvPicPr>
        <p:blipFill>
          <a:blip r:embed="rId3">
            <a:alphaModFix/>
          </a:blip>
          <a:stretch>
            <a:fillRect/>
          </a:stretch>
        </p:blipFill>
        <p:spPr>
          <a:xfrm>
            <a:off x="152400" y="1988725"/>
            <a:ext cx="8839202" cy="217662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729450" y="569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 Distributions</a:t>
            </a:r>
            <a:endParaRPr/>
          </a:p>
        </p:txBody>
      </p:sp>
      <p:sp>
        <p:nvSpPr>
          <p:cNvPr id="272" name="Google Shape;272;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3" name="Google Shape;273;p40"/>
          <p:cNvPicPr preferRelativeResize="0"/>
          <p:nvPr/>
        </p:nvPicPr>
        <p:blipFill>
          <a:blip r:embed="rId3">
            <a:alphaModFix/>
          </a:blip>
          <a:stretch>
            <a:fillRect/>
          </a:stretch>
        </p:blipFill>
        <p:spPr>
          <a:xfrm>
            <a:off x="173575" y="1572550"/>
            <a:ext cx="4220775" cy="2988674"/>
          </a:xfrm>
          <a:prstGeom prst="rect">
            <a:avLst/>
          </a:prstGeom>
          <a:noFill/>
          <a:ln>
            <a:noFill/>
          </a:ln>
        </p:spPr>
      </p:pic>
      <p:pic>
        <p:nvPicPr>
          <p:cNvPr id="274" name="Google Shape;274;p40"/>
          <p:cNvPicPr preferRelativeResize="0"/>
          <p:nvPr/>
        </p:nvPicPr>
        <p:blipFill>
          <a:blip r:embed="rId4">
            <a:alphaModFix/>
          </a:blip>
          <a:stretch>
            <a:fillRect/>
          </a:stretch>
        </p:blipFill>
        <p:spPr>
          <a:xfrm>
            <a:off x="4494850" y="1523103"/>
            <a:ext cx="4593549" cy="308757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729450" y="551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True Relationship Between Meta-Score and Runtime</a:t>
            </a:r>
            <a:endParaRPr/>
          </a:p>
        </p:txBody>
      </p:sp>
      <p:sp>
        <p:nvSpPr>
          <p:cNvPr id="280" name="Google Shape;280;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1" name="Google Shape;281;p41"/>
          <p:cNvPicPr preferRelativeResize="0"/>
          <p:nvPr/>
        </p:nvPicPr>
        <p:blipFill>
          <a:blip r:embed="rId3">
            <a:alphaModFix/>
          </a:blip>
          <a:stretch>
            <a:fillRect/>
          </a:stretch>
        </p:blipFill>
        <p:spPr>
          <a:xfrm>
            <a:off x="1760849" y="1318687"/>
            <a:ext cx="5625899" cy="37814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98" name="Google Shape;98;p15"/>
          <p:cNvSpPr txBox="1"/>
          <p:nvPr>
            <p:ph idx="1" type="body"/>
          </p:nvPr>
        </p:nvSpPr>
        <p:spPr>
          <a:xfrm>
            <a:off x="83250" y="1903100"/>
            <a:ext cx="8196000" cy="2882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en" sz="1200"/>
              <a:t>Import necessary libraries</a:t>
            </a:r>
            <a:endParaRPr b="1" sz="1200"/>
          </a:p>
          <a:p>
            <a:pPr indent="-304800" lvl="0" marL="457200" rtl="0" algn="l">
              <a:spcBef>
                <a:spcPts val="0"/>
              </a:spcBef>
              <a:spcAft>
                <a:spcPts val="0"/>
              </a:spcAft>
              <a:buSzPts val="1200"/>
              <a:buChar char="●"/>
            </a:pPr>
            <a:r>
              <a:rPr b="1" lang="en" sz="1200"/>
              <a:t>Remove unwanted columns</a:t>
            </a:r>
            <a:endParaRPr b="1" sz="1200"/>
          </a:p>
          <a:p>
            <a:pPr indent="-304800" lvl="0" marL="457200" rtl="0" algn="l">
              <a:spcBef>
                <a:spcPts val="0"/>
              </a:spcBef>
              <a:spcAft>
                <a:spcPts val="0"/>
              </a:spcAft>
              <a:buSzPts val="1200"/>
              <a:buChar char="●"/>
            </a:pPr>
            <a:r>
              <a:rPr b="1" lang="en" sz="1200"/>
              <a:t>Remove any  null values</a:t>
            </a:r>
            <a:endParaRPr b="1" sz="1200"/>
          </a:p>
          <a:p>
            <a:pPr indent="-304800" lvl="0" marL="457200" rtl="0" algn="l">
              <a:spcBef>
                <a:spcPts val="0"/>
              </a:spcBef>
              <a:spcAft>
                <a:spcPts val="0"/>
              </a:spcAft>
              <a:buSzPts val="1200"/>
              <a:buChar char="●"/>
            </a:pPr>
            <a:r>
              <a:rPr b="1" lang="en" sz="1200"/>
              <a:t>Legibly r</a:t>
            </a:r>
            <a:r>
              <a:rPr b="1" lang="en" sz="1200"/>
              <a:t>ename</a:t>
            </a:r>
            <a:r>
              <a:rPr b="1" lang="en" sz="1200"/>
              <a:t> columns</a:t>
            </a:r>
            <a:endParaRPr b="1" sz="1200"/>
          </a:p>
          <a:p>
            <a:pPr indent="-304800" lvl="0" marL="457200" rtl="0" algn="l">
              <a:lnSpc>
                <a:spcPct val="100000"/>
              </a:lnSpc>
              <a:spcBef>
                <a:spcPts val="0"/>
              </a:spcBef>
              <a:spcAft>
                <a:spcPts val="0"/>
              </a:spcAft>
              <a:buSzPts val="1200"/>
              <a:buChar char="●"/>
            </a:pPr>
            <a:r>
              <a:rPr b="1" lang="en" sz="1200"/>
              <a:t>Convert number columns to floats</a:t>
            </a:r>
            <a:endParaRPr b="1" sz="1200"/>
          </a:p>
          <a:p>
            <a:pPr indent="-292100" lvl="1" marL="914400" rtl="0" algn="l">
              <a:lnSpc>
                <a:spcPct val="100000"/>
              </a:lnSpc>
              <a:spcBef>
                <a:spcPts val="0"/>
              </a:spcBef>
              <a:spcAft>
                <a:spcPts val="0"/>
              </a:spcAft>
              <a:buSzPts val="1000"/>
              <a:buChar char="○"/>
            </a:pPr>
            <a:r>
              <a:rPr b="1" lang="en" sz="1000"/>
              <a:t>Format number columns</a:t>
            </a:r>
            <a:endParaRPr b="1" sz="1000"/>
          </a:p>
          <a:p>
            <a:pPr indent="-304800" lvl="0" marL="457200" rtl="0" algn="l">
              <a:lnSpc>
                <a:spcPct val="100000"/>
              </a:lnSpc>
              <a:spcBef>
                <a:spcPts val="0"/>
              </a:spcBef>
              <a:spcAft>
                <a:spcPts val="0"/>
              </a:spcAft>
              <a:buSzPts val="1200"/>
              <a:buChar char="●"/>
            </a:pPr>
            <a:r>
              <a:rPr b="1" lang="en" sz="1200"/>
              <a:t>Copy dataframe to CSV output file</a:t>
            </a:r>
            <a:endParaRPr b="1" sz="1200"/>
          </a:p>
        </p:txBody>
      </p:sp>
      <p:pic>
        <p:nvPicPr>
          <p:cNvPr id="99" name="Google Shape;99;p15"/>
          <p:cNvPicPr preferRelativeResize="0"/>
          <p:nvPr/>
        </p:nvPicPr>
        <p:blipFill>
          <a:blip r:embed="rId3">
            <a:alphaModFix/>
          </a:blip>
          <a:stretch>
            <a:fillRect/>
          </a:stretch>
        </p:blipFill>
        <p:spPr>
          <a:xfrm>
            <a:off x="3071300" y="943600"/>
            <a:ext cx="5961702" cy="4017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1309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IMDb Rating vs Metacritic Meta-Score</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00"/>
              <a:t>Background:</a:t>
            </a:r>
            <a:endParaRPr b="1" sz="1500"/>
          </a:p>
          <a:p>
            <a:pPr indent="-304800" lvl="0" marL="457200" rtl="0" algn="l">
              <a:spcBef>
                <a:spcPts val="1200"/>
              </a:spcBef>
              <a:spcAft>
                <a:spcPts val="0"/>
              </a:spcAft>
              <a:buSzPts val="1200"/>
              <a:buChar char="●"/>
            </a:pPr>
            <a:r>
              <a:rPr b="1" lang="en" sz="1200"/>
              <a:t>User IMDB-Rating</a:t>
            </a:r>
            <a:r>
              <a:rPr lang="en" sz="1200"/>
              <a:t>: (From the IMDb Website): IMDB registered voters can cast a vote (from 1-10) on every released title in the database, IMDb then aggregates and averages out these individual votes to determine a single IMDb rating visible on the title’s mainpage.</a:t>
            </a:r>
            <a:endParaRPr sz="1200"/>
          </a:p>
          <a:p>
            <a:pPr indent="0" lvl="0" marL="457200" rtl="0" algn="l">
              <a:spcBef>
                <a:spcPts val="1200"/>
              </a:spcBef>
              <a:spcAft>
                <a:spcPts val="0"/>
              </a:spcAft>
              <a:buNone/>
            </a:pPr>
            <a:r>
              <a:t/>
            </a:r>
            <a:endParaRPr sz="1200"/>
          </a:p>
          <a:p>
            <a:pPr indent="-304800" lvl="0" marL="457200" rtl="0" algn="l">
              <a:spcBef>
                <a:spcPts val="1200"/>
              </a:spcBef>
              <a:spcAft>
                <a:spcPts val="0"/>
              </a:spcAft>
              <a:buSzPts val="1200"/>
              <a:buChar char="●"/>
            </a:pPr>
            <a:r>
              <a:rPr b="1" lang="en" sz="1200"/>
              <a:t>Metacritic Meta-Score:</a:t>
            </a:r>
            <a:r>
              <a:rPr lang="en" sz="1200"/>
              <a:t>  (From the Metacritic Website): Metacritic first curates a diverse group of highly respected critics and then assigns a score (0-100) to their reviews of a movie title. Then, the aggregated weighted average of these scores is calculated to display the </a:t>
            </a:r>
            <a:r>
              <a:rPr lang="en" sz="1200"/>
              <a:t>finally</a:t>
            </a:r>
            <a:r>
              <a:rPr lang="en" sz="1200"/>
              <a:t> Meta-Score of a movie title.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IMDb Rating vs Metacritic Meta-Score</a:t>
            </a:r>
            <a:endParaRPr/>
          </a:p>
          <a:p>
            <a:pPr indent="0" lvl="0" marL="0" rtl="0" algn="l">
              <a:spcBef>
                <a:spcPts val="0"/>
              </a:spcBef>
              <a:spcAft>
                <a:spcPts val="0"/>
              </a:spcAft>
              <a:buNone/>
            </a:pPr>
            <a:r>
              <a:t/>
            </a:r>
            <a:endParaRPr/>
          </a:p>
        </p:txBody>
      </p:sp>
      <p:sp>
        <p:nvSpPr>
          <p:cNvPr id="111" name="Google Shape;111;p17"/>
          <p:cNvSpPr txBox="1"/>
          <p:nvPr>
            <p:ph idx="1" type="body"/>
          </p:nvPr>
        </p:nvSpPr>
        <p:spPr>
          <a:xfrm>
            <a:off x="331650" y="1921600"/>
            <a:ext cx="76887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en" sz="1200"/>
              <a:t>Total Average User IMDB Rating: </a:t>
            </a:r>
            <a:r>
              <a:rPr lang="en" sz="1200"/>
              <a:t>(7.94)</a:t>
            </a:r>
            <a:endParaRPr sz="1200"/>
          </a:p>
          <a:p>
            <a:pPr indent="-304800" lvl="0" marL="457200" rtl="0" algn="l">
              <a:spcBef>
                <a:spcPts val="0"/>
              </a:spcBef>
              <a:spcAft>
                <a:spcPts val="0"/>
              </a:spcAft>
              <a:buSzPts val="1200"/>
              <a:buChar char="●"/>
            </a:pPr>
            <a:r>
              <a:rPr b="1" lang="en" sz="1200"/>
              <a:t>Most Common User IMDB Rating: </a:t>
            </a:r>
            <a:r>
              <a:rPr lang="en" sz="1200"/>
              <a:t>(7.7)</a:t>
            </a:r>
            <a:endParaRPr sz="1200"/>
          </a:p>
          <a:p>
            <a:pPr indent="-304800" lvl="0" marL="457200" rtl="0" algn="l">
              <a:spcBef>
                <a:spcPts val="0"/>
              </a:spcBef>
              <a:spcAft>
                <a:spcPts val="0"/>
              </a:spcAft>
              <a:buSzPts val="1200"/>
              <a:buChar char="●"/>
            </a:pPr>
            <a:r>
              <a:rPr b="1" lang="en" sz="1200"/>
              <a:t>Total Average Metacritic Meta-Score:</a:t>
            </a:r>
            <a:r>
              <a:rPr lang="en" sz="1200"/>
              <a:t> (77.16)</a:t>
            </a:r>
            <a:endParaRPr sz="1200"/>
          </a:p>
          <a:p>
            <a:pPr indent="-304800" lvl="0" marL="457200" rtl="0" algn="l">
              <a:spcBef>
                <a:spcPts val="0"/>
              </a:spcBef>
              <a:spcAft>
                <a:spcPts val="0"/>
              </a:spcAft>
              <a:buSzPts val="1200"/>
              <a:buChar char="●"/>
            </a:pPr>
            <a:r>
              <a:rPr b="1" lang="en" sz="1200"/>
              <a:t>Most Common Metacritic Meta-Score: </a:t>
            </a:r>
            <a:r>
              <a:rPr lang="en" sz="1200"/>
              <a:t>(76.0)</a:t>
            </a:r>
            <a:endParaRPr sz="1200"/>
          </a:p>
          <a:p>
            <a:pPr indent="0" lvl="0" marL="0" rtl="0" algn="l">
              <a:spcBef>
                <a:spcPts val="1200"/>
              </a:spcBef>
              <a:spcAft>
                <a:spcPts val="1200"/>
              </a:spcAft>
              <a:buNone/>
            </a:pPr>
            <a:r>
              <a:t/>
            </a:r>
            <a:endParaRPr sz="1200"/>
          </a:p>
        </p:txBody>
      </p:sp>
      <p:pic>
        <p:nvPicPr>
          <p:cNvPr id="112" name="Google Shape;112;p17"/>
          <p:cNvPicPr preferRelativeResize="0"/>
          <p:nvPr/>
        </p:nvPicPr>
        <p:blipFill>
          <a:blip r:embed="rId3">
            <a:alphaModFix/>
          </a:blip>
          <a:stretch>
            <a:fillRect/>
          </a:stretch>
        </p:blipFill>
        <p:spPr>
          <a:xfrm>
            <a:off x="4300500" y="1853850"/>
            <a:ext cx="4497099" cy="321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650" y="1225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IMDb Rating vs Metacritic Meta-Score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8" name="Google Shape;118;p18"/>
          <p:cNvSpPr txBox="1"/>
          <p:nvPr>
            <p:ph idx="1" type="body"/>
          </p:nvPr>
        </p:nvSpPr>
        <p:spPr>
          <a:xfrm>
            <a:off x="333025" y="1760575"/>
            <a:ext cx="7955700" cy="2258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en" sz="1200"/>
              <a:t>Regression Equation: </a:t>
            </a:r>
            <a:r>
              <a:rPr lang="en" sz="1200"/>
              <a:t>[ y = 11.88x + (-17.11)]</a:t>
            </a:r>
            <a:endParaRPr sz="1200"/>
          </a:p>
          <a:p>
            <a:pPr indent="-304800" lvl="0" marL="457200" rtl="0" algn="l">
              <a:spcBef>
                <a:spcPts val="0"/>
              </a:spcBef>
              <a:spcAft>
                <a:spcPts val="0"/>
              </a:spcAft>
              <a:buSzPts val="1200"/>
              <a:buChar char="●"/>
            </a:pPr>
            <a:r>
              <a:rPr b="1" lang="en" sz="1200"/>
              <a:t>R-Squared Value: (</a:t>
            </a:r>
            <a:r>
              <a:rPr lang="en" sz="1200"/>
              <a:t>0.0789)</a:t>
            </a:r>
            <a:endParaRPr sz="1200"/>
          </a:p>
        </p:txBody>
      </p:sp>
      <p:pic>
        <p:nvPicPr>
          <p:cNvPr id="119" name="Google Shape;119;p18"/>
          <p:cNvPicPr preferRelativeResize="0"/>
          <p:nvPr/>
        </p:nvPicPr>
        <p:blipFill>
          <a:blip r:embed="rId3">
            <a:alphaModFix/>
          </a:blip>
          <a:stretch>
            <a:fillRect/>
          </a:stretch>
        </p:blipFill>
        <p:spPr>
          <a:xfrm>
            <a:off x="4135150" y="1674400"/>
            <a:ext cx="4476550" cy="3385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IMDb Rating vs Metacritic Meta-Score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5" name="Google Shape;125;p19"/>
          <p:cNvPicPr preferRelativeResize="0"/>
          <p:nvPr/>
        </p:nvPicPr>
        <p:blipFill>
          <a:blip r:embed="rId3">
            <a:alphaModFix/>
          </a:blip>
          <a:stretch>
            <a:fillRect/>
          </a:stretch>
        </p:blipFill>
        <p:spPr>
          <a:xfrm>
            <a:off x="152400" y="2006250"/>
            <a:ext cx="8839203" cy="15302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IMDB Rating vs Total Money Earned</a:t>
            </a:r>
            <a:endParaRPr/>
          </a:p>
        </p:txBody>
      </p:sp>
      <p:sp>
        <p:nvSpPr>
          <p:cNvPr id="131" name="Google Shape;131;p20"/>
          <p:cNvSpPr txBox="1"/>
          <p:nvPr>
            <p:ph idx="1" type="body"/>
          </p:nvPr>
        </p:nvSpPr>
        <p:spPr>
          <a:xfrm>
            <a:off x="729450" y="2078875"/>
            <a:ext cx="3842400" cy="22611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Now that we've looked at the relationship between IMDB Ratings and the Meta-Score Ratings, let's see if there is any predictive value in comparing IMDB Rating and the total amount of money earned by each individual movie </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In the plot to the right, we have compared these two categories and provided a correlation coefficient</a:t>
            </a:r>
            <a:endParaRPr/>
          </a:p>
        </p:txBody>
      </p:sp>
      <p:pic>
        <p:nvPicPr>
          <p:cNvPr id="132" name="Google Shape;132;p20"/>
          <p:cNvPicPr preferRelativeResize="0"/>
          <p:nvPr/>
        </p:nvPicPr>
        <p:blipFill>
          <a:blip r:embed="rId3">
            <a:alphaModFix/>
          </a:blip>
          <a:stretch>
            <a:fillRect/>
          </a:stretch>
        </p:blipFill>
        <p:spPr>
          <a:xfrm>
            <a:off x="4724250" y="1853850"/>
            <a:ext cx="3845446" cy="2984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IMDB Rating vs Total Money Earned</a:t>
            </a:r>
            <a:endParaRPr/>
          </a:p>
        </p:txBody>
      </p:sp>
      <p:sp>
        <p:nvSpPr>
          <p:cNvPr id="138" name="Google Shape;138;p21"/>
          <p:cNvSpPr txBox="1"/>
          <p:nvPr>
            <p:ph idx="1" type="body"/>
          </p:nvPr>
        </p:nvSpPr>
        <p:spPr>
          <a:xfrm>
            <a:off x="729450" y="2078875"/>
            <a:ext cx="3842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can clearly see that there is a very weak, almost nonexistent, correlation between Total Money Earned and IMDB Rating</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Based on this, we can conclude that we </a:t>
            </a:r>
            <a:r>
              <a:rPr b="1" lang="en"/>
              <a:t>cannot </a:t>
            </a:r>
            <a:r>
              <a:rPr lang="en"/>
              <a:t>predict how much money a movie will make based on the IMDB Rating </a:t>
            </a:r>
            <a:endParaRPr/>
          </a:p>
        </p:txBody>
      </p:sp>
      <p:pic>
        <p:nvPicPr>
          <p:cNvPr id="139" name="Google Shape;139;p21"/>
          <p:cNvPicPr preferRelativeResize="0"/>
          <p:nvPr/>
        </p:nvPicPr>
        <p:blipFill>
          <a:blip r:embed="rId3">
            <a:alphaModFix/>
          </a:blip>
          <a:stretch>
            <a:fillRect/>
          </a:stretch>
        </p:blipFill>
        <p:spPr>
          <a:xfrm>
            <a:off x="4724250" y="1853850"/>
            <a:ext cx="3845446" cy="2984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