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10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95B46-F12F-4FDB-8C33-2C9ADEEC3488}" type="datetimeFigureOut">
              <a:rPr lang="ru-RU" smtClean="0"/>
              <a:t>26.09.2017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3F37D-B321-424F-B37C-4BE066F054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3899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95B46-F12F-4FDB-8C33-2C9ADEEC3488}" type="datetimeFigureOut">
              <a:rPr lang="ru-RU" smtClean="0"/>
              <a:t>26.09.2017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3F37D-B321-424F-B37C-4BE066F054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8498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95B46-F12F-4FDB-8C33-2C9ADEEC3488}" type="datetimeFigureOut">
              <a:rPr lang="ru-RU" smtClean="0"/>
              <a:t>26.09.2017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3F37D-B321-424F-B37C-4BE066F054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17246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95B46-F12F-4FDB-8C33-2C9ADEEC3488}" type="datetimeFigureOut">
              <a:rPr lang="ru-RU" smtClean="0"/>
              <a:t>26.09.2017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3F37D-B321-424F-B37C-4BE066F05444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847076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95B46-F12F-4FDB-8C33-2C9ADEEC3488}" type="datetimeFigureOut">
              <a:rPr lang="ru-RU" smtClean="0"/>
              <a:t>26.09.2017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3F37D-B321-424F-B37C-4BE066F054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00704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95B46-F12F-4FDB-8C33-2C9ADEEC3488}" type="datetimeFigureOut">
              <a:rPr lang="ru-RU" smtClean="0"/>
              <a:t>26.09.2017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3F37D-B321-424F-B37C-4BE066F054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57198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95B46-F12F-4FDB-8C33-2C9ADEEC3488}" type="datetimeFigureOut">
              <a:rPr lang="ru-RU" smtClean="0"/>
              <a:t>26.09.2017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3F37D-B321-424F-B37C-4BE066F054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61874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95B46-F12F-4FDB-8C33-2C9ADEEC3488}" type="datetimeFigureOut">
              <a:rPr lang="ru-RU" smtClean="0"/>
              <a:t>26.09.2017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3F37D-B321-424F-B37C-4BE066F054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78357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95B46-F12F-4FDB-8C33-2C9ADEEC3488}" type="datetimeFigureOut">
              <a:rPr lang="ru-RU" smtClean="0"/>
              <a:t>26.09.2017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3F37D-B321-424F-B37C-4BE066F054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5635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95B46-F12F-4FDB-8C33-2C9ADEEC3488}" type="datetimeFigureOut">
              <a:rPr lang="ru-RU" smtClean="0"/>
              <a:t>26.09.2017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3F37D-B321-424F-B37C-4BE066F054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6162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95B46-F12F-4FDB-8C33-2C9ADEEC3488}" type="datetimeFigureOut">
              <a:rPr lang="ru-RU" smtClean="0"/>
              <a:t>26.09.2017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3F37D-B321-424F-B37C-4BE066F054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3525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95B46-F12F-4FDB-8C33-2C9ADEEC3488}" type="datetimeFigureOut">
              <a:rPr lang="ru-RU" smtClean="0"/>
              <a:t>26.09.2017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3F37D-B321-424F-B37C-4BE066F054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0606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95B46-F12F-4FDB-8C33-2C9ADEEC3488}" type="datetimeFigureOut">
              <a:rPr lang="ru-RU" smtClean="0"/>
              <a:t>26.09.2017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3F37D-B321-424F-B37C-4BE066F054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4352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95B46-F12F-4FDB-8C33-2C9ADEEC3488}" type="datetimeFigureOut">
              <a:rPr lang="ru-RU" smtClean="0"/>
              <a:t>26.09.2017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3F37D-B321-424F-B37C-4BE066F054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5802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95B46-F12F-4FDB-8C33-2C9ADEEC3488}" type="datetimeFigureOut">
              <a:rPr lang="ru-RU" smtClean="0"/>
              <a:t>26.09.2017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3F37D-B321-424F-B37C-4BE066F054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5785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95B46-F12F-4FDB-8C33-2C9ADEEC3488}" type="datetimeFigureOut">
              <a:rPr lang="ru-RU" smtClean="0"/>
              <a:t>26.09.2017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3F37D-B321-424F-B37C-4BE066F054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4267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95B46-F12F-4FDB-8C33-2C9ADEEC3488}" type="datetimeFigureOut">
              <a:rPr lang="ru-RU" smtClean="0"/>
              <a:t>26.09.2017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3F37D-B321-424F-B37C-4BE066F054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5289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2C95B46-F12F-4FDB-8C33-2C9ADEEC3488}" type="datetimeFigureOut">
              <a:rPr lang="ru-RU" smtClean="0"/>
              <a:t>26.09.2017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83F37D-B321-424F-B37C-4BE066F054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97006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64484" y="-555779"/>
            <a:ext cx="12010029" cy="4559017"/>
          </a:xfrm>
        </p:spPr>
        <p:txBody>
          <a:bodyPr/>
          <a:lstStyle/>
          <a:p>
            <a:r>
              <a:rPr lang="ru-RU" dirty="0" smtClean="0"/>
              <a:t>Коммуникативные барьеры и пути их решения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919413" y="5995916"/>
            <a:ext cx="8629485" cy="862084"/>
          </a:xfrm>
        </p:spPr>
        <p:txBody>
          <a:bodyPr/>
          <a:lstStyle/>
          <a:p>
            <a:r>
              <a:rPr lang="ru-RU" dirty="0" smtClean="0"/>
              <a:t>Выполнил: </a:t>
            </a:r>
            <a:r>
              <a:rPr lang="ru-RU" dirty="0" err="1" smtClean="0"/>
              <a:t>шермухамедов</a:t>
            </a:r>
            <a:r>
              <a:rPr lang="ru-RU" dirty="0" smtClean="0"/>
              <a:t> </a:t>
            </a:r>
            <a:r>
              <a:rPr lang="ru-RU" dirty="0" err="1" smtClean="0"/>
              <a:t>анвар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33055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0081" y="327546"/>
            <a:ext cx="4942224" cy="3084904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10244" y="3535280"/>
            <a:ext cx="8241898" cy="4050702"/>
          </a:xfrm>
        </p:spPr>
        <p:txBody>
          <a:bodyPr/>
          <a:lstStyle/>
          <a:p>
            <a:pPr algn="ctr"/>
            <a:r>
              <a:rPr lang="ru-RU" b="1" dirty="0">
                <a:solidFill>
                  <a:schemeClr val="bg1"/>
                </a:solidFill>
              </a:rPr>
              <a:t>Р</a:t>
            </a:r>
            <a:r>
              <a:rPr lang="ru-RU" b="1" dirty="0" smtClean="0">
                <a:solidFill>
                  <a:schemeClr val="bg1"/>
                </a:solidFill>
              </a:rPr>
              <a:t>азрешайте конфликты.</a:t>
            </a:r>
            <a:r>
              <a:rPr lang="ru-RU" b="1" dirty="0" smtClean="0">
                <a:solidFill>
                  <a:schemeClr val="tx1"/>
                </a:solidFill>
              </a:rPr>
              <a:t/>
            </a:r>
            <a:br>
              <a:rPr lang="ru-RU" b="1" dirty="0" smtClean="0">
                <a:solidFill>
                  <a:schemeClr val="tx1"/>
                </a:solidFill>
              </a:rPr>
            </a:br>
            <a:r>
              <a:rPr lang="ru-RU" b="1" dirty="0" smtClean="0">
                <a:solidFill>
                  <a:schemeClr val="tx1"/>
                </a:solidFill>
              </a:rPr>
              <a:t>Разрушайте барьеры.</a:t>
            </a:r>
            <a:br>
              <a:rPr lang="ru-RU" b="1" dirty="0" smtClean="0">
                <a:solidFill>
                  <a:schemeClr val="tx1"/>
                </a:solidFill>
              </a:rPr>
            </a:br>
            <a:r>
              <a:rPr lang="ru-RU" b="1" dirty="0" smtClean="0">
                <a:solidFill>
                  <a:schemeClr val="bg1"/>
                </a:solidFill>
              </a:rPr>
              <a:t>Не обходите их стороной.</a:t>
            </a:r>
            <a:endParaRPr lang="ru-R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5909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6930" y="1186198"/>
            <a:ext cx="4963118" cy="1400530"/>
          </a:xfrm>
        </p:spPr>
        <p:txBody>
          <a:bodyPr/>
          <a:lstStyle/>
          <a:p>
            <a:r>
              <a:rPr lang="ru-RU" b="1" dirty="0" smtClean="0"/>
              <a:t>Психологический барьер</a:t>
            </a:r>
            <a:endParaRPr lang="ru-RU" b="1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8998" y="198849"/>
            <a:ext cx="5839711" cy="3649820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1002050" y="4324226"/>
            <a:ext cx="983427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>
                <a:solidFill>
                  <a:srgbClr val="FFC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Состояние пассивности субъекта, которое препятствует выполнению им необходимых действий. Такое состояние усиливает отрицательные переживания и установки (чувство вины, страха, стыда, тревоги низкая самооценка).</a:t>
            </a:r>
            <a:endParaRPr lang="ru-RU" sz="2400" dirty="0">
              <a:solidFill>
                <a:srgbClr val="FFC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3272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Барьер разных темпераментов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26142" y="1971032"/>
            <a:ext cx="8946541" cy="4195481"/>
          </a:xfrm>
        </p:spPr>
        <p:txBody>
          <a:bodyPr/>
          <a:lstStyle/>
          <a:p>
            <a:r>
              <a:rPr lang="ru-RU" dirty="0" smtClean="0">
                <a:solidFill>
                  <a:srgbClr val="FFC000"/>
                </a:solidFill>
              </a:rPr>
              <a:t>Доминантный тип</a:t>
            </a:r>
          </a:p>
          <a:p>
            <a:r>
              <a:rPr lang="ru-RU" dirty="0" err="1" smtClean="0">
                <a:solidFill>
                  <a:srgbClr val="FFC000"/>
                </a:solidFill>
              </a:rPr>
              <a:t>Недоминантный</a:t>
            </a:r>
            <a:r>
              <a:rPr lang="ru-RU" dirty="0" smtClean="0">
                <a:solidFill>
                  <a:srgbClr val="FFC000"/>
                </a:solidFill>
              </a:rPr>
              <a:t> тип</a:t>
            </a:r>
          </a:p>
          <a:p>
            <a:r>
              <a:rPr lang="ru-RU" dirty="0" smtClean="0">
                <a:solidFill>
                  <a:srgbClr val="FFC000"/>
                </a:solidFill>
              </a:rPr>
              <a:t>Мобильный тип</a:t>
            </a:r>
          </a:p>
          <a:p>
            <a:r>
              <a:rPr lang="ru-RU" dirty="0" smtClean="0">
                <a:solidFill>
                  <a:srgbClr val="FFC000"/>
                </a:solidFill>
              </a:rPr>
              <a:t>Ригидный тип</a:t>
            </a:r>
          </a:p>
          <a:p>
            <a:r>
              <a:rPr lang="ru-RU" dirty="0" err="1" smtClean="0">
                <a:solidFill>
                  <a:srgbClr val="FFC000"/>
                </a:solidFill>
              </a:rPr>
              <a:t>Экстравертированный</a:t>
            </a:r>
            <a:r>
              <a:rPr lang="ru-RU" dirty="0" smtClean="0">
                <a:solidFill>
                  <a:srgbClr val="FFC000"/>
                </a:solidFill>
              </a:rPr>
              <a:t> тип</a:t>
            </a:r>
          </a:p>
          <a:p>
            <a:r>
              <a:rPr lang="ru-RU" dirty="0" err="1" smtClean="0">
                <a:solidFill>
                  <a:srgbClr val="FFC000"/>
                </a:solidFill>
              </a:rPr>
              <a:t>Интровертированный</a:t>
            </a:r>
            <a:r>
              <a:rPr lang="ru-RU" dirty="0" smtClean="0">
                <a:solidFill>
                  <a:srgbClr val="FFC000"/>
                </a:solidFill>
              </a:rPr>
              <a:t> тип</a:t>
            </a:r>
            <a:endParaRPr lang="ru-RU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6218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Барьеры связанные с эмоциями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4293" y="1507007"/>
            <a:ext cx="8946541" cy="4195481"/>
          </a:xfrm>
        </p:spPr>
        <p:txBody>
          <a:bodyPr/>
          <a:lstStyle/>
          <a:p>
            <a:r>
              <a:rPr lang="ru-RU" dirty="0" smtClean="0">
                <a:solidFill>
                  <a:srgbClr val="FFC000"/>
                </a:solidFill>
              </a:rPr>
              <a:t>Барьер страдания</a:t>
            </a:r>
          </a:p>
          <a:p>
            <a:r>
              <a:rPr lang="ru-RU" dirty="0" smtClean="0">
                <a:solidFill>
                  <a:srgbClr val="FFC000"/>
                </a:solidFill>
              </a:rPr>
              <a:t>Барьер гнева</a:t>
            </a:r>
          </a:p>
          <a:p>
            <a:r>
              <a:rPr lang="ru-RU" dirty="0" smtClean="0">
                <a:solidFill>
                  <a:srgbClr val="FFC000"/>
                </a:solidFill>
              </a:rPr>
              <a:t>Барьер отвращения </a:t>
            </a:r>
          </a:p>
          <a:p>
            <a:r>
              <a:rPr lang="ru-RU" dirty="0" smtClean="0">
                <a:solidFill>
                  <a:srgbClr val="FFC000"/>
                </a:solidFill>
              </a:rPr>
              <a:t>Барьер презрения</a:t>
            </a:r>
          </a:p>
          <a:p>
            <a:r>
              <a:rPr lang="ru-RU" dirty="0" smtClean="0">
                <a:solidFill>
                  <a:srgbClr val="FFC000"/>
                </a:solidFill>
              </a:rPr>
              <a:t>Барьер страха</a:t>
            </a:r>
          </a:p>
          <a:p>
            <a:r>
              <a:rPr lang="ru-RU" dirty="0" smtClean="0">
                <a:solidFill>
                  <a:srgbClr val="FFC000"/>
                </a:solidFill>
              </a:rPr>
              <a:t>Барьер стыда или вины</a:t>
            </a:r>
          </a:p>
          <a:p>
            <a:r>
              <a:rPr lang="ru-RU" dirty="0" smtClean="0">
                <a:solidFill>
                  <a:srgbClr val="FFC000"/>
                </a:solidFill>
              </a:rPr>
              <a:t>Барьер плохого настроения</a:t>
            </a:r>
          </a:p>
          <a:p>
            <a:r>
              <a:rPr lang="ru-RU" dirty="0" smtClean="0">
                <a:solidFill>
                  <a:srgbClr val="FFC000"/>
                </a:solidFill>
              </a:rPr>
              <a:t>Барьер речи</a:t>
            </a:r>
            <a:endParaRPr lang="ru-RU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0649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Преодоление барьеров. </a:t>
            </a:r>
            <a:br>
              <a:rPr lang="ru-RU" dirty="0" smtClean="0"/>
            </a:br>
            <a:r>
              <a:rPr lang="ru-RU" dirty="0" smtClean="0"/>
              <a:t>Общая стратегия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FFC000"/>
                </a:solidFill>
              </a:rPr>
              <a:t>Оценить сложившуюся ситуацию, определить  ее направленность и всевозможные последствия.</a:t>
            </a:r>
          </a:p>
          <a:p>
            <a:r>
              <a:rPr lang="ru-RU" dirty="0" smtClean="0">
                <a:solidFill>
                  <a:srgbClr val="FFC000"/>
                </a:solidFill>
              </a:rPr>
              <a:t>Выявить ориентиры причин возникновения, рассматривать и изучать предполагаемые пути выхода из ситуации относительно ее причин.</a:t>
            </a:r>
          </a:p>
          <a:p>
            <a:r>
              <a:rPr lang="ru-RU" dirty="0" smtClean="0">
                <a:solidFill>
                  <a:srgbClr val="FFC000"/>
                </a:solidFill>
              </a:rPr>
              <a:t>Определить необходимые аффективные действия для решения выхода из проблемной ситуации, вызванной психологическим барьером</a:t>
            </a:r>
            <a:endParaRPr lang="ru-RU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9231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Помните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8708" y="2052916"/>
            <a:ext cx="8020199" cy="4195481"/>
          </a:xfrm>
        </p:spPr>
        <p:txBody>
          <a:bodyPr>
            <a:normAutofit/>
          </a:bodyPr>
          <a:lstStyle/>
          <a:p>
            <a:r>
              <a:rPr lang="ru-RU" sz="2800" dirty="0" smtClean="0">
                <a:solidFill>
                  <a:srgbClr val="FFC000"/>
                </a:solidFill>
              </a:rPr>
              <a:t>Во </a:t>
            </a:r>
            <a:r>
              <a:rPr lang="ru-RU" sz="2800" dirty="0">
                <a:solidFill>
                  <a:srgbClr val="FFC000"/>
                </a:solidFill>
              </a:rPr>
              <a:t>время конфликта ч</a:t>
            </a:r>
            <a:r>
              <a:rPr lang="ru-RU" sz="2800" dirty="0" smtClean="0">
                <a:solidFill>
                  <a:srgbClr val="FFC000"/>
                </a:solidFill>
              </a:rPr>
              <a:t>еловек руководствуется не разумом, а эмоциями, что часто приводит к аффекту, а в состоянии аффекта сознание отключается и человек становится не способным отвечать за свои действия.</a:t>
            </a:r>
            <a:endParaRPr lang="ru-RU" sz="2800" dirty="0">
              <a:solidFill>
                <a:srgbClr val="FFC000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0793" y="1350590"/>
            <a:ext cx="3500082" cy="2800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901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Уступите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690165" y="2134805"/>
            <a:ext cx="8946541" cy="4195481"/>
          </a:xfrm>
        </p:spPr>
        <p:txBody>
          <a:bodyPr>
            <a:normAutofit/>
          </a:bodyPr>
          <a:lstStyle/>
          <a:p>
            <a:r>
              <a:rPr lang="ru-RU" sz="2800" dirty="0" smtClean="0">
                <a:solidFill>
                  <a:srgbClr val="FFC000"/>
                </a:solidFill>
              </a:rPr>
              <a:t>Настаивайте на своем, но не отвергайте идею партнера, предоставьте выгодные позиции для его идеи и попытайтесь понять его предложение</a:t>
            </a:r>
            <a:endParaRPr lang="ru-RU" sz="28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5751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Терпение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46111" y="1853248"/>
            <a:ext cx="4931727" cy="4195481"/>
          </a:xfrm>
        </p:spPr>
        <p:txBody>
          <a:bodyPr>
            <a:normAutofit/>
          </a:bodyPr>
          <a:lstStyle/>
          <a:p>
            <a:r>
              <a:rPr lang="ru-RU" sz="2400" dirty="0" smtClean="0">
                <a:solidFill>
                  <a:srgbClr val="FFC000"/>
                </a:solidFill>
              </a:rPr>
              <a:t>Если собеседник раздражен или агрессивен, нужно снизить внутреннее напряжение. Если теряется контроль над ситуацией – замолчите. В скором времени партнер успокоится и можно будет продолжить разговор,</a:t>
            </a:r>
            <a:endParaRPr lang="ru-RU" sz="2400" dirty="0">
              <a:solidFill>
                <a:srgbClr val="FFC000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0424" y="350300"/>
            <a:ext cx="5712796" cy="3800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681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Ставьте себя на место другого.</a:t>
            </a:r>
            <a:br>
              <a:rPr lang="ru-RU" dirty="0" smtClean="0"/>
            </a:br>
            <a:r>
              <a:rPr lang="ru-RU" dirty="0" smtClean="0"/>
              <a:t>Не обвиняйте, а рассуждайте.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4293" y="2372958"/>
            <a:ext cx="8946541" cy="4195481"/>
          </a:xfrm>
        </p:spPr>
        <p:txBody>
          <a:bodyPr/>
          <a:lstStyle/>
          <a:p>
            <a:r>
              <a:rPr lang="ru-RU" dirty="0" smtClean="0">
                <a:solidFill>
                  <a:srgbClr val="FFC000"/>
                </a:solidFill>
              </a:rPr>
              <a:t>Чтобы понимать намерения человека необходимо пробовать ставить себя на его место. </a:t>
            </a:r>
          </a:p>
          <a:p>
            <a:r>
              <a:rPr lang="ru-RU" dirty="0" smtClean="0">
                <a:solidFill>
                  <a:srgbClr val="FFC000"/>
                </a:solidFill>
              </a:rPr>
              <a:t>Не обвиняйте партнера в проблемной ситуации, которая касается вас обоих. Признавайте свою долю ответственности.</a:t>
            </a:r>
          </a:p>
          <a:p>
            <a:r>
              <a:rPr lang="ru-RU" dirty="0" smtClean="0">
                <a:solidFill>
                  <a:srgbClr val="FFC000"/>
                </a:solidFill>
              </a:rPr>
              <a:t>Не преувеличивайте свои заслуги и не демонстрируйте превосходство над партнером.</a:t>
            </a:r>
            <a:endParaRPr lang="ru-RU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9082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37</TotalTime>
  <Words>261</Words>
  <Application>Microsoft Office PowerPoint</Application>
  <PresentationFormat>Широкоэкранный</PresentationFormat>
  <Paragraphs>35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Arial</vt:lpstr>
      <vt:lpstr>Century Gothic</vt:lpstr>
      <vt:lpstr>Verdana</vt:lpstr>
      <vt:lpstr>Wingdings 3</vt:lpstr>
      <vt:lpstr>Ион</vt:lpstr>
      <vt:lpstr>Коммуникативные барьеры и пути их решения</vt:lpstr>
      <vt:lpstr>Психологический барьер</vt:lpstr>
      <vt:lpstr>Барьер разных темпераментов</vt:lpstr>
      <vt:lpstr>Барьеры связанные с эмоциями</vt:lpstr>
      <vt:lpstr>Преодоление барьеров.  Общая стратегия</vt:lpstr>
      <vt:lpstr>Помните</vt:lpstr>
      <vt:lpstr>Уступите</vt:lpstr>
      <vt:lpstr>Терпение</vt:lpstr>
      <vt:lpstr>Ставьте себя на место другого. Не обвиняйте, а рассуждайте.</vt:lpstr>
      <vt:lpstr>Разрешайте конфликты. Разрушайте барьеры. Не обходите их стороной.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Коммуникативные барьеры и пути их решения</dc:title>
  <dc:creator>user</dc:creator>
  <cp:lastModifiedBy>user</cp:lastModifiedBy>
  <cp:revision>4</cp:revision>
  <dcterms:created xsi:type="dcterms:W3CDTF">2017-09-26T15:25:52Z</dcterms:created>
  <dcterms:modified xsi:type="dcterms:W3CDTF">2017-09-26T16:02:59Z</dcterms:modified>
</cp:coreProperties>
</file>