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ocial.msdn.microsoft.com/Forums/vstudio/en-US/39ff749b-e2b5-41c9-be0a-e6c00671aa5c/shared-memory-c?forum=csharpgeneral" TargetMode="External"/><Relationship Id="rId2" Type="http://schemas.openxmlformats.org/officeDocument/2006/relationships/hyperlink" Target="http://dembinhyen.free.fr/UDS/Ebook/CD1/He%20Dieu%20Hanh/Htm/Bai04.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8864" y="966158"/>
            <a:ext cx="7096096" cy="690113"/>
          </a:xfrm>
        </p:spPr>
        <p:txBody>
          <a:bodyPr>
            <a:normAutofit/>
          </a:bodyPr>
          <a:lstStyle/>
          <a:p>
            <a:pPr algn="ctr"/>
            <a:r>
              <a:rPr lang="en-US" sz="3600" b="1" dirty="0" err="1" smtClean="0">
                <a:latin typeface="Arial" panose="020B0604020202020204" pitchFamily="34" charset="0"/>
                <a:cs typeface="Arial" panose="020B0604020202020204" pitchFamily="34" charset="0"/>
              </a:rPr>
              <a:t>Học</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viện</a:t>
            </a:r>
            <a:r>
              <a:rPr lang="en-US" sz="3600" b="1" dirty="0" smtClean="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K</a:t>
            </a:r>
            <a:r>
              <a:rPr lang="en-US" sz="3600" b="1" dirty="0" err="1" smtClean="0">
                <a:latin typeface="Arial" panose="020B0604020202020204" pitchFamily="34" charset="0"/>
                <a:cs typeface="Arial" panose="020B0604020202020204" pitchFamily="34" charset="0"/>
              </a:rPr>
              <a:t>ỹ</a:t>
            </a:r>
            <a:r>
              <a:rPr lang="en-US" sz="3600" b="1" dirty="0" smtClean="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T</a:t>
            </a:r>
            <a:r>
              <a:rPr lang="en-US" sz="3600" b="1" dirty="0" err="1" smtClean="0">
                <a:latin typeface="Arial" panose="020B0604020202020204" pitchFamily="34" charset="0"/>
                <a:cs typeface="Arial" panose="020B0604020202020204" pitchFamily="34" charset="0"/>
              </a:rPr>
              <a:t>huật</a:t>
            </a:r>
            <a:r>
              <a:rPr lang="en-US" sz="3600" b="1" dirty="0" smtClean="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Q</a:t>
            </a:r>
            <a:r>
              <a:rPr lang="en-US" sz="3600" b="1" dirty="0" err="1" smtClean="0">
                <a:latin typeface="Arial" panose="020B0604020202020204" pitchFamily="34" charset="0"/>
                <a:cs typeface="Arial" panose="020B0604020202020204" pitchFamily="34" charset="0"/>
              </a:rPr>
              <a:t>uân</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Sự</a:t>
            </a:r>
            <a:endParaRPr lang="en-US" sz="36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382179" y="3572559"/>
            <a:ext cx="8915399" cy="1469685"/>
          </a:xfrm>
        </p:spPr>
        <p:txBody>
          <a:bodyPr>
            <a:normAutofit fontScale="77500" lnSpcReduction="20000"/>
          </a:bodyPr>
          <a:lstStyle/>
          <a:p>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Thầy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Trung</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a:t>
            </a:r>
          </a:p>
          <a:p>
            <a:pPr marL="342900" indent="-342900">
              <a:buAutoNum type="arabicPeriod"/>
            </a:pPr>
            <a:r>
              <a:rPr lang="en-US" dirty="0" smtClean="0">
                <a:latin typeface="Arial" panose="020B0604020202020204" pitchFamily="34" charset="0"/>
                <a:cs typeface="Arial" panose="020B0604020202020204" pitchFamily="34" charset="0"/>
              </a:rPr>
              <a:t>Phạm Tiến Nam – KTPM 15</a:t>
            </a:r>
          </a:p>
          <a:p>
            <a:pPr marL="342900" indent="-342900">
              <a:buAutoNum type="arabicPeriod"/>
            </a:pPr>
            <a:r>
              <a:rPr lang="en-US" dirty="0" err="1" smtClean="0">
                <a:latin typeface="Arial" panose="020B0604020202020204" pitchFamily="34" charset="0"/>
                <a:cs typeface="Arial" panose="020B0604020202020204" pitchFamily="34" charset="0"/>
              </a:rPr>
              <a:t>Đỗ</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Khắc</a:t>
            </a:r>
            <a:r>
              <a:rPr lang="en-US" dirty="0" smtClean="0">
                <a:latin typeface="Arial" panose="020B0604020202020204" pitchFamily="34" charset="0"/>
                <a:cs typeface="Arial" panose="020B0604020202020204" pitchFamily="34" charset="0"/>
              </a:rPr>
              <a:t> Chung – KTPM 15</a:t>
            </a:r>
          </a:p>
          <a:p>
            <a:r>
              <a:rPr lang="en-US" dirty="0" err="1" smtClean="0">
                <a:latin typeface="Arial" panose="020B0604020202020204" pitchFamily="34" charset="0"/>
                <a:cs typeface="Arial" panose="020B0604020202020204" pitchFamily="34" charset="0"/>
              </a:rPr>
              <a:t>Mã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lớp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chỉ</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12226151 5</a:t>
            </a:r>
          </a:p>
        </p:txBody>
      </p:sp>
      <p:sp>
        <p:nvSpPr>
          <p:cNvPr id="4" name="Title 1"/>
          <p:cNvSpPr txBox="1">
            <a:spLocks/>
          </p:cNvSpPr>
          <p:nvPr/>
        </p:nvSpPr>
        <p:spPr>
          <a:xfrm>
            <a:off x="400542" y="2444763"/>
            <a:ext cx="7820431" cy="33930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err="1" smtClean="0">
                <a:latin typeface="Arial" panose="020B0604020202020204" pitchFamily="34" charset="0"/>
                <a:cs typeface="Arial" panose="020B0604020202020204" pitchFamily="34" charset="0"/>
              </a:rPr>
              <a:t>Đề</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giữa</a:t>
            </a:r>
            <a:r>
              <a:rPr lang="en-US" sz="2000" dirty="0" smtClean="0">
                <a:latin typeface="Arial" panose="020B0604020202020204" pitchFamily="34" charset="0"/>
                <a:cs typeface="Arial" panose="020B0604020202020204" pitchFamily="34" charset="0"/>
              </a:rPr>
              <a:t> 2 </a:t>
            </a:r>
            <a:r>
              <a:rPr lang="en-US" sz="2000" dirty="0" err="1" smtClean="0">
                <a:latin typeface="Arial" panose="020B0604020202020204" pitchFamily="34" charset="0"/>
                <a:cs typeface="Arial" panose="020B0604020202020204" pitchFamily="34" charset="0"/>
              </a:rPr>
              <a:t>tiến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330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7" y="624109"/>
            <a:ext cx="4843043" cy="566335"/>
          </a:xfrm>
        </p:spPr>
        <p:txBody>
          <a:bodyPr>
            <a:normAutofit/>
          </a:bodyPr>
          <a:lstStyle/>
          <a:p>
            <a:r>
              <a:rPr lang="en-US" sz="2500" dirty="0" err="1" smtClean="0">
                <a:latin typeface="Arial" panose="020B0604020202020204" pitchFamily="34" charset="0"/>
                <a:cs typeface="Arial" panose="020B0604020202020204" pitchFamily="34" charset="0"/>
              </a:rPr>
              <a:t>Phát</a:t>
            </a:r>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triển</a:t>
            </a:r>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chương</a:t>
            </a:r>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trình</a:t>
            </a:r>
            <a:endParaRPr lang="en-US" sz="2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00996" y="1190443"/>
            <a:ext cx="10446589" cy="5607172"/>
          </a:xfrm>
        </p:spPr>
        <p:txBody>
          <a:bodyPr>
            <a:normAutofit/>
          </a:bodyPr>
          <a:lstStyle/>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Project </a:t>
            </a:r>
            <a:r>
              <a:rPr lang="en-US" sz="1400" dirty="0">
                <a:latin typeface="Arial" panose="020B0604020202020204" pitchFamily="34" charset="0"/>
                <a:cs typeface="Arial" panose="020B0604020202020204" pitchFamily="34" charset="0"/>
              </a:rPr>
              <a:t>2</a:t>
            </a:r>
            <a:r>
              <a:rPr lang="en-US" sz="1400" dirty="0" smtClean="0">
                <a:latin typeface="Arial" panose="020B0604020202020204" pitchFamily="34" charset="0"/>
                <a:cs typeface="Arial" panose="020B0604020202020204" pitchFamily="34" charset="0"/>
              </a:rPr>
              <a:t> &lt;Message Queue&gt;:</a:t>
            </a:r>
          </a:p>
          <a:p>
            <a:pPr>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Class </a:t>
            </a:r>
            <a:r>
              <a:rPr lang="en-US" sz="1400" dirty="0" err="1">
                <a:solidFill>
                  <a:srgbClr val="2B91AF"/>
                </a:solidFill>
                <a:latin typeface="Consolas" panose="020B0609020204030204" pitchFamily="49" charset="0"/>
              </a:rPr>
              <a:t>MessageQueue</a:t>
            </a:r>
            <a:r>
              <a:rPr lang="en-US" sz="1400" dirty="0">
                <a:solidFill>
                  <a:srgbClr val="2B91AF"/>
                </a:solidFill>
                <a:latin typeface="Consolas" panose="020B0609020204030204" pitchFamily="49" charset="0"/>
              </a:rPr>
              <a:t> :</a:t>
            </a:r>
            <a:endParaRPr lang="en-US" sz="14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1200" dirty="0" smtClean="0">
                <a:solidFill>
                  <a:srgbClr val="0000FF"/>
                </a:solidFill>
                <a:latin typeface="Consolas" panose="020B0609020204030204" pitchFamily="49" charset="0"/>
              </a:rPr>
              <a:t>void</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ListenMessageQueue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Lắng</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nghe</a:t>
            </a:r>
            <a:r>
              <a:rPr lang="en-US" sz="1200" dirty="0" smtClean="0">
                <a:solidFill>
                  <a:srgbClr val="000000"/>
                </a:solidFill>
                <a:latin typeface="Consolas" panose="020B0609020204030204" pitchFamily="49" charset="0"/>
              </a:rPr>
              <a:t> message </a:t>
            </a:r>
            <a:r>
              <a:rPr lang="en-US" sz="1200" dirty="0" err="1" smtClean="0">
                <a:solidFill>
                  <a:srgbClr val="000000"/>
                </a:solidFill>
                <a:latin typeface="Consolas" panose="020B0609020204030204" pitchFamily="49" charset="0"/>
              </a:rPr>
              <a:t>từ</a:t>
            </a:r>
            <a:r>
              <a:rPr lang="en-US" sz="1200" dirty="0" smtClean="0">
                <a:solidFill>
                  <a:srgbClr val="000000"/>
                </a:solidFill>
                <a:latin typeface="Consolas" panose="020B0609020204030204" pitchFamily="49" charset="0"/>
              </a:rPr>
              <a:t> process cha </a:t>
            </a:r>
            <a:r>
              <a:rPr lang="en-US" sz="1200" dirty="0" err="1" smtClean="0">
                <a:solidFill>
                  <a:srgbClr val="000000"/>
                </a:solidFill>
                <a:latin typeface="Consolas" panose="020B0609020204030204" pitchFamily="49" charset="0"/>
              </a:rPr>
              <a:t>gửi</a:t>
            </a:r>
            <a:r>
              <a:rPr lang="en-US" sz="1200" dirty="0" smtClean="0">
                <a:solidFill>
                  <a:srgbClr val="000000"/>
                </a:solidFill>
                <a:latin typeface="Consolas" panose="020B0609020204030204" pitchFamily="49" charset="0"/>
              </a:rPr>
              <a:t> sang </a:t>
            </a:r>
            <a:r>
              <a:rPr lang="en-US" sz="1200" dirty="0" err="1" smtClean="0">
                <a:solidFill>
                  <a:srgbClr val="000000"/>
                </a:solidFill>
                <a:latin typeface="Consolas" panose="020B0609020204030204" pitchFamily="49" charset="0"/>
              </a:rPr>
              <a:t>để</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tính</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toán</a:t>
            </a:r>
            <a:r>
              <a:rPr lang="en-US" sz="1200" dirty="0" smtClean="0">
                <a:solidFill>
                  <a:srgbClr val="000000"/>
                </a:solidFill>
                <a:latin typeface="Consolas" panose="020B0609020204030204" pitchFamily="49" charset="0"/>
              </a:rPr>
              <a:t>.</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Caculation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Tính</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toán</a:t>
            </a:r>
            <a:r>
              <a:rPr lang="en-US" sz="1200" dirty="0" smtClean="0">
                <a:solidFill>
                  <a:srgbClr val="000000"/>
                </a:solidFill>
                <a:latin typeface="Consolas" panose="020B0609020204030204" pitchFamily="49" charset="0"/>
              </a:rPr>
              <a:t> message </a:t>
            </a:r>
            <a:r>
              <a:rPr lang="en-US" sz="1200" dirty="0" err="1" smtClean="0">
                <a:solidFill>
                  <a:srgbClr val="000000"/>
                </a:solidFill>
                <a:latin typeface="Consolas" panose="020B0609020204030204" pitchFamily="49" charset="0"/>
              </a:rPr>
              <a:t>sau</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khi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đã</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nhận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được</a:t>
            </a:r>
            <a:r>
              <a:rPr lang="en-US" sz="1200" dirty="0" smtClean="0">
                <a:solidFill>
                  <a:srgbClr val="000000"/>
                </a:solidFill>
                <a:latin typeface="Consolas" panose="020B0609020204030204" pitchFamily="49" charset="0"/>
              </a:rPr>
              <a:t>.</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SendResult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Sau</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khi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tính</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toán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xong</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trả</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lại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kết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quả</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cho</a:t>
            </a:r>
            <a:r>
              <a:rPr lang="en-US" sz="1200" dirty="0" smtClean="0">
                <a:solidFill>
                  <a:srgbClr val="000000"/>
                </a:solidFill>
                <a:latin typeface="Consolas" panose="020B0609020204030204" pitchFamily="49" charset="0"/>
              </a:rPr>
              <a:t> P1.</a:t>
            </a:r>
          </a:p>
          <a:p>
            <a:pPr>
              <a:buFont typeface="Wingdings" panose="05000000000000000000" pitchFamily="2" charset="2"/>
              <a:buChar char="Ø"/>
            </a:pPr>
            <a:r>
              <a:rPr lang="en-US" sz="1400" dirty="0" smtClean="0">
                <a:solidFill>
                  <a:srgbClr val="000000"/>
                </a:solidFill>
                <a:latin typeface="Arial" panose="020B0604020202020204" pitchFamily="34" charset="0"/>
                <a:cs typeface="Arial" panose="020B0604020202020204" pitchFamily="34" charset="0"/>
              </a:rPr>
              <a:t>Project 3&lt;Pipe&gt;:</a:t>
            </a:r>
          </a:p>
          <a:p>
            <a:pPr>
              <a:buFont typeface="Wingdings" panose="05000000000000000000" pitchFamily="2" charset="2"/>
              <a:buChar char="ü"/>
            </a:pPr>
            <a:r>
              <a:rPr lang="en-US" sz="1400" dirty="0" smtClean="0">
                <a:solidFill>
                  <a:srgbClr val="000000"/>
                </a:solidFill>
                <a:latin typeface="Arial" panose="020B0604020202020204" pitchFamily="34" charset="0"/>
                <a:cs typeface="Arial" panose="020B0604020202020204" pitchFamily="34" charset="0"/>
              </a:rPr>
              <a:t>Class </a:t>
            </a:r>
            <a:r>
              <a:rPr lang="en-US" sz="1400" dirty="0" smtClean="0">
                <a:solidFill>
                  <a:srgbClr val="2B91AF"/>
                </a:solidFill>
                <a:latin typeface="Consolas" panose="020B0609020204030204" pitchFamily="49" charset="0"/>
              </a:rPr>
              <a:t>Pipe:</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PipesMessageHandler</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message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Lắng</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nghe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khi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có</a:t>
            </a:r>
            <a:r>
              <a:rPr lang="en-US" sz="1200" dirty="0" smtClean="0">
                <a:solidFill>
                  <a:srgbClr val="000000"/>
                </a:solidFill>
                <a:latin typeface="Consolas" panose="020B0609020204030204" pitchFamily="49" charset="0"/>
              </a:rPr>
              <a:t> message </a:t>
            </a:r>
            <a:r>
              <a:rPr lang="en-US" sz="1200" dirty="0" err="1" smtClean="0">
                <a:solidFill>
                  <a:srgbClr val="000000"/>
                </a:solidFill>
                <a:latin typeface="Consolas" panose="020B0609020204030204" pitchFamily="49" charset="0"/>
              </a:rPr>
              <a:t>mới</a:t>
            </a:r>
            <a:r>
              <a:rPr lang="en-US" sz="1200" dirty="0" smtClean="0">
                <a:solidFill>
                  <a:srgbClr val="000000"/>
                </a:solidFill>
                <a:latin typeface="Consolas" panose="020B0609020204030204" pitchFamily="49" charset="0"/>
              </a:rPr>
              <a:t>.</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Caculation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Hàm</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tính</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toán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khi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nhận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dữ</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liệu</a:t>
            </a:r>
            <a:r>
              <a:rPr lang="en-US" sz="1200" dirty="0" smtClean="0">
                <a:solidFill>
                  <a:srgbClr val="000000"/>
                </a:solidFill>
                <a:latin typeface="Consolas" panose="020B0609020204030204" pitchFamily="49" charset="0"/>
              </a:rPr>
              <a:t>.</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SendResult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Gửi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dữ</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liệu</a:t>
            </a:r>
            <a:r>
              <a:rPr lang="en-US" sz="1200" dirty="0" smtClean="0">
                <a:solidFill>
                  <a:srgbClr val="000000"/>
                </a:solidFill>
                <a:latin typeface="Consolas" panose="020B0609020204030204" pitchFamily="49" charset="0"/>
              </a:rPr>
              <a:t> sang P1 </a:t>
            </a:r>
            <a:r>
              <a:rPr lang="en-US" sz="1200" dirty="0" err="1" smtClean="0">
                <a:solidFill>
                  <a:srgbClr val="000000"/>
                </a:solidFill>
                <a:latin typeface="Consolas" panose="020B0609020204030204" pitchFamily="49" charset="0"/>
              </a:rPr>
              <a:t>thông</a:t>
            </a:r>
            <a:r>
              <a:rPr lang="en-US" sz="1200" dirty="0" smtClean="0">
                <a:solidFill>
                  <a:srgbClr val="000000"/>
                </a:solidFill>
                <a:latin typeface="Consolas" panose="020B0609020204030204" pitchFamily="49" charset="0"/>
              </a:rPr>
              <a:t> qua Pipe </a:t>
            </a:r>
            <a:r>
              <a:rPr lang="en-US" sz="1200" dirty="0" err="1" smtClean="0">
                <a:solidFill>
                  <a:srgbClr val="000000"/>
                </a:solidFill>
                <a:latin typeface="Consolas" panose="020B0609020204030204" pitchFamily="49" charset="0"/>
              </a:rPr>
              <a:t>khi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tính</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toán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xong</a:t>
            </a:r>
            <a:r>
              <a:rPr lang="en-US" sz="1200" dirty="0" smtClean="0">
                <a:solidFill>
                  <a:srgbClr val="000000"/>
                </a:solidFill>
                <a:latin typeface="Consolas" panose="020B0609020204030204" pitchFamily="49" charset="0"/>
              </a:rPr>
              <a:t>.</a:t>
            </a:r>
            <a:endParaRPr lang="en-US" sz="1200"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581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043" y="624110"/>
            <a:ext cx="6853000" cy="618094"/>
          </a:xfrm>
        </p:spPr>
        <p:txBody>
          <a:bodyPr>
            <a:normAutofit/>
          </a:bodyPr>
          <a:lstStyle/>
          <a:p>
            <a:r>
              <a:rPr lang="en-US" sz="2800" dirty="0" err="1" smtClean="0">
                <a:latin typeface="Arial" panose="020B0604020202020204" pitchFamily="34" charset="0"/>
                <a:cs typeface="Arial" panose="020B0604020202020204" pitchFamily="34" charset="0"/>
              </a:rPr>
              <a:t>Giao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người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45720" y="1302589"/>
            <a:ext cx="10714008" cy="5477773"/>
          </a:xfrm>
        </p:spPr>
        <p:txBody>
          <a:bodyPr/>
          <a:lstStyle/>
          <a:p>
            <a:r>
              <a:rPr lang="en-US" dirty="0" err="1" smtClean="0"/>
              <a:t>Màn</a:t>
            </a:r>
            <a:r>
              <a:rPr lang="en-US" dirty="0" smtClean="0"/>
              <a:t> </a:t>
            </a:r>
            <a:r>
              <a:rPr lang="en-US" dirty="0" err="1" smtClean="0"/>
              <a:t>hình</a:t>
            </a:r>
            <a:r>
              <a:rPr lang="en-US" dirty="0" smtClean="0"/>
              <a:t> </a:t>
            </a:r>
            <a:r>
              <a:rPr lang="en-US" dirty="0" err="1" smtClean="0"/>
              <a:t>chính</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782043" y="1962539"/>
            <a:ext cx="5344279" cy="4878208"/>
          </a:xfrm>
          <a:prstGeom prst="rect">
            <a:avLst/>
          </a:prstGeom>
        </p:spPr>
      </p:pic>
    </p:spTree>
    <p:extLst>
      <p:ext uri="{BB962C8B-B14F-4D97-AF65-F5344CB8AC3E}">
        <p14:creationId xmlns:p14="http://schemas.microsoft.com/office/powerpoint/2010/main" val="355822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043" y="624110"/>
            <a:ext cx="6853000" cy="618094"/>
          </a:xfrm>
        </p:spPr>
        <p:txBody>
          <a:bodyPr>
            <a:normAutofit/>
          </a:bodyPr>
          <a:lstStyle/>
          <a:p>
            <a:r>
              <a:rPr lang="en-US" sz="2800" dirty="0" err="1" smtClean="0">
                <a:latin typeface="Arial" panose="020B0604020202020204" pitchFamily="34" charset="0"/>
                <a:cs typeface="Arial" panose="020B0604020202020204" pitchFamily="34" charset="0"/>
              </a:rPr>
              <a:t>Giao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người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45720" y="1242205"/>
            <a:ext cx="10714008" cy="5538158"/>
          </a:xfrm>
        </p:spPr>
        <p:txBody>
          <a:bodyPr numCol="1"/>
          <a:lstStyle/>
          <a:p>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Message Queue</a:t>
            </a:r>
          </a:p>
          <a:p>
            <a:pPr marL="0" indent="0">
              <a:buNone/>
            </a:pP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782042" y="1725283"/>
            <a:ext cx="5261085" cy="5055079"/>
          </a:xfrm>
          <a:prstGeom prst="rect">
            <a:avLst/>
          </a:prstGeom>
        </p:spPr>
      </p:pic>
    </p:spTree>
    <p:extLst>
      <p:ext uri="{BB962C8B-B14F-4D97-AF65-F5344CB8AC3E}">
        <p14:creationId xmlns:p14="http://schemas.microsoft.com/office/powerpoint/2010/main" val="366851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043" y="624110"/>
            <a:ext cx="6853000" cy="618094"/>
          </a:xfrm>
        </p:spPr>
        <p:txBody>
          <a:bodyPr>
            <a:normAutofit/>
          </a:bodyPr>
          <a:lstStyle/>
          <a:p>
            <a:r>
              <a:rPr lang="en-US" sz="2800" dirty="0" err="1" smtClean="0">
                <a:latin typeface="Arial" panose="020B0604020202020204" pitchFamily="34" charset="0"/>
                <a:cs typeface="Arial" panose="020B0604020202020204" pitchFamily="34" charset="0"/>
              </a:rPr>
              <a:t>Giao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người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45720" y="1242205"/>
            <a:ext cx="10714008" cy="5538158"/>
          </a:xfrm>
        </p:spPr>
        <p:txBody>
          <a:bodyPr numCol="1"/>
          <a:lstStyle/>
          <a:p>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Pipe</a:t>
            </a:r>
          </a:p>
          <a:p>
            <a:pPr>
              <a:buFontTx/>
              <a:buChar char="-"/>
            </a:pPr>
            <a:r>
              <a:rPr lang="en-US" dirty="0" smtClean="0">
                <a:latin typeface="Arial" panose="020B0604020202020204" pitchFamily="34" charset="0"/>
                <a:cs typeface="Arial" panose="020B0604020202020204" pitchFamily="34" charset="0"/>
              </a:rPr>
              <a:t>Process 1: </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Tx/>
              <a:buChar char="-"/>
            </a:pPr>
            <a:r>
              <a:rPr lang="en-US" dirty="0" smtClean="0">
                <a:latin typeface="Arial" panose="020B0604020202020204" pitchFamily="34" charset="0"/>
                <a:cs typeface="Arial" panose="020B0604020202020204" pitchFamily="34" charset="0"/>
              </a:rPr>
              <a:t>Process 2:</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811908" y="1242204"/>
            <a:ext cx="3365671" cy="3096613"/>
          </a:xfrm>
          <a:prstGeom prst="rect">
            <a:avLst/>
          </a:prstGeom>
        </p:spPr>
      </p:pic>
      <p:pic>
        <p:nvPicPr>
          <p:cNvPr id="6" name="Picture 5"/>
          <p:cNvPicPr>
            <a:picLocks noChangeAspect="1"/>
          </p:cNvPicPr>
          <p:nvPr/>
        </p:nvPicPr>
        <p:blipFill>
          <a:blip r:embed="rId3"/>
          <a:stretch>
            <a:fillRect/>
          </a:stretch>
        </p:blipFill>
        <p:spPr>
          <a:xfrm>
            <a:off x="7811907" y="4684143"/>
            <a:ext cx="3365671" cy="1960300"/>
          </a:xfrm>
          <a:prstGeom prst="rect">
            <a:avLst/>
          </a:prstGeom>
        </p:spPr>
      </p:pic>
    </p:spTree>
    <p:extLst>
      <p:ext uri="{BB962C8B-B14F-4D97-AF65-F5344CB8AC3E}">
        <p14:creationId xmlns:p14="http://schemas.microsoft.com/office/powerpoint/2010/main" val="132597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515" y="123778"/>
            <a:ext cx="6783988" cy="531830"/>
          </a:xfrm>
        </p:spPr>
        <p:txBody>
          <a:bodyPr>
            <a:normAutofit/>
          </a:bodyPr>
          <a:lstStyle/>
          <a:p>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lục</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09515" y="655608"/>
            <a:ext cx="10600576" cy="6202392"/>
          </a:xfrm>
        </p:spPr>
        <p:txBody>
          <a:bodyPr>
            <a:noAutofit/>
          </a:bodyPr>
          <a:lstStyle/>
          <a:p>
            <a:pPr>
              <a:spcBef>
                <a:spcPts val="0"/>
              </a:spcBef>
            </a:pPr>
            <a:r>
              <a:rPr lang="en-US" sz="1400" dirty="0" smtClean="0"/>
              <a:t>Demo code:</a:t>
            </a:r>
            <a:endParaRPr lang="en-US" sz="1400" dirty="0" smtClean="0">
              <a:latin typeface="Arial" panose="020B0604020202020204" pitchFamily="34" charset="0"/>
              <a:cs typeface="Arial" panose="020B0604020202020204" pitchFamily="34" charset="0"/>
            </a:endParaRPr>
          </a:p>
          <a:p>
            <a:pPr>
              <a:spcBef>
                <a:spcPts val="0"/>
              </a:spcBef>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Module 1: </a:t>
            </a:r>
            <a:r>
              <a:rPr lang="en-US" sz="1400" dirty="0" err="1" smtClean="0">
                <a:latin typeface="Arial" panose="020B0604020202020204" pitchFamily="34" charset="0"/>
                <a:cs typeface="Arial" panose="020B0604020202020204" pitchFamily="34" charset="0"/>
              </a:rPr>
              <a:t>FormMain</a:t>
            </a:r>
            <a:r>
              <a:rPr lang="en-US" sz="1400" dirty="0" smtClean="0">
                <a:latin typeface="Arial" panose="020B0604020202020204" pitchFamily="34" charset="0"/>
                <a:cs typeface="Arial" panose="020B0604020202020204" pitchFamily="34" charset="0"/>
              </a:rPr>
              <a:t> &lt;</a:t>
            </a:r>
            <a:r>
              <a:rPr lang="en-US" sz="1400" dirty="0" err="1" smtClean="0">
                <a:latin typeface="Arial" panose="020B0604020202020204" pitchFamily="34" charset="0"/>
                <a:cs typeface="Arial" panose="020B0604020202020204" pitchFamily="34" charset="0"/>
              </a:rPr>
              <a:t>Thể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hiện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Proccess</a:t>
            </a:r>
            <a:r>
              <a:rPr lang="en-US" sz="1400" dirty="0" smtClean="0">
                <a:latin typeface="Arial" panose="020B0604020202020204" pitchFamily="34" charset="0"/>
                <a:cs typeface="Arial" panose="020B0604020202020204" pitchFamily="34" charset="0"/>
              </a:rPr>
              <a:t> 1&gt;</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private void SendWithMessageQueue()</a:t>
            </a:r>
            <a:r>
              <a:rPr lang="vi-VN" sz="1000" dirty="0">
                <a:latin typeface="Arial" panose="020B0604020202020204" pitchFamily="34" charset="0"/>
                <a:cs typeface="Arial" panose="020B0604020202020204" pitchFamily="34" charset="0"/>
              </a:rPr>
              <a:t> /*Gửi dữ liệu giữa 2 process sử dụng message queue</a:t>
            </a:r>
            <a:r>
              <a:rPr lang="vi-VN" sz="1000" dirty="0" smtClean="0">
                <a:latin typeface="Arial" panose="020B0604020202020204" pitchFamily="34" charset="0"/>
                <a:cs typeface="Arial" panose="020B0604020202020204" pitchFamily="34" charset="0"/>
              </a:rPr>
              <a:t>*/</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var anotherProcess = new Process</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StartInfo =</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FileName = @"\url_message_queue_debug.exe", //đường dẫn tới process</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CreateNoWindow = false,</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anotherProcess.Start(); //bắt đầu mở process con</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using (MessageQueue msgQueue = new MessageQueue())</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msgQueue.Path = @".\private$\name_msg_queue";</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System.Messaging.Message message = new System.Messaging.Message();//Khởi tạo 1 tin nhắn mới</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message.Body = stringBuilder.ToString(); //gán thân của tin nhắn là thông tin người dùng nhập</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msgQueue.Send(message);//gửi sang process processmessagequeue</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ListeningResultMessageQueue(anotherProcess);</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	}</a:t>
            </a:r>
          </a:p>
          <a:p>
            <a:pPr marL="0" indent="0">
              <a:lnSpc>
                <a:spcPct val="120000"/>
              </a:lnSpc>
              <a:spcBef>
                <a:spcPts val="0"/>
              </a:spcBef>
              <a:buNone/>
            </a:pPr>
            <a:r>
              <a:rPr lang="vi-VN" sz="1000"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0" indent="0">
              <a:spcBef>
                <a:spcPts val="0"/>
              </a:spcBef>
              <a:buNone/>
            </a:pPr>
            <a:r>
              <a:rPr lang="en-US" sz="1000" dirty="0" smtClean="0">
                <a:latin typeface="Arial" panose="020B0604020202020204" pitchFamily="34" charset="0"/>
                <a:cs typeface="Arial" panose="020B0604020202020204" pitchFamily="34" charset="0"/>
              </a:rPr>
              <a:t>private void </a:t>
            </a:r>
            <a:r>
              <a:rPr lang="en-US" sz="1000" dirty="0" err="1" smtClean="0">
                <a:latin typeface="Arial" panose="020B0604020202020204" pitchFamily="34" charset="0"/>
                <a:cs typeface="Arial" panose="020B0604020202020204" pitchFamily="34" charset="0"/>
              </a:rPr>
              <a:t>ListeningResultMessageQueue</a:t>
            </a:r>
            <a:r>
              <a:rPr lang="en-US" sz="1000" dirty="0" smtClean="0">
                <a:latin typeface="Arial" panose="020B0604020202020204" pitchFamily="34" charset="0"/>
                <a:cs typeface="Arial" panose="020B0604020202020204" pitchFamily="34" charset="0"/>
              </a:rPr>
              <a:t>(Process process) //</a:t>
            </a:r>
            <a:r>
              <a:rPr lang="en-US" sz="1000" dirty="0" err="1" smtClean="0">
                <a:latin typeface="Arial" panose="020B0604020202020204" pitchFamily="34" charset="0"/>
                <a:cs typeface="Arial" panose="020B0604020202020204" pitchFamily="34" charset="0"/>
              </a:rPr>
              <a:t>lắng</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nghe</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kết</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quả</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trả</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về</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từ</a:t>
            </a:r>
            <a:r>
              <a:rPr lang="en-US" sz="1000" dirty="0" smtClean="0">
                <a:latin typeface="Arial" panose="020B0604020202020204" pitchFamily="34" charset="0"/>
                <a:cs typeface="Arial" panose="020B0604020202020204" pitchFamily="34" charset="0"/>
              </a:rPr>
              <a:t> process </a:t>
            </a:r>
            <a:r>
              <a:rPr lang="en-US" sz="1000" dirty="0" err="1" smtClean="0">
                <a:latin typeface="Arial" panose="020B0604020202020204" pitchFamily="34" charset="0"/>
                <a:cs typeface="Arial" panose="020B0604020202020204" pitchFamily="34" charset="0"/>
              </a:rPr>
              <a:t>thứ</a:t>
            </a:r>
            <a:r>
              <a:rPr lang="en-US" sz="1000" dirty="0" smtClean="0">
                <a:latin typeface="Arial" panose="020B0604020202020204" pitchFamily="34" charset="0"/>
                <a:cs typeface="Arial" panose="020B0604020202020204" pitchFamily="34" charset="0"/>
              </a:rPr>
              <a:t> 2 </a:t>
            </a:r>
            <a:r>
              <a:rPr lang="en-US" sz="1000" dirty="0" err="1" smtClean="0">
                <a:latin typeface="Arial" panose="020B0604020202020204" pitchFamily="34" charset="0"/>
                <a:cs typeface="Arial" panose="020B0604020202020204" pitchFamily="34" charset="0"/>
              </a:rPr>
              <a:t>sau</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khi</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tính</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toán</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xong</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trả</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về</a:t>
            </a:r>
            <a:endParaRPr lang="en-US" sz="1000" dirty="0" smtClean="0">
              <a:latin typeface="Arial" panose="020B0604020202020204" pitchFamily="34" charset="0"/>
              <a:cs typeface="Arial" panose="020B0604020202020204" pitchFamily="34" charset="0"/>
            </a:endParaRPr>
          </a:p>
          <a:p>
            <a:pPr marL="0" indent="0">
              <a:spcBef>
                <a:spcPts val="0"/>
              </a:spcBef>
              <a:buNone/>
            </a:pPr>
            <a:r>
              <a:rPr lang="en-US" sz="1000" dirty="0" smtClean="0">
                <a:latin typeface="Arial" panose="020B0604020202020204" pitchFamily="34" charset="0"/>
                <a:cs typeface="Arial" panose="020B0604020202020204" pitchFamily="34" charset="0"/>
              </a:rPr>
              <a:t>        {</a:t>
            </a:r>
          </a:p>
          <a:p>
            <a:pPr marL="0" indent="0">
              <a:spcBef>
                <a:spcPts val="0"/>
              </a:spcBef>
              <a:buNone/>
            </a:pPr>
            <a:r>
              <a:rPr lang="en-US" sz="1000" dirty="0" smtClean="0">
                <a:latin typeface="Arial" panose="020B0604020202020204" pitchFamily="34" charset="0"/>
                <a:cs typeface="Arial" panose="020B0604020202020204" pitchFamily="34" charset="0"/>
              </a:rPr>
              <a:t>            using (</a:t>
            </a:r>
            <a:r>
              <a:rPr lang="en-US" sz="1000" dirty="0" err="1" smtClean="0">
                <a:latin typeface="Arial" panose="020B0604020202020204" pitchFamily="34" charset="0"/>
                <a:cs typeface="Arial" panose="020B0604020202020204" pitchFamily="34" charset="0"/>
              </a:rPr>
              <a:t>MessageQueue</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msgQueue</a:t>
            </a:r>
            <a:r>
              <a:rPr lang="en-US" sz="1000" dirty="0" smtClean="0">
                <a:latin typeface="Arial" panose="020B0604020202020204" pitchFamily="34" charset="0"/>
                <a:cs typeface="Arial" panose="020B0604020202020204" pitchFamily="34" charset="0"/>
              </a:rPr>
              <a:t> = new </a:t>
            </a:r>
            <a:r>
              <a:rPr lang="en-US" sz="1000" dirty="0" err="1" smtClean="0">
                <a:latin typeface="Arial" panose="020B0604020202020204" pitchFamily="34" charset="0"/>
                <a:cs typeface="Arial" panose="020B0604020202020204" pitchFamily="34" charset="0"/>
              </a:rPr>
              <a:t>MessageQueue</a:t>
            </a:r>
            <a:r>
              <a:rPr lang="en-US" sz="1000" dirty="0" smtClean="0">
                <a:latin typeface="Arial" panose="020B0604020202020204" pitchFamily="34" charset="0"/>
                <a:cs typeface="Arial" panose="020B0604020202020204" pitchFamily="34" charset="0"/>
              </a:rPr>
              <a:t>())</a:t>
            </a:r>
          </a:p>
          <a:p>
            <a:pPr marL="0" indent="0">
              <a:spcBef>
                <a:spcPts val="0"/>
              </a:spcBef>
              <a:buNone/>
            </a:pPr>
            <a:r>
              <a:rPr lang="en-US" sz="1000" dirty="0" smtClean="0">
                <a:latin typeface="Arial" panose="020B0604020202020204" pitchFamily="34" charset="0"/>
                <a:cs typeface="Arial" panose="020B0604020202020204" pitchFamily="34" charset="0"/>
              </a:rPr>
              <a:t>            {</a:t>
            </a:r>
          </a:p>
          <a:p>
            <a:pPr marL="0" indent="0">
              <a:spcBef>
                <a:spcPts val="0"/>
              </a:spcBef>
              <a:buNone/>
            </a:pP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msgQueue.Path</a:t>
            </a:r>
            <a:r>
              <a:rPr lang="en-US" sz="1000" dirty="0" smtClean="0">
                <a:latin typeface="Arial" panose="020B0604020202020204" pitchFamily="34" charset="0"/>
                <a:cs typeface="Arial" panose="020B0604020202020204" pitchFamily="34" charset="0"/>
              </a:rPr>
              <a:t> = @".\private$\</a:t>
            </a:r>
            <a:r>
              <a:rPr lang="en-US" sz="1000" dirty="0" err="1" smtClean="0">
                <a:latin typeface="Arial" panose="020B0604020202020204" pitchFamily="34" charset="0"/>
                <a:cs typeface="Arial" panose="020B0604020202020204" pitchFamily="34" charset="0"/>
              </a:rPr>
              <a:t>baitaplthdhRecive</a:t>
            </a:r>
            <a:r>
              <a:rPr lang="en-US" sz="1000" dirty="0" smtClean="0">
                <a:latin typeface="Arial" panose="020B0604020202020204" pitchFamily="34" charset="0"/>
                <a:cs typeface="Arial" panose="020B0604020202020204" pitchFamily="34" charset="0"/>
              </a:rPr>
              <a:t>";</a:t>
            </a:r>
          </a:p>
          <a:p>
            <a:pPr marL="0" indent="0">
              <a:spcBef>
                <a:spcPts val="0"/>
              </a:spcBef>
              <a:buNone/>
            </a:pP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System.Messaging.Message</a:t>
            </a:r>
            <a:r>
              <a:rPr lang="en-US" sz="1000" dirty="0" smtClean="0">
                <a:latin typeface="Arial" panose="020B0604020202020204" pitchFamily="34" charset="0"/>
                <a:cs typeface="Arial" panose="020B0604020202020204" pitchFamily="34" charset="0"/>
              </a:rPr>
              <a:t> message = new </a:t>
            </a:r>
            <a:r>
              <a:rPr lang="en-US" sz="1000" dirty="0" err="1" smtClean="0">
                <a:latin typeface="Arial" panose="020B0604020202020204" pitchFamily="34" charset="0"/>
                <a:cs typeface="Arial" panose="020B0604020202020204" pitchFamily="34" charset="0"/>
              </a:rPr>
              <a:t>System.Messaging.Message</a:t>
            </a:r>
            <a:r>
              <a:rPr lang="en-US" sz="1000" dirty="0" smtClean="0">
                <a:latin typeface="Arial" panose="020B0604020202020204" pitchFamily="34" charset="0"/>
                <a:cs typeface="Arial" panose="020B0604020202020204" pitchFamily="34" charset="0"/>
              </a:rPr>
              <a:t>();</a:t>
            </a:r>
          </a:p>
          <a:p>
            <a:pPr marL="0" indent="0">
              <a:spcBef>
                <a:spcPts val="0"/>
              </a:spcBef>
              <a:buNone/>
            </a:pPr>
            <a:r>
              <a:rPr lang="en-US" sz="1000" dirty="0" smtClean="0">
                <a:latin typeface="Arial" panose="020B0604020202020204" pitchFamily="34" charset="0"/>
                <a:cs typeface="Arial" panose="020B0604020202020204" pitchFamily="34" charset="0"/>
              </a:rPr>
              <a:t>                message = </a:t>
            </a:r>
            <a:r>
              <a:rPr lang="en-US" sz="1000" dirty="0" err="1" smtClean="0">
                <a:latin typeface="Arial" panose="020B0604020202020204" pitchFamily="34" charset="0"/>
                <a:cs typeface="Arial" panose="020B0604020202020204" pitchFamily="34" charset="0"/>
              </a:rPr>
              <a:t>msgQueue.Receive</a:t>
            </a:r>
            <a:r>
              <a:rPr lang="en-US" sz="1000" dirty="0" smtClean="0">
                <a:latin typeface="Arial" panose="020B0604020202020204" pitchFamily="34" charset="0"/>
                <a:cs typeface="Arial" panose="020B0604020202020204" pitchFamily="34" charset="0"/>
              </a:rPr>
              <a:t>();</a:t>
            </a:r>
          </a:p>
          <a:p>
            <a:pPr marL="0" indent="0">
              <a:spcBef>
                <a:spcPts val="0"/>
              </a:spcBef>
              <a:buNone/>
            </a:pP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message.Formatter</a:t>
            </a:r>
            <a:r>
              <a:rPr lang="en-US" sz="1000" dirty="0" smtClean="0">
                <a:latin typeface="Arial" panose="020B0604020202020204" pitchFamily="34" charset="0"/>
                <a:cs typeface="Arial" panose="020B0604020202020204" pitchFamily="34" charset="0"/>
              </a:rPr>
              <a:t> = new </a:t>
            </a:r>
            <a:r>
              <a:rPr lang="en-US" sz="1000" dirty="0" err="1" smtClean="0">
                <a:latin typeface="Arial" panose="020B0604020202020204" pitchFamily="34" charset="0"/>
                <a:cs typeface="Arial" panose="020B0604020202020204" pitchFamily="34" charset="0"/>
              </a:rPr>
              <a:t>XmlMessageFormatter</a:t>
            </a:r>
            <a:r>
              <a:rPr lang="en-US" sz="1000" dirty="0" smtClean="0">
                <a:latin typeface="Arial" panose="020B0604020202020204" pitchFamily="34" charset="0"/>
                <a:cs typeface="Arial" panose="020B0604020202020204" pitchFamily="34" charset="0"/>
              </a:rPr>
              <a:t>(new string[] { "</a:t>
            </a:r>
            <a:r>
              <a:rPr lang="en-US" sz="1000" dirty="0" err="1" smtClean="0">
                <a:latin typeface="Arial" panose="020B0604020202020204" pitchFamily="34" charset="0"/>
                <a:cs typeface="Arial" panose="020B0604020202020204" pitchFamily="34" charset="0"/>
              </a:rPr>
              <a:t>System.String</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mscorlib</a:t>
            </a:r>
            <a:r>
              <a:rPr lang="en-US" sz="1000" dirty="0" smtClean="0">
                <a:latin typeface="Arial" panose="020B0604020202020204" pitchFamily="34" charset="0"/>
                <a:cs typeface="Arial" panose="020B0604020202020204" pitchFamily="34" charset="0"/>
              </a:rPr>
              <a:t>" });</a:t>
            </a:r>
          </a:p>
          <a:p>
            <a:pPr marL="0" indent="0">
              <a:spcBef>
                <a:spcPts val="0"/>
              </a:spcBef>
              <a:buNone/>
            </a:pPr>
            <a:r>
              <a:rPr lang="en-US" sz="1000" dirty="0" smtClean="0">
                <a:latin typeface="Arial" panose="020B0604020202020204" pitchFamily="34" charset="0"/>
                <a:cs typeface="Arial" panose="020B0604020202020204" pitchFamily="34" charset="0"/>
              </a:rPr>
              <a:t>                string m = </a:t>
            </a:r>
            <a:r>
              <a:rPr lang="en-US" sz="1000" dirty="0" err="1" smtClean="0">
                <a:latin typeface="Arial" panose="020B0604020202020204" pitchFamily="34" charset="0"/>
                <a:cs typeface="Arial" panose="020B0604020202020204" pitchFamily="34" charset="0"/>
              </a:rPr>
              <a:t>message.Body.ToString</a:t>
            </a:r>
            <a:r>
              <a:rPr lang="en-US" sz="1000" dirty="0" smtClean="0">
                <a:latin typeface="Arial" panose="020B0604020202020204" pitchFamily="34" charset="0"/>
                <a:cs typeface="Arial" panose="020B0604020202020204" pitchFamily="34" charset="0"/>
              </a:rPr>
              <a:t>();</a:t>
            </a:r>
          </a:p>
          <a:p>
            <a:pPr marL="0" indent="0">
              <a:spcBef>
                <a:spcPts val="0"/>
              </a:spcBef>
              <a:buNone/>
            </a:pP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txtResult.Text</a:t>
            </a:r>
            <a:r>
              <a:rPr lang="en-US" sz="1000" dirty="0" smtClean="0">
                <a:latin typeface="Arial" panose="020B0604020202020204" pitchFamily="34" charset="0"/>
                <a:cs typeface="Arial" panose="020B0604020202020204" pitchFamily="34" charset="0"/>
              </a:rPr>
              <a:t> = m;</a:t>
            </a:r>
          </a:p>
          <a:p>
            <a:pPr marL="0" indent="0">
              <a:spcBef>
                <a:spcPts val="0"/>
              </a:spcBef>
              <a:buNone/>
            </a:pP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process.Kill</a:t>
            </a:r>
            <a:r>
              <a:rPr lang="en-US" sz="1000" dirty="0" smtClean="0">
                <a:latin typeface="Arial" panose="020B0604020202020204" pitchFamily="34" charset="0"/>
                <a:cs typeface="Arial" panose="020B0604020202020204" pitchFamily="34" charset="0"/>
              </a:rPr>
              <a:t>();</a:t>
            </a:r>
          </a:p>
          <a:p>
            <a:pPr marL="0" indent="0">
              <a:spcBef>
                <a:spcPts val="0"/>
              </a:spcBef>
              <a:buNone/>
            </a:pPr>
            <a:r>
              <a:rPr lang="en-US" sz="1000" dirty="0" smtClean="0">
                <a:latin typeface="Arial" panose="020B0604020202020204" pitchFamily="34" charset="0"/>
                <a:cs typeface="Arial" panose="020B0604020202020204" pitchFamily="34" charset="0"/>
              </a:rPr>
              <a:t>            }</a:t>
            </a:r>
          </a:p>
          <a:p>
            <a:pPr marL="0" indent="0">
              <a:spcBef>
                <a:spcPts val="0"/>
              </a:spcBef>
              <a:buNone/>
            </a:pPr>
            <a:r>
              <a:rPr lang="en-US" sz="1000" dirty="0" smtClean="0">
                <a:latin typeface="Arial" panose="020B0604020202020204" pitchFamily="34" charset="0"/>
                <a:cs typeface="Arial" panose="020B0604020202020204" pitchFamily="34" charset="0"/>
              </a:rPr>
              <a:t>        }</a:t>
            </a:r>
          </a:p>
          <a:p>
            <a:pPr marL="0" indent="0">
              <a:lnSpc>
                <a:spcPct val="120000"/>
              </a:lnSpc>
              <a:spcBef>
                <a:spcPts val="0"/>
              </a:spcBef>
              <a:buNone/>
            </a:pPr>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881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515" y="123778"/>
            <a:ext cx="6783988" cy="531830"/>
          </a:xfrm>
        </p:spPr>
        <p:txBody>
          <a:bodyPr>
            <a:normAutofit/>
          </a:bodyPr>
          <a:lstStyle/>
          <a:p>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lục</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09515" y="655608"/>
            <a:ext cx="10600576" cy="6202392"/>
          </a:xfrm>
        </p:spPr>
        <p:txBody>
          <a:bodyPr>
            <a:normAutofit fontScale="92500" lnSpcReduction="10000"/>
          </a:bodyPr>
          <a:lstStyle/>
          <a:p>
            <a:pPr>
              <a:spcBef>
                <a:spcPts val="0"/>
              </a:spcBef>
            </a:pPr>
            <a:r>
              <a:rPr lang="en-US" dirty="0" smtClean="0"/>
              <a:t>Demo code:</a:t>
            </a:r>
            <a:endParaRPr lang="en-US" dirty="0" smtClean="0">
              <a:latin typeface="Arial" panose="020B0604020202020204" pitchFamily="34" charset="0"/>
              <a:cs typeface="Arial" panose="020B0604020202020204" pitchFamily="34" charset="0"/>
            </a:endParaRPr>
          </a:p>
          <a:p>
            <a:pPr>
              <a:spcBef>
                <a:spcPts val="0"/>
              </a:spcBef>
              <a:buFont typeface="Wingdings" panose="05000000000000000000" pitchFamily="2" charset="2"/>
              <a:buChar char="Ø"/>
            </a:pPr>
            <a:r>
              <a:rPr lang="en-US" dirty="0" smtClean="0">
                <a:latin typeface="Arial" panose="020B0604020202020204" pitchFamily="34" charset="0"/>
                <a:cs typeface="Arial" panose="020B0604020202020204" pitchFamily="34" charset="0"/>
              </a:rPr>
              <a:t>Module 1: </a:t>
            </a:r>
            <a:r>
              <a:rPr lang="en-US" dirty="0" err="1" smtClean="0">
                <a:latin typeface="Arial" panose="020B0604020202020204" pitchFamily="34" charset="0"/>
                <a:cs typeface="Arial" panose="020B0604020202020204" pitchFamily="34" charset="0"/>
              </a:rPr>
              <a:t>FormMain</a:t>
            </a:r>
            <a:r>
              <a:rPr lang="en-US" dirty="0" smtClean="0">
                <a:latin typeface="Arial" panose="020B0604020202020204" pitchFamily="34" charset="0"/>
                <a:cs typeface="Arial" panose="020B0604020202020204" pitchFamily="34" charset="0"/>
              </a:rPr>
              <a:t> &lt;</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Proccess</a:t>
            </a:r>
            <a:r>
              <a:rPr lang="en-US" dirty="0" smtClean="0">
                <a:latin typeface="Arial" panose="020B0604020202020204" pitchFamily="34" charset="0"/>
                <a:cs typeface="Arial" panose="020B0604020202020204" pitchFamily="34" charset="0"/>
              </a:rPr>
              <a:t> 1&gt;</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gửi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bằng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giao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thức</a:t>
            </a:r>
            <a:r>
              <a:rPr lang="en-US" sz="1200" dirty="0">
                <a:latin typeface="Arial" panose="020B0604020202020204" pitchFamily="34" charset="0"/>
                <a:cs typeface="Arial" panose="020B0604020202020204" pitchFamily="34" charset="0"/>
              </a:rPr>
              <a:t> pipe</a:t>
            </a:r>
          </a:p>
          <a:p>
            <a:pPr marL="0" indent="0">
              <a:spcBef>
                <a:spcPts val="0"/>
              </a:spcBef>
              <a:buNone/>
            </a:pPr>
            <a:r>
              <a:rPr lang="en-US" sz="1200" dirty="0">
                <a:latin typeface="Arial" panose="020B0604020202020204" pitchFamily="34" charset="0"/>
                <a:cs typeface="Arial" panose="020B0604020202020204" pitchFamily="34" charset="0"/>
              </a:rPr>
              <a:t>        private void </a:t>
            </a:r>
            <a:r>
              <a:rPr lang="en-US" sz="1200" dirty="0" err="1">
                <a:latin typeface="Arial" panose="020B0604020202020204" pitchFamily="34" charset="0"/>
                <a:cs typeface="Arial" panose="020B0604020202020204" pitchFamily="34" charset="0"/>
              </a:rPr>
              <a:t>SendWithPipe</a:t>
            </a:r>
            <a:r>
              <a:rPr lang="en-US" sz="1200" dirty="0">
                <a:latin typeface="Arial" panose="020B0604020202020204" pitchFamily="34" charset="0"/>
                <a:cs typeface="Arial" panose="020B0604020202020204" pitchFamily="34" charset="0"/>
              </a:rPr>
              <a:t>()</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var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anotherProcess</a:t>
            </a:r>
            <a:r>
              <a:rPr lang="en-US" sz="1200" dirty="0">
                <a:latin typeface="Arial" panose="020B0604020202020204" pitchFamily="34" charset="0"/>
                <a:cs typeface="Arial" panose="020B0604020202020204" pitchFamily="34" charset="0"/>
              </a:rPr>
              <a:t> = new Process</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StartInfo</a:t>
            </a: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FileName</a:t>
            </a:r>
            <a:r>
              <a:rPr lang="en-US" sz="1200" dirty="0">
                <a:latin typeface="Arial" panose="020B0604020202020204" pitchFamily="34" charset="0"/>
                <a:cs typeface="Arial" panose="020B0604020202020204" pitchFamily="34" charset="0"/>
              </a:rPr>
              <a:t> = </a:t>
            </a: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url_debug_pipe</a:t>
            </a:r>
            <a:r>
              <a:rPr lang="en-US" sz="1200" dirty="0" smtClean="0">
                <a:latin typeface="Arial" panose="020B0604020202020204" pitchFamily="34" charset="0"/>
                <a:cs typeface="Arial" panose="020B0604020202020204" pitchFamily="34" charset="0"/>
              </a:rPr>
              <a:t>\ProcessPipe.exe</a:t>
            </a:r>
            <a:r>
              <a:rPr lang="en-US" sz="1200" dirty="0">
                <a:latin typeface="Arial" panose="020B0604020202020204" pitchFamily="34" charset="0"/>
                <a:cs typeface="Arial" panose="020B0604020202020204" pitchFamily="34" charset="0"/>
              </a:rPr>
              <a:t>",</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CreateNoWindow</a:t>
            </a:r>
            <a:r>
              <a:rPr lang="en-US" sz="1200" dirty="0">
                <a:latin typeface="Arial" panose="020B0604020202020204" pitchFamily="34" charset="0"/>
                <a:cs typeface="Arial" panose="020B0604020202020204" pitchFamily="34" charset="0"/>
              </a:rPr>
              <a:t> = false,</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UseShellExecute</a:t>
            </a:r>
            <a:r>
              <a:rPr lang="en-US" sz="1200" dirty="0">
                <a:latin typeface="Arial" panose="020B0604020202020204" pitchFamily="34" charset="0"/>
                <a:cs typeface="Arial" panose="020B0604020202020204" pitchFamily="34" charset="0"/>
              </a:rPr>
              <a:t> = false</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anotherProcess.Start</a:t>
            </a:r>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chạy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tiến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trình</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con</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smtClean="0">
                <a:latin typeface="Arial" panose="020B0604020202020204" pitchFamily="34" charset="0"/>
                <a:cs typeface="Arial" panose="020B0604020202020204" pitchFamily="34" charset="0"/>
              </a:rPr>
              <a:t>	_</a:t>
            </a:r>
            <a:r>
              <a:rPr lang="en-US" sz="1200" dirty="0" err="1">
                <a:latin typeface="Arial" panose="020B0604020202020204" pitchFamily="34" charset="0"/>
                <a:cs typeface="Arial" panose="020B0604020202020204" pitchFamily="34" charset="0"/>
              </a:rPr>
              <a:t>pipeClient</a:t>
            </a:r>
            <a:r>
              <a:rPr lang="en-US" sz="1200" dirty="0">
                <a:latin typeface="Arial" panose="020B0604020202020204" pitchFamily="34" charset="0"/>
                <a:cs typeface="Arial" panose="020B0604020202020204" pitchFamily="34" charset="0"/>
              </a:rPr>
              <a:t> = new </a:t>
            </a:r>
            <a:r>
              <a:rPr lang="en-US" sz="1200" dirty="0" err="1">
                <a:latin typeface="Arial" panose="020B0604020202020204" pitchFamily="34" charset="0"/>
                <a:cs typeface="Arial" panose="020B0604020202020204" pitchFamily="34" charset="0"/>
              </a:rPr>
              <a:t>PipeClient</a:t>
            </a:r>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khởi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tạo</a:t>
            </a:r>
            <a:r>
              <a:rPr lang="en-US" sz="1200" dirty="0">
                <a:latin typeface="Arial" panose="020B0604020202020204" pitchFamily="34" charset="0"/>
                <a:cs typeface="Arial" panose="020B0604020202020204" pitchFamily="34" charset="0"/>
              </a:rPr>
              <a:t> client </a:t>
            </a:r>
            <a:r>
              <a:rPr lang="en-US" sz="1200" dirty="0" err="1">
                <a:latin typeface="Arial" panose="020B0604020202020204" pitchFamily="34" charset="0"/>
                <a:cs typeface="Arial" panose="020B0604020202020204" pitchFamily="34" charset="0"/>
              </a:rPr>
              <a:t>để</a:t>
            </a:r>
            <a:r>
              <a:rPr lang="en-US" sz="1200" dirty="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gửi</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            _</a:t>
            </a:r>
            <a:r>
              <a:rPr lang="en-US" sz="1200" dirty="0" err="1">
                <a:latin typeface="Arial" panose="020B0604020202020204" pitchFamily="34" charset="0"/>
                <a:cs typeface="Arial" panose="020B0604020202020204" pitchFamily="34" charset="0"/>
              </a:rPr>
              <a:t>pipeClient.Send</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stringBuilder.ToString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nameServerSend</a:t>
            </a:r>
            <a:r>
              <a:rPr lang="en-US" sz="1200" dirty="0">
                <a:latin typeface="Arial" panose="020B0604020202020204" pitchFamily="34" charset="0"/>
                <a:cs typeface="Arial" panose="020B0604020202020204" pitchFamily="34" charset="0"/>
              </a:rPr>
              <a:t>, 1000);</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private </a:t>
            </a:r>
            <a:r>
              <a:rPr lang="en-US" sz="1200" dirty="0">
                <a:latin typeface="Arial" panose="020B0604020202020204" pitchFamily="34" charset="0"/>
                <a:cs typeface="Arial" panose="020B0604020202020204" pitchFamily="34" charset="0"/>
              </a:rPr>
              <a:t>void </a:t>
            </a:r>
            <a:r>
              <a:rPr lang="en-US" sz="1200" dirty="0" err="1">
                <a:latin typeface="Arial" panose="020B0604020202020204" pitchFamily="34" charset="0"/>
                <a:cs typeface="Arial" panose="020B0604020202020204" pitchFamily="34" charset="0"/>
              </a:rPr>
              <a:t>ListenResultPipe</a:t>
            </a:r>
            <a:r>
              <a:rPr lang="en-US" sz="1200" dirty="0">
                <a:latin typeface="Arial" panose="020B0604020202020204" pitchFamily="34" charset="0"/>
                <a:cs typeface="Arial" panose="020B0604020202020204" pitchFamily="34" charset="0"/>
              </a:rPr>
              <a:t>(string message</a:t>
            </a:r>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lắng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nghe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bên</a:t>
            </a:r>
            <a:r>
              <a:rPr lang="en-US" sz="1200" dirty="0">
                <a:latin typeface="Arial" panose="020B0604020202020204" pitchFamily="34" charset="0"/>
                <a:cs typeface="Arial" panose="020B0604020202020204" pitchFamily="34" charset="0"/>
              </a:rPr>
              <a:t> pipe </a:t>
            </a:r>
            <a:r>
              <a:rPr lang="en-US" sz="1200" dirty="0" err="1">
                <a:latin typeface="Arial" panose="020B0604020202020204" pitchFamily="34" charset="0"/>
                <a:cs typeface="Arial" panose="020B0604020202020204" pitchFamily="34" charset="0"/>
              </a:rPr>
              <a:t>trả</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kết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quả</a:t>
            </a:r>
            <a:r>
              <a:rPr lang="en-US" sz="1200" dirty="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về</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try</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vi-VN" sz="1200" dirty="0">
                <a:latin typeface="Arial" panose="020B0604020202020204" pitchFamily="34" charset="0"/>
                <a:cs typeface="Arial" panose="020B0604020202020204" pitchFamily="34" charset="0"/>
              </a:rPr>
              <a:t>                //nếu không yêu cầu sẽ nhảy vào if, ngược lại sẽ nhảy vào else và hiển thị kết quả</a:t>
            </a:r>
          </a:p>
          <a:p>
            <a:pPr marL="0" indent="0">
              <a:spcBef>
                <a:spcPts val="0"/>
              </a:spcBef>
              <a:buNone/>
            </a:pPr>
            <a:r>
              <a:rPr lang="en-US" sz="1200" dirty="0">
                <a:latin typeface="Arial" panose="020B0604020202020204" pitchFamily="34" charset="0"/>
                <a:cs typeface="Arial" panose="020B0604020202020204" pitchFamily="34" charset="0"/>
              </a:rPr>
              <a:t>                if (</a:t>
            </a:r>
            <a:r>
              <a:rPr lang="en-US" sz="1200" dirty="0" err="1">
                <a:latin typeface="Arial" panose="020B0604020202020204" pitchFamily="34" charset="0"/>
                <a:cs typeface="Arial" panose="020B0604020202020204" pitchFamily="34" charset="0"/>
              </a:rPr>
              <a:t>this.InvokeRequired</a:t>
            </a:r>
            <a:r>
              <a:rPr lang="en-US" sz="1200" dirty="0">
                <a:latin typeface="Arial" panose="020B0604020202020204" pitchFamily="34" charset="0"/>
                <a:cs typeface="Arial" panose="020B0604020202020204" pitchFamily="34" charset="0"/>
              </a:rPr>
              <a:t>)</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this.Invoke</a:t>
            </a:r>
            <a:r>
              <a:rPr lang="en-US" sz="1200" dirty="0">
                <a:latin typeface="Arial" panose="020B0604020202020204" pitchFamily="34" charset="0"/>
                <a:cs typeface="Arial" panose="020B0604020202020204" pitchFamily="34" charset="0"/>
              </a:rPr>
              <a:t>(new </a:t>
            </a:r>
            <a:r>
              <a:rPr lang="en-US" sz="1200" dirty="0" err="1">
                <a:latin typeface="Arial" panose="020B0604020202020204" pitchFamily="34" charset="0"/>
                <a:cs typeface="Arial" panose="020B0604020202020204" pitchFamily="34" charset="0"/>
              </a:rPr>
              <a:t>NewMessageDelegate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ListenResultPipe</a:t>
            </a:r>
            <a:r>
              <a:rPr lang="en-US" sz="1200" dirty="0">
                <a:latin typeface="Arial" panose="020B0604020202020204" pitchFamily="34" charset="0"/>
                <a:cs typeface="Arial" panose="020B0604020202020204" pitchFamily="34" charset="0"/>
              </a:rPr>
              <a:t>), message);</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else</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txtResult.Text</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message</a:t>
            </a:r>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hiển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thị</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kết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quả</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catch (Exception ex)</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Console.WriteLine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ex.Message</a:t>
            </a:r>
            <a:r>
              <a:rPr lang="en-US" sz="1200" dirty="0">
                <a:latin typeface="Arial" panose="020B0604020202020204" pitchFamily="34" charset="0"/>
                <a:cs typeface="Arial" panose="020B0604020202020204" pitchFamily="34" charset="0"/>
              </a:rPr>
              <a:t>);</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r>
              <a:rPr lang="en-US" sz="1200" dirty="0">
                <a:latin typeface="Arial" panose="020B0604020202020204" pitchFamily="34" charset="0"/>
                <a:cs typeface="Arial" panose="020B0604020202020204" pitchFamily="34" charset="0"/>
              </a:rPr>
              <a:t>        }</a:t>
            </a:r>
          </a:p>
          <a:p>
            <a:pPr marL="0" indent="0">
              <a:spcBef>
                <a:spcPts val="0"/>
              </a:spcBef>
              <a:buNone/>
            </a:pPr>
            <a:endParaRPr lang="en-US"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42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515" y="123778"/>
            <a:ext cx="6783988" cy="531830"/>
          </a:xfrm>
        </p:spPr>
        <p:txBody>
          <a:bodyPr>
            <a:normAutofit/>
          </a:bodyPr>
          <a:lstStyle/>
          <a:p>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lục</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09515" y="655608"/>
            <a:ext cx="10600576" cy="6202392"/>
          </a:xfrm>
        </p:spPr>
        <p:txBody>
          <a:bodyPr>
            <a:noAutofit/>
          </a:bodyPr>
          <a:lstStyle/>
          <a:p>
            <a:pPr>
              <a:spcBef>
                <a:spcPts val="0"/>
              </a:spcBef>
            </a:pPr>
            <a:r>
              <a:rPr lang="en-US" sz="1000" dirty="0" smtClean="0">
                <a:latin typeface="Arial" panose="020B0604020202020204" pitchFamily="34" charset="0"/>
                <a:cs typeface="Arial" panose="020B0604020202020204" pitchFamily="34" charset="0"/>
              </a:rPr>
              <a:t>Demo code:</a:t>
            </a:r>
          </a:p>
          <a:p>
            <a:pPr>
              <a:spcBef>
                <a:spcPts val="0"/>
              </a:spcBef>
              <a:buFont typeface="Wingdings" panose="05000000000000000000" pitchFamily="2" charset="2"/>
              <a:buChar char="Ø"/>
            </a:pPr>
            <a:r>
              <a:rPr lang="en-US" sz="1000" dirty="0" smtClean="0">
                <a:latin typeface="Arial" panose="020B0604020202020204" pitchFamily="34" charset="0"/>
                <a:cs typeface="Arial" panose="020B0604020202020204" pitchFamily="34" charset="0"/>
              </a:rPr>
              <a:t>Module 1: </a:t>
            </a:r>
            <a:r>
              <a:rPr lang="en-US" sz="1000" dirty="0" err="1" smtClean="0">
                <a:latin typeface="Arial" panose="020B0604020202020204" pitchFamily="34" charset="0"/>
                <a:cs typeface="Arial" panose="020B0604020202020204" pitchFamily="34" charset="0"/>
              </a:rPr>
              <a:t>FormMain</a:t>
            </a:r>
            <a:r>
              <a:rPr lang="en-US" sz="1000" dirty="0" smtClean="0">
                <a:latin typeface="Arial" panose="020B0604020202020204" pitchFamily="34" charset="0"/>
                <a:cs typeface="Arial" panose="020B0604020202020204" pitchFamily="34" charset="0"/>
              </a:rPr>
              <a:t> &lt;</a:t>
            </a:r>
            <a:r>
              <a:rPr lang="en-US" sz="1000" dirty="0" err="1" smtClean="0">
                <a:latin typeface="Arial" panose="020B0604020202020204" pitchFamily="34" charset="0"/>
                <a:cs typeface="Arial" panose="020B0604020202020204" pitchFamily="34" charset="0"/>
              </a:rPr>
              <a:t>Thể</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hiện</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Proccess</a:t>
            </a:r>
            <a:r>
              <a:rPr lang="en-US" sz="1000" dirty="0" smtClean="0">
                <a:latin typeface="Arial" panose="020B0604020202020204" pitchFamily="34" charset="0"/>
                <a:cs typeface="Arial" panose="020B0604020202020204" pitchFamily="34" charset="0"/>
              </a:rPr>
              <a:t> 1&gt;</a:t>
            </a:r>
          </a:p>
          <a:p>
            <a:pPr marL="0" indent="0">
              <a:buNone/>
            </a:pP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t>
            </a:r>
            <a:r>
              <a:rPr lang="en-US" sz="1000" dirty="0" err="1">
                <a:latin typeface="Arial" panose="020B0604020202020204" pitchFamily="34" charset="0"/>
                <a:cs typeface="Arial" panose="020B0604020202020204" pitchFamily="34" charset="0"/>
              </a:rPr>
              <a:t>gửi</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bằng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giao</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thức</a:t>
            </a:r>
            <a:r>
              <a:rPr lang="en-US" sz="1000" dirty="0">
                <a:latin typeface="Arial" panose="020B0604020202020204" pitchFamily="34" charset="0"/>
                <a:cs typeface="Arial" panose="020B0604020202020204" pitchFamily="34" charset="0"/>
              </a:rPr>
              <a:t> shared memory</a:t>
            </a:r>
          </a:p>
          <a:p>
            <a:pPr marL="0" indent="0">
              <a:buNone/>
            </a:pPr>
            <a:r>
              <a:rPr lang="en-US" sz="1000" dirty="0">
                <a:latin typeface="Arial" panose="020B0604020202020204" pitchFamily="34" charset="0"/>
                <a:cs typeface="Arial" panose="020B0604020202020204" pitchFamily="34" charset="0"/>
              </a:rPr>
              <a:t>        private void </a:t>
            </a:r>
            <a:r>
              <a:rPr lang="en-US" sz="1000" dirty="0" err="1">
                <a:latin typeface="Arial" panose="020B0604020202020204" pitchFamily="34" charset="0"/>
                <a:cs typeface="Arial" panose="020B0604020202020204" pitchFamily="34" charset="0"/>
              </a:rPr>
              <a:t>SendWithSharedMemory</a:t>
            </a: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new Thread(new </a:t>
            </a:r>
            <a:r>
              <a:rPr lang="en-US" sz="1000" dirty="0" err="1">
                <a:latin typeface="Arial" panose="020B0604020202020204" pitchFamily="34" charset="0"/>
                <a:cs typeface="Arial" panose="020B0604020202020204" pitchFamily="34" charset="0"/>
              </a:rPr>
              <a:t>ThreadStart</a:t>
            </a:r>
            <a:r>
              <a:rPr lang="en-US" sz="1000" dirty="0">
                <a:latin typeface="Arial" panose="020B0604020202020204" pitchFamily="34" charset="0"/>
                <a:cs typeface="Arial" panose="020B0604020202020204" pitchFamily="34" charset="0"/>
              </a:rPr>
              <a:t>(</a:t>
            </a:r>
            <a:r>
              <a:rPr lang="en-US" sz="1000" dirty="0" err="1">
                <a:latin typeface="Arial" panose="020B0604020202020204" pitchFamily="34" charset="0"/>
                <a:cs typeface="Arial" panose="020B0604020202020204" pitchFamily="34" charset="0"/>
              </a:rPr>
              <a:t>ListenResultShareMemory</a:t>
            </a:r>
            <a:r>
              <a:rPr lang="en-US" sz="1000" dirty="0">
                <a:latin typeface="Arial" panose="020B0604020202020204" pitchFamily="34" charset="0"/>
                <a:cs typeface="Arial" panose="020B0604020202020204" pitchFamily="34" charset="0"/>
              </a:rPr>
              <a:t>)).Start();</a:t>
            </a:r>
          </a:p>
          <a:p>
            <a:pPr marL="0" indent="0">
              <a:buNone/>
            </a:pPr>
            <a:r>
              <a:rPr lang="en-US" sz="1000" dirty="0">
                <a:latin typeface="Arial" panose="020B0604020202020204" pitchFamily="34" charset="0"/>
                <a:cs typeface="Arial" panose="020B0604020202020204" pitchFamily="34" charset="0"/>
              </a:rPr>
              <a:t>            using (</a:t>
            </a:r>
            <a:r>
              <a:rPr lang="en-US" sz="1000" dirty="0" err="1">
                <a:latin typeface="Arial" panose="020B0604020202020204" pitchFamily="34" charset="0"/>
                <a:cs typeface="Arial" panose="020B0604020202020204" pitchFamily="34" charset="0"/>
              </a:rPr>
              <a:t>MemoryMappedFile</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memoryMappedFile</a:t>
            </a:r>
            <a:r>
              <a:rPr lang="en-US" sz="1000" dirty="0">
                <a:latin typeface="Arial" panose="020B0604020202020204" pitchFamily="34" charset="0"/>
                <a:cs typeface="Arial" panose="020B0604020202020204" pitchFamily="34" charset="0"/>
              </a:rPr>
              <a:t> = </a:t>
            </a:r>
            <a:r>
              <a:rPr lang="en-US" sz="1000" dirty="0" err="1">
                <a:latin typeface="Arial" panose="020B0604020202020204" pitchFamily="34" charset="0"/>
                <a:cs typeface="Arial" panose="020B0604020202020204" pitchFamily="34" charset="0"/>
              </a:rPr>
              <a:t>MemoryMappedFile.CreateNew</a:t>
            </a:r>
            <a:r>
              <a:rPr lang="en-US" sz="1000" dirty="0">
                <a:latin typeface="Arial" panose="020B0604020202020204" pitchFamily="34" charset="0"/>
                <a:cs typeface="Arial" panose="020B0604020202020204" pitchFamily="34" charset="0"/>
              </a:rPr>
              <a:t>(</a:t>
            </a:r>
            <a:r>
              <a:rPr lang="en-US" sz="1000" dirty="0" err="1">
                <a:latin typeface="Arial" panose="020B0604020202020204" pitchFamily="34" charset="0"/>
                <a:cs typeface="Arial" panose="020B0604020202020204" pitchFamily="34" charset="0"/>
              </a:rPr>
              <a:t>fileSend</a:t>
            </a:r>
            <a:r>
              <a:rPr lang="en-US" sz="1000" dirty="0">
                <a:latin typeface="Arial" panose="020B0604020202020204" pitchFamily="34" charset="0"/>
                <a:cs typeface="Arial" panose="020B0604020202020204" pitchFamily="34" charset="0"/>
              </a:rPr>
              <a:t>, 10000))</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using (</a:t>
            </a:r>
            <a:r>
              <a:rPr lang="en-US" sz="1000" dirty="0" err="1">
                <a:latin typeface="Arial" panose="020B0604020202020204" pitchFamily="34" charset="0"/>
                <a:cs typeface="Arial" panose="020B0604020202020204" pitchFamily="34" charset="0"/>
              </a:rPr>
              <a:t>MemoryMappedViewAccessor</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viewAccessor</a:t>
            </a:r>
            <a:r>
              <a:rPr lang="en-US" sz="1000" dirty="0">
                <a:latin typeface="Arial" panose="020B0604020202020204" pitchFamily="34" charset="0"/>
                <a:cs typeface="Arial" panose="020B0604020202020204" pitchFamily="34" charset="0"/>
              </a:rPr>
              <a:t> = </a:t>
            </a:r>
            <a:r>
              <a:rPr lang="en-US" sz="1000" dirty="0" err="1">
                <a:latin typeface="Arial" panose="020B0604020202020204" pitchFamily="34" charset="0"/>
                <a:cs typeface="Arial" panose="020B0604020202020204" pitchFamily="34" charset="0"/>
              </a:rPr>
              <a:t>memoryMappedFile.CreateViewAccessor</a:t>
            </a: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smtClean="0">
                <a:latin typeface="Arial" panose="020B0604020202020204" pitchFamily="34" charset="0"/>
                <a:cs typeface="Arial" panose="020B0604020202020204" pitchFamily="34" charset="0"/>
              </a:rPr>
              <a:t>	       byte</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textBytes</a:t>
            </a:r>
            <a:r>
              <a:rPr lang="en-US" sz="1000" dirty="0">
                <a:latin typeface="Arial" panose="020B0604020202020204" pitchFamily="34" charset="0"/>
                <a:cs typeface="Arial" panose="020B0604020202020204" pitchFamily="34" charset="0"/>
              </a:rPr>
              <a:t> = Encoding.UTF8.GetBytes(</a:t>
            </a:r>
            <a:r>
              <a:rPr lang="en-US" sz="1000" dirty="0" err="1">
                <a:latin typeface="Arial" panose="020B0604020202020204" pitchFamily="34" charset="0"/>
                <a:cs typeface="Arial" panose="020B0604020202020204" pitchFamily="34" charset="0"/>
              </a:rPr>
              <a:t>stringBuilder.ToString</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Chuyển</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đổi</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đoạn</a:t>
            </a:r>
            <a:r>
              <a:rPr lang="en-US" sz="1000" dirty="0">
                <a:latin typeface="Arial" panose="020B0604020202020204" pitchFamily="34" charset="0"/>
                <a:cs typeface="Arial" panose="020B0604020202020204" pitchFamily="34" charset="0"/>
              </a:rPr>
              <a:t> string </a:t>
            </a:r>
            <a:r>
              <a:rPr lang="en-US" sz="1000" dirty="0" err="1">
                <a:latin typeface="Arial" panose="020B0604020202020204" pitchFamily="34" charset="0"/>
                <a:cs typeface="Arial" panose="020B0604020202020204" pitchFamily="34" charset="0"/>
              </a:rPr>
              <a:t>thành</a:t>
            </a:r>
            <a:r>
              <a:rPr lang="en-US" sz="1000" dirty="0">
                <a:latin typeface="Arial" panose="020B0604020202020204" pitchFamily="34" charset="0"/>
                <a:cs typeface="Arial" panose="020B0604020202020204" pitchFamily="34" charset="0"/>
              </a:rPr>
              <a:t> byte </a:t>
            </a:r>
            <a:r>
              <a:rPr lang="en-US" sz="1000" dirty="0" err="1">
                <a:latin typeface="Arial" panose="020B0604020202020204" pitchFamily="34" charset="0"/>
                <a:cs typeface="Arial" panose="020B0604020202020204" pitchFamily="34" charset="0"/>
              </a:rPr>
              <a:t>để</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chuyển</a:t>
            </a:r>
            <a:r>
              <a:rPr lang="en-US" sz="1000" dirty="0">
                <a:latin typeface="Arial" panose="020B0604020202020204" pitchFamily="34" charset="0"/>
                <a:cs typeface="Arial" panose="020B0604020202020204" pitchFamily="34" charset="0"/>
              </a:rPr>
              <a:t> sang process con</a:t>
            </a:r>
          </a:p>
          <a:p>
            <a:pPr marL="0" indent="0">
              <a:buNone/>
            </a:pP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viewAccessor.WriteArray</a:t>
            </a:r>
            <a:r>
              <a:rPr lang="en-US" sz="1000" dirty="0" smtClean="0">
                <a:latin typeface="Arial" panose="020B0604020202020204" pitchFamily="34" charset="0"/>
                <a:cs typeface="Arial" panose="020B0604020202020204" pitchFamily="34" charset="0"/>
              </a:rPr>
              <a:t>(0</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textBytes</a:t>
            </a:r>
            <a:r>
              <a:rPr lang="en-US" sz="1000" dirty="0">
                <a:latin typeface="Arial" panose="020B0604020202020204" pitchFamily="34" charset="0"/>
                <a:cs typeface="Arial" panose="020B0604020202020204" pitchFamily="34" charset="0"/>
              </a:rPr>
              <a:t>, 0, </a:t>
            </a:r>
            <a:r>
              <a:rPr lang="en-US" sz="1000" dirty="0" err="1">
                <a:latin typeface="Arial" panose="020B0604020202020204" pitchFamily="34" charset="0"/>
                <a:cs typeface="Arial" panose="020B0604020202020204" pitchFamily="34" charset="0"/>
              </a:rPr>
              <a:t>textBytes.Length</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ghi</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vào</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vùng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nhớ</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chung</a:t>
            </a: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var</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anotherProcess</a:t>
            </a:r>
            <a:r>
              <a:rPr lang="en-US" sz="1000" dirty="0">
                <a:latin typeface="Arial" panose="020B0604020202020204" pitchFamily="34" charset="0"/>
                <a:cs typeface="Arial" panose="020B0604020202020204" pitchFamily="34" charset="0"/>
              </a:rPr>
              <a:t> = new Process</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StartInfo</a:t>
            </a: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t>
            </a:r>
            <a:r>
              <a:rPr lang="en-US" sz="1000" dirty="0" err="1" smtClean="0">
                <a:latin typeface="Arial" panose="020B0604020202020204" pitchFamily="34" charset="0"/>
                <a:cs typeface="Arial" panose="020B0604020202020204" pitchFamily="34" charset="0"/>
              </a:rPr>
              <a:t>FileName</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@“url_share_memory.exe",}</a:t>
            </a: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anotherProcess.Start</a:t>
            </a: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anotherProcess.WaitForExit</a:t>
            </a: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enableClickOk</a:t>
            </a:r>
            <a:r>
              <a:rPr lang="en-US" sz="1000" dirty="0">
                <a:latin typeface="Arial" panose="020B0604020202020204" pitchFamily="34" charset="0"/>
                <a:cs typeface="Arial" panose="020B0604020202020204" pitchFamily="34" charset="0"/>
              </a:rPr>
              <a:t> = false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6713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khảo</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414732"/>
            <a:ext cx="8915400" cy="4496490"/>
          </a:xfrm>
        </p:spPr>
        <p:txBody>
          <a:bodyPr/>
          <a:lstStyle/>
          <a:p>
            <a:r>
              <a:rPr lang="en-US" dirty="0" smtClean="0">
                <a:latin typeface="Arial" panose="020B0604020202020204" pitchFamily="34" charset="0"/>
                <a:cs typeface="Arial" panose="020B0604020202020204" pitchFamily="34" charset="0"/>
              </a:rPr>
              <a:t>Professional .NET Network Programming</a:t>
            </a:r>
          </a:p>
          <a:p>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2"/>
              </a:rPr>
              <a:t>http://</a:t>
            </a:r>
            <a:r>
              <a:rPr lang="en-US" dirty="0" smtClean="0">
                <a:latin typeface="Arial" panose="020B0604020202020204" pitchFamily="34" charset="0"/>
                <a:cs typeface="Arial" panose="020B0604020202020204" pitchFamily="34" charset="0"/>
                <a:hlinkClick r:id="rId2"/>
              </a:rPr>
              <a:t>dembinhyen.free.fr/UDS/Ebook/CD1/He%20Dieu%20Hanh/Htm/Bai04.html</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SlackOverflow</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Social Microsoft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3"/>
              </a:rPr>
              <a:t>https://</a:t>
            </a:r>
            <a:r>
              <a:rPr lang="en-US" dirty="0" smtClean="0">
                <a:latin typeface="Arial" panose="020B0604020202020204" pitchFamily="34" charset="0"/>
                <a:cs typeface="Arial" panose="020B0604020202020204" pitchFamily="34" charset="0"/>
                <a:hlinkClick r:id="rId3"/>
              </a:rPr>
              <a:t>social.msdn.microsoft.com/Forums/vstudio/en-US/39ff749b-e2b5-41c9-be0a-e6c00671aa5c/shared-memory-c?forum=csharpgeneral</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Slide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học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37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110" y="624110"/>
            <a:ext cx="8911687" cy="1280890"/>
          </a:xfrm>
        </p:spPr>
        <p:txBody>
          <a:bodyPr/>
          <a:lstStyle/>
          <a:p>
            <a:r>
              <a:rPr lang="en-US" dirty="0" smtClean="0">
                <a:latin typeface="Arial" panose="020B0604020202020204" pitchFamily="34" charset="0"/>
                <a:cs typeface="Arial" panose="020B0604020202020204" pitchFamily="34" charset="0"/>
              </a:rPr>
              <a:t>KẾT THÚC</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68110" y="1905000"/>
            <a:ext cx="8915400" cy="3777622"/>
          </a:xfrm>
        </p:spPr>
        <p:txBody>
          <a:bodyPr>
            <a:normAutofit/>
          </a:bodyPr>
          <a:lstStyle/>
          <a:p>
            <a:pPr marL="0" indent="0" algn="ctr">
              <a:buNone/>
            </a:pPr>
            <a:r>
              <a:rPr lang="en-US" sz="3000" dirty="0" smtClean="0">
                <a:latin typeface="Arial" panose="020B0604020202020204" pitchFamily="34" charset="0"/>
                <a:cs typeface="Arial" panose="020B0604020202020204" pitchFamily="34" charset="0"/>
              </a:rPr>
              <a:t>XIN TRÂN THÀNH CẢM ƠN THẦY VÀ CÁC BẠN</a:t>
            </a:r>
            <a:endParaRPr lang="en-US" sz="3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486" y="2797385"/>
            <a:ext cx="3499898" cy="3499898"/>
          </a:xfrm>
          <a:prstGeom prst="rect">
            <a:avLst/>
          </a:prstGeom>
        </p:spPr>
      </p:pic>
    </p:spTree>
    <p:extLst>
      <p:ext uri="{BB962C8B-B14F-4D97-AF65-F5344CB8AC3E}">
        <p14:creationId xmlns:p14="http://schemas.microsoft.com/office/powerpoint/2010/main" val="10035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lục</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Trang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đầu</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2. </a:t>
            </a:r>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lục</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3. </a:t>
            </a:r>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4. </a:t>
            </a:r>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5.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thuyết</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6. </a:t>
            </a:r>
            <a:r>
              <a:rPr lang="en-US" dirty="0" err="1" smtClean="0">
                <a:latin typeface="Arial" panose="020B0604020202020204" pitchFamily="34" charset="0"/>
                <a:cs typeface="Arial" panose="020B0604020202020204" pitchFamily="34" charset="0"/>
              </a:rPr>
              <a:t>Sơ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7. </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8.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dung</a:t>
            </a:r>
          </a:p>
          <a:p>
            <a:r>
              <a:rPr lang="en-US" dirty="0" smtClean="0">
                <a:latin typeface="Arial" panose="020B0604020202020204" pitchFamily="34" charset="0"/>
                <a:cs typeface="Arial" panose="020B0604020202020204" pitchFamily="34" charset="0"/>
              </a:rPr>
              <a:t>9. </a:t>
            </a:r>
            <a:r>
              <a:rPr lang="en-US" dirty="0" err="1" smtClean="0">
                <a:latin typeface="Arial" panose="020B0604020202020204" pitchFamily="34" charset="0"/>
                <a:cs typeface="Arial" panose="020B0604020202020204" pitchFamily="34" charset="0"/>
              </a:rPr>
              <a:t>Phụ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lục</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10.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khảo</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701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348596"/>
            <a:ext cx="8915400" cy="4379344"/>
          </a:xfrm>
        </p:spPr>
        <p:txBody>
          <a:bodyPr>
            <a:normAutofit fontScale="77500" lnSpcReduction="20000"/>
          </a:bodyPr>
          <a:lstStyle/>
          <a:p>
            <a:r>
              <a:rPr lang="en-US" dirty="0" smtClean="0">
                <a:latin typeface="Arial" panose="020B0604020202020204" pitchFamily="34" charset="0"/>
                <a:cs typeface="Arial" panose="020B0604020202020204" pitchFamily="34" charset="0"/>
              </a:rPr>
              <a:t>1.1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chúng</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rõ</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đổi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nhau</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Ba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Message Queue, Shared 	Memory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Pipe.</a:t>
            </a:r>
          </a:p>
          <a:p>
            <a:r>
              <a:rPr lang="en-US" dirty="0" smtClean="0">
                <a:latin typeface="Arial" panose="020B0604020202020204" pitchFamily="34" charset="0"/>
                <a:cs typeface="Arial" panose="020B0604020202020204" pitchFamily="34" charset="0"/>
              </a:rPr>
              <a:t>1.2 </a:t>
            </a:r>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tiêu</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Nghiên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cứu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chúng</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niệm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phỏng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1.3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đổi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qua </a:t>
            </a:r>
            <a:r>
              <a:rPr lang="en-US" dirty="0" err="1" smtClean="0">
                <a:latin typeface="Arial" panose="020B0604020202020204" pitchFamily="34" charset="0"/>
                <a:cs typeface="Arial" panose="020B0604020202020204" pitchFamily="34" charset="0"/>
              </a:rPr>
              <a:t>hoạt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phỏng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ngôn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C#.</a:t>
            </a: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1: </a:t>
            </a:r>
            <a:r>
              <a:rPr lang="en-US" dirty="0" err="1" smtClean="0">
                <a:latin typeface="Arial" panose="020B0604020202020204" pitchFamily="34" charset="0"/>
                <a:cs typeface="Arial" panose="020B0604020202020204" pitchFamily="34" charset="0"/>
              </a:rPr>
              <a:t>Tìm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niệm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2: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Flow control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a:t>
            </a:r>
            <a:r>
              <a:rPr lang="en-US" dirty="0" smtClean="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3: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Flow Control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 ở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2.</a:t>
            </a: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4: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đúng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đắn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07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Message Queue and Shared Memory: </a:t>
            </a:r>
            <a:r>
              <a:rPr lang="en-US" dirty="0" err="1" smtClean="0">
                <a:latin typeface="Arial" panose="020B0604020202020204" pitchFamily="34" charset="0"/>
                <a:cs typeface="Arial" panose="020B0604020202020204" pitchFamily="34" charset="0"/>
              </a:rPr>
              <a:t>Đỗ</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Khắc</a:t>
            </a:r>
            <a:r>
              <a:rPr lang="en-US" dirty="0" smtClean="0">
                <a:latin typeface="Arial" panose="020B0604020202020204" pitchFamily="34" charset="0"/>
                <a:cs typeface="Arial" panose="020B0604020202020204" pitchFamily="34" charset="0"/>
              </a:rPr>
              <a:t> Chung</a:t>
            </a:r>
          </a:p>
          <a:p>
            <a:r>
              <a:rPr lang="en-US" dirty="0" smtClean="0">
                <a:latin typeface="Arial" panose="020B0604020202020204" pitchFamily="34" charset="0"/>
                <a:cs typeface="Arial" panose="020B0604020202020204" pitchFamily="34" charset="0"/>
              </a:rPr>
              <a:t>Pipe: Phạm Tiến Nam</a:t>
            </a:r>
          </a:p>
        </p:txBody>
      </p:sp>
    </p:spTree>
    <p:extLst>
      <p:ext uri="{BB962C8B-B14F-4D97-AF65-F5344CB8AC3E}">
        <p14:creationId xmlns:p14="http://schemas.microsoft.com/office/powerpoint/2010/main" val="319111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Thuyết</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6291" y="1365849"/>
            <a:ext cx="11023271" cy="5354128"/>
          </a:xfrm>
        </p:spPr>
        <p:txBody>
          <a:bodyPr>
            <a:normAutofit/>
          </a:bodyPr>
          <a:lstStyle/>
          <a:p>
            <a:r>
              <a:rPr lang="en-US" sz="1400" dirty="0" err="1" smtClean="0">
                <a:latin typeface="Arial" panose="020B0604020202020204" pitchFamily="34" charset="0"/>
                <a:cs typeface="Arial" panose="020B0604020202020204" pitchFamily="34" charset="0"/>
              </a:rPr>
              <a:t>Khái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niệm</a:t>
            </a:r>
            <a:r>
              <a:rPr lang="en-US" sz="1400" dirty="0" smtClean="0">
                <a:latin typeface="Arial" panose="020B0604020202020204" pitchFamily="34" charset="0"/>
                <a:cs typeface="Arial" panose="020B0604020202020204" pitchFamily="34" charset="0"/>
              </a:rPr>
              <a:t>:</a:t>
            </a:r>
          </a:p>
          <a:p>
            <a:pPr>
              <a:buFont typeface="+mj-lt"/>
              <a:buAutoNum type="arabicPeriod"/>
            </a:pPr>
            <a:r>
              <a:rPr lang="vi-VN" sz="1400" dirty="0" smtClean="0">
                <a:latin typeface="Arial" panose="020B0604020202020204" pitchFamily="34" charset="0"/>
                <a:cs typeface="Arial" panose="020B0604020202020204" pitchFamily="34" charset="0"/>
              </a:rPr>
              <a:t>Process</a:t>
            </a:r>
            <a:r>
              <a:rPr lang="en-US" sz="1400" dirty="0" smtClean="0">
                <a:latin typeface="Arial" panose="020B0604020202020204" pitchFamily="34" charset="0"/>
                <a:cs typeface="Arial" panose="020B0604020202020204" pitchFamily="34" charset="0"/>
              </a:rPr>
              <a:t>: </a:t>
            </a:r>
            <a:r>
              <a:rPr lang="vi-VN" sz="1400" dirty="0" smtClean="0">
                <a:latin typeface="Arial" panose="020B0604020202020204" pitchFamily="34" charset="0"/>
                <a:cs typeface="Arial" panose="020B0604020202020204" pitchFamily="34" charset="0"/>
              </a:rPr>
              <a:t>là </a:t>
            </a:r>
            <a:r>
              <a:rPr lang="vi-VN" sz="1400" dirty="0">
                <a:latin typeface="Arial" panose="020B0604020202020204" pitchFamily="34" charset="0"/>
                <a:cs typeface="Arial" panose="020B0604020202020204" pitchFamily="34" charset="0"/>
              </a:rPr>
              <a:t>một đơn vị công việc của hệ thống. Nó chính là đại diện của một chương trình khi chương trình đó được thực thi. Một tiến trình cần sử dụng các tài nguyên hệ thống như: CPU Time, memory, files và I/O devices để có thể hoàn thành công việc. </a:t>
            </a:r>
            <a:endParaRPr lang="en-US" sz="1400" dirty="0" smtClean="0">
              <a:latin typeface="Arial" panose="020B0604020202020204" pitchFamily="34" charset="0"/>
              <a:cs typeface="Arial" panose="020B0604020202020204" pitchFamily="34" charset="0"/>
            </a:endParaRPr>
          </a:p>
          <a:p>
            <a:pPr>
              <a:buFont typeface="+mj-lt"/>
              <a:buAutoNum type="arabicPeriod"/>
            </a:pP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2 process: </a:t>
            </a:r>
            <a:r>
              <a:rPr lang="en-US" sz="1400" dirty="0" err="1" smtClean="0">
                <a:latin typeface="Arial" panose="020B0604020202020204" pitchFamily="34" charset="0"/>
                <a:cs typeface="Arial" panose="020B0604020202020204" pitchFamily="34" charset="0"/>
              </a:rPr>
              <a:t>Quá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đổi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điệp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nhau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thông</a:t>
            </a:r>
            <a:r>
              <a:rPr lang="en-US" sz="1400" dirty="0" smtClean="0">
                <a:latin typeface="Arial" panose="020B0604020202020204" pitchFamily="34" charset="0"/>
                <a:cs typeface="Arial" panose="020B0604020202020204" pitchFamily="34" charset="0"/>
              </a:rPr>
              <a:t> qua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như</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đường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ống</a:t>
            </a:r>
            <a:r>
              <a:rPr lang="en-US" sz="1400" dirty="0" smtClean="0">
                <a:latin typeface="Arial" panose="020B0604020202020204" pitchFamily="34" charset="0"/>
                <a:cs typeface="Arial" panose="020B0604020202020204" pitchFamily="34" charset="0"/>
              </a:rPr>
              <a:t> pipe, message queue, share memory.</a:t>
            </a:r>
          </a:p>
          <a:p>
            <a:pPr>
              <a:buFont typeface="+mj-lt"/>
              <a:buAutoNum type="arabicPeriod"/>
            </a:pP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a:t>
            </a:r>
          </a:p>
          <a:p>
            <a:pPr>
              <a:buFont typeface="Wingdings" panose="05000000000000000000" pitchFamily="2" charset="2"/>
              <a:buChar char="v"/>
            </a:pP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message queue: </a:t>
            </a:r>
          </a:p>
          <a:p>
            <a:pPr>
              <a:buFontTx/>
              <a:buChar char="-"/>
            </a:pPr>
            <a:r>
              <a:rPr lang="en-US" sz="1400" dirty="0" err="1" smtClean="0">
                <a:latin typeface="Arial" panose="020B0604020202020204" pitchFamily="34" charset="0"/>
                <a:cs typeface="Arial" panose="020B0604020202020204" pitchFamily="34" charset="0"/>
              </a:rPr>
              <a:t>Hệ</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điều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hành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cấp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thông</a:t>
            </a:r>
            <a:r>
              <a:rPr lang="en-US" sz="1400" dirty="0" smtClean="0">
                <a:latin typeface="Arial" panose="020B0604020202020204" pitchFamily="34" charset="0"/>
                <a:cs typeface="Arial" panose="020B0604020202020204" pitchFamily="34" charset="0"/>
              </a:rPr>
              <a:t> qua </a:t>
            </a:r>
            <a:r>
              <a:rPr lang="en-US" sz="1400" dirty="0" err="1" smtClean="0">
                <a:latin typeface="Arial" panose="020B0604020202020204" pitchFamily="34" charset="0"/>
                <a:cs typeface="Arial" panose="020B0604020202020204" pitchFamily="34" charset="0"/>
              </a:rPr>
              <a:t>việc</a:t>
            </a:r>
            <a:r>
              <a:rPr lang="en-US" sz="1400" dirty="0" smtClean="0">
                <a:latin typeface="Arial" panose="020B0604020202020204" pitchFamily="34" charset="0"/>
                <a:cs typeface="Arial" panose="020B0604020202020204" pitchFamily="34" charset="0"/>
              </a:rPr>
              <a:t> chia </a:t>
            </a:r>
            <a:r>
              <a:rPr lang="en-US" sz="1400" dirty="0" err="1" smtClean="0">
                <a:latin typeface="Arial" panose="020B0604020202020204" pitchFamily="34" charset="0"/>
                <a:cs typeface="Arial" panose="020B0604020202020204" pitchFamily="34" charset="0"/>
              </a:rPr>
              <a:t>sẻ</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nguyên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thông</a:t>
            </a:r>
            <a:r>
              <a:rPr lang="en-US" sz="1400" dirty="0" smtClean="0">
                <a:latin typeface="Arial" panose="020B0604020202020204" pitchFamily="34" charset="0"/>
                <a:cs typeface="Arial" panose="020B0604020202020204" pitchFamily="34" charset="0"/>
              </a:rPr>
              <a:t> qua </a:t>
            </a:r>
            <a:r>
              <a:rPr lang="en-US" sz="1400" dirty="0" err="1" smtClean="0">
                <a:latin typeface="Arial" panose="020B0604020202020204" pitchFamily="34" charset="0"/>
                <a:cs typeface="Arial" panose="020B0604020202020204" pitchFamily="34" charset="0"/>
              </a:rPr>
              <a:t>việc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gửi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điệp</a:t>
            </a:r>
            <a:r>
              <a:rPr lang="en-US" sz="1400" dirty="0" smtClean="0">
                <a:latin typeface="Arial" panose="020B0604020202020204" pitchFamily="34" charset="0"/>
                <a:cs typeface="Arial" panose="020B0604020202020204" pitchFamily="34" charset="0"/>
              </a:rPr>
              <a:t>. </a:t>
            </a:r>
          </a:p>
          <a:p>
            <a:pPr>
              <a:buFontTx/>
              <a:buChar char="-"/>
            </a:pPr>
            <a:r>
              <a:rPr lang="en-US" sz="1400" dirty="0" smtClean="0">
                <a:latin typeface="Arial" panose="020B0604020202020204" pitchFamily="34" charset="0"/>
                <a:cs typeface="Arial" panose="020B0604020202020204" pitchFamily="34" charset="0"/>
              </a:rPr>
              <a:t>Hai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P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Q </a:t>
            </a:r>
            <a:r>
              <a:rPr lang="en-US" sz="1400" dirty="0" err="1" smtClean="0">
                <a:latin typeface="Arial" panose="020B0604020202020204" pitchFamily="34" charset="0"/>
                <a:cs typeface="Arial" panose="020B0604020202020204" pitchFamily="34" charset="0"/>
              </a:rPr>
              <a:t>muốn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với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nhau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cần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thiết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mối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kết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sau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P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Q dung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hàm</a:t>
            </a:r>
            <a:r>
              <a:rPr lang="en-US" sz="1400" dirty="0" smtClean="0">
                <a:latin typeface="Arial" panose="020B0604020202020204" pitchFamily="34" charset="0"/>
                <a:cs typeface="Arial" panose="020B0604020202020204" pitchFamily="34" charset="0"/>
              </a:rPr>
              <a:t> IPC(</a:t>
            </a:r>
            <a:r>
              <a:rPr lang="en-US" sz="1400" dirty="0" err="1">
                <a:latin typeface="Arial" panose="020B0604020202020204" pitchFamily="34" charset="0"/>
                <a:cs typeface="Arial" panose="020B0604020202020204" pitchFamily="34" charset="0"/>
              </a:rPr>
              <a:t>Interprocess</a:t>
            </a:r>
            <a:r>
              <a:rPr lang="en-US" sz="1400" dirty="0">
                <a:latin typeface="Arial" panose="020B0604020202020204" pitchFamily="34" charset="0"/>
                <a:cs typeface="Arial" panose="020B0604020202020204" pitchFamily="34" charset="0"/>
              </a:rPr>
              <a:t> communication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thích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hợp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đổi</a:t>
            </a:r>
            <a:r>
              <a:rPr lang="en-US" sz="1400" dirty="0" smtClean="0">
                <a:latin typeface="Arial" panose="020B0604020202020204" pitchFamily="34" charset="0"/>
                <a:cs typeface="Arial" panose="020B0604020202020204" pitchFamily="34" charset="0"/>
              </a:rPr>
              <a:t>.</a:t>
            </a:r>
          </a:p>
          <a:p>
            <a:pPr>
              <a:buFont typeface="Wingdings" panose="05000000000000000000" pitchFamily="2" charset="2"/>
              <a:buChar char="v"/>
            </a:pP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đường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ống</a:t>
            </a:r>
            <a:r>
              <a:rPr lang="en-US" sz="1400" dirty="0" smtClean="0">
                <a:latin typeface="Arial" panose="020B0604020202020204" pitchFamily="34" charset="0"/>
                <a:cs typeface="Arial" panose="020B0604020202020204" pitchFamily="34" charset="0"/>
              </a:rPr>
              <a:t> pipe:</a:t>
            </a:r>
          </a:p>
          <a:p>
            <a:pPr>
              <a:buFontTx/>
              <a:buChar char="-"/>
            </a:pPr>
            <a:r>
              <a:rPr lang="en-US" sz="1400" dirty="0" smtClean="0">
                <a:latin typeface="Arial" panose="020B0604020202020204" pitchFamily="34" charset="0"/>
                <a:cs typeface="Arial" panose="020B0604020202020204" pitchFamily="34" charset="0"/>
              </a:rPr>
              <a:t>Pipe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kênh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xuất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của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chuyển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kia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dưới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dạng</a:t>
            </a:r>
            <a:r>
              <a:rPr lang="en-US" sz="1400" dirty="0" smtClean="0">
                <a:latin typeface="Arial" panose="020B0604020202020204" pitchFamily="34" charset="0"/>
                <a:cs typeface="Arial" panose="020B0604020202020204" pitchFamily="34" charset="0"/>
              </a:rPr>
              <a:t> 1 </a:t>
            </a:r>
            <a:r>
              <a:rPr lang="en-US" sz="1400" dirty="0" err="1" smtClean="0">
                <a:latin typeface="Arial" panose="020B0604020202020204" pitchFamily="34" charset="0"/>
                <a:cs typeface="Arial" panose="020B0604020202020204" pitchFamily="34" charset="0"/>
              </a:rPr>
              <a:t>dòng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bytes.</a:t>
            </a:r>
          </a:p>
          <a:p>
            <a:pPr>
              <a:buFontTx/>
              <a:buChar char="-"/>
            </a:pP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pipe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thiết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2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có</a:t>
            </a:r>
            <a:r>
              <a:rPr lang="en-US" sz="1400" dirty="0" smtClean="0">
                <a:latin typeface="Arial" panose="020B0604020202020204" pitchFamily="34" charset="0"/>
                <a:cs typeface="Arial" panose="020B0604020202020204" pitchFamily="34" charset="0"/>
              </a:rPr>
              <a:t> 1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vào</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pipe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kia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pipe. </a:t>
            </a:r>
            <a:r>
              <a:rPr lang="en-US" sz="1400" dirty="0" err="1" smtClean="0">
                <a:latin typeface="Arial" panose="020B0604020202020204" pitchFamily="34" charset="0"/>
                <a:cs typeface="Arial" panose="020B0604020202020204" pitchFamily="34" charset="0"/>
              </a:rPr>
              <a:t>Thứ</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tự</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truyền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qua pipe </a:t>
            </a:r>
            <a:r>
              <a:rPr lang="en-US" sz="1400" dirty="0" err="1" smtClean="0">
                <a:latin typeface="Arial" panose="020B0604020202020204" pitchFamily="34" charset="0"/>
                <a:cs typeface="Arial" panose="020B0604020202020204" pitchFamily="34" charset="0"/>
              </a:rPr>
              <a:t>tuân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thử</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theo</a:t>
            </a:r>
            <a:r>
              <a:rPr lang="en-US" sz="1400" dirty="0" smtClean="0">
                <a:latin typeface="Arial" panose="020B0604020202020204" pitchFamily="34" charset="0"/>
                <a:cs typeface="Arial" panose="020B0604020202020204" pitchFamily="34" charset="0"/>
              </a:rPr>
              <a:t> FIFO ( First In First Out).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pipe </a:t>
            </a:r>
            <a:r>
              <a:rPr lang="en-US" sz="1400" dirty="0" err="1" smtClean="0">
                <a:latin typeface="Arial" panose="020B0604020202020204" pitchFamily="34" charset="0"/>
                <a:cs typeface="Arial" panose="020B0604020202020204" pitchFamily="34" charset="0"/>
              </a:rPr>
              <a:t>có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kích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thước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giới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hạn</a:t>
            </a:r>
            <a:r>
              <a:rPr lang="en-US" sz="1400" dirty="0" smtClean="0">
                <a:latin typeface="Arial" panose="020B0604020202020204" pitchFamily="34" charset="0"/>
                <a:cs typeface="Arial" panose="020B0604020202020204" pitchFamily="34" charset="0"/>
              </a:rPr>
              <a:t> ( </a:t>
            </a:r>
            <a:r>
              <a:rPr lang="en-US" sz="1400" dirty="0" err="1" smtClean="0">
                <a:latin typeface="Arial" panose="020B0604020202020204" pitchFamily="34" charset="0"/>
                <a:cs typeface="Arial" panose="020B0604020202020204" pitchFamily="34" charset="0"/>
              </a:rPr>
              <a:t>thường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4096 </a:t>
            </a:r>
            <a:r>
              <a:rPr lang="en-US" sz="1400" dirty="0" err="1" smtClean="0">
                <a:latin typeface="Arial" panose="020B0604020202020204" pitchFamily="34" charset="0"/>
                <a:cs typeface="Arial" panose="020B0604020202020204" pitchFamily="34" charset="0"/>
              </a:rPr>
              <a:t>ký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tự</a:t>
            </a:r>
            <a:r>
              <a:rPr lang="en-US" sz="1400" dirty="0" smtClean="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Hình</a:t>
            </a:r>
            <a:r>
              <a:rPr lang="en-US" sz="1400" dirty="0" smtClean="0">
                <a:latin typeface="Arial" panose="020B0604020202020204" pitchFamily="34" charset="0"/>
                <a:cs typeface="Arial" panose="020B0604020202020204" pitchFamily="34" charset="0"/>
              </a:rPr>
              <a:t> minh </a:t>
            </a:r>
            <a:r>
              <a:rPr lang="en-US" sz="1400" dirty="0" err="1" smtClean="0">
                <a:latin typeface="Arial" panose="020B0604020202020204" pitchFamily="34" charset="0"/>
                <a:cs typeface="Arial" panose="020B0604020202020204" pitchFamily="34" charset="0"/>
              </a:rPr>
              <a:t>họa</a:t>
            </a:r>
            <a:r>
              <a:rPr lang="en-US" sz="1400" dirty="0" smtClean="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330" y="6043608"/>
            <a:ext cx="3048425" cy="676369"/>
          </a:xfrm>
          <a:prstGeom prst="rect">
            <a:avLst/>
          </a:prstGeom>
        </p:spPr>
      </p:pic>
    </p:spTree>
    <p:extLst>
      <p:ext uri="{BB962C8B-B14F-4D97-AF65-F5344CB8AC3E}">
        <p14:creationId xmlns:p14="http://schemas.microsoft.com/office/powerpoint/2010/main" val="10252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512" y="181155"/>
            <a:ext cx="9900099" cy="6676845"/>
          </a:xfrm>
        </p:spPr>
        <p:txBody>
          <a:bodyPr>
            <a:normAutofit/>
          </a:bodyPr>
          <a:lstStyle/>
          <a:p>
            <a:pPr>
              <a:buFontTx/>
              <a:buChar char="-"/>
            </a:pP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chỉ</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sử</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dụng</a:t>
            </a:r>
            <a:r>
              <a:rPr lang="en-US" sz="1400" dirty="0" smtClean="0">
                <a:latin typeface="Arial" panose="020B0604020202020204" pitchFamily="34" charset="0"/>
                <a:cs typeface="Arial" panose="020B0604020202020204" pitchFamily="34" charset="0"/>
              </a:rPr>
              <a:t> 1 pipe do </a:t>
            </a:r>
            <a:r>
              <a:rPr lang="en-US" sz="1400" dirty="0" err="1" smtClean="0">
                <a:latin typeface="Arial" panose="020B0604020202020204" pitchFamily="34" charset="0"/>
                <a:cs typeface="Arial" panose="020B0604020202020204" pitchFamily="34" charset="0"/>
              </a:rPr>
              <a:t>nó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tạo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hoặc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thừa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cha. </a:t>
            </a:r>
            <a:r>
              <a:rPr lang="en-US" sz="1400" dirty="0" err="1" smtClean="0">
                <a:latin typeface="Arial" panose="020B0604020202020204" pitchFamily="34" charset="0"/>
                <a:cs typeface="Arial" panose="020B0604020202020204" pitchFamily="34" charset="0"/>
              </a:rPr>
              <a:t>Hệ</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điều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hành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cấp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lời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gọi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hệ</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thống</a:t>
            </a:r>
            <a:r>
              <a:rPr lang="en-US" sz="1400" dirty="0" smtClean="0">
                <a:latin typeface="Arial" panose="020B0604020202020204" pitchFamily="34" charset="0"/>
                <a:cs typeface="Arial" panose="020B0604020202020204" pitchFamily="34" charset="0"/>
              </a:rPr>
              <a:t> r/w </a:t>
            </a:r>
            <a:r>
              <a:rPr lang="en-US" sz="1400" dirty="0" err="1" smtClean="0">
                <a:latin typeface="Arial" panose="020B0604020202020204" pitchFamily="34" charset="0"/>
                <a:cs typeface="Arial" panose="020B0604020202020204" pitchFamily="34" charset="0"/>
              </a:rPr>
              <a:t>cho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hiện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đọc</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ghi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pipe.</a:t>
            </a:r>
          </a:p>
          <a:p>
            <a:pPr>
              <a:buFont typeface="Wingdings" panose="05000000000000000000" pitchFamily="2" charset="2"/>
              <a:buChar char="v"/>
            </a:pP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Share Memory:</a:t>
            </a:r>
          </a:p>
          <a:p>
            <a:pPr>
              <a:buFontTx/>
              <a:buChar char="-"/>
            </a:pP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phép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nhiều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truy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xuất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gọi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chia </a:t>
            </a:r>
            <a:r>
              <a:rPr lang="en-US" sz="1400" dirty="0" err="1" smtClean="0">
                <a:latin typeface="Arial" panose="020B0604020202020204" pitchFamily="34" charset="0"/>
                <a:cs typeface="Arial" panose="020B0604020202020204" pitchFamily="34" charset="0"/>
              </a:rPr>
              <a:t>sẻ</a:t>
            </a:r>
            <a:r>
              <a:rPr lang="en-US" sz="1400" dirty="0" smtClean="0">
                <a:latin typeface="Arial" panose="020B0604020202020204" pitchFamily="34" charset="0"/>
                <a:cs typeface="Arial" panose="020B0604020202020204" pitchFamily="34" charset="0"/>
              </a:rPr>
              <a:t> ( share memory). </a:t>
            </a:r>
            <a:r>
              <a:rPr lang="en-US" sz="1400" dirty="0" err="1" smtClean="0">
                <a:latin typeface="Arial" panose="020B0604020202020204" pitchFamily="34" charset="0"/>
                <a:cs typeface="Arial" panose="020B0604020202020204" pitchFamily="34" charset="0"/>
              </a:rPr>
              <a:t>Không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hoạt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động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truyền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hoạt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động</a:t>
            </a:r>
            <a:r>
              <a:rPr lang="en-US" sz="1400" dirty="0" smtClean="0">
                <a:latin typeface="Arial" panose="020B0604020202020204" pitchFamily="34" charset="0"/>
                <a:cs typeface="Arial" panose="020B0604020202020204" pitchFamily="34" charset="0"/>
              </a:rPr>
              <a:t> ở </a:t>
            </a:r>
            <a:r>
              <a:rPr lang="en-US" sz="1400" dirty="0" err="1" smtClean="0">
                <a:latin typeface="Arial" panose="020B0604020202020204" pitchFamily="34" charset="0"/>
                <a:cs typeface="Arial" panose="020B0604020202020204" pitchFamily="34" charset="0"/>
              </a:rPr>
              <a:t>đây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đơn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giản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chỉ</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đặt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nhiều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truy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a:t>
            </a:r>
          </a:p>
          <a:p>
            <a:pPr>
              <a:buFontTx/>
              <a:buChar char="-"/>
            </a:pPr>
            <a:r>
              <a:rPr lang="en-US" sz="1400" dirty="0" err="1" smtClean="0">
                <a:latin typeface="Arial" panose="020B0604020202020204" pitchFamily="34" charset="0"/>
                <a:cs typeface="Arial" panose="020B0604020202020204" pitchFamily="34" charset="0"/>
              </a:rPr>
              <a:t>Với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chia </a:t>
            </a:r>
            <a:r>
              <a:rPr lang="en-US" sz="1400" dirty="0" err="1" smtClean="0">
                <a:latin typeface="Arial" panose="020B0604020202020204" pitchFamily="34" charset="0"/>
                <a:cs typeface="Arial" panose="020B0604020202020204" pitchFamily="34" charset="0"/>
              </a:rPr>
              <a:t>sẻ</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vật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thông</a:t>
            </a:r>
            <a:r>
              <a:rPr lang="en-US" sz="1400" dirty="0" smtClean="0">
                <a:latin typeface="Arial" panose="020B0604020202020204" pitchFamily="34" charset="0"/>
                <a:cs typeface="Arial" panose="020B0604020202020204" pitchFamily="34" charset="0"/>
              </a:rPr>
              <a:t> qua </a:t>
            </a:r>
            <a:r>
              <a:rPr lang="en-US" sz="1400" dirty="0" err="1" smtClean="0">
                <a:latin typeface="Arial" panose="020B0604020202020204" pitchFamily="34" charset="0"/>
                <a:cs typeface="Arial" panose="020B0604020202020204" pitchFamily="34" charset="0"/>
              </a:rPr>
              <a:t>trung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địa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chỉ</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của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chúng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chia </a:t>
            </a:r>
            <a:r>
              <a:rPr lang="en-US" sz="1400" dirty="0" err="1" smtClean="0">
                <a:latin typeface="Arial" panose="020B0604020202020204" pitchFamily="34" charset="0"/>
                <a:cs typeface="Arial" panose="020B0604020202020204" pitchFamily="34" charset="0"/>
              </a:rPr>
              <a:t>sẻ</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tồn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tại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độc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với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muốn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truy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xuất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phải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gắn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địa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chỉ</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riêng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của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như</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riêng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của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mình</a:t>
            </a:r>
            <a:r>
              <a:rPr lang="en-US" sz="1400" dirty="0" smtClean="0">
                <a:latin typeface="Arial" panose="020B0604020202020204" pitchFamily="34" charset="0"/>
                <a:cs typeface="Arial" panose="020B0604020202020204" pitchFamily="34" charset="0"/>
              </a:rPr>
              <a:t>.</a:t>
            </a:r>
          </a:p>
          <a:p>
            <a:pPr>
              <a:buFontTx/>
              <a:buChar char="-"/>
            </a:pPr>
            <a:r>
              <a:rPr lang="en-US" sz="1400" dirty="0" err="1" smtClean="0">
                <a:latin typeface="Arial" panose="020B0604020202020204" pitchFamily="34" charset="0"/>
                <a:cs typeface="Arial" panose="020B0604020202020204" pitchFamily="34" charset="0"/>
              </a:rPr>
              <a:t>Đây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nhanh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đổi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tuy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nhiên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tính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toàn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vẹn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đảm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bảo</a:t>
            </a:r>
            <a:r>
              <a:rPr lang="en-US" sz="1400" dirty="0" smtClean="0">
                <a:latin typeface="Arial" panose="020B0604020202020204" pitchFamily="34" charset="0"/>
                <a:cs typeface="Arial" panose="020B0604020202020204" pitchFamily="34" charset="0"/>
              </a:rPr>
              <a:t>.</a:t>
            </a:r>
            <a:br>
              <a:rPr lang="en-US" sz="1400" dirty="0" smtClean="0">
                <a:latin typeface="Arial" panose="020B0604020202020204" pitchFamily="34" charset="0"/>
                <a:cs typeface="Arial" panose="020B0604020202020204" pitchFamily="34" charset="0"/>
              </a:rPr>
            </a:br>
            <a:r>
              <a:rPr lang="en-US" sz="1400" dirty="0" err="1" smtClean="0">
                <a:latin typeface="Arial" panose="020B0604020202020204" pitchFamily="34" charset="0"/>
                <a:cs typeface="Arial" panose="020B0604020202020204" pitchFamily="34" charset="0"/>
              </a:rPr>
              <a:t>Tại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Bởi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vì</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Shared Memory,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biết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vừa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rồi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mới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chưa</a:t>
            </a:r>
            <a:r>
              <a:rPr lang="en-US" sz="1400" dirty="0" smtClean="0">
                <a:latin typeface="Arial" panose="020B0604020202020204" pitchFamily="34" charset="0"/>
                <a:cs typeface="Arial" panose="020B0604020202020204" pitchFamily="34" charset="0"/>
              </a:rPr>
              <a:t>? Hai </a:t>
            </a:r>
            <a:r>
              <a:rPr lang="en-US" sz="1400" dirty="0" err="1" smtClean="0">
                <a:latin typeface="Arial" panose="020B0604020202020204" pitchFamily="34" charset="0"/>
                <a:cs typeface="Arial" panose="020B0604020202020204" pitchFamily="34" charset="0"/>
              </a:rPr>
              <a:t>tiến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truy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xuất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chung</a:t>
            </a:r>
            <a:r>
              <a:rPr lang="en-US" sz="1400" dirty="0" smtClean="0">
                <a:latin typeface="Arial" panose="020B0604020202020204" pitchFamily="34" charset="0"/>
                <a:cs typeface="Arial" panose="020B0604020202020204" pitchFamily="34" charset="0"/>
              </a:rPr>
              <a:t> hay </a:t>
            </a:r>
            <a:r>
              <a:rPr lang="en-US" sz="1400" dirty="0" err="1" smtClean="0">
                <a:latin typeface="Arial" panose="020B0604020202020204" pitchFamily="34" charset="0"/>
                <a:cs typeface="Arial" panose="020B0604020202020204" pitchFamily="34" charset="0"/>
              </a:rPr>
              <a:t>không</a:t>
            </a:r>
            <a:r>
              <a:rPr lang="en-US" sz="1400" dirty="0" smtClean="0">
                <a:latin typeface="Arial" panose="020B0604020202020204" pitchFamily="34" charset="0"/>
                <a:cs typeface="Arial" panose="020B0604020202020204" pitchFamily="34" charset="0"/>
              </a:rPr>
              <a:t>?</a:t>
            </a: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651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581" y="653360"/>
            <a:ext cx="8733558" cy="436939"/>
          </a:xfrm>
        </p:spPr>
        <p:txBody>
          <a:bodyPr>
            <a:normAutofit fontScale="90000"/>
          </a:bodyPr>
          <a:lstStyle/>
          <a:p>
            <a:r>
              <a:rPr lang="en-US" dirty="0" err="1" smtClean="0">
                <a:latin typeface="Arial" panose="020B0604020202020204" pitchFamily="34" charset="0"/>
                <a:cs typeface="Arial" panose="020B0604020202020204" pitchFamily="34" charset="0"/>
              </a:rPr>
              <a:t>Sơ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06107" y="1337094"/>
            <a:ext cx="10098506" cy="5598544"/>
          </a:xfrm>
        </p:spPr>
        <p:txBody>
          <a:bodyPr>
            <a:normAutofit/>
          </a:bodyPr>
          <a:lstStyle/>
          <a:p>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Message Queue:</a:t>
            </a:r>
          </a:p>
          <a:p>
            <a:pPr>
              <a:buFontTx/>
              <a:buChar char="-"/>
            </a:pPr>
            <a:r>
              <a:rPr lang="en-US" sz="1400" dirty="0" err="1" smtClean="0">
                <a:latin typeface="Arial" panose="020B0604020202020204" pitchFamily="34" charset="0"/>
                <a:cs typeface="Arial" panose="020B0604020202020204" pitchFamily="34" charset="0"/>
              </a:rPr>
              <a:t>Hình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ảnh</a:t>
            </a:r>
            <a:r>
              <a:rPr lang="en-US" sz="1400" dirty="0" smtClean="0">
                <a:latin typeface="Arial" panose="020B0604020202020204" pitchFamily="34" charset="0"/>
                <a:cs typeface="Arial" panose="020B0604020202020204" pitchFamily="34" charset="0"/>
              </a:rPr>
              <a:t> minh </a:t>
            </a:r>
            <a:r>
              <a:rPr lang="en-US" sz="1400" dirty="0" err="1" smtClean="0">
                <a:latin typeface="Arial" panose="020B0604020202020204" pitchFamily="34" charset="0"/>
                <a:cs typeface="Arial" panose="020B0604020202020204" pitchFamily="34" charset="0"/>
              </a:rPr>
              <a:t>họa</a:t>
            </a:r>
            <a:r>
              <a:rPr lang="en-US" sz="1400" dirty="0" smtClean="0">
                <a:latin typeface="Arial" panose="020B0604020202020204" pitchFamily="34" charset="0"/>
                <a:cs typeface="Arial" panose="020B0604020202020204" pitchFamily="34" charset="0"/>
              </a:rPr>
              <a:t>:</a:t>
            </a:r>
          </a:p>
          <a:p>
            <a:pPr>
              <a:buFontTx/>
              <a:buChar char="-"/>
            </a:pPr>
            <a:r>
              <a:rPr lang="en-US" sz="1400" dirty="0" smtClean="0">
                <a:latin typeface="Arial" panose="020B0604020202020204" pitchFamily="34" charset="0"/>
                <a:cs typeface="Arial" panose="020B0604020202020204" pitchFamily="34" charset="0"/>
              </a:rPr>
              <a:t>Control Flow:</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Step 1: Process 1 </a:t>
            </a:r>
            <a:r>
              <a:rPr lang="en-US" sz="1400" dirty="0" err="1" smtClean="0">
                <a:latin typeface="Arial" panose="020B0604020202020204" pitchFamily="34" charset="0"/>
                <a:cs typeface="Arial" panose="020B0604020202020204" pitchFamily="34" charset="0"/>
              </a:rPr>
              <a:t>khởi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tạo</a:t>
            </a:r>
            <a:r>
              <a:rPr lang="en-US" sz="1400" dirty="0" smtClean="0">
                <a:latin typeface="Arial" panose="020B0604020202020204" pitchFamily="34" charset="0"/>
                <a:cs typeface="Arial" panose="020B0604020202020204" pitchFamily="34" charset="0"/>
              </a:rPr>
              <a:t> message, </a:t>
            </a:r>
            <a:r>
              <a:rPr lang="en-US" sz="1400" dirty="0" err="1" smtClean="0">
                <a:latin typeface="Arial" panose="020B0604020202020204" pitchFamily="34" charset="0"/>
                <a:cs typeface="Arial" panose="020B0604020202020204" pitchFamily="34" charset="0"/>
              </a:rPr>
              <a:t>gửi</a:t>
            </a:r>
            <a:r>
              <a:rPr lang="en-US" sz="1400" dirty="0" smtClean="0">
                <a:latin typeface="Arial" panose="020B0604020202020204" pitchFamily="34" charset="0"/>
                <a:cs typeface="Arial" panose="020B0604020202020204" pitchFamily="34" charset="0"/>
              </a:rPr>
              <a:t> message </a:t>
            </a:r>
            <a:r>
              <a:rPr lang="en-US" sz="1400" dirty="0" err="1" smtClean="0">
                <a:latin typeface="Arial" panose="020B0604020202020204" pitchFamily="34" charset="0"/>
                <a:cs typeface="Arial" panose="020B0604020202020204" pitchFamily="34" charset="0"/>
              </a:rPr>
              <a:t>thông</a:t>
            </a: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qua Message Queue </a:t>
            </a:r>
            <a:r>
              <a:rPr lang="en-US" sz="1400" dirty="0" err="1" smtClean="0">
                <a:latin typeface="Arial" panose="020B0604020202020204" pitchFamily="34" charset="0"/>
                <a:cs typeface="Arial" panose="020B0604020202020204" pitchFamily="34" charset="0"/>
              </a:rPr>
              <a:t>của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hệ</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điều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hành</a:t>
            </a:r>
            <a:r>
              <a:rPr lang="en-US" sz="14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Step 2: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message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lưu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Message Queue (MQ)</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Step 3: Process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ở </a:t>
            </a:r>
            <a:r>
              <a:rPr lang="en-US" sz="1400" dirty="0" err="1" smtClean="0">
                <a:latin typeface="Arial" panose="020B0604020202020204" pitchFamily="34" charset="0"/>
                <a:cs typeface="Arial" panose="020B0604020202020204" pitchFamily="34" charset="0"/>
              </a:rPr>
              <a:t>trạng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thái</a:t>
            </a:r>
            <a:r>
              <a:rPr lang="en-US" sz="1400" dirty="0" smtClean="0">
                <a:latin typeface="Arial" panose="020B0604020202020204" pitchFamily="34" charset="0"/>
                <a:cs typeface="Arial" panose="020B0604020202020204" pitchFamily="34" charset="0"/>
              </a:rPr>
              <a:t> waiting, </a:t>
            </a:r>
            <a:r>
              <a:rPr lang="en-US" sz="1400" dirty="0" err="1" smtClean="0">
                <a:latin typeface="Arial" panose="020B0604020202020204" pitchFamily="34" charset="0"/>
                <a:cs typeface="Arial" panose="020B0604020202020204" pitchFamily="34" charset="0"/>
              </a:rPr>
              <a:t>lắng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nghe</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MQ. </a:t>
            </a:r>
            <a:r>
              <a:rPr lang="en-US" sz="1400" dirty="0" err="1" smtClean="0">
                <a:latin typeface="Arial" panose="020B0604020202020204" pitchFamily="34" charset="0"/>
                <a:cs typeface="Arial" panose="020B0604020202020204" pitchFamily="34" charset="0"/>
              </a:rPr>
              <a:t>Khi</a:t>
            </a:r>
            <a:r>
              <a:rPr lang="en-US" sz="1400" dirty="0" smtClean="0">
                <a:latin typeface="Arial" panose="020B0604020202020204" pitchFamily="34" charset="0"/>
                <a:cs typeface="Arial" panose="020B0604020202020204" pitchFamily="34" charset="0"/>
              </a:rPr>
              <a:t> MQ </a:t>
            </a:r>
            <a:r>
              <a:rPr lang="en-US" sz="1400" dirty="0" err="1" smtClean="0">
                <a:latin typeface="Arial" panose="020B0604020202020204" pitchFamily="34" charset="0"/>
                <a:cs typeface="Arial" panose="020B0604020202020204" pitchFamily="34" charset="0"/>
              </a:rPr>
              <a:t>có</a:t>
            </a:r>
            <a:r>
              <a:rPr lang="en-US" sz="1400" dirty="0" smtClean="0">
                <a:latin typeface="Arial" panose="020B0604020202020204" pitchFamily="34" charset="0"/>
                <a:cs typeface="Arial" panose="020B0604020202020204" pitchFamily="34" charset="0"/>
              </a:rPr>
              <a:t> tin </a:t>
            </a:r>
            <a:r>
              <a:rPr lang="en-US" sz="1400" dirty="0" err="1" smtClean="0">
                <a:latin typeface="Arial" panose="020B0604020202020204" pitchFamily="34" charset="0"/>
                <a:cs typeface="Arial" panose="020B0604020202020204" pitchFamily="34" charset="0"/>
              </a:rPr>
              <a:t>nhắn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mới</a:t>
            </a:r>
            <a:r>
              <a:rPr lang="en-US" sz="1400" dirty="0" smtClean="0">
                <a:latin typeface="Arial" panose="020B0604020202020204" pitchFamily="34" charset="0"/>
                <a:cs typeface="Arial" panose="020B0604020202020204" pitchFamily="34" charset="0"/>
              </a:rPr>
              <a:t>, Process 2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MQ, ta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message </a:t>
            </a:r>
            <a:r>
              <a:rPr lang="en-US" sz="1400" dirty="0" err="1" smtClean="0">
                <a:latin typeface="Arial" panose="020B0604020202020204" pitchFamily="34" charset="0"/>
                <a:cs typeface="Arial" panose="020B0604020202020204" pitchFamily="34" charset="0"/>
              </a:rPr>
              <a:t>đã</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gửi</a:t>
            </a:r>
            <a:r>
              <a:rPr lang="en-US" sz="1400" dirty="0" smtClean="0">
                <a:latin typeface="Arial" panose="020B0604020202020204" pitchFamily="34" charset="0"/>
                <a:cs typeface="Arial" panose="020B0604020202020204" pitchFamily="34" charset="0"/>
              </a:rPr>
              <a:t> ở Process 1.</a:t>
            </a:r>
          </a:p>
          <a:p>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Pipe:</a:t>
            </a:r>
          </a:p>
          <a:p>
            <a:pPr>
              <a:buFontTx/>
              <a:buChar char="-"/>
            </a:pPr>
            <a:r>
              <a:rPr lang="en-US" sz="1400" dirty="0" err="1" smtClean="0">
                <a:latin typeface="Arial" panose="020B0604020202020204" pitchFamily="34" charset="0"/>
                <a:cs typeface="Arial" panose="020B0604020202020204" pitchFamily="34" charset="0"/>
              </a:rPr>
              <a:t>Hình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ảnh</a:t>
            </a:r>
            <a:r>
              <a:rPr lang="en-US" sz="1400" dirty="0" smtClean="0">
                <a:latin typeface="Arial" panose="020B0604020202020204" pitchFamily="34" charset="0"/>
                <a:cs typeface="Arial" panose="020B0604020202020204" pitchFamily="34" charset="0"/>
              </a:rPr>
              <a:t> minh </a:t>
            </a:r>
            <a:r>
              <a:rPr lang="en-US" sz="1400" dirty="0" err="1" smtClean="0">
                <a:latin typeface="Arial" panose="020B0604020202020204" pitchFamily="34" charset="0"/>
                <a:cs typeface="Arial" panose="020B0604020202020204" pitchFamily="34" charset="0"/>
              </a:rPr>
              <a:t>họa</a:t>
            </a:r>
            <a:r>
              <a:rPr lang="en-US" sz="1400" dirty="0" smtClean="0">
                <a:latin typeface="Arial" panose="020B0604020202020204" pitchFamily="34" charset="0"/>
                <a:cs typeface="Arial" panose="020B0604020202020204" pitchFamily="34" charset="0"/>
              </a:rPr>
              <a:t>: 	</a:t>
            </a:r>
          </a:p>
          <a:p>
            <a:pPr>
              <a:buFontTx/>
              <a:buChar char="-"/>
            </a:pPr>
            <a:r>
              <a:rPr lang="en-US" sz="1400" dirty="0" smtClean="0">
                <a:latin typeface="Arial" panose="020B0604020202020204" pitchFamily="34" charset="0"/>
                <a:cs typeface="Arial" panose="020B0604020202020204" pitchFamily="34" charset="0"/>
              </a:rPr>
              <a:t>Control Flow:</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Step 1: Process 1 (P1) </a:t>
            </a:r>
            <a:r>
              <a:rPr lang="en-US" sz="1400" dirty="0" err="1" smtClean="0">
                <a:latin typeface="Arial" panose="020B0604020202020204" pitchFamily="34" charset="0"/>
                <a:cs typeface="Arial" panose="020B0604020202020204" pitchFamily="34" charset="0"/>
              </a:rPr>
              <a:t>đóng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vai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trò</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client, </a:t>
            </a:r>
            <a:r>
              <a:rPr lang="en-US" sz="1400" dirty="0" err="1" smtClean="0">
                <a:latin typeface="Arial" panose="020B0604020202020204" pitchFamily="34" charset="0"/>
                <a:cs typeface="Arial" panose="020B0604020202020204" pitchFamily="34" charset="0"/>
              </a:rPr>
              <a:t>gửi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br>
              <a:rPr lang="en-US" sz="1400" dirty="0" smtClean="0">
                <a:latin typeface="Arial" panose="020B0604020202020204" pitchFamily="34" charset="0"/>
                <a:cs typeface="Arial" panose="020B0604020202020204" pitchFamily="34" charset="0"/>
              </a:rPr>
            </a:br>
            <a:r>
              <a:rPr lang="en-US" sz="1400" dirty="0" err="1" smtClean="0">
                <a:latin typeface="Arial" panose="020B0604020202020204" pitchFamily="34" charset="0"/>
                <a:cs typeface="Arial" panose="020B0604020202020204" pitchFamily="34" charset="0"/>
              </a:rPr>
              <a:t>vào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đường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ống</a:t>
            </a:r>
            <a:r>
              <a:rPr lang="en-US" sz="1400" dirty="0" smtClean="0">
                <a:latin typeface="Arial" panose="020B0604020202020204" pitchFamily="34" charset="0"/>
                <a:cs typeface="Arial" panose="020B0604020202020204" pitchFamily="34" charset="0"/>
              </a:rPr>
              <a:t> pipe, </a:t>
            </a:r>
            <a:r>
              <a:rPr lang="en-US" sz="1400" dirty="0" err="1" smtClean="0">
                <a:latin typeface="Arial" panose="020B0604020202020204" pitchFamily="34" charset="0"/>
                <a:cs typeface="Arial" panose="020B0604020202020204" pitchFamily="34" charset="0"/>
              </a:rPr>
              <a:t>định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nghĩa</a:t>
            </a:r>
            <a:r>
              <a:rPr lang="en-US" sz="1400" dirty="0" smtClean="0">
                <a:latin typeface="Arial" panose="020B0604020202020204" pitchFamily="34" charset="0"/>
                <a:cs typeface="Arial" panose="020B0604020202020204" pitchFamily="34" charset="0"/>
              </a:rPr>
              <a:t> Process 2(P2) </a:t>
            </a:r>
            <a:br>
              <a:rPr lang="en-US" sz="1400" dirty="0" smtClean="0">
                <a:latin typeface="Arial" panose="020B0604020202020204" pitchFamily="34" charset="0"/>
                <a:cs typeface="Arial" panose="020B0604020202020204" pitchFamily="34" charset="0"/>
              </a:rPr>
            </a:br>
            <a:r>
              <a:rPr lang="en-US" sz="1400" dirty="0" err="1" smtClean="0">
                <a:latin typeface="Arial" panose="020B0604020202020204" pitchFamily="34" charset="0"/>
                <a:cs typeface="Arial" panose="020B0604020202020204" pitchFamily="34" charset="0"/>
              </a:rPr>
              <a:t>cần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lúc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P2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vai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trò</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server, </a:t>
            </a:r>
            <a:br>
              <a:rPr lang="en-US" sz="1400" dirty="0" smtClean="0">
                <a:latin typeface="Arial" panose="020B0604020202020204" pitchFamily="34" charset="0"/>
                <a:cs typeface="Arial" panose="020B0604020202020204" pitchFamily="34" charset="0"/>
              </a:rPr>
            </a:br>
            <a:r>
              <a:rPr lang="en-US" sz="1400" dirty="0" err="1" smtClean="0">
                <a:latin typeface="Arial" panose="020B0604020202020204" pitchFamily="34" charset="0"/>
                <a:cs typeface="Arial" panose="020B0604020202020204" pitchFamily="34" charset="0"/>
              </a:rPr>
              <a:t>lắng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nghe</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pipe, </a:t>
            </a:r>
            <a:r>
              <a:rPr lang="en-US" sz="1400" dirty="0" err="1" smtClean="0">
                <a:latin typeface="Arial" panose="020B0604020202020204" pitchFamily="34" charset="0"/>
                <a:cs typeface="Arial" panose="020B0604020202020204" pitchFamily="34" charset="0"/>
              </a:rPr>
              <a:t>chính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P1 </a:t>
            </a:r>
            <a:r>
              <a:rPr lang="en-US" sz="1400" dirty="0" err="1" smtClean="0">
                <a:latin typeface="Arial" panose="020B0604020202020204" pitchFamily="34" charset="0"/>
                <a:cs typeface="Arial" panose="020B0604020202020204" pitchFamily="34" charset="0"/>
              </a:rPr>
              <a:t>gửi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dưới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dạng</a:t>
            </a:r>
            <a:r>
              <a:rPr lang="en-US" sz="1400" dirty="0" smtClean="0">
                <a:latin typeface="Arial" panose="020B0604020202020204" pitchFamily="34" charset="0"/>
                <a:cs typeface="Arial" panose="020B0604020202020204" pitchFamily="34" charset="0"/>
              </a:rPr>
              <a:t> 1 </a:t>
            </a:r>
            <a:r>
              <a:rPr lang="en-US" sz="1400" dirty="0" err="1" smtClean="0">
                <a:latin typeface="Arial" panose="020B0604020202020204" pitchFamily="34" charset="0"/>
                <a:cs typeface="Arial" panose="020B0604020202020204" pitchFamily="34" charset="0"/>
              </a:rPr>
              <a:t>mảng</a:t>
            </a:r>
            <a:r>
              <a:rPr lang="en-US" sz="1400" dirty="0" smtClean="0">
                <a:latin typeface="Arial" panose="020B0604020202020204" pitchFamily="34" charset="0"/>
                <a:cs typeface="Arial" panose="020B0604020202020204" pitchFamily="34" charset="0"/>
              </a:rPr>
              <a:t> bytes </a:t>
            </a:r>
            <a:r>
              <a:rPr lang="en-US" sz="1400" dirty="0" err="1" smtClean="0">
                <a:latin typeface="Arial" panose="020B0604020202020204" pitchFamily="34" charset="0"/>
                <a:cs typeface="Arial" panose="020B0604020202020204" pitchFamily="34" charset="0"/>
              </a:rPr>
              <a:t>theo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FIFO.</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Step 2: P2 </a:t>
            </a:r>
            <a:r>
              <a:rPr lang="en-US" sz="1400" dirty="0" err="1" smtClean="0">
                <a:latin typeface="Arial" panose="020B0604020202020204" pitchFamily="34" charset="0"/>
                <a:cs typeface="Arial" panose="020B0604020202020204" pitchFamily="34" charset="0"/>
              </a:rPr>
              <a:t>xử</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sau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tính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toán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xong</a:t>
            </a:r>
            <a:r>
              <a:rPr lang="en-US" sz="1400" dirty="0" smtClean="0">
                <a:latin typeface="Arial" panose="020B0604020202020204" pitchFamily="34" charset="0"/>
                <a:cs typeface="Arial" panose="020B0604020202020204" pitchFamily="34" charset="0"/>
              </a:rPr>
              <a:t>, P2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đổi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vai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trò</a:t>
            </a: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thành</a:t>
            </a:r>
            <a:r>
              <a:rPr lang="en-US" sz="1400" dirty="0" smtClean="0">
                <a:latin typeface="Arial" panose="020B0604020202020204" pitchFamily="34" charset="0"/>
                <a:cs typeface="Arial" panose="020B0604020202020204" pitchFamily="34" charset="0"/>
              </a:rPr>
              <a:t> client,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P1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server. P2 </a:t>
            </a:r>
            <a:r>
              <a:rPr lang="en-US" sz="1400" dirty="0" err="1" smtClean="0">
                <a:latin typeface="Arial" panose="020B0604020202020204" pitchFamily="34" charset="0"/>
                <a:cs typeface="Arial" panose="020B0604020202020204" pitchFamily="34" charset="0"/>
              </a:rPr>
              <a:t>gửi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đã</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xử</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vào</a:t>
            </a:r>
            <a:r>
              <a:rPr lang="en-US" sz="1400" dirty="0" smtClean="0">
                <a:latin typeface="Arial" panose="020B0604020202020204" pitchFamily="34" charset="0"/>
                <a:cs typeface="Arial" panose="020B0604020202020204" pitchFamily="34" charset="0"/>
              </a:rPr>
              <a:t> pipe, P1 </a:t>
            </a:r>
            <a:r>
              <a:rPr lang="en-US" sz="1400" dirty="0" err="1" smtClean="0">
                <a:latin typeface="Arial" panose="020B0604020202020204" pitchFamily="34" charset="0"/>
                <a:cs typeface="Arial" panose="020B0604020202020204" pitchFamily="34" charset="0"/>
              </a:rPr>
              <a:t>nhận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pipe </a:t>
            </a:r>
            <a:r>
              <a:rPr lang="en-US" sz="1400" dirty="0" err="1" smtClean="0">
                <a:latin typeface="Arial" panose="020B0604020202020204" pitchFamily="34" charset="0"/>
                <a:cs typeface="Arial" panose="020B0604020202020204" pitchFamily="34" charset="0"/>
              </a:rPr>
              <a:t>tương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tự</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như</a:t>
            </a:r>
            <a:r>
              <a:rPr lang="en-US" sz="1400" dirty="0" smtClean="0">
                <a:latin typeface="Arial" panose="020B0604020202020204" pitchFamily="34" charset="0"/>
                <a:cs typeface="Arial" panose="020B0604020202020204" pitchFamily="34" charset="0"/>
              </a:rPr>
              <a:t> Step 1.</a:t>
            </a:r>
          </a:p>
          <a:p>
            <a:pPr marL="0" indent="0">
              <a:buNone/>
            </a:pPr>
            <a:endParaRPr lang="en-US" sz="1400"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303" y="1337094"/>
            <a:ext cx="4486275" cy="14001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303" y="3667799"/>
            <a:ext cx="4486275" cy="2337308"/>
          </a:xfrm>
          <a:prstGeom prst="rect">
            <a:avLst/>
          </a:prstGeom>
        </p:spPr>
      </p:pic>
    </p:spTree>
    <p:extLst>
      <p:ext uri="{BB962C8B-B14F-4D97-AF65-F5344CB8AC3E}">
        <p14:creationId xmlns:p14="http://schemas.microsoft.com/office/powerpoint/2010/main" val="154847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2370" y="1431985"/>
            <a:ext cx="10524226" cy="5426015"/>
          </a:xfrm>
        </p:spPr>
        <p:txBody>
          <a:bodyPr>
            <a:normAutofit/>
          </a:bodyPr>
          <a:lstStyle/>
          <a:p>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Shared Memory:</a:t>
            </a:r>
          </a:p>
          <a:p>
            <a:pPr>
              <a:buFontTx/>
              <a:buChar char="-"/>
            </a:pPr>
            <a:r>
              <a:rPr lang="en-US" sz="1400" dirty="0" err="1" smtClean="0">
                <a:latin typeface="Arial" panose="020B0604020202020204" pitchFamily="34" charset="0"/>
                <a:cs typeface="Arial" panose="020B0604020202020204" pitchFamily="34" charset="0"/>
              </a:rPr>
              <a:t>Hình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ảnh</a:t>
            </a:r>
            <a:r>
              <a:rPr lang="en-US" sz="1400" dirty="0" smtClean="0">
                <a:latin typeface="Arial" panose="020B0604020202020204" pitchFamily="34" charset="0"/>
                <a:cs typeface="Arial" panose="020B0604020202020204" pitchFamily="34" charset="0"/>
              </a:rPr>
              <a:t> minh </a:t>
            </a:r>
            <a:r>
              <a:rPr lang="en-US" sz="1400" dirty="0" err="1" smtClean="0">
                <a:latin typeface="Arial" panose="020B0604020202020204" pitchFamily="34" charset="0"/>
                <a:cs typeface="Arial" panose="020B0604020202020204" pitchFamily="34" charset="0"/>
              </a:rPr>
              <a:t>họa</a:t>
            </a:r>
            <a:r>
              <a:rPr lang="en-US" sz="1400" dirty="0" smtClean="0">
                <a:latin typeface="Arial" panose="020B0604020202020204" pitchFamily="34" charset="0"/>
                <a:cs typeface="Arial" panose="020B0604020202020204" pitchFamily="34" charset="0"/>
              </a:rPr>
              <a:t>: </a:t>
            </a:r>
          </a:p>
          <a:p>
            <a:pPr>
              <a:buFontTx/>
              <a:buChar char="-"/>
            </a:pPr>
            <a:r>
              <a:rPr lang="en-US" sz="1400" dirty="0" smtClean="0">
                <a:latin typeface="Arial" panose="020B0604020202020204" pitchFamily="34" charset="0"/>
                <a:cs typeface="Arial" panose="020B0604020202020204" pitchFamily="34" charset="0"/>
              </a:rPr>
              <a:t>Control Flow:</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Step 1: Process 1(P1)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tạo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file mapping, file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mapping </a:t>
            </a: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1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trên</a:t>
            </a:r>
            <a:r>
              <a:rPr lang="en-US" sz="1400" dirty="0" smtClean="0">
                <a:latin typeface="Arial" panose="020B0604020202020204" pitchFamily="34" charset="0"/>
                <a:cs typeface="Arial" panose="020B0604020202020204" pitchFamily="34" charset="0"/>
              </a:rPr>
              <a:t> RAM </a:t>
            </a:r>
            <a:r>
              <a:rPr lang="en-US" sz="1400" dirty="0" err="1" smtClean="0">
                <a:latin typeface="Arial" panose="020B0604020202020204" pitchFamily="34" charset="0"/>
                <a:cs typeface="Arial" panose="020B0604020202020204" pitchFamily="34" charset="0"/>
              </a:rPr>
              <a:t>để</a:t>
            </a:r>
            <a:r>
              <a:rPr lang="en-US" sz="1400" dirty="0" smtClean="0">
                <a:latin typeface="Arial" panose="020B0604020202020204" pitchFamily="34" charset="0"/>
                <a:cs typeface="Arial" panose="020B0604020202020204" pitchFamily="34" charset="0"/>
              </a:rPr>
              <a:t> mapping</a:t>
            </a:r>
            <a:br>
              <a:rPr lang="en-US" sz="1400" dirty="0" smtClean="0">
                <a:latin typeface="Arial" panose="020B0604020202020204" pitchFamily="34" charset="0"/>
                <a:cs typeface="Arial" panose="020B0604020202020204" pitchFamily="34" charset="0"/>
              </a:rPr>
            </a:br>
            <a:r>
              <a:rPr lang="en-US" sz="1400" dirty="0" err="1" smtClean="0">
                <a:latin typeface="Arial" panose="020B0604020202020204" pitchFamily="34" charset="0"/>
                <a:cs typeface="Arial" panose="020B0604020202020204" pitchFamily="34" charset="0"/>
              </a:rPr>
              <a:t>giữa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file </a:t>
            </a:r>
            <a:r>
              <a:rPr lang="en-US" sz="1400" dirty="0" err="1" smtClean="0">
                <a:latin typeface="Arial" panose="020B0604020202020204" pitchFamily="34" charset="0"/>
                <a:cs typeface="Arial" panose="020B0604020202020204" pitchFamily="34" charset="0"/>
              </a:rPr>
              <a:t>trên</a:t>
            </a:r>
            <a:r>
              <a:rPr lang="en-US" sz="1400" dirty="0" smtClean="0">
                <a:latin typeface="Arial" panose="020B0604020202020204" pitchFamily="34" charset="0"/>
                <a:cs typeface="Arial" panose="020B0604020202020204" pitchFamily="34" charset="0"/>
              </a:rPr>
              <a:t> ổ </a:t>
            </a:r>
            <a:r>
              <a:rPr lang="en-US" sz="1400" dirty="0" err="1" smtClean="0">
                <a:latin typeface="Arial" panose="020B0604020202020204" pitchFamily="34" charset="0"/>
                <a:cs typeface="Arial" panose="020B0604020202020204" pitchFamily="34" charset="0"/>
              </a:rPr>
              <a:t>cứng</a:t>
            </a:r>
            <a:r>
              <a:rPr lang="en-US" sz="1400" dirty="0" smtClean="0">
                <a:latin typeface="Arial" panose="020B0604020202020204" pitchFamily="34" charset="0"/>
                <a:cs typeface="Arial" panose="020B0604020202020204" pitchFamily="34" charset="0"/>
              </a:rPr>
              <a:t>.</a:t>
            </a:r>
            <a:br>
              <a:rPr lang="en-US" sz="1400" dirty="0" smtClean="0">
                <a:latin typeface="Arial" panose="020B0604020202020204" pitchFamily="34" charset="0"/>
                <a:cs typeface="Arial" panose="020B0604020202020204" pitchFamily="34" charset="0"/>
              </a:rPr>
            </a:b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số</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hàm</a:t>
            </a:r>
            <a:r>
              <a:rPr lang="en-US" sz="1400" dirty="0" smtClean="0">
                <a:latin typeface="Arial" panose="020B0604020202020204" pitchFamily="34" charset="0"/>
                <a:cs typeface="Arial" panose="020B0604020202020204" pitchFamily="34" charset="0"/>
              </a:rPr>
              <a:t> Windows </a:t>
            </a:r>
            <a:r>
              <a:rPr lang="en-US" sz="1400" dirty="0" err="1" smtClean="0">
                <a:latin typeface="Arial" panose="020B0604020202020204" pitchFamily="34" charset="0"/>
                <a:cs typeface="Arial" panose="020B0604020202020204" pitchFamily="34" charset="0"/>
              </a:rPr>
              <a:t>cung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cấp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như</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CreateFileMapping</a:t>
            </a:r>
            <a:r>
              <a:rPr lang="en-US" sz="1400" dirty="0" smtClean="0">
                <a:latin typeface="Arial" panose="020B0604020202020204" pitchFamily="34" charset="0"/>
                <a:cs typeface="Arial" panose="020B0604020202020204" pitchFamily="34" charset="0"/>
              </a:rPr>
              <a:t>,</a:t>
            </a:r>
            <a:br>
              <a:rPr lang="en-US" sz="1400" dirty="0" smtClean="0">
                <a:latin typeface="Arial" panose="020B0604020202020204" pitchFamily="34" charset="0"/>
                <a:cs typeface="Arial" panose="020B0604020202020204" pitchFamily="34" charset="0"/>
              </a:rPr>
            </a:br>
            <a:r>
              <a:rPr lang="en-US" sz="1400" dirty="0" err="1" smtClean="0">
                <a:latin typeface="Arial" panose="020B0604020202020204" pitchFamily="34" charset="0"/>
                <a:cs typeface="Arial" panose="020B0604020202020204" pitchFamily="34" charset="0"/>
              </a:rPr>
              <a:t>MapViewOfFile</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OpenFileMapping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CloseHandle</a:t>
            </a:r>
            <a:r>
              <a:rPr lang="en-US" sz="14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Step 2: P1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ghi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tạm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gọi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shared memory,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Process 2(P2)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từ</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Step 3: </a:t>
            </a:r>
            <a:r>
              <a:rPr lang="en-US" sz="1400" dirty="0" err="1" smtClean="0">
                <a:latin typeface="Arial" panose="020B0604020202020204" pitchFamily="34" charset="0"/>
                <a:cs typeface="Arial" panose="020B0604020202020204" pitchFamily="34" charset="0"/>
              </a:rPr>
              <a:t>Để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tránh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sự</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động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bộ</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bộ</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tức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cả</a:t>
            </a:r>
            <a:r>
              <a:rPr lang="en-US" sz="1400" dirty="0" smtClean="0">
                <a:latin typeface="Arial" panose="020B0604020202020204" pitchFamily="34" charset="0"/>
                <a:cs typeface="Arial" panose="020B0604020202020204" pitchFamily="34" charset="0"/>
              </a:rPr>
              <a:t> 2</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process P1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P2 </a:t>
            </a:r>
            <a:r>
              <a:rPr lang="en-US" sz="1400" dirty="0" err="1" smtClean="0">
                <a:latin typeface="Arial" panose="020B0604020202020204" pitchFamily="34" charset="0"/>
                <a:cs typeface="Arial" panose="020B0604020202020204" pitchFamily="34" charset="0"/>
              </a:rPr>
              <a:t>đều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tác</a:t>
            </a:r>
            <a:r>
              <a:rPr lang="en-US" sz="1400" dirty="0" smtClean="0">
                <a:latin typeface="Arial" panose="020B0604020202020204" pitchFamily="34" charset="0"/>
                <a:cs typeface="Arial" panose="020B0604020202020204" pitchFamily="34" charset="0"/>
              </a:rPr>
              <a:t> r/w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vùng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nhớ</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chung</a:t>
            </a: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ta </a:t>
            </a:r>
            <a:r>
              <a:rPr lang="en-US" sz="1400" dirty="0" err="1" smtClean="0">
                <a:latin typeface="Arial" panose="020B0604020202020204" pitchFamily="34" charset="0"/>
                <a:cs typeface="Arial" panose="020B0604020202020204" pitchFamily="34" charset="0"/>
              </a:rPr>
              <a:t>cần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xử</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hàm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về</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đồng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bộ</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liệu</a:t>
            </a:r>
            <a:r>
              <a:rPr lang="en-US" sz="1400" dirty="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2088581" y="653360"/>
            <a:ext cx="8733558" cy="436939"/>
          </a:xfrm>
        </p:spPr>
        <p:txBody>
          <a:bodyPr>
            <a:normAutofit fontScale="90000"/>
          </a:bodyPr>
          <a:lstStyle/>
          <a:p>
            <a:r>
              <a:rPr lang="en-US" dirty="0" err="1" smtClean="0">
                <a:latin typeface="Arial" panose="020B0604020202020204" pitchFamily="34" charset="0"/>
                <a:cs typeface="Arial" panose="020B0604020202020204" pitchFamily="34" charset="0"/>
              </a:rPr>
              <a:t>Sơ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064" y="1431985"/>
            <a:ext cx="5267219" cy="2820838"/>
          </a:xfrm>
          <a:prstGeom prst="rect">
            <a:avLst/>
          </a:prstGeom>
        </p:spPr>
      </p:pic>
    </p:spTree>
    <p:extLst>
      <p:ext uri="{BB962C8B-B14F-4D97-AF65-F5344CB8AC3E}">
        <p14:creationId xmlns:p14="http://schemas.microsoft.com/office/powerpoint/2010/main" val="317858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7" y="624109"/>
            <a:ext cx="4843043" cy="566335"/>
          </a:xfrm>
        </p:spPr>
        <p:txBody>
          <a:bodyPr>
            <a:normAutofit/>
          </a:bodyPr>
          <a:lstStyle/>
          <a:p>
            <a:r>
              <a:rPr lang="en-US" sz="2500" dirty="0" err="1" smtClean="0">
                <a:latin typeface="Arial" panose="020B0604020202020204" pitchFamily="34" charset="0"/>
                <a:cs typeface="Arial" panose="020B0604020202020204" pitchFamily="34" charset="0"/>
              </a:rPr>
              <a:t>Phát</a:t>
            </a:r>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triển</a:t>
            </a:r>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chương</a:t>
            </a:r>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trình</a:t>
            </a:r>
            <a:endParaRPr lang="en-US" sz="2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00996" y="1190443"/>
            <a:ext cx="10446589" cy="5607172"/>
          </a:xfrm>
        </p:spPr>
        <p:txBody>
          <a:bodyPr>
            <a:normAutofit/>
          </a:bodyPr>
          <a:lstStyle/>
          <a:p>
            <a:r>
              <a:rPr lang="en-US" sz="1400" dirty="0" err="1" smtClean="0">
                <a:latin typeface="Arial" panose="020B0604020202020204" pitchFamily="34" charset="0"/>
                <a:cs typeface="Arial" panose="020B0604020202020204" pitchFamily="34" charset="0"/>
              </a:rPr>
              <a:t>Cấu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trúc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chương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trình</a:t>
            </a:r>
            <a:r>
              <a:rPr lang="en-US" sz="1400" dirty="0" smtClean="0">
                <a:latin typeface="Arial" panose="020B0604020202020204" pitchFamily="34" charset="0"/>
                <a:cs typeface="Arial" panose="020B0604020202020204" pitchFamily="34" charset="0"/>
              </a:rPr>
              <a:t>: </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4 project </a:t>
            </a:r>
            <a:r>
              <a:rPr lang="en-US" sz="1400" dirty="0" err="1" smtClean="0">
                <a:latin typeface="Arial" panose="020B0604020202020204" pitchFamily="34" charset="0"/>
                <a:cs typeface="Arial" panose="020B0604020202020204" pitchFamily="34" charset="0"/>
              </a:rPr>
              <a:t>nhỏ</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1 solution,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project 1 </a:t>
            </a:r>
            <a:r>
              <a:rPr lang="en-US" sz="1400" dirty="0" err="1" smtClean="0">
                <a:latin typeface="Arial" panose="020B0604020202020204" pitchFamily="34" charset="0"/>
                <a:cs typeface="Arial" panose="020B0604020202020204" pitchFamily="34" charset="0"/>
              </a:rPr>
              <a:t>tên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Baitaplythuyethedieuhanh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vai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trò</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process 1 </a:t>
            </a:r>
            <a:r>
              <a:rPr lang="en-US" sz="1400" dirty="0" err="1" smtClean="0">
                <a:latin typeface="Arial" panose="020B0604020202020204" pitchFamily="34" charset="0"/>
                <a:cs typeface="Arial" panose="020B0604020202020204" pitchFamily="34" charset="0"/>
              </a:rPr>
              <a:t>trong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dung </a:t>
            </a:r>
            <a:r>
              <a:rPr lang="en-US" sz="1400" dirty="0" err="1" smtClean="0">
                <a:latin typeface="Arial" panose="020B0604020202020204" pitchFamily="34" charset="0"/>
                <a:cs typeface="Arial" panose="020B0604020202020204" pitchFamily="34" charset="0"/>
              </a:rPr>
              <a:t>để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hiện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thị</a:t>
            </a:r>
            <a:r>
              <a:rPr lang="en-US" sz="1400" dirty="0" smtClean="0">
                <a:latin typeface="Arial" panose="020B0604020202020204" pitchFamily="34" charset="0"/>
                <a:cs typeface="Arial" panose="020B0604020202020204" pitchFamily="34" charset="0"/>
              </a:rPr>
              <a:t> UI.</a:t>
            </a:r>
          </a:p>
          <a:p>
            <a:pPr>
              <a:buFont typeface="Wingdings" panose="05000000000000000000" pitchFamily="2" charset="2"/>
              <a:buChar char="Ø"/>
            </a:pP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project 2, 3, 4 </a:t>
            </a:r>
            <a:r>
              <a:rPr lang="en-US" sz="1400" dirty="0" err="1" smtClean="0">
                <a:latin typeface="Arial" panose="020B0604020202020204" pitchFamily="34" charset="0"/>
                <a:cs typeface="Arial" panose="020B0604020202020204" pitchFamily="34" charset="0"/>
              </a:rPr>
              <a:t>lần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lượt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là</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cơ</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giao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Message Queue, Pipe </a:t>
            </a:r>
            <a:r>
              <a:rPr lang="en-US" sz="1400" dirty="0" err="1" smtClean="0">
                <a:latin typeface="Arial" panose="020B0604020202020204" pitchFamily="34" charset="0"/>
                <a:cs typeface="Arial" panose="020B0604020202020204" pitchFamily="34" charset="0"/>
              </a:rPr>
              <a:t>và</a:t>
            </a:r>
            <a:r>
              <a:rPr lang="en-US" sz="1400" dirty="0" smtClean="0">
                <a:latin typeface="Arial" panose="020B0604020202020204" pitchFamily="34" charset="0"/>
                <a:cs typeface="Arial" panose="020B0604020202020204" pitchFamily="34" charset="0"/>
              </a:rPr>
              <a:t> Shared Memory.</a:t>
            </a:r>
          </a:p>
          <a:p>
            <a:r>
              <a:rPr lang="en-US" sz="1400" dirty="0" err="1" smtClean="0">
                <a:latin typeface="Arial" panose="020B0604020202020204" pitchFamily="34" charset="0"/>
                <a:cs typeface="Arial" panose="020B0604020202020204" pitchFamily="34" charset="0"/>
              </a:rPr>
              <a:t>Ngôn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ngữ</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sử</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dụng</a:t>
            </a:r>
            <a:r>
              <a:rPr lang="en-US" sz="1400" dirty="0" smtClean="0">
                <a:latin typeface="Arial" panose="020B0604020202020204" pitchFamily="34" charset="0"/>
                <a:cs typeface="Arial" panose="020B0604020202020204" pitchFamily="34" charset="0"/>
              </a:rPr>
              <a:t>: C# Window Form</a:t>
            </a:r>
          </a:p>
          <a:p>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hàm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chính</a:t>
            </a:r>
            <a:r>
              <a:rPr lang="en-US" sz="14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Project 1 &lt;</a:t>
            </a:r>
            <a:r>
              <a:rPr lang="en-US" sz="1400" dirty="0" err="1" smtClean="0">
                <a:latin typeface="Arial" panose="020B0604020202020204" pitchFamily="34" charset="0"/>
                <a:cs typeface="Arial" panose="020B0604020202020204" pitchFamily="34" charset="0"/>
              </a:rPr>
              <a:t>Baitaplythuyethedieuhanh</a:t>
            </a:r>
            <a:r>
              <a:rPr lang="en-US" sz="1400" dirty="0" smtClean="0">
                <a:latin typeface="Arial" panose="020B0604020202020204" pitchFamily="34" charset="0"/>
                <a:cs typeface="Arial" panose="020B0604020202020204" pitchFamily="34" charset="0"/>
              </a:rPr>
              <a:t>&gt;:</a:t>
            </a:r>
          </a:p>
          <a:p>
            <a:pPr>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Class </a:t>
            </a:r>
            <a:r>
              <a:rPr lang="en-US" sz="1400" dirty="0" err="1" smtClean="0">
                <a:solidFill>
                  <a:srgbClr val="2B91AF"/>
                </a:solidFill>
                <a:latin typeface="Consolas" panose="020B0609020204030204" pitchFamily="49" charset="0"/>
              </a:rPr>
              <a:t>FormMain</a:t>
            </a:r>
            <a:r>
              <a:rPr lang="en-US" sz="1400" dirty="0" smtClean="0">
                <a:solidFill>
                  <a:srgbClr val="2B91AF"/>
                </a:solidFill>
                <a:latin typeface="Consolas" panose="020B0609020204030204" pitchFamily="49" charset="0"/>
              </a:rPr>
              <a:t>:</a:t>
            </a:r>
            <a:endParaRPr lang="en-US" sz="14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smtClean="0">
                <a:latin typeface="Arial" panose="020B0604020202020204" pitchFamily="34" charset="0"/>
                <a:cs typeface="Arial" panose="020B0604020202020204" pitchFamily="34" charset="0"/>
              </a:rPr>
              <a:t> </a:t>
            </a:r>
            <a:r>
              <a:rPr lang="en-US" sz="1200" dirty="0" err="1" smtClean="0">
                <a:solidFill>
                  <a:srgbClr val="000000"/>
                </a:solidFill>
                <a:latin typeface="Consolas" panose="020B0609020204030204" pitchFamily="49" charset="0"/>
              </a:rPr>
              <a:t>SendWithMessageQueue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Gửi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dữ</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liệu</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dữ</a:t>
            </a:r>
            <a:r>
              <a:rPr lang="en-US" sz="1200" dirty="0" smtClean="0">
                <a:solidFill>
                  <a:srgbClr val="000000"/>
                </a:solidFill>
                <a:latin typeface="Consolas" panose="020B0609020204030204" pitchFamily="49" charset="0"/>
              </a:rPr>
              <a:t> 2 process </a:t>
            </a:r>
            <a:r>
              <a:rPr lang="en-US" sz="1200" dirty="0" err="1" smtClean="0">
                <a:solidFill>
                  <a:srgbClr val="000000"/>
                </a:solidFill>
                <a:latin typeface="Consolas" panose="020B0609020204030204" pitchFamily="49" charset="0"/>
              </a:rPr>
              <a:t>sử</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dụng</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MessageQueue</a:t>
            </a:r>
            <a:r>
              <a:rPr lang="en-US" sz="1200" dirty="0" smtClean="0">
                <a:solidFill>
                  <a:srgbClr val="000000"/>
                </a:solidFill>
                <a:latin typeface="Consolas" panose="020B0609020204030204" pitchFamily="49" charset="0"/>
              </a:rPr>
              <a:t>.</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smtClean="0">
                <a:latin typeface="Arial" panose="020B0604020202020204" pitchFamily="34" charset="0"/>
                <a:cs typeface="Arial" panose="020B0604020202020204" pitchFamily="34" charset="0"/>
              </a:rPr>
              <a:t> </a:t>
            </a:r>
            <a:r>
              <a:rPr lang="en-US" sz="1200" dirty="0" err="1">
                <a:solidFill>
                  <a:srgbClr val="000000"/>
                </a:solidFill>
                <a:latin typeface="Consolas" panose="020B0609020204030204" pitchFamily="49" charset="0"/>
              </a:rPr>
              <a:t>ListeningResultMessageQueue</a:t>
            </a:r>
            <a:r>
              <a:rPr lang="en-US" sz="1200" dirty="0">
                <a:solidFill>
                  <a:srgbClr val="000000"/>
                </a:solidFill>
                <a:latin typeface="Consolas" panose="020B0609020204030204" pitchFamily="49" charset="0"/>
              </a:rPr>
              <a:t>(Process process</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Lắng</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nghe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kết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quả</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trả</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về</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từ</a:t>
            </a:r>
            <a:r>
              <a:rPr lang="en-US" sz="1200" dirty="0" smtClean="0">
                <a:solidFill>
                  <a:srgbClr val="000000"/>
                </a:solidFill>
                <a:latin typeface="Consolas" panose="020B0609020204030204" pitchFamily="49" charset="0"/>
              </a:rPr>
              <a:t> process </a:t>
            </a:r>
            <a:r>
              <a:rPr lang="en-US" sz="1200" dirty="0" err="1" smtClean="0">
                <a:solidFill>
                  <a:srgbClr val="000000"/>
                </a:solidFill>
                <a:latin typeface="Consolas" panose="020B0609020204030204" pitchFamily="49" charset="0"/>
              </a:rPr>
              <a:t>thứ</a:t>
            </a:r>
            <a:r>
              <a:rPr lang="en-US" sz="1200" dirty="0" smtClean="0">
                <a:solidFill>
                  <a:srgbClr val="000000"/>
                </a:solidFill>
                <a:latin typeface="Consolas" panose="020B0609020204030204" pitchFamily="49" charset="0"/>
              </a:rPr>
              <a:t> 2.</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SendWithPipe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gửi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dữ</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liệu</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bằng</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cơ</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chế</a:t>
            </a:r>
            <a:r>
              <a:rPr lang="en-US" sz="1200" dirty="0" smtClean="0">
                <a:solidFill>
                  <a:srgbClr val="000000"/>
                </a:solidFill>
                <a:latin typeface="Consolas" panose="020B0609020204030204" pitchFamily="49" charset="0"/>
              </a:rPr>
              <a:t> pipe.</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ListenResultPipe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message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Lắng</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nghe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kết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quả</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trả</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về</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từ</a:t>
            </a:r>
            <a:r>
              <a:rPr lang="en-US" sz="1200" dirty="0" smtClean="0">
                <a:solidFill>
                  <a:srgbClr val="000000"/>
                </a:solidFill>
                <a:latin typeface="Consolas" panose="020B0609020204030204" pitchFamily="49" charset="0"/>
              </a:rPr>
              <a:t> pipe.</a:t>
            </a:r>
            <a:endParaRPr lang="en-US" sz="1200"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en-US" sz="1400" dirty="0" smtClean="0">
                <a:solidFill>
                  <a:srgbClr val="000000"/>
                </a:solidFill>
                <a:latin typeface="Arial" panose="020B0604020202020204" pitchFamily="34" charset="0"/>
                <a:cs typeface="Arial" panose="020B0604020202020204" pitchFamily="34" charset="0"/>
              </a:rPr>
              <a:t>Class </a:t>
            </a:r>
            <a:r>
              <a:rPr lang="en-US" sz="1400" dirty="0" err="1" smtClean="0">
                <a:solidFill>
                  <a:srgbClr val="2B91AF"/>
                </a:solidFill>
                <a:latin typeface="Consolas" panose="020B0609020204030204" pitchFamily="49" charset="0"/>
              </a:rPr>
              <a:t>PipeClient</a:t>
            </a:r>
            <a:r>
              <a:rPr lang="en-US" sz="1400" dirty="0" smtClean="0">
                <a:solidFill>
                  <a:srgbClr val="2B91AF"/>
                </a:solidFill>
                <a:latin typeface="Consolas" panose="020B0609020204030204" pitchFamily="49" charset="0"/>
              </a:rPr>
              <a:t>:</a:t>
            </a:r>
          </a:p>
          <a:p>
            <a:pPr lvl="1">
              <a:buFont typeface="Arial" panose="020B0604020202020204" pitchFamily="34" charset="0"/>
              <a:buChar char="•"/>
            </a:pPr>
            <a:r>
              <a:rPr lang="en-US" sz="1200" dirty="0">
                <a:solidFill>
                  <a:srgbClr val="2B91AF"/>
                </a:solidFill>
                <a:latin typeface="Consolas" panose="020B0609020204030204" pitchFamily="49" charset="0"/>
              </a:rPr>
              <a:t>	</a:t>
            </a:r>
            <a:r>
              <a:rPr lang="en-US" sz="1200" dirty="0">
                <a:solidFill>
                  <a:srgbClr val="0000FF"/>
                </a:solidFill>
                <a:latin typeface="Consolas" panose="020B0609020204030204" pitchFamily="49" charset="0"/>
              </a:rPr>
              <a:t> void</a:t>
            </a:r>
            <a:r>
              <a:rPr lang="en-US" sz="1200" dirty="0">
                <a:solidFill>
                  <a:srgbClr val="000000"/>
                </a:solidFill>
                <a:latin typeface="Consolas" panose="020B0609020204030204" pitchFamily="49" charset="0"/>
              </a:rPr>
              <a:t> Send(</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SendStr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PipeName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Timeout): </a:t>
            </a:r>
            <a:r>
              <a:rPr lang="en-US" sz="1200" dirty="0" err="1" smtClean="0">
                <a:solidFill>
                  <a:srgbClr val="000000"/>
                </a:solidFill>
                <a:latin typeface="Consolas" panose="020B0609020204030204" pitchFamily="49" charset="0"/>
              </a:rPr>
              <a:t>gửi</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dữ</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liệu</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từ</a:t>
            </a:r>
            <a:r>
              <a:rPr lang="en-US" sz="1200" dirty="0" smtClean="0">
                <a:solidFill>
                  <a:srgbClr val="000000"/>
                </a:solidFill>
                <a:latin typeface="Consolas" panose="020B0609020204030204" pitchFamily="49" charset="0"/>
              </a:rPr>
              <a:t> client.</a:t>
            </a:r>
          </a:p>
          <a:p>
            <a:pPr>
              <a:buFont typeface="Wingdings" panose="05000000000000000000" pitchFamily="2" charset="2"/>
              <a:buChar char="ü"/>
            </a:pPr>
            <a:r>
              <a:rPr lang="en-US" sz="1400" dirty="0" smtClean="0">
                <a:solidFill>
                  <a:srgbClr val="000000"/>
                </a:solidFill>
                <a:latin typeface="Consolas" panose="020B0609020204030204" pitchFamily="49" charset="0"/>
              </a:rPr>
              <a:t>Class </a:t>
            </a:r>
            <a:r>
              <a:rPr lang="en-US" sz="1400" dirty="0" err="1" smtClean="0">
                <a:solidFill>
                  <a:srgbClr val="2B91AF"/>
                </a:solidFill>
                <a:latin typeface="Consolas" panose="020B0609020204030204" pitchFamily="49" charset="0"/>
              </a:rPr>
              <a:t>PipeServer</a:t>
            </a:r>
            <a:r>
              <a:rPr lang="en-US" sz="1400" dirty="0" smtClean="0">
                <a:solidFill>
                  <a:srgbClr val="2B91AF"/>
                </a:solidFill>
                <a:latin typeface="Consolas" panose="020B0609020204030204" pitchFamily="49" charset="0"/>
              </a:rPr>
              <a:t>:</a:t>
            </a:r>
          </a:p>
          <a:p>
            <a:pPr lvl="1">
              <a:buFont typeface="Arial" panose="020B0604020202020204" pitchFamily="34" charset="0"/>
              <a:buChar char="•"/>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Listen(</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PipeName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Lắng</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nghe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sự</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kiện</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từ</a:t>
            </a:r>
            <a:r>
              <a:rPr lang="en-US" sz="1200" dirty="0" smtClean="0">
                <a:solidFill>
                  <a:srgbClr val="000000"/>
                </a:solidFill>
                <a:latin typeface="Consolas" panose="020B0609020204030204" pitchFamily="49" charset="0"/>
              </a:rPr>
              <a:t> pipe </a:t>
            </a:r>
            <a:r>
              <a:rPr lang="en-US" sz="1200" dirty="0" err="1" smtClean="0">
                <a:solidFill>
                  <a:srgbClr val="000000"/>
                </a:solidFill>
                <a:latin typeface="Consolas" panose="020B0609020204030204" pitchFamily="49" charset="0"/>
              </a:rPr>
              <a:t>theo</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tên</a:t>
            </a:r>
            <a:r>
              <a:rPr lang="en-US" sz="1200"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9624928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337</TotalTime>
  <Words>1204</Words>
  <Application>Microsoft Office PowerPoint</Application>
  <PresentationFormat>Widescreen</PresentationFormat>
  <Paragraphs>217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Consolas</vt:lpstr>
      <vt:lpstr>Wingdings</vt:lpstr>
      <vt:lpstr>Wingdings 3</vt:lpstr>
      <vt:lpstr>Wisp</vt:lpstr>
      <vt:lpstr>Học viện Kỹ Thuật Quân Sự</vt:lpstr>
      <vt:lpstr>Mục lục</vt:lpstr>
      <vt:lpstr>Tổng quan đề tài</vt:lpstr>
      <vt:lpstr>Phân công công việc </vt:lpstr>
      <vt:lpstr>Cơ sở Lý Thuyết </vt:lpstr>
      <vt:lpstr>PowerPoint Presentation</vt:lpstr>
      <vt:lpstr>Sơ đồ công việc</vt:lpstr>
      <vt:lpstr>Sơ đồ công việc</vt:lpstr>
      <vt:lpstr>Phát triển chương trình</vt:lpstr>
      <vt:lpstr>Phát triển chương trình</vt:lpstr>
      <vt:lpstr>Giao diện người sử dụng</vt:lpstr>
      <vt:lpstr>Giao diện người sử dụng</vt:lpstr>
      <vt:lpstr>Giao diện người sử dụng</vt:lpstr>
      <vt:lpstr>Phụ lục</vt:lpstr>
      <vt:lpstr>Phụ lục</vt:lpstr>
      <vt:lpstr>Phụ lục</vt:lpstr>
      <vt:lpstr>Tài liệu tham khảo</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dc:title>
  <dc:creator>Nam Phạm Tiến</dc:creator>
  <cp:lastModifiedBy>Nam Phạm Tiến</cp:lastModifiedBy>
  <cp:revision>44</cp:revision>
  <dcterms:created xsi:type="dcterms:W3CDTF">2018-11-20T15:38:23Z</dcterms:created>
  <dcterms:modified xsi:type="dcterms:W3CDTF">2018-12-04T01:06:10Z</dcterms:modified>
</cp:coreProperties>
</file>