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304" r:id="rId4"/>
    <p:sldId id="260" r:id="rId5"/>
    <p:sldId id="306" r:id="rId6"/>
    <p:sldId id="293" r:id="rId7"/>
    <p:sldId id="294" r:id="rId8"/>
    <p:sldId id="295" r:id="rId9"/>
    <p:sldId id="296" r:id="rId10"/>
    <p:sldId id="297" r:id="rId11"/>
    <p:sldId id="303" r:id="rId12"/>
    <p:sldId id="307" r:id="rId13"/>
    <p:sldId id="308" r:id="rId14"/>
    <p:sldId id="323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275" r:id="rId28"/>
    <p:sldId id="322" r:id="rId29"/>
    <p:sldId id="277" r:id="rId30"/>
    <p:sldId id="305" r:id="rId31"/>
    <p:sldId id="287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23859F-C3CB-4F0F-B541-DF488891C248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BC34EC-C0FA-44D2-9306-F31E56B1781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9DA16-8048-49E1-BCC5-D7ACFBAB714B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0FCBB-21E0-405E-B69B-37F6ABC68238}" type="slidenum">
              <a:rPr lang="en-US"/>
              <a:pPr/>
              <a:t>27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878EB-790E-450F-B0F1-62E8016C7E73}" type="slidenum">
              <a:rPr lang="en-US"/>
              <a:pPr/>
              <a:t>29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4624C-853C-44F1-B575-78E447319396}" type="slidenum">
              <a:rPr lang="en-US"/>
              <a:pPr/>
              <a:t>31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DEDD7-2143-46B8-B667-9D8726772A6F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3746C-42BE-4873-A009-FBB089C3F166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F75F6-CEAB-4283-85A4-04FDA00AA545}" type="slidenum">
              <a:rPr lang="en-US"/>
              <a:pPr/>
              <a:t>6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803" y="4560899"/>
            <a:ext cx="5363595" cy="43195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3E602-2186-4FF1-B9C0-C606CA8269DB}" type="slidenum">
              <a:rPr lang="en-US"/>
              <a:pPr/>
              <a:t>7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803" y="4560899"/>
            <a:ext cx="5363595" cy="43195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E3D77-6B6B-46E2-9CBA-56BFC60753ED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803" y="4560899"/>
            <a:ext cx="5363595" cy="43195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1129E-4809-4023-9832-82956A26AC89}" type="slidenum">
              <a:rPr lang="en-US"/>
              <a:pPr/>
              <a:t>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803" y="4560899"/>
            <a:ext cx="5363595" cy="43195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CBE68-4A0F-4E11-9F6B-4095EC76BAF2}" type="slidenum">
              <a:rPr lang="en-US"/>
              <a:pPr/>
              <a:t>10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803" y="4560899"/>
            <a:ext cx="5363595" cy="43195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34645-C042-41D4-98BF-CF9F98822FF4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Kevyn Collins-Thompson 2002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369FA2-D7F4-44D1-BBFF-65820F68F5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Kevyn Collins-Thompson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7568A1-F63C-45AF-862B-A3338B6297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EDC2-58F3-4064-87A7-2CC716D8BB16}" type="datetimeFigureOut">
              <a:rPr lang="en-US" smtClean="0"/>
              <a:pPr/>
              <a:t>2/10/2009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A8C0-5E65-4BC7-A968-020BDD36E4A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Boosting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CMPUT 466/551</a:t>
            </a:r>
          </a:p>
          <a:p>
            <a:pPr algn="ctr"/>
            <a:endParaRPr lang="en-US" altLang="zh-CN" dirty="0" smtClean="0">
              <a:ea typeface="宋体" pitchFamily="2" charset="-122"/>
            </a:endParaRPr>
          </a:p>
          <a:p>
            <a:pPr algn="ctr"/>
            <a:r>
              <a:rPr lang="en-US" altLang="zh-CN" dirty="0" smtClean="0">
                <a:ea typeface="宋体" pitchFamily="2" charset="-122"/>
              </a:rPr>
              <a:t>Principal Source: CMU</a:t>
            </a:r>
          </a:p>
        </p:txBody>
      </p:sp>
    </p:spTree>
  </p:cSld>
  <p:clrMapOvr>
    <a:masterClrMapping/>
  </p:clrMapOvr>
  <p:transition advTm="10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Classifier learned by Boosting</a:t>
            </a:r>
          </a:p>
        </p:txBody>
      </p:sp>
      <p:pic>
        <p:nvPicPr>
          <p:cNvPr id="540675" name="Picture 3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95400"/>
            <a:ext cx="7543800" cy="4405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Performance of Boosting with Stumps</a:t>
            </a:r>
            <a:endParaRPr lang="en-CA" dirty="0"/>
          </a:p>
        </p:txBody>
      </p:sp>
      <p:pic>
        <p:nvPicPr>
          <p:cNvPr id="4" name="Picture 3" descr="stumps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2000240"/>
            <a:ext cx="433387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662" y="2285992"/>
            <a:ext cx="109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28662" y="2786058"/>
          <a:ext cx="1689100" cy="711200"/>
        </p:xfrm>
        <a:graphic>
          <a:graphicData uri="http://schemas.openxmlformats.org/presentationml/2006/ole">
            <p:oleObj spid="_x0000_s3073" name="Equation" r:id="rId4" imgW="1688760" imgH="7110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3857628"/>
            <a:ext cx="37925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 are standard  Gaussian variables</a:t>
            </a:r>
          </a:p>
          <a:p>
            <a:endParaRPr lang="en-US" dirty="0" smtClean="0"/>
          </a:p>
          <a:p>
            <a:r>
              <a:rPr lang="en-US" dirty="0" smtClean="0"/>
              <a:t>About 1000 positive and</a:t>
            </a:r>
          </a:p>
          <a:p>
            <a:r>
              <a:rPr lang="en-US" dirty="0" smtClean="0"/>
              <a:t>1000 negative training examples</a:t>
            </a:r>
          </a:p>
          <a:p>
            <a:endParaRPr lang="en-US" dirty="0" smtClean="0"/>
          </a:p>
          <a:p>
            <a:r>
              <a:rPr lang="en-US" dirty="0" smtClean="0"/>
              <a:t>10,000 test observations</a:t>
            </a:r>
          </a:p>
          <a:p>
            <a:endParaRPr lang="en-US" dirty="0" smtClean="0"/>
          </a:p>
          <a:p>
            <a:r>
              <a:rPr lang="en-US" dirty="0" smtClean="0"/>
              <a:t>Weak classifier is a “stump” i.e., </a:t>
            </a:r>
          </a:p>
          <a:p>
            <a:r>
              <a:rPr lang="en-US" dirty="0" smtClean="0"/>
              <a:t>a two-terminal node classification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AdaBoost is Special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/>
              <a:t>The properties of the exponential loss function </a:t>
            </a:r>
            <a:r>
              <a:rPr lang="en-US" sz="2800" i="1" dirty="0"/>
              <a:t>cause</a:t>
            </a:r>
            <a:r>
              <a:rPr lang="en-US" sz="2800" dirty="0"/>
              <a:t> the </a:t>
            </a:r>
            <a:r>
              <a:rPr lang="en-US" sz="2800" dirty="0" err="1"/>
              <a:t>AdaBoost</a:t>
            </a:r>
            <a:r>
              <a:rPr lang="en-US" sz="2800" dirty="0"/>
              <a:t> algorithm to be simple.  </a:t>
            </a: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err="1"/>
              <a:t>AdaBoost’s</a:t>
            </a:r>
            <a:r>
              <a:rPr lang="en-US" sz="2800" dirty="0"/>
              <a:t> closed form solution is in terms of minimized training set error on weighted data.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800" dirty="0"/>
          </a:p>
          <a:p>
            <a:pPr marL="457200" indent="-457200">
              <a:lnSpc>
                <a:spcPct val="90000"/>
              </a:lnSpc>
            </a:pPr>
            <a:r>
              <a:rPr lang="en-US" sz="2800" dirty="0"/>
              <a:t>This simplicity is very special and </a:t>
            </a:r>
            <a:r>
              <a:rPr lang="en-US" sz="2800" i="1" dirty="0"/>
              <a:t>not</a:t>
            </a:r>
            <a:r>
              <a:rPr lang="en-US" sz="2800" dirty="0"/>
              <a:t> true for all loss functions!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Boosting: An Additive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2000240"/>
            <a:ext cx="289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additive model: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29124" y="1857364"/>
          <a:ext cx="1866606" cy="642942"/>
        </p:xfrm>
        <a:graphic>
          <a:graphicData uri="http://schemas.openxmlformats.org/presentationml/2006/ole">
            <p:oleObj spid="_x0000_s53249" name="Equation" r:id="rId3" imgW="114300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52" y="2928934"/>
            <a:ext cx="36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minimize this cost function?</a:t>
            </a: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143240" y="3643314"/>
          <a:ext cx="2697162" cy="642938"/>
        </p:xfrm>
        <a:graphic>
          <a:graphicData uri="http://schemas.openxmlformats.org/presentationml/2006/ole">
            <p:oleObj spid="_x0000_s53250" name="Equation" r:id="rId4" imgW="1650960" imgH="393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7290" y="4786322"/>
            <a:ext cx="3317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: number of training data points</a:t>
            </a:r>
          </a:p>
          <a:p>
            <a:endParaRPr lang="en-US" dirty="0" smtClean="0"/>
          </a:p>
          <a:p>
            <a:r>
              <a:rPr lang="en-US" i="1" dirty="0" smtClean="0"/>
              <a:t>L</a:t>
            </a:r>
            <a:r>
              <a:rPr lang="en-US" dirty="0" smtClean="0"/>
              <a:t>: loss function</a:t>
            </a:r>
          </a:p>
          <a:p>
            <a:endParaRPr lang="en-US" dirty="0" smtClean="0"/>
          </a:p>
          <a:p>
            <a:r>
              <a:rPr lang="en-US" i="1" dirty="0" smtClean="0"/>
              <a:t>b</a:t>
            </a:r>
            <a:r>
              <a:rPr lang="en-US" dirty="0" smtClean="0"/>
              <a:t>: basis functions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7950" y="4857760"/>
            <a:ext cx="2400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optimization is </a:t>
            </a:r>
          </a:p>
          <a:p>
            <a:r>
              <a:rPr lang="en-US" dirty="0" smtClean="0"/>
              <a:t>Non-convex and hard!</a:t>
            </a:r>
          </a:p>
          <a:p>
            <a:endParaRPr lang="en-US" dirty="0" smtClean="0"/>
          </a:p>
          <a:p>
            <a:r>
              <a:rPr lang="en-US" dirty="0" smtClean="0"/>
              <a:t>Boosting takes a greedy</a:t>
            </a:r>
          </a:p>
          <a:p>
            <a:r>
              <a:rPr lang="en-US" dirty="0" smtClean="0"/>
              <a:t>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Boosting: Forward </a:t>
            </a:r>
            <a:r>
              <a:rPr lang="en-US" altLang="zh-CN" dirty="0" err="1">
                <a:ea typeface="宋体" pitchFamily="2" charset="-122"/>
              </a:rPr>
              <a:t>stagewise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greedy search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Adding basis one by one</a:t>
            </a:r>
            <a:endParaRPr lang="en-US" dirty="0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708275"/>
            <a:ext cx="684053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 As Additive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 case:  Squared-error loss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Forward stagewise modeling amounts to just fitting the residuals from previous iteration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Squared-error loss not robust for classification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438400" y="2209800"/>
          <a:ext cx="3352800" cy="812800"/>
        </p:xfrm>
        <a:graphic>
          <a:graphicData uri="http://schemas.openxmlformats.org/presentationml/2006/ole">
            <p:oleObj spid="_x0000_s43010" name="Equation" r:id="rId3" imgW="1625400" imgH="39348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362200" y="3962400"/>
          <a:ext cx="3657600" cy="1314450"/>
        </p:xfrm>
        <a:graphic>
          <a:graphicData uri="http://schemas.openxmlformats.org/presentationml/2006/ole">
            <p:oleObj spid="_x0000_s43011" name="Equation" r:id="rId4" imgW="17398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33400" y="5867400"/>
            <a:ext cx="7405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Note that we use a property of the exponential loss function at this step.</a:t>
            </a:r>
          </a:p>
          <a:p>
            <a:r>
              <a:rPr lang="en-US" sz="2000" b="0" dirty="0"/>
              <a:t>Many other functions (e.g. absolute loss) would start getting in the way…</a:t>
            </a:r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 As Additive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sz="2800"/>
              <a:t>AdaBoost for Classification:  </a:t>
            </a:r>
          </a:p>
          <a:p>
            <a:pPr lvl="1"/>
            <a:r>
              <a:rPr lang="en-US" sz="2400"/>
              <a:t>L(</a:t>
            </a:r>
            <a:r>
              <a:rPr lang="en-US" sz="2400" i="1"/>
              <a:t>y</a:t>
            </a:r>
            <a:r>
              <a:rPr lang="en-US" sz="2400"/>
              <a:t>, </a:t>
            </a:r>
            <a:r>
              <a:rPr lang="en-US" sz="2400" i="1"/>
              <a:t>f 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)) = exp(-</a:t>
            </a:r>
            <a:r>
              <a:rPr lang="en-US" sz="2400" i="1"/>
              <a:t>y </a:t>
            </a:r>
            <a:r>
              <a:rPr lang="en-US" sz="2400"/>
              <a:t>∙ </a:t>
            </a:r>
            <a:r>
              <a:rPr lang="en-US" sz="2400" i="1"/>
              <a:t>f 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))  - the exponential loss function</a:t>
            </a:r>
          </a:p>
          <a:p>
            <a:pPr lvl="1"/>
            <a:r>
              <a:rPr lang="en-US" sz="2400"/>
              <a:t>Margin ≡ </a:t>
            </a:r>
            <a:r>
              <a:rPr lang="en-US" sz="2400" i="1"/>
              <a:t>y </a:t>
            </a:r>
            <a:r>
              <a:rPr lang="en-US" sz="2400"/>
              <a:t>∙ </a:t>
            </a:r>
            <a:r>
              <a:rPr lang="en-US" sz="2400" i="1"/>
              <a:t>f </a:t>
            </a:r>
            <a:r>
              <a:rPr lang="en-US" sz="2400"/>
              <a:t>(</a:t>
            </a:r>
            <a:r>
              <a:rPr lang="en-US" sz="2400" i="1"/>
              <a:t>x)</a:t>
            </a:r>
            <a:endParaRPr lang="en-US" sz="2400"/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76400" y="3344863"/>
          <a:ext cx="5791200" cy="2400300"/>
        </p:xfrm>
        <a:graphic>
          <a:graphicData uri="http://schemas.openxmlformats.org/presentationml/2006/ole">
            <p:oleObj spid="_x0000_s44034" name="Equation" r:id="rId3" imgW="3187440" imgH="1320480" progId="Equation.3">
              <p:embed/>
            </p:oleObj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124200" y="5105400"/>
            <a:ext cx="1981200" cy="533400"/>
          </a:xfrm>
          <a:prstGeom prst="rect">
            <a:avLst/>
          </a:prstGeom>
          <a:solidFill>
            <a:srgbClr val="FF0000">
              <a:alpha val="0"/>
            </a:srgbClr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 rot="16200000">
            <a:off x="7810500" y="5067300"/>
            <a:ext cx="1219200" cy="990600"/>
          </a:xfrm>
          <a:prstGeom prst="curvedUpArrow">
            <a:avLst>
              <a:gd name="adj1" fmla="val 24615"/>
              <a:gd name="adj2" fmla="val 492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257800" y="5105400"/>
            <a:ext cx="2133600" cy="533400"/>
          </a:xfrm>
          <a:prstGeom prst="rect">
            <a:avLst/>
          </a:prstGeom>
          <a:solidFill>
            <a:srgbClr val="FF0000">
              <a:alpha val="0"/>
            </a:srgbClr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 As Additive Model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>
            <p:ph idx="1"/>
          </p:nvPr>
        </p:nvGraphicFramePr>
        <p:xfrm>
          <a:off x="1143000" y="2198688"/>
          <a:ext cx="6858000" cy="4075112"/>
        </p:xfrm>
        <a:graphic>
          <a:graphicData uri="http://schemas.openxmlformats.org/presentationml/2006/ole">
            <p:oleObj spid="_x0000_s45058" name="Equation" r:id="rId3" imgW="4444920" imgH="2641320" progId="Equation.3">
              <p:embed/>
            </p:oleObj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93725" y="37068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85800" y="1524000"/>
            <a:ext cx="588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First assume that </a:t>
            </a:r>
            <a:r>
              <a:rPr lang="el-GR" sz="2400" b="0"/>
              <a:t>β</a:t>
            </a:r>
            <a:r>
              <a:rPr lang="en-US" sz="2400" b="0"/>
              <a:t> is constant, and minimize G:</a:t>
            </a:r>
            <a:endParaRPr lang="el-GR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65150" y="1524000"/>
            <a:ext cx="77406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 dirty="0"/>
              <a:t>First assume that </a:t>
            </a:r>
            <a:r>
              <a:rPr lang="el-GR" sz="2400" b="0" dirty="0"/>
              <a:t>β</a:t>
            </a:r>
            <a:r>
              <a:rPr lang="en-US" sz="2400" b="0" dirty="0"/>
              <a:t> is constant, and minimize G: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r>
              <a:rPr lang="en-US" sz="2400" b="0" dirty="0"/>
              <a:t>So if we choose G such that training error </a:t>
            </a:r>
            <a:r>
              <a:rPr lang="en-US" sz="2400" b="0" i="1" dirty="0" err="1"/>
              <a:t>err</a:t>
            </a:r>
            <a:r>
              <a:rPr lang="en-US" sz="2400" b="0" i="1" baseline="-25000" dirty="0" err="1"/>
              <a:t>m</a:t>
            </a:r>
            <a:r>
              <a:rPr lang="en-US" sz="2400" b="0" i="1" baseline="-25000" dirty="0"/>
              <a:t> </a:t>
            </a:r>
            <a:r>
              <a:rPr lang="en-US" sz="2400" b="0" dirty="0"/>
              <a:t>on the weighted data is minimized, that’s our optimal G. </a:t>
            </a:r>
            <a:endParaRPr lang="el-GR" sz="2400" b="0" i="1" dirty="0"/>
          </a:p>
        </p:txBody>
      </p:sp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 As Additive Model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>
            <p:ph idx="1"/>
          </p:nvPr>
        </p:nvGraphicFramePr>
        <p:xfrm>
          <a:off x="1143000" y="2590800"/>
          <a:ext cx="6858000" cy="2719388"/>
        </p:xfrm>
        <a:graphic>
          <a:graphicData uri="http://schemas.openxmlformats.org/presentationml/2006/ole">
            <p:oleObj spid="_x0000_s46082" name="Equation" r:id="rId3" imgW="2946240" imgH="1168200" progId="Equation.3">
              <p:embed/>
            </p:oleObj>
          </a:graphicData>
        </a:graphic>
      </p:graphicFrame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93725" y="37068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810000" y="2667000"/>
            <a:ext cx="3429000" cy="1828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4114800" y="4648200"/>
            <a:ext cx="6096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 As Additive Model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ph idx="1"/>
          </p:nvPr>
        </p:nvGraphicFramePr>
        <p:xfrm>
          <a:off x="2667000" y="2514600"/>
          <a:ext cx="3648075" cy="3962400"/>
        </p:xfrm>
        <a:graphic>
          <a:graphicData uri="http://schemas.openxmlformats.org/presentationml/2006/ole">
            <p:oleObj spid="_x0000_s47106" name="Equation" r:id="rId3" imgW="1917360" imgH="2082600" progId="Equation.3">
              <p:embed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93725" y="37068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429000" y="3048000"/>
            <a:ext cx="2438400" cy="533400"/>
          </a:xfrm>
          <a:prstGeom prst="rect">
            <a:avLst/>
          </a:prstGeom>
          <a:solidFill>
            <a:srgbClr val="FF0000">
              <a:alpha val="0"/>
            </a:srgbClr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934200" y="4343400"/>
            <a:ext cx="1905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0"/>
              <a:t>Another property of the exponential loss function is that we get an especially simple derivative</a:t>
            </a:r>
          </a:p>
        </p:txBody>
      </p:sp>
      <p:sp>
        <p:nvSpPr>
          <p:cNvPr id="71688" name="AutoShape 8"/>
          <p:cNvSpPr>
            <a:spLocks noChangeArrowheads="1"/>
          </p:cNvSpPr>
          <p:nvPr/>
        </p:nvSpPr>
        <p:spPr bwMode="auto">
          <a:xfrm flipH="1">
            <a:off x="6781800" y="2971800"/>
            <a:ext cx="685800" cy="1295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838200" y="1371600"/>
            <a:ext cx="6019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0"/>
              <a:t>Next, assume we have found this G, so given G, we next minimize </a:t>
            </a:r>
            <a:r>
              <a:rPr lang="el-GR" sz="2800" b="0"/>
              <a:t>β</a:t>
            </a:r>
            <a:r>
              <a:rPr lang="en-US" sz="2800" b="0"/>
              <a:t>:</a:t>
            </a:r>
            <a:endParaRPr lang="el-GR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Boosting Idea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	</a:t>
            </a:r>
            <a:r>
              <a:rPr lang="en-US" altLang="zh-CN" sz="2800" dirty="0" smtClean="0">
                <a:ea typeface="宋体" pitchFamily="2" charset="-122"/>
              </a:rPr>
              <a:t>We have a weak classifier, i.e., it’s error rate is slightly better than 0.5.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	</a:t>
            </a:r>
            <a:r>
              <a:rPr lang="en-US" altLang="zh-CN" sz="2800" dirty="0" smtClean="0">
                <a:ea typeface="宋体" pitchFamily="2" charset="-122"/>
              </a:rPr>
              <a:t>Boosting combines a lot of such weak learners to make a strong classifier (the error rate of which is much less than 0.5)</a:t>
            </a:r>
            <a:endParaRPr lang="en-US" altLang="zh-CN" sz="2800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	</a:t>
            </a:r>
            <a:endParaRPr lang="en-US" sz="2800" dirty="0"/>
          </a:p>
        </p:txBody>
      </p:sp>
    </p:spTree>
  </p:cSld>
  <p:clrMapOvr>
    <a:masterClrMapping/>
  </p:clrMapOvr>
  <p:transition advTm="15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Boosting: Practical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to stop?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Most improvement for first 5 to 10 classifiers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Significant gains up to 25 classifiers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Generalization error can continue to improve</a:t>
            </a:r>
            <a:br>
              <a:rPr lang="en-US" sz="2400" dirty="0"/>
            </a:br>
            <a:r>
              <a:rPr lang="en-US" sz="2400" dirty="0"/>
              <a:t>even after training error is zero!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Methods: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Cross-validation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Discrete estimate of expected generalization error </a:t>
            </a:r>
            <a:r>
              <a:rPr lang="en-US" sz="2000" i="1" dirty="0"/>
              <a:t>E</a:t>
            </a:r>
            <a:r>
              <a:rPr lang="en-US" sz="2000" i="1" baseline="-25000" dirty="0"/>
              <a:t>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How are bias and variance affected?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Variance </a:t>
            </a:r>
            <a:r>
              <a:rPr lang="en-US" sz="2000" i="1" dirty="0"/>
              <a:t>usually</a:t>
            </a:r>
            <a:r>
              <a:rPr lang="en-US" sz="2000" dirty="0"/>
              <a:t> decreases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Boosting can give reduction in both bias and </a:t>
            </a:r>
            <a:r>
              <a:rPr lang="en-US" sz="2000" dirty="0" smtClean="0"/>
              <a:t>variance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Boosting: Practical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can boosting have problems?</a:t>
            </a:r>
          </a:p>
          <a:p>
            <a:pPr lvl="1"/>
            <a:r>
              <a:rPr lang="en-US"/>
              <a:t>Not enough data</a:t>
            </a:r>
          </a:p>
          <a:p>
            <a:pPr lvl="1"/>
            <a:r>
              <a:rPr lang="en-US"/>
              <a:t>Really weak learner</a:t>
            </a:r>
          </a:p>
          <a:p>
            <a:pPr lvl="1"/>
            <a:r>
              <a:rPr lang="en-US"/>
              <a:t>Really strong learner</a:t>
            </a:r>
          </a:p>
          <a:p>
            <a:pPr lvl="1"/>
            <a:r>
              <a:rPr lang="en-US"/>
              <a:t>Very noisy data</a:t>
            </a:r>
          </a:p>
          <a:p>
            <a:pPr lvl="2"/>
            <a:r>
              <a:rPr lang="en-US"/>
              <a:t>Although this can be mitigated</a:t>
            </a:r>
          </a:p>
          <a:p>
            <a:pPr lvl="2"/>
            <a:r>
              <a:rPr lang="en-US"/>
              <a:t>e.g. detecting outliers, or regularization methods</a:t>
            </a:r>
          </a:p>
          <a:p>
            <a:pPr lvl="2"/>
            <a:r>
              <a:rPr lang="en-US"/>
              <a:t>Boosting can be used to </a:t>
            </a:r>
            <a:r>
              <a:rPr lang="en-US" i="1"/>
              <a:t>detect</a:t>
            </a:r>
            <a:r>
              <a:rPr lang="en-US"/>
              <a:t> noise</a:t>
            </a:r>
          </a:p>
          <a:p>
            <a:pPr lvl="3"/>
            <a:r>
              <a:rPr lang="en-US"/>
              <a:t>Look for very high weights</a:t>
            </a:r>
          </a:p>
          <a:p>
            <a:pPr lvl="1"/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Minimizers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do we care about them?</a:t>
            </a:r>
          </a:p>
          <a:p>
            <a:r>
              <a:rPr lang="en-US" sz="2800" dirty="0"/>
              <a:t>We try to approximate the optimal </a:t>
            </a:r>
            <a:r>
              <a:rPr lang="en-US" sz="2800" dirty="0" err="1"/>
              <a:t>Bayes</a:t>
            </a:r>
            <a:r>
              <a:rPr lang="en-US" sz="2800" dirty="0"/>
              <a:t> classifier: predict the label with the largest likelihood</a:t>
            </a:r>
          </a:p>
          <a:p>
            <a:r>
              <a:rPr lang="en-US" sz="2800" dirty="0"/>
              <a:t>All we really care about is finding a function that has the same sign response as optimal </a:t>
            </a:r>
            <a:r>
              <a:rPr lang="en-US" sz="2800" dirty="0" err="1"/>
              <a:t>Bayes</a:t>
            </a:r>
            <a:endParaRPr lang="en-US" sz="2800" dirty="0"/>
          </a:p>
          <a:p>
            <a:r>
              <a:rPr lang="en-US" sz="2800" dirty="0"/>
              <a:t>By approximating the population </a:t>
            </a:r>
            <a:r>
              <a:rPr lang="en-US" sz="2800" dirty="0" err="1"/>
              <a:t>minimizer</a:t>
            </a:r>
            <a:r>
              <a:rPr lang="en-US" sz="2800" dirty="0"/>
              <a:t>, (which must satisfy certain weak conditions) we approximate the optimal </a:t>
            </a:r>
            <a:r>
              <a:rPr lang="en-US" sz="2800" dirty="0" err="1"/>
              <a:t>Bayes</a:t>
            </a:r>
            <a:r>
              <a:rPr lang="en-US" sz="2800" dirty="0"/>
              <a:t> </a:t>
            </a:r>
            <a:r>
              <a:rPr lang="en-US" sz="2800" dirty="0" smtClean="0"/>
              <a:t>classifier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Exponential Loss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524000"/>
            <a:ext cx="716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Leads to simple decomposition into observation weights + weak classifier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Smooth with gradually changing derivatives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Convex</a:t>
            </a:r>
          </a:p>
          <a:p>
            <a:pPr>
              <a:lnSpc>
                <a:spcPct val="90000"/>
              </a:lnSpc>
            </a:pPr>
            <a:r>
              <a:rPr lang="en-US" sz="280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Incorrectly classified outliers may get weighted too heavily (exponentially increased weights), leading to over-sensitivity to noise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514600" y="1371600"/>
          <a:ext cx="4038600" cy="825500"/>
        </p:xfrm>
        <a:graphic>
          <a:graphicData uri="http://schemas.openxmlformats.org/presentationml/2006/ole">
            <p:oleObj spid="_x0000_s48130" name="Equation" r:id="rId3" imgW="11174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Squared Error Loss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ph idx="1"/>
          </p:nvPr>
        </p:nvGraphicFramePr>
        <p:xfrm>
          <a:off x="1676400" y="2438400"/>
          <a:ext cx="5562600" cy="3352800"/>
        </p:xfrm>
        <a:graphic>
          <a:graphicData uri="http://schemas.openxmlformats.org/presentationml/2006/ole">
            <p:oleObj spid="_x0000_s49154" name="Equation" r:id="rId3" imgW="1942920" imgH="1218960" progId="Equation.3">
              <p:embed/>
            </p:oleObj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42910" y="1571612"/>
            <a:ext cx="7591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0" dirty="0" smtClean="0"/>
              <a:t>Explanation of Fig</a:t>
            </a:r>
            <a:r>
              <a:rPr lang="en-US" b="0" dirty="0"/>
              <a:t>. </a:t>
            </a:r>
            <a:r>
              <a:rPr lang="en-US" b="0" dirty="0" smtClean="0"/>
              <a:t>10.4: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Other Loss Functions For Classification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Logistic Loss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Very similar population minimizer to exponential</a:t>
            </a:r>
          </a:p>
          <a:p>
            <a:pPr>
              <a:lnSpc>
                <a:spcPct val="80000"/>
              </a:lnSpc>
            </a:pPr>
            <a:r>
              <a:rPr lang="en-US" sz="2800"/>
              <a:t>Similar behavior for positive margins, very different for negative margins</a:t>
            </a:r>
          </a:p>
          <a:p>
            <a:pPr>
              <a:lnSpc>
                <a:spcPct val="80000"/>
              </a:lnSpc>
            </a:pPr>
            <a:r>
              <a:rPr lang="en-US" sz="2800"/>
              <a:t>Logistic is more robust against outliers and misspecified data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2362200"/>
          <a:ext cx="4572000" cy="574675"/>
        </p:xfrm>
        <a:graphic>
          <a:graphicData uri="http://schemas.openxmlformats.org/presentationml/2006/ole">
            <p:oleObj spid="_x0000_s50178" name="Equation" r:id="rId3" imgW="20192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Other Loss Functions For Classification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Hinge (SVM)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General Hinge (SVM)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These can give improved robustness or accuracy, but require more complex optimization methods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Boosting with exponential loss is </a:t>
            </a:r>
            <a:r>
              <a:rPr lang="en-US" sz="2400" i="1"/>
              <a:t>linear</a:t>
            </a:r>
            <a:r>
              <a:rPr lang="en-US" sz="2400"/>
              <a:t> optimization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SVM is </a:t>
            </a:r>
            <a:r>
              <a:rPr lang="en-US" sz="2400" i="1"/>
              <a:t>quadratic</a:t>
            </a:r>
            <a:r>
              <a:rPr lang="en-US" sz="2400"/>
              <a:t> optimization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524000" y="2209800"/>
          <a:ext cx="3810000" cy="457200"/>
        </p:xfrm>
        <a:graphic>
          <a:graphicData uri="http://schemas.openxmlformats.org/presentationml/2006/ole">
            <p:oleObj spid="_x0000_s51202" name="Equation" r:id="rId3" imgW="1904760" imgH="22860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600200" y="3505200"/>
          <a:ext cx="5867400" cy="536575"/>
        </p:xfrm>
        <a:graphic>
          <a:graphicData uri="http://schemas.openxmlformats.org/presentationml/2006/ole">
            <p:oleObj spid="_x0000_s51203" name="Equation" r:id="rId4" imgW="26413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Robustness of different Loss function</a:t>
            </a:r>
            <a:endParaRPr lang="en-US"/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87450" y="1196975"/>
            <a:ext cx="6638925" cy="49514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Functions for Regression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r>
              <a:rPr lang="en-US" sz="2800"/>
              <a:t>Squared-error Loss weights outliers very highly</a:t>
            </a:r>
          </a:p>
          <a:p>
            <a:pPr lvl="1"/>
            <a:r>
              <a:rPr lang="en-US" sz="2400"/>
              <a:t>More sensitive to noise, long-tailed error distributions</a:t>
            </a:r>
          </a:p>
          <a:p>
            <a:r>
              <a:rPr lang="en-US" sz="2800"/>
              <a:t>Absolute Loss</a:t>
            </a:r>
          </a:p>
          <a:p>
            <a:r>
              <a:rPr lang="en-US" sz="2800"/>
              <a:t>Huber Loss is hybrid: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47800" y="4038600"/>
          <a:ext cx="5562600" cy="1350963"/>
        </p:xfrm>
        <a:graphic>
          <a:graphicData uri="http://schemas.openxmlformats.org/presentationml/2006/ole">
            <p:oleObj spid="_x0000_s52226" name="Equation" r:id="rId3" imgW="2616120" imgH="63468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Robust Loss function for Regression</a:t>
            </a:r>
            <a:endParaRPr lang="en-US"/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1557338"/>
            <a:ext cx="8218487" cy="4530725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Boosting: Combining Classifiers</a:t>
            </a:r>
            <a:endParaRPr lang="en-CA" dirty="0"/>
          </a:p>
        </p:txBody>
      </p:sp>
      <p:pic>
        <p:nvPicPr>
          <p:cNvPr id="4" name="Content Placeholder 3" descr="boosting.t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992" y="1600200"/>
            <a:ext cx="6040015" cy="4525963"/>
          </a:xfrm>
        </p:spPr>
      </p:pic>
      <p:sp>
        <p:nvSpPr>
          <p:cNvPr id="5" name="TextBox 4"/>
          <p:cNvSpPr txBox="1"/>
          <p:nvPr/>
        </p:nvSpPr>
        <p:spPr>
          <a:xfrm>
            <a:off x="5857884" y="5857892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‘weighted sample?’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Boosting and SVM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Boosting increases the margin “</a:t>
            </a:r>
            <a:r>
              <a:rPr lang="en-CA" i="1" dirty="0" err="1" smtClean="0"/>
              <a:t>yf</a:t>
            </a:r>
            <a:r>
              <a:rPr lang="en-CA" dirty="0" smtClean="0"/>
              <a:t>(</a:t>
            </a:r>
            <a:r>
              <a:rPr lang="en-CA" i="1" dirty="0" smtClean="0"/>
              <a:t>x</a:t>
            </a:r>
            <a:r>
              <a:rPr lang="en-CA" dirty="0" smtClean="0"/>
              <a:t>)” by additive </a:t>
            </a:r>
            <a:r>
              <a:rPr lang="en-CA" dirty="0" err="1" smtClean="0"/>
              <a:t>stagewise</a:t>
            </a:r>
            <a:r>
              <a:rPr lang="en-CA" dirty="0" smtClean="0"/>
              <a:t> optimization</a:t>
            </a:r>
          </a:p>
          <a:p>
            <a:r>
              <a:rPr lang="en-CA" dirty="0" smtClean="0"/>
              <a:t>SVM also maximizes the margin “</a:t>
            </a:r>
            <a:r>
              <a:rPr lang="en-CA" i="1" dirty="0" err="1" smtClean="0"/>
              <a:t>yf</a:t>
            </a:r>
            <a:r>
              <a:rPr lang="en-CA" dirty="0" smtClean="0"/>
              <a:t>(</a:t>
            </a:r>
            <a:r>
              <a:rPr lang="en-CA" i="1" dirty="0" smtClean="0"/>
              <a:t>x</a:t>
            </a:r>
            <a:r>
              <a:rPr lang="en-CA" dirty="0" smtClean="0"/>
              <a:t>)”</a:t>
            </a:r>
          </a:p>
          <a:p>
            <a:r>
              <a:rPr lang="en-CA" dirty="0" smtClean="0"/>
              <a:t>The difference is in the loss function– </a:t>
            </a:r>
            <a:r>
              <a:rPr lang="en-CA" dirty="0" err="1" smtClean="0"/>
              <a:t>Adaboost</a:t>
            </a:r>
            <a:r>
              <a:rPr lang="en-CA" dirty="0" smtClean="0"/>
              <a:t> uses exponential loss, while SVM uses “hinge loss” function</a:t>
            </a:r>
          </a:p>
          <a:p>
            <a:r>
              <a:rPr lang="en-CA" dirty="0" smtClean="0"/>
              <a:t>SVM is more robust to outliers than </a:t>
            </a:r>
            <a:r>
              <a:rPr lang="en-CA" dirty="0" err="1" smtClean="0"/>
              <a:t>Adaboost</a:t>
            </a:r>
            <a:endParaRPr lang="en-CA" dirty="0" smtClean="0"/>
          </a:p>
          <a:p>
            <a:r>
              <a:rPr lang="en-CA" dirty="0" smtClean="0"/>
              <a:t>Boosting can turn base weak classifiers into a strong one, SVM itself is a strong classifier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Summary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Boosting </a:t>
            </a:r>
            <a:r>
              <a:rPr lang="en-US" altLang="zh-CN" dirty="0" smtClean="0">
                <a:ea typeface="宋体" pitchFamily="2" charset="-122"/>
              </a:rPr>
              <a:t>combines weak learners to obtain a strong one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From the optimization perspective, boosting is a forward stage-wise minimization to maximize a classification/regression margin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It’s robustness </a:t>
            </a:r>
            <a:r>
              <a:rPr lang="en-US" altLang="zh-CN" dirty="0" smtClean="0">
                <a:ea typeface="宋体" pitchFamily="2" charset="-122"/>
              </a:rPr>
              <a:t>depends on the </a:t>
            </a:r>
            <a:r>
              <a:rPr lang="en-US" altLang="zh-CN" dirty="0">
                <a:ea typeface="宋体" pitchFamily="2" charset="-122"/>
              </a:rPr>
              <a:t>choice of the Loss </a:t>
            </a:r>
            <a:r>
              <a:rPr lang="en-US" altLang="zh-CN" dirty="0" smtClean="0">
                <a:ea typeface="宋体" pitchFamily="2" charset="-122"/>
              </a:rPr>
              <a:t>function</a:t>
            </a:r>
          </a:p>
          <a:p>
            <a:r>
              <a:rPr lang="en-US" dirty="0" smtClean="0">
                <a:ea typeface="宋体" pitchFamily="2" charset="-122"/>
              </a:rPr>
              <a:t>Boosting with trees is claimed to be “best off-the-self classification” algorithm</a:t>
            </a:r>
          </a:p>
          <a:p>
            <a:r>
              <a:rPr lang="en-US" dirty="0" smtClean="0">
                <a:ea typeface="宋体" pitchFamily="2" charset="-122"/>
              </a:rPr>
              <a:t>Boosting can </a:t>
            </a:r>
            <a:r>
              <a:rPr lang="en-US" dirty="0" err="1" smtClean="0">
                <a:ea typeface="宋体" pitchFamily="2" charset="-122"/>
              </a:rPr>
              <a:t>overfit</a:t>
            </a:r>
            <a:r>
              <a:rPr lang="en-US" dirty="0" smtClean="0">
                <a:ea typeface="宋体" pitchFamily="2" charset="-122"/>
              </a:rPr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Discrete </a:t>
            </a:r>
            <a:r>
              <a:rPr lang="en-US" altLang="zh-CN" dirty="0" err="1" smtClean="0">
                <a:ea typeface="宋体" pitchFamily="2" charset="-122"/>
              </a:rPr>
              <a:t>Ada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ptive</a:t>
            </a:r>
            <a:r>
              <a:rPr lang="en-US" altLang="zh-CN" dirty="0" smtClean="0">
                <a:ea typeface="宋体" pitchFamily="2" charset="-122"/>
              </a:rPr>
              <a:t>)boost </a:t>
            </a:r>
            <a:r>
              <a:rPr lang="en-US" altLang="zh-CN" dirty="0">
                <a:ea typeface="宋体" pitchFamily="2" charset="-122"/>
              </a:rPr>
              <a:t>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weight distribution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over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training points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1/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step T=0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each iteration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 weak classifier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data using weights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error rate </a:t>
            </a:r>
            <a:r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Set </a:t>
            </a:r>
            <a:r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log ((1 - </a:t>
            </a:r>
            <a:r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∙ exp[</a:t>
            </a:r>
            <a:r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∙ I(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≠ C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classifier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=sign [ ∑ </a:t>
            </a:r>
            <a:r>
              <a:rPr kumimoji="0" lang="el-G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Assumes weak method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use weights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this is hard, we can sample using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Adaboost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weight distribution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over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training points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1/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step T=0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each iteration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 weak classifier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data using weights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Obtain class probabilities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for each data point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 = ½   log [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)/(1-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]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∙ exp[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∙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(x)]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classifier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=sign [ ∑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Boosting </a:t>
            </a:r>
            <a:r>
              <a:rPr lang="en-US" dirty="0" smtClean="0"/>
              <a:t>With Decision Stumps</a:t>
            </a:r>
            <a:endParaRPr lang="en-US" dirty="0"/>
          </a:p>
        </p:txBody>
      </p:sp>
      <p:pic>
        <p:nvPicPr>
          <p:cNvPr id="532483" name="Picture 3" descr="t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24000"/>
            <a:ext cx="2249488" cy="253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classifier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1246188"/>
            <a:ext cx="5838825" cy="3841750"/>
            <a:chOff x="1392" y="785"/>
            <a:chExt cx="3678" cy="2420"/>
          </a:xfrm>
        </p:grpSpPr>
        <p:pic>
          <p:nvPicPr>
            <p:cNvPr id="534532" name="Picture 4" descr="t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2" y="912"/>
              <a:ext cx="3098" cy="2150"/>
            </a:xfrm>
            <a:prstGeom prst="rect">
              <a:avLst/>
            </a:prstGeom>
            <a:noFill/>
          </p:spPr>
        </p:pic>
        <p:sp>
          <p:nvSpPr>
            <p:cNvPr id="534533" name="Rectangle 5"/>
            <p:cNvSpPr>
              <a:spLocks noChangeArrowheads="1"/>
            </p:cNvSpPr>
            <p:nvPr/>
          </p:nvSpPr>
          <p:spPr bwMode="auto">
            <a:xfrm>
              <a:off x="1885" y="2650"/>
              <a:ext cx="712" cy="5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006" y="785"/>
              <a:ext cx="206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363663"/>
            <a:ext cx="5172075" cy="3497262"/>
            <a:chOff x="1392" y="859"/>
            <a:chExt cx="3258" cy="2203"/>
          </a:xfrm>
        </p:grpSpPr>
        <p:pic>
          <p:nvPicPr>
            <p:cNvPr id="534536" name="Picture 8" descr="t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2" y="912"/>
              <a:ext cx="3098" cy="2150"/>
            </a:xfrm>
            <a:prstGeom prst="rect">
              <a:avLst/>
            </a:prstGeom>
            <a:noFill/>
          </p:spPr>
        </p:pic>
        <p:sp>
          <p:nvSpPr>
            <p:cNvPr id="534537" name="Rectangle 9"/>
            <p:cNvSpPr>
              <a:spLocks noChangeArrowheads="1"/>
            </p:cNvSpPr>
            <p:nvPr/>
          </p:nvSpPr>
          <p:spPr bwMode="auto">
            <a:xfrm>
              <a:off x="2953" y="859"/>
              <a:ext cx="1697" cy="1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pic>
        <p:nvPicPr>
          <p:cNvPr id="534538" name="Picture 10" descr="t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1447800"/>
            <a:ext cx="4918075" cy="341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2 classifiers</a:t>
            </a:r>
          </a:p>
        </p:txBody>
      </p:sp>
      <p:pic>
        <p:nvPicPr>
          <p:cNvPr id="536579" name="Picture 3" descr="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7624763" cy="3440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3 classifiers</a:t>
            </a:r>
          </a:p>
        </p:txBody>
      </p:sp>
      <p:pic>
        <p:nvPicPr>
          <p:cNvPr id="538627" name="Picture 3" descr="t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7720013" cy="3338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981</Words>
  <Application>Microsoft Office PowerPoint</Application>
  <PresentationFormat>On-screen Show (4:3)</PresentationFormat>
  <Paragraphs>189</Paragraphs>
  <Slides>31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Boosting</vt:lpstr>
      <vt:lpstr>Boosting Idea</vt:lpstr>
      <vt:lpstr>Boosting: Combining Classifiers</vt:lpstr>
      <vt:lpstr>Discrete Ada(ptive)boost Algorithm</vt:lpstr>
      <vt:lpstr>Real Adaboost Algorithm</vt:lpstr>
      <vt:lpstr>Boosting With Decision Stumps</vt:lpstr>
      <vt:lpstr>First classifier</vt:lpstr>
      <vt:lpstr>First 2 classifiers</vt:lpstr>
      <vt:lpstr>First 3 classifiers</vt:lpstr>
      <vt:lpstr>Final Classifier learned by Boosting</vt:lpstr>
      <vt:lpstr>Performance of Boosting with Stumps</vt:lpstr>
      <vt:lpstr>AdaBoost is Special</vt:lpstr>
      <vt:lpstr>Boosting: An Additive Model</vt:lpstr>
      <vt:lpstr>Boosting: Forward stagewise greedy search</vt:lpstr>
      <vt:lpstr>Boosting As Additive Model</vt:lpstr>
      <vt:lpstr>Boosting As Additive Model</vt:lpstr>
      <vt:lpstr>Boosting As Additive Model</vt:lpstr>
      <vt:lpstr>Boosting As Additive Model</vt:lpstr>
      <vt:lpstr>Boosting As Additive Model</vt:lpstr>
      <vt:lpstr>Boosting: Practical Issues</vt:lpstr>
      <vt:lpstr>Boosting: Practical Issues</vt:lpstr>
      <vt:lpstr>Population Minimizers</vt:lpstr>
      <vt:lpstr>Features of Exponential Loss</vt:lpstr>
      <vt:lpstr>Squared Error Loss</vt:lpstr>
      <vt:lpstr>Other Loss Functions For Classification</vt:lpstr>
      <vt:lpstr>Other Loss Functions For Classification</vt:lpstr>
      <vt:lpstr>Robustness of different Loss function</vt:lpstr>
      <vt:lpstr>Loss Functions for Regression</vt:lpstr>
      <vt:lpstr>Robust Loss function for Regression</vt:lpstr>
      <vt:lpstr>Boosting and SVM</vt:lpstr>
      <vt:lpstr>Summary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nilanjan</dc:creator>
  <cp:lastModifiedBy>Nilanjan Ray</cp:lastModifiedBy>
  <cp:revision>30</cp:revision>
  <dcterms:created xsi:type="dcterms:W3CDTF">2008-10-08T13:17:06Z</dcterms:created>
  <dcterms:modified xsi:type="dcterms:W3CDTF">2009-02-10T20:27:01Z</dcterms:modified>
</cp:coreProperties>
</file>