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39" r:id="rId4"/>
  </p:sldMasterIdLst>
  <p:notesMasterIdLst>
    <p:notesMasterId r:id="rId28"/>
  </p:notesMasterIdLst>
  <p:sldIdLst>
    <p:sldId id="256" r:id="rId5"/>
    <p:sldId id="257" r:id="rId6"/>
    <p:sldId id="282" r:id="rId7"/>
    <p:sldId id="290" r:id="rId8"/>
    <p:sldId id="283" r:id="rId9"/>
    <p:sldId id="289" r:id="rId10"/>
    <p:sldId id="285" r:id="rId11"/>
    <p:sldId id="288" r:id="rId12"/>
    <p:sldId id="291" r:id="rId13"/>
    <p:sldId id="259" r:id="rId14"/>
    <p:sldId id="292" r:id="rId15"/>
    <p:sldId id="287" r:id="rId16"/>
    <p:sldId id="274" r:id="rId17"/>
    <p:sldId id="293" r:id="rId18"/>
    <p:sldId id="275" r:id="rId19"/>
    <p:sldId id="277" r:id="rId20"/>
    <p:sldId id="279" r:id="rId21"/>
    <p:sldId id="294" r:id="rId22"/>
    <p:sldId id="278" r:id="rId23"/>
    <p:sldId id="276" r:id="rId24"/>
    <p:sldId id="295" r:id="rId25"/>
    <p:sldId id="296" r:id="rId26"/>
    <p:sldId id="264" r:id="rId27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98" autoAdjust="0"/>
    <p:restoredTop sz="94684" autoAdjust="0"/>
  </p:normalViewPr>
  <p:slideViewPr>
    <p:cSldViewPr snapToGrid="0">
      <p:cViewPr varScale="1">
        <p:scale>
          <a:sx n="83" d="100"/>
          <a:sy n="83" d="100"/>
        </p:scale>
        <p:origin x="22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04327-24FF-4B63-A634-72E4A14CAABA}" type="datetimeFigureOut">
              <a:rPr lang="vi-VN" smtClean="0"/>
              <a:t>26/06/2024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865B8-CB76-4F13-BDA0-C28583CF4DD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6042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865B8-CB76-4F13-BDA0-C28583CF4DD7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8654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865B8-CB76-4F13-BDA0-C28583CF4DD7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03213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865B8-CB76-4F13-BDA0-C28583CF4DD7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7919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865B8-CB76-4F13-BDA0-C28583CF4DD7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58285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865B8-CB76-4F13-BDA0-C28583CF4DD7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13013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865B8-CB76-4F13-BDA0-C28583CF4DD7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18373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F1F29B1-F2F8-4527-A0B9-5A566F0D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EEBFCEF3-2DDE-476B-8A96-303EC557333C}" type="datetime1">
              <a:rPr lang="en-US" smtClean="0"/>
              <a:pPr/>
              <a:t>6/26/2024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1F89192-9608-4DA0-9D58-CE5D74F0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00376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1300396-45C9-472A-AA37-70408F1C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00376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5B855E6-8413-49D5-929E-33A3B36275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AB6BBE52-BFE6-4B4F-95C1-25C2EB84A6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3121293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338760" y="1058760"/>
            <a:ext cx="11514240" cy="4908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Lato"/>
                <a:ea typeface="Lato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338760" y="112680"/>
            <a:ext cx="11514240" cy="435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Lato"/>
                <a:ea typeface="Lato"/>
              </a:rPr>
              <a:t>Title 1:……………………………………..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75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TextShape 1"/>
              <p:cNvSpPr txBox="1"/>
              <p:nvPr/>
            </p:nvSpPr>
            <p:spPr>
              <a:xfrm>
                <a:off x="332623" y="1058760"/>
                <a:ext cx="8035428" cy="490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>
                <a:no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We can divide the 2D domain into a number of grid points. Each point on the domain have a coordinate (x, y).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We can also separate the time domain into many time step.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Hence, the equation T(x, y, t) can be represented as: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400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endParaRPr lang="en-US" sz="2400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n is the time step.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i and j are the coordinate (x, y).</a:t>
                </a:r>
              </a:p>
            </p:txBody>
          </p:sp>
        </mc:Choice>
        <mc:Fallback xmlns="">
          <p:sp>
            <p:nvSpPr>
              <p:cNvPr id="312" name="TextShap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23" y="1058760"/>
                <a:ext cx="8035428" cy="4908600"/>
              </a:xfrm>
              <a:prstGeom prst="rect">
                <a:avLst/>
              </a:prstGeom>
              <a:blipFill>
                <a:blip r:embed="rId2"/>
                <a:stretch>
                  <a:fillRect l="-1062" t="-9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êu đề 1">
            <a:extLst>
              <a:ext uri="{FF2B5EF4-FFF2-40B4-BE49-F238E27FC236}">
                <a16:creationId xmlns:a16="http://schemas.microsoft.com/office/drawing/2014/main" id="{31E18BC1-1DCD-A888-4A29-26FB693BF63C}"/>
              </a:ext>
            </a:extLst>
          </p:cNvPr>
          <p:cNvSpPr txBox="1">
            <a:spLocks/>
          </p:cNvSpPr>
          <p:nvPr/>
        </p:nvSpPr>
        <p:spPr>
          <a:xfrm>
            <a:off x="307685" y="78614"/>
            <a:ext cx="11565128" cy="451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Discretization</a:t>
            </a:r>
          </a:p>
        </p:txBody>
      </p:sp>
      <p:pic>
        <p:nvPicPr>
          <p:cNvPr id="4" name="Picture 3" descr="A grid of graph paper&#10;&#10;Description automatically generated">
            <a:extLst>
              <a:ext uri="{FF2B5EF4-FFF2-40B4-BE49-F238E27FC236}">
                <a16:creationId xmlns:a16="http://schemas.microsoft.com/office/drawing/2014/main" id="{B4F76C1E-65D0-4670-C86D-40757E612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051" y="1058760"/>
            <a:ext cx="3504762" cy="337777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08E1B1-D9CD-415A-BCE5-B57F39B2F3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Discretization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Explicit method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 method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6941D0-D074-43AE-8875-C4BDC98AD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8372" y="404264"/>
            <a:ext cx="7391400" cy="705667"/>
          </a:xfrm>
        </p:spPr>
        <p:txBody>
          <a:bodyPr/>
          <a:lstStyle/>
          <a:p>
            <a:r>
              <a:rPr lang="en-US" sz="4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1CA00-8B5A-4B5F-AE21-CF0691D6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01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TextShape 1"/>
              <p:cNvSpPr txBox="1"/>
              <p:nvPr/>
            </p:nvSpPr>
            <p:spPr>
              <a:xfrm>
                <a:off x="332623" y="1058760"/>
                <a:ext cx="11514240" cy="490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>
                <a:no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Using a </a:t>
                </a:r>
                <a:r>
                  <a:rPr lang="en-US" sz="2400" spc="-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Forward Difference </a:t>
                </a:r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at time n and a second-order central difference for the space derivative, we obtain the following equation:</a:t>
                </a:r>
              </a:p>
              <a:p>
                <a:endParaRPr lang="en-US" sz="2400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240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  <m: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  <m: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sup>
                        </m:sSubSup>
                        <m: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−</m:t>
                        </m:r>
                        <m:sSubSup>
                          <m:sSubSupPr>
                            <m:ctrlP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sz="240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∆</m:t>
                        </m:r>
                        <m: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den>
                    </m:f>
                    <m:r>
                      <a:rPr lang="en-US" sz="24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24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  <m:d>
                      <m:dPr>
                        <m:ctrlP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SupPr>
                              <m:e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−1,</m:t>
                                </m:r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−2</m:t>
                            </m:r>
                            <m:sSubSup>
                              <m:sSubSupPr>
                                <m:ctrlP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SupPr>
                              <m:e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,</m:t>
                                </m:r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SupPr>
                              <m:e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+1,</m:t>
                                </m:r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𝑛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en-US" sz="2400" i="1" spc="-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sz="2400" i="1" spc="-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∆</m:t>
                                </m:r>
                                <m:r>
                                  <a:rPr lang="en-US" sz="2400" b="0" i="1" spc="-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pc="-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f>
                          <m:fPr>
                            <m:ctrlP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SupPr>
                              <m:e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,</m:t>
                                </m:r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−2</m:t>
                            </m:r>
                            <m:sSubSup>
                              <m:sSubSupPr>
                                <m:ctrlP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SupPr>
                              <m:e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,</m:t>
                                </m:r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SupPr>
                              <m:e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,</m:t>
                                </m:r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𝑛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∆</m:t>
                                </m:r>
                                <m:r>
                                  <a:rPr lang="en-US" sz="2400" b="0" i="1" spc="-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. [1]</a:t>
                </a:r>
              </a:p>
              <a:p>
                <a:pPr algn="ctr"/>
                <a:endParaRPr lang="en-US" sz="2400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∆</m:t>
                    </m:r>
                    <m:r>
                      <m:rPr>
                        <m:sty m:val="p"/>
                      </m:rPr>
                      <a:rPr lang="en-US" sz="2400" b="0" i="0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x</m:t>
                    </m:r>
                  </m:oMath>
                </a14:m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∆</m:t>
                    </m:r>
                    <m:r>
                      <m:rPr>
                        <m:sty m:val="p"/>
                      </m:rPr>
                      <a:rPr lang="en-US" sz="2400" b="0" i="0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y</m:t>
                    </m:r>
                  </m:oMath>
                </a14:m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∆</m:t>
                    </m:r>
                    <m:r>
                      <a:rPr lang="en-US" sz="24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  <m:r>
                      <a:rPr lang="en-US" sz="24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4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𝛾</m:t>
                    </m:r>
                    <m:r>
                      <a:rPr lang="en-US" sz="24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f>
                      <m:fPr>
                        <m:ctrlP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  <m: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∆</m:t>
                        </m:r>
                        <m: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∆</m:t>
                            </m:r>
                            <m: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h</m:t>
                            </m:r>
                          </m:e>
                          <m:sup>
                            <m: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. We have:</a:t>
                </a:r>
              </a:p>
              <a:p>
                <a:endParaRPr lang="en-US" sz="2400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r>
                          <a:rPr lang="en-US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  <m:sup>
                        <m:r>
                          <a:rPr lang="en-US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400" b="0" i="0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1−4</m:t>
                        </m:r>
                        <m:r>
                          <m:rPr>
                            <m:sty m:val="p"/>
                          </m:rPr>
                          <a:rPr lang="el-GR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</m:e>
                    </m:d>
                    <m:sSubSup>
                      <m:sSubSupPr>
                        <m:ctrlPr>
                          <a:rPr lang="en-US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r>
                          <a:rPr lang="en-US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  <m:sup>
                        <m:r>
                          <a:rPr lang="en-US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p>
                    </m:sSubSup>
                    <m:r>
                      <a:rPr lang="en-US" sz="24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 </m:t>
                    </m:r>
                    <m:r>
                      <a:rPr lang="en-US" sz="24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𝛾</m:t>
                    </m:r>
                    <m:d>
                      <m:dPr>
                        <m:ctrlPr>
                          <a:rPr lang="en-US" sz="240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  <m: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−1</m:t>
                            </m:r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</m:sup>
                        </m:sSubSup>
                        <m: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bSup>
                          <m:sSubSupPr>
                            <m:ctrlP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  <m: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</m:sup>
                        </m:sSubSup>
                        <m: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bSup>
                          <m:sSubSupPr>
                            <m:ctrlP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  <m: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</m:sup>
                        </m:sSubSup>
                        <m: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bSup>
                          <m:sSubSupPr>
                            <m:ctrlP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  <m: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sub>
                          <m:sup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. [2]</a:t>
                </a:r>
              </a:p>
              <a:p>
                <a:pPr algn="ctr"/>
                <a:endParaRPr lang="en-US" sz="2400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With this recurrence relation, and knowing the values at time n, we can obtain the corresponding values at time n+1.</a:t>
                </a:r>
              </a:p>
            </p:txBody>
          </p:sp>
        </mc:Choice>
        <mc:Fallback xmlns="">
          <p:sp>
            <p:nvSpPr>
              <p:cNvPr id="312" name="TextShap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23" y="1058760"/>
                <a:ext cx="11514240" cy="4908600"/>
              </a:xfrm>
              <a:prstGeom prst="rect">
                <a:avLst/>
              </a:prstGeom>
              <a:blipFill>
                <a:blip r:embed="rId2"/>
                <a:stretch>
                  <a:fillRect l="-742" t="-994" b="-7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êu đề 1">
            <a:extLst>
              <a:ext uri="{FF2B5EF4-FFF2-40B4-BE49-F238E27FC236}">
                <a16:creationId xmlns:a16="http://schemas.microsoft.com/office/drawing/2014/main" id="{31E18BC1-1DCD-A888-4A29-26FB693BF63C}"/>
              </a:ext>
            </a:extLst>
          </p:cNvPr>
          <p:cNvSpPr txBox="1">
            <a:spLocks/>
          </p:cNvSpPr>
          <p:nvPr/>
        </p:nvSpPr>
        <p:spPr>
          <a:xfrm>
            <a:off x="307685" y="78614"/>
            <a:ext cx="11565128" cy="451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 method</a:t>
            </a:r>
          </a:p>
        </p:txBody>
      </p:sp>
    </p:spTree>
    <p:extLst>
      <p:ext uri="{BB962C8B-B14F-4D97-AF65-F5344CB8AC3E}">
        <p14:creationId xmlns:p14="http://schemas.microsoft.com/office/powerpoint/2010/main" val="315609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TextShape 1"/>
              <p:cNvSpPr txBox="1"/>
              <p:nvPr/>
            </p:nvSpPr>
            <p:spPr>
              <a:xfrm>
                <a:off x="332622" y="1058760"/>
                <a:ext cx="6752539" cy="490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>
                <a:no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This explicit method is known to be numerically stable and convergent whenever: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𝛾</m:t>
                    </m:r>
                    <m:r>
                      <a:rPr lang="en-US" sz="240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f>
                      <m:fPr>
                        <m:ctrlPr>
                          <a:rPr lang="en-US" sz="240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. </a:t>
                </a:r>
              </a:p>
              <a:p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Or: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∆</m:t>
                      </m:r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𝑡</m:t>
                      </m:r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≤ </m:t>
                      </m:r>
                      <m:f>
                        <m:fPr>
                          <m:ctrlPr>
                            <a:rPr lang="en-US" sz="24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∆</m:t>
                              </m:r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4</m:t>
                          </m:r>
                          <m:r>
                            <a:rPr lang="en-US" sz="24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sz="2400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The numerical errors are proportional to the time step and the square of the space step:</a:t>
                </a:r>
              </a:p>
              <a:p>
                <a:pPr algn="ctr"/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𝜀</m:t>
                    </m:r>
                    <m:r>
                      <a:rPr lang="en-US" sz="24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24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d>
                      <m:dPr>
                        <m:ctrlP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∆</m:t>
                        </m:r>
                        <m: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sz="24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sz="24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d>
                      <m:dPr>
                        <m:ctrlP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∆</m:t>
                            </m:r>
                            <m: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h</m:t>
                            </m:r>
                          </m:e>
                          <m:sup>
                            <m: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.</a:t>
                </a:r>
              </a:p>
            </p:txBody>
          </p:sp>
        </mc:Choice>
        <mc:Fallback xmlns="">
          <p:sp>
            <p:nvSpPr>
              <p:cNvPr id="312" name="TextShap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22" y="1058760"/>
                <a:ext cx="6752539" cy="4908600"/>
              </a:xfrm>
              <a:prstGeom prst="rect">
                <a:avLst/>
              </a:prstGeom>
              <a:blipFill>
                <a:blip r:embed="rId2"/>
                <a:stretch>
                  <a:fillRect l="-1265" t="-9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êu đề 1">
            <a:extLst>
              <a:ext uri="{FF2B5EF4-FFF2-40B4-BE49-F238E27FC236}">
                <a16:creationId xmlns:a16="http://schemas.microsoft.com/office/drawing/2014/main" id="{31E18BC1-1DCD-A888-4A29-26FB693BF63C}"/>
              </a:ext>
            </a:extLst>
          </p:cNvPr>
          <p:cNvSpPr txBox="1">
            <a:spLocks/>
          </p:cNvSpPr>
          <p:nvPr/>
        </p:nvSpPr>
        <p:spPr>
          <a:xfrm>
            <a:off x="307685" y="78614"/>
            <a:ext cx="11565128" cy="451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 method</a:t>
            </a:r>
          </a:p>
        </p:txBody>
      </p:sp>
      <p:pic>
        <p:nvPicPr>
          <p:cNvPr id="4" name="Picture 3" descr="Stencil for explicit method&#10;">
            <a:extLst>
              <a:ext uri="{FF2B5EF4-FFF2-40B4-BE49-F238E27FC236}">
                <a16:creationId xmlns:a16="http://schemas.microsoft.com/office/drawing/2014/main" id="{620698B2-B5F4-2D1D-731D-BAEBE65B0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107" y="1058760"/>
            <a:ext cx="3873016" cy="3441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81B26E-7BD4-63A3-7799-394D817218A2}"/>
              </a:ext>
            </a:extLst>
          </p:cNvPr>
          <p:cNvSpPr txBox="1"/>
          <p:nvPr/>
        </p:nvSpPr>
        <p:spPr>
          <a:xfrm>
            <a:off x="7909107" y="4042830"/>
            <a:ext cx="3873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Stencil from explicit method</a:t>
            </a:r>
            <a:endParaRPr lang="vi-VN" sz="1600" dirty="0"/>
          </a:p>
        </p:txBody>
      </p:sp>
    </p:spTree>
    <p:extLst>
      <p:ext uri="{BB962C8B-B14F-4D97-AF65-F5344CB8AC3E}">
        <p14:creationId xmlns:p14="http://schemas.microsoft.com/office/powerpoint/2010/main" val="1031057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08E1B1-D9CD-415A-BCE5-B57F39B2F3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Discretization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 method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Implicit method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6941D0-D074-43AE-8875-C4BDC98AD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8372" y="404264"/>
            <a:ext cx="7391400" cy="705667"/>
          </a:xfrm>
        </p:spPr>
        <p:txBody>
          <a:bodyPr/>
          <a:lstStyle/>
          <a:p>
            <a:r>
              <a:rPr lang="en-US" sz="4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1CA00-8B5A-4B5F-AE21-CF0691D6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82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TextShape 1"/>
              <p:cNvSpPr txBox="1"/>
              <p:nvPr/>
            </p:nvSpPr>
            <p:spPr>
              <a:xfrm>
                <a:off x="332623" y="1058760"/>
                <a:ext cx="11658094" cy="490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>
                <a:no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Using a </a:t>
                </a:r>
                <a:r>
                  <a:rPr lang="en-US" sz="2400" spc="-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Backward Difference </a:t>
                </a:r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at time n+1 and a second-order central difference for the space derivative, we obtain the following equation:</a:t>
                </a:r>
              </a:p>
              <a:p>
                <a:endParaRPr lang="en-US" sz="2400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240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  <m: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  <m: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sup>
                        </m:sSubSup>
                        <m: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−</m:t>
                        </m:r>
                        <m:sSubSup>
                          <m:sSubSupPr>
                            <m:ctrlP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sz="240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∆</m:t>
                        </m:r>
                        <m: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den>
                    </m:f>
                    <m:r>
                      <a:rPr lang="en-US" sz="24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24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  <m:d>
                      <m:dPr>
                        <m:ctrlP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SupPr>
                              <m:e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−1,</m:t>
                                </m:r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𝑛</m:t>
                                </m:r>
                                <m:r>
                                  <a:rPr lang="en-US" sz="2400" b="0" i="1" spc="-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−2</m:t>
                            </m:r>
                            <m:sSubSup>
                              <m:sSubSupPr>
                                <m:ctrlP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SupPr>
                              <m:e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,</m:t>
                                </m:r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𝑛</m:t>
                                </m:r>
                                <m:r>
                                  <a:rPr lang="en-US" sz="2400" b="0" i="1" spc="-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SupPr>
                              <m:e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+1,</m:t>
                                </m:r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𝑛</m:t>
                                </m:r>
                                <m:r>
                                  <a:rPr lang="en-US" sz="2400" b="0" i="1" spc="-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+1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en-US" sz="2400" i="1" spc="-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sz="2400" i="1" spc="-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∆</m:t>
                                </m:r>
                                <m:r>
                                  <a:rPr lang="en-US" sz="2400" b="0" i="1" spc="-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pc="-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f>
                          <m:fPr>
                            <m:ctrlP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SupPr>
                              <m:e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,</m:t>
                                </m:r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𝑛</m:t>
                                </m:r>
                                <m:r>
                                  <a:rPr lang="en-US" sz="2400" b="0" i="1" spc="-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−2</m:t>
                            </m:r>
                            <m:sSubSup>
                              <m:sSubSupPr>
                                <m:ctrlP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SupPr>
                              <m:e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,</m:t>
                                </m:r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𝑛</m:t>
                                </m:r>
                                <m:r>
                                  <a:rPr lang="en-US" sz="2400" b="0" i="1" spc="-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SupPr>
                              <m:e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,</m:t>
                                </m:r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𝑛</m:t>
                                </m:r>
                                <m:r>
                                  <a:rPr lang="en-US" sz="2400" b="0" i="1" spc="-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+1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∆</m:t>
                                </m:r>
                                <m:r>
                                  <a:rPr lang="en-US" sz="2400" b="0" i="1" spc="-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400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. [3]</a:t>
                </a:r>
              </a:p>
              <a:p>
                <a:pPr algn="ctr"/>
                <a:endParaRPr lang="en-US" sz="2400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∆</m:t>
                    </m:r>
                    <m:r>
                      <m:rPr>
                        <m:sty m:val="p"/>
                      </m:rPr>
                      <a:rPr lang="en-US" sz="2400" b="0" i="0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x</m:t>
                    </m:r>
                  </m:oMath>
                </a14:m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∆</m:t>
                    </m:r>
                    <m:r>
                      <m:rPr>
                        <m:sty m:val="p"/>
                      </m:rPr>
                      <a:rPr lang="en-US" sz="2400" b="0" i="0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y</m:t>
                    </m:r>
                  </m:oMath>
                </a14:m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∆</m:t>
                    </m:r>
                    <m:r>
                      <a:rPr lang="en-US" sz="24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  <m:r>
                      <a:rPr lang="en-US" sz="24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4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𝛾</m:t>
                    </m:r>
                    <m:r>
                      <a:rPr lang="en-US" sz="24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f>
                      <m:fPr>
                        <m:ctrlP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  <m: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∆</m:t>
                        </m:r>
                        <m: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∆</m:t>
                            </m:r>
                            <m: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h</m:t>
                            </m:r>
                          </m:e>
                          <m:sup>
                            <m: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. We have:</a:t>
                </a:r>
              </a:p>
              <a:p>
                <a:pPr algn="ctr"/>
                <a:endParaRPr lang="en-US" sz="2400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400" b="0" i="0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1+4</m:t>
                        </m:r>
                        <m:r>
                          <m:rPr>
                            <m:sty m:val="p"/>
                          </m:rPr>
                          <a:rPr lang="el-GR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</m:e>
                    </m:d>
                    <m:sSubSup>
                      <m:sSubSupPr>
                        <m:ctrlPr>
                          <a:rPr lang="en-US" sz="240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r>
                          <a:rPr lang="en-US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  <m:sup>
                        <m:r>
                          <a:rPr lang="en-US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sup>
                    </m:sSubSup>
                    <m:r>
                      <a:rPr lang="en-US" sz="24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sz="24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𝛾</m:t>
                    </m:r>
                    <m:d>
                      <m:dPr>
                        <m:ctrlPr>
                          <a:rPr lang="en-US" sz="240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  <m: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−1</m:t>
                            </m:r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  <m: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sup>
                        </m:sSubSup>
                        <m: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bSup>
                          <m:sSubSupPr>
                            <m:ctrlP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  <m: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  <m: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sup>
                        </m:sSubSup>
                        <m: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bSup>
                          <m:sSubSupPr>
                            <m:ctrlP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  <m: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  <m: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sup>
                        </m:sSubSup>
                        <m: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bSup>
                          <m:sSubSupPr>
                            <m:ctrlP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  <m: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sub>
                          <m:sup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  <m: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sup>
                        </m:sSubSup>
                      </m:e>
                    </m:d>
                    <m:r>
                      <a:rPr lang="en-US" sz="2400" b="0" i="0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Sup>
                      <m:sSubSupPr>
                        <m:ctrlPr>
                          <a:rPr lang="en-US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r>
                          <a:rPr lang="en-US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  <m:sup>
                        <m:r>
                          <a:rPr lang="en-US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. [4]</a:t>
                </a:r>
              </a:p>
              <a:p>
                <a:pPr algn="ctr"/>
                <a:endParaRPr lang="en-US" sz="2400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Continue this for all i and j in the domain. We obtain this system of linear equation: </a:t>
                </a:r>
                <a:endParaRPr lang="en-US" sz="2400" b="0" i="0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  <m: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sz="24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.</a:t>
                </a:r>
              </a:p>
            </p:txBody>
          </p:sp>
        </mc:Choice>
        <mc:Fallback xmlns="">
          <p:sp>
            <p:nvSpPr>
              <p:cNvPr id="312" name="TextShap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23" y="1058760"/>
                <a:ext cx="11658094" cy="4908600"/>
              </a:xfrm>
              <a:prstGeom prst="rect">
                <a:avLst/>
              </a:prstGeom>
              <a:blipFill>
                <a:blip r:embed="rId2"/>
                <a:stretch>
                  <a:fillRect l="-732" t="-994" b="-7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êu đề 1">
            <a:extLst>
              <a:ext uri="{FF2B5EF4-FFF2-40B4-BE49-F238E27FC236}">
                <a16:creationId xmlns:a16="http://schemas.microsoft.com/office/drawing/2014/main" id="{31E18BC1-1DCD-A888-4A29-26FB693BF63C}"/>
              </a:ext>
            </a:extLst>
          </p:cNvPr>
          <p:cNvSpPr txBox="1">
            <a:spLocks/>
          </p:cNvSpPr>
          <p:nvPr/>
        </p:nvSpPr>
        <p:spPr>
          <a:xfrm>
            <a:off x="307685" y="78614"/>
            <a:ext cx="11565128" cy="451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 method</a:t>
            </a:r>
          </a:p>
        </p:txBody>
      </p:sp>
    </p:spTree>
    <p:extLst>
      <p:ext uri="{BB962C8B-B14F-4D97-AF65-F5344CB8AC3E}">
        <p14:creationId xmlns:p14="http://schemas.microsoft.com/office/powerpoint/2010/main" val="4120232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TextShape 1"/>
              <p:cNvSpPr txBox="1"/>
              <p:nvPr/>
            </p:nvSpPr>
            <p:spPr>
              <a:xfrm>
                <a:off x="332623" y="1058760"/>
                <a:ext cx="11658094" cy="490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>
                <a:no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The solution vector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p>
                        <m: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sup>
                    </m:sSup>
                    <m:r>
                      <a:rPr lang="en-US" sz="24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and the right-hand side vector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p>
                        <m:r>
                          <a:rPr lang="en-US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p>
                    </m:sSup>
                    <m:r>
                      <a:rPr lang="en-US" sz="24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are:</a:t>
                </a:r>
              </a:p>
              <a:p>
                <a:endParaRPr lang="en-US" sz="2400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algn="ctr"/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p>
                        <m: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sup>
                    </m:sSup>
                    <m:r>
                      <a:rPr lang="en-US" sz="24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sz="2400" i="1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1,1</m:t>
                                  </m:r>
                                </m:sub>
                                <m:sup>
                                  <m:r>
                                    <a:rPr lang="en-US" sz="2400" b="0" i="1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𝑛</m:t>
                                  </m:r>
                                  <m:r>
                                    <a:rPr lang="en-US" sz="2400" b="0" i="1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24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1,</m:t>
                                  </m:r>
                                  <m:r>
                                    <a:rPr lang="en-US" sz="2400" b="0" i="1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4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𝑛</m:t>
                                  </m:r>
                                  <m:r>
                                    <a:rPr lang="en-US" sz="24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sz="240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24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  <m:r>
                                    <a:rPr lang="en-US" sz="24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,</m:t>
                                  </m:r>
                                  <m:r>
                                    <a:rPr lang="en-US" sz="2400" b="0" i="1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𝑛</m:t>
                                  </m:r>
                                  <m:r>
                                    <a:rPr lang="en-US" sz="24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24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  <m:r>
                                    <a:rPr lang="en-US" sz="24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,</m:t>
                                  </m:r>
                                  <m:r>
                                    <a:rPr lang="en-US" sz="2400" b="0" i="1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𝑗</m:t>
                                  </m:r>
                                  <m:r>
                                    <a:rPr lang="en-US" sz="2400" b="0" i="1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24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𝑛</m:t>
                                  </m:r>
                                  <m:r>
                                    <a:rPr lang="en-US" sz="24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sz="240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24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sz="24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sz="2400" b="0" i="1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sz="24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𝑛</m:t>
                                  </m:r>
                                  <m:r>
                                    <a:rPr lang="en-US" sz="24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24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 spc="-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spc="-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i="1" spc="-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sz="24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 spc="-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spc="-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i="1" spc="-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𝑦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24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𝑛</m:t>
                                  </m:r>
                                  <m:r>
                                    <a:rPr lang="en-US" sz="24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	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p>
                        <m:r>
                          <a:rPr lang="en-US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p>
                    </m:sSup>
                    <m:r>
                      <a:rPr lang="en-US" sz="24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sz="24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1,1</m:t>
                                  </m:r>
                                </m:sub>
                                <m:sup>
                                  <m:r>
                                    <a:rPr lang="en-US" sz="24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24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1,2</m:t>
                                  </m:r>
                                </m:sub>
                                <m:sup>
                                  <m:r>
                                    <a:rPr lang="en-US" sz="24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sz="2400" i="1" spc="-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24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  <m:r>
                                    <a:rPr lang="en-US" sz="24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,</m:t>
                                  </m:r>
                                  <m:r>
                                    <a:rPr lang="en-US" sz="24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24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  <m:r>
                                    <a:rPr lang="en-US" sz="24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,</m:t>
                                  </m:r>
                                  <m:r>
                                    <a:rPr lang="en-US" sz="24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𝑗</m:t>
                                  </m:r>
                                  <m:r>
                                    <a:rPr lang="en-US" sz="24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24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sz="2400" i="1" spc="-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24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 spc="-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spc="-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i="1" spc="-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sz="24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 spc="-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spc="-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i="1" spc="-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sz="24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sz="24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24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 spc="-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spc="-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i="1" spc="-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sz="24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 spc="-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spc="-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i="1" spc="-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𝑦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24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sz="2400" spc="-1" dirty="0">
                  <a:solidFill>
                    <a:srgbClr val="00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endParaRPr lang="en-US" sz="2400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The coefficient matrix A depends on the specify boundary condition. </a:t>
                </a:r>
              </a:p>
            </p:txBody>
          </p:sp>
        </mc:Choice>
        <mc:Fallback xmlns="">
          <p:sp>
            <p:nvSpPr>
              <p:cNvPr id="312" name="TextShap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23" y="1058760"/>
                <a:ext cx="11658094" cy="4908600"/>
              </a:xfrm>
              <a:prstGeom prst="rect">
                <a:avLst/>
              </a:prstGeom>
              <a:blipFill>
                <a:blip r:embed="rId3"/>
                <a:stretch>
                  <a:fillRect l="-732" t="-994" b="-43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êu đề 1">
            <a:extLst>
              <a:ext uri="{FF2B5EF4-FFF2-40B4-BE49-F238E27FC236}">
                <a16:creationId xmlns:a16="http://schemas.microsoft.com/office/drawing/2014/main" id="{31E18BC1-1DCD-A888-4A29-26FB693BF63C}"/>
              </a:ext>
            </a:extLst>
          </p:cNvPr>
          <p:cNvSpPr txBox="1">
            <a:spLocks/>
          </p:cNvSpPr>
          <p:nvPr/>
        </p:nvSpPr>
        <p:spPr>
          <a:xfrm>
            <a:off x="307685" y="78614"/>
            <a:ext cx="11565128" cy="451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 method</a:t>
            </a:r>
          </a:p>
        </p:txBody>
      </p:sp>
    </p:spTree>
    <p:extLst>
      <p:ext uri="{BB962C8B-B14F-4D97-AF65-F5344CB8AC3E}">
        <p14:creationId xmlns:p14="http://schemas.microsoft.com/office/powerpoint/2010/main" val="1280102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32623" y="1058760"/>
            <a:ext cx="11658094" cy="49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400" spc="-1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1E18BC1-1DCD-A888-4A29-26FB693BF63C}"/>
              </a:ext>
            </a:extLst>
          </p:cNvPr>
          <p:cNvSpPr txBox="1">
            <a:spLocks/>
          </p:cNvSpPr>
          <p:nvPr/>
        </p:nvSpPr>
        <p:spPr>
          <a:xfrm>
            <a:off x="307685" y="78614"/>
            <a:ext cx="11565128" cy="451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0BFC22-68A7-E291-3CA6-BA9B670E442D}"/>
                  </a:ext>
                </a:extLst>
              </p:cNvPr>
              <p:cNvSpPr txBox="1"/>
              <p:nvPr/>
            </p:nvSpPr>
            <p:spPr>
              <a:xfrm>
                <a:off x="307685" y="1058760"/>
                <a:ext cx="7189611" cy="3094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The right-hand side matrix b is known, so we can obtain the n+1 step temperature </a:t>
                </a:r>
                <a14:m>
                  <m:oMath xmlns:m="http://schemas.openxmlformats.org/officeDocument/2006/math">
                    <m:r>
                      <a:rPr lang="en-US" sz="24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𝑎𝑠</m:t>
                    </m:r>
                  </m:oMath>
                </a14:m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 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  <m: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sz="24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p>
                        <m:r>
                          <a:rPr lang="en-US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.</a:t>
                </a:r>
              </a:p>
              <a:p>
                <a:endParaRPr lang="en-US" sz="2400" b="0" i="0" dirty="0">
                  <a:solidFill>
                    <a:srgbClr val="202122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0" i="0" dirty="0">
                    <a:solidFill>
                      <a:srgbClr val="202122"/>
                    </a:solidFill>
                    <a:effectLst/>
                    <a:highlight>
                      <a:srgbClr val="FF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implicit method is always numerically stable and convergent. The errors are linear over the time step and quadratic over the space step: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𝜀</m:t>
                    </m:r>
                    <m:r>
                      <a:rPr lang="en-US" sz="24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24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d>
                      <m:dPr>
                        <m:ctrlP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∆</m:t>
                        </m:r>
                        <m: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sz="24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sz="24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d>
                      <m:dPr>
                        <m:ctrlP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∆</m:t>
                            </m:r>
                            <m: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h</m:t>
                            </m:r>
                          </m:e>
                          <m:sup>
                            <m: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.</a:t>
                </a:r>
                <a:endParaRPr lang="vi-V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0BFC22-68A7-E291-3CA6-BA9B670E4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85" y="1058760"/>
                <a:ext cx="7189611" cy="3094501"/>
              </a:xfrm>
              <a:prstGeom prst="rect">
                <a:avLst/>
              </a:prstGeom>
              <a:blipFill>
                <a:blip r:embed="rId3"/>
                <a:stretch>
                  <a:fillRect l="-1102" t="-1578" r="-254" b="-295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22B9107B-1868-4B46-E9AF-0EDE1EE18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996" y="1578719"/>
            <a:ext cx="4152381" cy="32634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F53802-E8C1-BC33-48FC-5C1E9444EAA4}"/>
              </a:ext>
            </a:extLst>
          </p:cNvPr>
          <p:cNvSpPr txBox="1"/>
          <p:nvPr/>
        </p:nvSpPr>
        <p:spPr>
          <a:xfrm>
            <a:off x="7832785" y="4445479"/>
            <a:ext cx="4026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Stencil for implicit method</a:t>
            </a:r>
            <a:endParaRPr lang="vi-VN" sz="1600" dirty="0"/>
          </a:p>
        </p:txBody>
      </p:sp>
    </p:spTree>
    <p:extLst>
      <p:ext uri="{BB962C8B-B14F-4D97-AF65-F5344CB8AC3E}">
        <p14:creationId xmlns:p14="http://schemas.microsoft.com/office/powerpoint/2010/main" val="406542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08E1B1-D9CD-415A-BCE5-B57F39B2F3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Discretization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 method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 method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6941D0-D074-43AE-8875-C4BDC98AD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8372" y="404264"/>
            <a:ext cx="7391400" cy="705667"/>
          </a:xfrm>
        </p:spPr>
        <p:txBody>
          <a:bodyPr/>
          <a:lstStyle/>
          <a:p>
            <a:r>
              <a:rPr lang="en-US" sz="4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1CA00-8B5A-4B5F-AE21-CF0691D6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56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12" name="TextShape 1"/>
              <p:cNvSpPr txBox="1"/>
              <p:nvPr/>
            </p:nvSpPr>
            <p:spPr>
              <a:xfrm>
                <a:off x="325904" y="1041507"/>
                <a:ext cx="7589051" cy="490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>
                <a:no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Domain: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𝑥</m:t>
                      </m:r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4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0, 1</m:t>
                          </m:r>
                        </m:e>
                      </m:d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, </m:t>
                      </m:r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𝑦</m:t>
                      </m:r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4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0, 1</m:t>
                          </m:r>
                        </m:e>
                      </m:d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.</m:t>
                      </m:r>
                    </m:oMath>
                  </m:oMathPara>
                </a14:m>
                <a:endParaRPr lang="en-US" sz="2400" b="0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Boundary condition: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  <m:d>
                      <m:dPr>
                        <m:ctrlP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0,</m:t>
                        </m:r>
                        <m: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  <m: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sz="24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  <m:d>
                      <m:dPr>
                        <m:ctrlPr>
                          <a:rPr lang="en-US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  <m:r>
                          <a:rPr lang="en-US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  <m:r>
                          <a:rPr lang="en-US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sz="24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24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  <m:d>
                      <m:dPr>
                        <m:ctrlPr>
                          <a:rPr lang="en-US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  <m:r>
                          <a:rPr lang="en-US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sz="24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24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  <m:d>
                      <m:dPr>
                        <m:ctrlPr>
                          <a:rPr lang="en-US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  <m:r>
                          <a:rPr lang="en-US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sz="24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.</a:t>
                </a:r>
                <a:endParaRPr lang="en-US" sz="2400" b="0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Initial condition function: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  <m:d>
                      <m:dPr>
                        <m:ctrlP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d>
                    <m:r>
                      <a:rPr lang="en-US" sz="24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=100</m:t>
                    </m:r>
                    <m:func>
                      <m:funcPr>
                        <m:ctrlPr>
                          <a:rPr lang="en-US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𝜋</m:t>
                            </m:r>
                            <m:r>
                              <a:rPr lang="en-US" sz="24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sz="240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40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𝜋</m:t>
                            </m:r>
                            <m: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Exact solution: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  <m:d>
                      <m:dPr>
                        <m:ctrlP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  <m: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sz="24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=100</m:t>
                    </m:r>
                    <m:func>
                      <m:funcPr>
                        <m:ctrlP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𝜋</m:t>
                            </m:r>
                            <m: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func>
                          <m:funcPr>
                            <m:ctrlP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pc="-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pc="-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𝜋</m:t>
                                </m:r>
                                <m:r>
                                  <a:rPr lang="en-US" sz="2400" b="0" i="1" spc="-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</m:fName>
                      <m:e>
                        <m:sSup>
                          <m:sSupPr>
                            <m:ctrlP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−2</m:t>
                            </m:r>
                            <m: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  <m:sSup>
                              <m:sSupPr>
                                <m:ctrlPr>
                                  <a:rPr lang="en-US" sz="2400" b="0" i="1" spc="-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pc="-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sz="2400" b="0" i="1" spc="-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Thermal diffusivity: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=0.1</m:t>
                      </m:r>
                    </m:oMath>
                  </m:oMathPara>
                </a14:m>
                <a:endParaRPr lang="en-US" sz="2400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12" name="TextShap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04" y="1041507"/>
                <a:ext cx="7589051" cy="4908600"/>
              </a:xfrm>
              <a:prstGeom prst="rect">
                <a:avLst/>
              </a:prstGeom>
              <a:blipFill>
                <a:blip r:embed="rId3"/>
                <a:stretch>
                  <a:fillRect l="-1044" t="-9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êu đề 1">
            <a:extLst>
              <a:ext uri="{FF2B5EF4-FFF2-40B4-BE49-F238E27FC236}">
                <a16:creationId xmlns:a16="http://schemas.microsoft.com/office/drawing/2014/main" id="{31E18BC1-1DCD-A888-4A29-26FB693BF63C}"/>
              </a:ext>
            </a:extLst>
          </p:cNvPr>
          <p:cNvSpPr txBox="1">
            <a:spLocks/>
          </p:cNvSpPr>
          <p:nvPr/>
        </p:nvSpPr>
        <p:spPr>
          <a:xfrm>
            <a:off x="307685" y="78614"/>
            <a:ext cx="11565128" cy="451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pic>
        <p:nvPicPr>
          <p:cNvPr id="7" name="Picture 6" descr="A screenshot of a screen&#10;&#10;Description automatically generated">
            <a:extLst>
              <a:ext uri="{FF2B5EF4-FFF2-40B4-BE49-F238E27FC236}">
                <a16:creationId xmlns:a16="http://schemas.microsoft.com/office/drawing/2014/main" id="{BEABD4F7-7B6D-00A6-2F3C-50D512339B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55" y="1041507"/>
            <a:ext cx="3504762" cy="337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4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Picture 3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392040" y="271440"/>
            <a:ext cx="3174120" cy="1153080"/>
          </a:xfrm>
          <a:prstGeom prst="rect">
            <a:avLst/>
          </a:prstGeom>
          <a:ln>
            <a:noFill/>
          </a:ln>
        </p:spPr>
      </p:pic>
      <p:sp>
        <p:nvSpPr>
          <p:cNvPr id="307" name="CustomShape 1"/>
          <p:cNvSpPr/>
          <p:nvPr/>
        </p:nvSpPr>
        <p:spPr>
          <a:xfrm>
            <a:off x="695520" y="2269440"/>
            <a:ext cx="8251560" cy="84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9" name="CustomShape 3"/>
          <p:cNvSpPr/>
          <p:nvPr/>
        </p:nvSpPr>
        <p:spPr>
          <a:xfrm>
            <a:off x="6962400" y="3269880"/>
            <a:ext cx="432900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95B903F-6B9E-F9F4-F2E6-E20F7E43D155}"/>
              </a:ext>
            </a:extLst>
          </p:cNvPr>
          <p:cNvSpPr txBox="1"/>
          <p:nvPr/>
        </p:nvSpPr>
        <p:spPr>
          <a:xfrm>
            <a:off x="537329" y="2006582"/>
            <a:ext cx="9935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16: 2D Heat Equation</a:t>
            </a:r>
            <a:endParaRPr lang="vi-V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29F2D7F6-2322-DE1F-0B2D-3F3A27D41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977423"/>
              </p:ext>
            </p:extLst>
          </p:nvPr>
        </p:nvGraphicFramePr>
        <p:xfrm>
          <a:off x="695520" y="3117960"/>
          <a:ext cx="5313870" cy="2165985"/>
        </p:xfrm>
        <a:graphic>
          <a:graphicData uri="http://schemas.openxmlformats.org/drawingml/2006/table">
            <a:tbl>
              <a:tblPr/>
              <a:tblGrid>
                <a:gridCol w="2686035">
                  <a:extLst>
                    <a:ext uri="{9D8B030D-6E8A-4147-A177-3AD203B41FA5}">
                      <a16:colId xmlns:a16="http://schemas.microsoft.com/office/drawing/2014/main" val="381392814"/>
                    </a:ext>
                  </a:extLst>
                </a:gridCol>
                <a:gridCol w="2627835">
                  <a:extLst>
                    <a:ext uri="{9D8B030D-6E8A-4147-A177-3AD203B41FA5}">
                      <a16:colId xmlns:a16="http://schemas.microsoft.com/office/drawing/2014/main" val="233385279"/>
                    </a:ext>
                  </a:extLst>
                </a:gridCol>
              </a:tblGrid>
              <a:tr h="20324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Đỗ</a:t>
                      </a:r>
                      <a:r>
                        <a:rPr lang="en-US" sz="2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Khánh Nam</a:t>
                      </a:r>
                      <a:endParaRPr lang="vi-VN" sz="2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20225988</a:t>
                      </a:r>
                      <a:endParaRPr lang="vi-VN" sz="2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5132717"/>
                  </a:ext>
                </a:extLst>
              </a:tr>
              <a:tr h="20324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Ngô Anh Tú</a:t>
                      </a:r>
                      <a:endParaRPr lang="vi-VN" sz="2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20226005</a:t>
                      </a:r>
                      <a:endParaRPr lang="vi-VN" sz="2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6324438"/>
                  </a:ext>
                </a:extLst>
              </a:tr>
              <a:tr h="203244">
                <a:tc>
                  <a:txBody>
                    <a:bodyPr/>
                    <a:lstStyle/>
                    <a:p>
                      <a:pPr algn="l" fontAlgn="b"/>
                      <a:r>
                        <a:rPr lang="vi-VN" sz="2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Vũ Bình Minh</a:t>
                      </a:r>
                    </a:p>
                  </a:txBody>
                  <a:tcPr marL="9525" marR="9525" marT="9525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2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20226058</a:t>
                      </a:r>
                    </a:p>
                  </a:txBody>
                  <a:tcPr marL="9525" marR="9525" marT="9525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9891216"/>
                  </a:ext>
                </a:extLst>
              </a:tr>
              <a:tr h="230906">
                <a:tc>
                  <a:txBody>
                    <a:bodyPr/>
                    <a:lstStyle/>
                    <a:p>
                      <a:pPr algn="r" fontAlgn="b"/>
                      <a:endParaRPr lang="vi-VN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vi-VN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5945863"/>
                  </a:ext>
                </a:extLst>
              </a:tr>
              <a:tr h="203244">
                <a:tc>
                  <a:txBody>
                    <a:bodyPr/>
                    <a:lstStyle/>
                    <a:p>
                      <a:pPr algn="l" fontAlgn="b"/>
                      <a:endParaRPr lang="vi-VN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vi-VN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072668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12" name="TextShape 1"/>
              <p:cNvSpPr txBox="1"/>
              <p:nvPr/>
            </p:nvSpPr>
            <p:spPr>
              <a:xfrm>
                <a:off x="332623" y="1058760"/>
                <a:ext cx="11658094" cy="490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>
                <a:no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For this boundary condition, the coefficient matrix A of the implicit method is:</a:t>
                </a:r>
              </a:p>
              <a:p>
                <a:endParaRPr lang="en-US" sz="2400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algn="ctr"/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 spc="-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 spc="-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 spc="-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i="1" spc="-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⋮</m:t>
                              </m:r>
                            </m:e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>
                              <m:r>
                                <a:rPr lang="en-US" sz="2400" i="1" spc="-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i="1" spc="-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/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sz="240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US" sz="2400" i="1" spc="-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400" i="1" spc="-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sz="2400" i="1" spc="-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1+4</m:t>
                              </m:r>
                              <m:r>
                                <a:rPr lang="en-US" sz="2400" i="1" spc="-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US" sz="2400" i="1" spc="-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sz="2400" i="1" spc="-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US" sz="2400" i="1" spc="-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400" i="1" spc="-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sz="2400" i="1" spc="-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/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/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 spc="-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sz="2400" i="1" spc="-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US" sz="2400" i="1" spc="-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400" i="1" spc="-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sz="2400" i="1" spc="-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US" sz="2400" i="1" spc="-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1+4</m:t>
                              </m:r>
                              <m:r>
                                <a:rPr lang="en-US" sz="2400" i="1" spc="-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US" sz="2400" i="1" spc="-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sz="2400" i="1" spc="-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US" sz="2400" i="1" spc="-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400" i="1" spc="-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sz="2400" i="1" spc="-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𝛾</m:t>
                              </m:r>
                            </m:e>
                            <m:e/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spc="-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i="1" spc="-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⋮</m:t>
                              </m:r>
                            </m:e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>
                              <m:r>
                                <a:rPr lang="en-US" sz="2400" i="1" spc="-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i="1" spc="-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 spc="-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 spc="-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 spc="-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 spc="-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endParaRPr lang="en-US" sz="2400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algn="ctr"/>
                <a:endParaRPr lang="en-US" sz="2400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12" name="TextShap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23" y="1058760"/>
                <a:ext cx="11658094" cy="4908600"/>
              </a:xfrm>
              <a:prstGeom prst="rect">
                <a:avLst/>
              </a:prstGeom>
              <a:blipFill>
                <a:blip r:embed="rId3"/>
                <a:stretch>
                  <a:fillRect l="-732" t="-9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êu đề 1">
            <a:extLst>
              <a:ext uri="{FF2B5EF4-FFF2-40B4-BE49-F238E27FC236}">
                <a16:creationId xmlns:a16="http://schemas.microsoft.com/office/drawing/2014/main" id="{31E18BC1-1DCD-A888-4A29-26FB693BF63C}"/>
              </a:ext>
            </a:extLst>
          </p:cNvPr>
          <p:cNvSpPr txBox="1">
            <a:spLocks/>
          </p:cNvSpPr>
          <p:nvPr/>
        </p:nvSpPr>
        <p:spPr>
          <a:xfrm>
            <a:off x="307685" y="78614"/>
            <a:ext cx="11565128" cy="451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893949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25905" y="1041507"/>
            <a:ext cx="11565127" cy="49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implicit method is more computationally demanding than the explicit method as it requires solving a system of numerical equations on each time step. The explicit method is easier to implement and less computationally demanding. </a:t>
            </a:r>
          </a:p>
          <a:p>
            <a:endParaRPr lang="en-US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Both methods have comparable errors with respect to time step and space step.</a:t>
            </a: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1E18BC1-1DCD-A888-4A29-26FB693BF63C}"/>
              </a:ext>
            </a:extLst>
          </p:cNvPr>
          <p:cNvSpPr txBox="1">
            <a:spLocks/>
          </p:cNvSpPr>
          <p:nvPr/>
        </p:nvSpPr>
        <p:spPr>
          <a:xfrm>
            <a:off x="307685" y="78614"/>
            <a:ext cx="11565128" cy="451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879222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1E18BC1-1DCD-A888-4A29-26FB693BF63C}"/>
              </a:ext>
            </a:extLst>
          </p:cNvPr>
          <p:cNvSpPr txBox="1">
            <a:spLocks/>
          </p:cNvSpPr>
          <p:nvPr/>
        </p:nvSpPr>
        <p:spPr>
          <a:xfrm>
            <a:off x="307685" y="78614"/>
            <a:ext cx="11565128" cy="451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pic>
        <p:nvPicPr>
          <p:cNvPr id="6" name="Picture 5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7AC2B986-547D-FC28-0514-32B052CA5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142" y="849069"/>
            <a:ext cx="6806213" cy="515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84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5756400" y="2824200"/>
            <a:ext cx="5136480" cy="9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b="1" strike="noStrike" spc="-1" dirty="0">
                <a:solidFill>
                  <a:srgbClr val="C00000"/>
                </a:solidFill>
                <a:latin typeface="Lato"/>
                <a:ea typeface="Lato"/>
              </a:rPr>
              <a:t>THANK YOU !</a:t>
            </a:r>
            <a:endParaRPr lang="en-US" sz="6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08E1B1-D9CD-415A-BCE5-B57F39B2F3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Discretization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Explicit method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Implicit method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6941D0-D074-43AE-8875-C4BDC98AD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8372" y="404264"/>
            <a:ext cx="7391400" cy="705667"/>
          </a:xfrm>
        </p:spPr>
        <p:txBody>
          <a:bodyPr/>
          <a:lstStyle/>
          <a:p>
            <a:r>
              <a:rPr lang="en-US" sz="4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1CA00-8B5A-4B5F-AE21-CF0691D6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74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08E1B1-D9CD-415A-BCE5-B57F39B2F3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Discretization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 method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 method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6941D0-D074-43AE-8875-C4BDC98AD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8372" y="404264"/>
            <a:ext cx="7391400" cy="705667"/>
          </a:xfrm>
        </p:spPr>
        <p:txBody>
          <a:bodyPr/>
          <a:lstStyle/>
          <a:p>
            <a:r>
              <a:rPr lang="en-US" sz="4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1CA00-8B5A-4B5F-AE21-CF0691D6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47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52568E-8B7F-8EF1-F881-0509E6ADA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094" y="2461405"/>
            <a:ext cx="6372029" cy="36581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BAEA42-3374-BB9B-3607-3DF75B9B6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889" y="-191622"/>
            <a:ext cx="10972440" cy="11448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AF073-787A-8820-3E8A-02C2DBA2D24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36814" y="0"/>
            <a:ext cx="10809515" cy="3167743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transfer is a fundamental process in physics, the heat equation is a powerful tool for modelling and understanding the behavior of heat flow in various systems. In this presentation, we will explore how to solve the heat equation in 2-dimensional domain.</a:t>
            </a:r>
          </a:p>
        </p:txBody>
      </p:sp>
    </p:spTree>
    <p:extLst>
      <p:ext uri="{BB962C8B-B14F-4D97-AF65-F5344CB8AC3E}">
        <p14:creationId xmlns:p14="http://schemas.microsoft.com/office/powerpoint/2010/main" val="3193245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D312BB6F-EBCD-B710-EC86-7D9D1F303B5F}"/>
                  </a:ext>
                </a:extLst>
              </p:cNvPr>
              <p:cNvSpPr>
                <a:spLocks noGrp="1"/>
              </p:cNvSpPr>
              <p:nvPr>
                <p:ph type="subTitle"/>
              </p:nvPr>
            </p:nvSpPr>
            <p:spPr>
              <a:xfrm>
                <a:off x="609480" y="1127185"/>
                <a:ext cx="11260467" cy="5118340"/>
              </a:xfrm>
            </p:spPr>
            <p:txBody>
              <a:bodyPr/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2-D heat equation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describes the distribution of heat (or temperature) in a two-dimensional domain over time. The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rate of change temperature changes over time is proportional to the temperature distribution in space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Hence, we have the 2D heat equation can be expressed as: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is the temperature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 is time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and y are the spatial coordinates</a:t>
                </a:r>
                <a:endParaRPr 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 is the thermal diffusivity of the material.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D312BB6F-EBCD-B710-EC86-7D9D1F303B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/>
              </p:nvPr>
            </p:nvSpPr>
            <p:spPr>
              <a:xfrm>
                <a:off x="609480" y="1127185"/>
                <a:ext cx="11260467" cy="5118340"/>
              </a:xfrm>
              <a:blipFill>
                <a:blip r:embed="rId2"/>
                <a:stretch>
                  <a:fillRect l="-1678" r="-129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46DC59CC-4632-21DE-B036-8B31C54F4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699" y="-112680"/>
            <a:ext cx="10972440" cy="97809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FCE965-4FB0-08EF-3A14-48FB18FBE5CA}"/>
              </a:ext>
            </a:extLst>
          </p:cNvPr>
          <p:cNvSpPr txBox="1"/>
          <p:nvPr/>
        </p:nvSpPr>
        <p:spPr>
          <a:xfrm>
            <a:off x="492699" y="865414"/>
            <a:ext cx="9349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The 2-D Heat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E86EC1-2C18-4897-2659-667956BD9B74}"/>
                  </a:ext>
                </a:extLst>
              </p:cNvPr>
              <p:cNvSpPr txBox="1"/>
              <p:nvPr/>
            </p:nvSpPr>
            <p:spPr>
              <a:xfrm>
                <a:off x="3881758" y="3010327"/>
                <a:ext cx="3194138" cy="8373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E86EC1-2C18-4897-2659-667956BD9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758" y="3010327"/>
                <a:ext cx="3194138" cy="8373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930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312BB6F-EBCD-B710-EC86-7D9D1F303B5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92699" y="1367989"/>
            <a:ext cx="10485344" cy="1082491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conditions are essential for defining the 2-D heat equation and ensuring a unique solution. The most common boundary conditions are: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6DC59CC-4632-21DE-B036-8B31C54F4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699" y="-112680"/>
            <a:ext cx="10972440" cy="97809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FCE965-4FB0-08EF-3A14-48FB18FBE5CA}"/>
              </a:ext>
            </a:extLst>
          </p:cNvPr>
          <p:cNvSpPr txBox="1"/>
          <p:nvPr/>
        </p:nvSpPr>
        <p:spPr>
          <a:xfrm>
            <a:off x="431321" y="865414"/>
            <a:ext cx="9410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Boundary Conditions</a:t>
            </a:r>
          </a:p>
        </p:txBody>
      </p:sp>
      <p:sp>
        <p:nvSpPr>
          <p:cNvPr id="16" name="Text 7">
            <a:extLst>
              <a:ext uri="{FF2B5EF4-FFF2-40B4-BE49-F238E27FC236}">
                <a16:creationId xmlns:a16="http://schemas.microsoft.com/office/drawing/2014/main" id="{A5CD289A-FC10-8FBB-D809-8AFA312E95CC}"/>
              </a:ext>
            </a:extLst>
          </p:cNvPr>
          <p:cNvSpPr/>
          <p:nvPr/>
        </p:nvSpPr>
        <p:spPr>
          <a:xfrm>
            <a:off x="1260666" y="3699294"/>
            <a:ext cx="3820001" cy="19808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624"/>
              </a:lnSpc>
            </a:pPr>
            <a:r>
              <a:rPr lang="en-US" sz="24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This condition specifies the temperature at the boundaries of the domain, i.e., T(n) = f(t) on the boundary, where n is the normal to the boundary.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201250C8-2D8C-58A6-A11D-011F480338C3}"/>
              </a:ext>
            </a:extLst>
          </p:cNvPr>
          <p:cNvSpPr/>
          <p:nvPr/>
        </p:nvSpPr>
        <p:spPr>
          <a:xfrm>
            <a:off x="6927052" y="3699294"/>
            <a:ext cx="3820001" cy="22458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624"/>
              </a:lnSpc>
            </a:pPr>
            <a:r>
              <a:rPr lang="en-US" sz="24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This condition specifies the heat flux (rate of heat transfer) at the boundaries, i.e., ∂T/∂n = f(t) on the boundary, where n is the normal to the boundary.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hape 4">
            <a:extLst>
              <a:ext uri="{FF2B5EF4-FFF2-40B4-BE49-F238E27FC236}">
                <a16:creationId xmlns:a16="http://schemas.microsoft.com/office/drawing/2014/main" id="{34EC88EC-A747-F245-1CE9-4F4C325AF8FB}"/>
              </a:ext>
            </a:extLst>
          </p:cNvPr>
          <p:cNvSpPr/>
          <p:nvPr/>
        </p:nvSpPr>
        <p:spPr>
          <a:xfrm>
            <a:off x="760723" y="278083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pPr algn="ctr"/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2874D1F-E772-451E-7F3C-37C0F29FA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679" y="2785405"/>
            <a:ext cx="499915" cy="49991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4FE6AF0-581E-5D5D-FDF4-3C2AD127663D}"/>
              </a:ext>
            </a:extLst>
          </p:cNvPr>
          <p:cNvSpPr txBox="1"/>
          <p:nvPr/>
        </p:nvSpPr>
        <p:spPr>
          <a:xfrm>
            <a:off x="6550952" y="278540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037A09-EBA6-D6B0-522C-EA7F6A210ACE}"/>
              </a:ext>
            </a:extLst>
          </p:cNvPr>
          <p:cNvSpPr txBox="1"/>
          <p:nvPr/>
        </p:nvSpPr>
        <p:spPr>
          <a:xfrm>
            <a:off x="828370" y="2769195"/>
            <a:ext cx="364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8" name="Text 6">
            <a:extLst>
              <a:ext uri="{FF2B5EF4-FFF2-40B4-BE49-F238E27FC236}">
                <a16:creationId xmlns:a16="http://schemas.microsoft.com/office/drawing/2014/main" id="{2A5299AD-EA51-B1D9-BAF3-2B837786FE34}"/>
              </a:ext>
            </a:extLst>
          </p:cNvPr>
          <p:cNvSpPr/>
          <p:nvPr/>
        </p:nvSpPr>
        <p:spPr>
          <a:xfrm>
            <a:off x="1328313" y="2777407"/>
            <a:ext cx="4655079" cy="6463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34"/>
              </a:lnSpc>
            </a:pPr>
            <a:r>
              <a:rPr lang="en-US" sz="2800" b="1" dirty="0">
                <a:solidFill>
                  <a:srgbClr val="9694F2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Dirichlet Boundary Condition</a:t>
            </a:r>
            <a:endParaRPr lang="en-US" sz="2800" b="1" dirty="0">
              <a:solidFill>
                <a:srgbClr val="9694F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 6">
            <a:extLst>
              <a:ext uri="{FF2B5EF4-FFF2-40B4-BE49-F238E27FC236}">
                <a16:creationId xmlns:a16="http://schemas.microsoft.com/office/drawing/2014/main" id="{C891C629-16BF-D763-2AC1-725E0418C1E0}"/>
              </a:ext>
            </a:extLst>
          </p:cNvPr>
          <p:cNvSpPr/>
          <p:nvPr/>
        </p:nvSpPr>
        <p:spPr>
          <a:xfrm>
            <a:off x="6927052" y="2787933"/>
            <a:ext cx="4655080" cy="6463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9694F2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Neumann Boundary Condition</a:t>
            </a:r>
            <a:endParaRPr lang="en-US" sz="2800" b="1" dirty="0">
              <a:solidFill>
                <a:srgbClr val="9694F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07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TextShape 1"/>
              <p:cNvSpPr txBox="1"/>
              <p:nvPr/>
            </p:nvSpPr>
            <p:spPr>
              <a:xfrm>
                <a:off x="332623" y="1058760"/>
                <a:ext cx="6850305" cy="490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>
                <a:noAutofit/>
              </a:bodyPr>
              <a:lstStyle/>
              <a:p>
                <a:r>
                  <a:rPr lang="en-US" sz="2800" b="1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1.3. Initial condition</a:t>
                </a:r>
              </a:p>
              <a:p>
                <a:endParaRPr lang="en-US" sz="2400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The initial condition specify the temperature distribution over the 2-dimensional domain at the start of the heat transfer process.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𝑇</m:t>
                      </m:r>
                      <m:d>
                        <m:dPr>
                          <m:ctrlPr>
                            <a:rPr lang="en-US" sz="24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4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  <m:r>
                            <a:rPr lang="en-US" sz="24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, </m:t>
                          </m:r>
                          <m:r>
                            <a:rPr lang="en-US" sz="24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𝑦</m:t>
                          </m:r>
                          <m:r>
                            <a:rPr lang="en-US" sz="24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, 0</m:t>
                          </m:r>
                        </m:e>
                      </m:d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𝑓</m:t>
                      </m:r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𝑥</m:t>
                      </m:r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, </m:t>
                      </m:r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𝑦</m:t>
                      </m:r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sz="2400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endParaRPr lang="en-US" sz="2400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US" sz="24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24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sz="24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4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sz="24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is the initial condition function.</a:t>
                </a:r>
              </a:p>
            </p:txBody>
          </p:sp>
        </mc:Choice>
        <mc:Fallback xmlns="">
          <p:sp>
            <p:nvSpPr>
              <p:cNvPr id="312" name="TextShap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23" y="1058760"/>
                <a:ext cx="6850305" cy="4908600"/>
              </a:xfrm>
              <a:prstGeom prst="rect">
                <a:avLst/>
              </a:prstGeom>
              <a:blipFill>
                <a:blip r:embed="rId2"/>
                <a:stretch>
                  <a:fillRect l="-1870" t="-13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êu đề 1">
            <a:extLst>
              <a:ext uri="{FF2B5EF4-FFF2-40B4-BE49-F238E27FC236}">
                <a16:creationId xmlns:a16="http://schemas.microsoft.com/office/drawing/2014/main" id="{31E18BC1-1DCD-A888-4A29-26FB693BF63C}"/>
              </a:ext>
            </a:extLst>
          </p:cNvPr>
          <p:cNvSpPr txBox="1">
            <a:spLocks/>
          </p:cNvSpPr>
          <p:nvPr/>
        </p:nvSpPr>
        <p:spPr>
          <a:xfrm>
            <a:off x="307685" y="78614"/>
            <a:ext cx="11565128" cy="451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5" name="Picture 4" descr="A graph of a graph&#10;&#10;Description automatically generated">
            <a:extLst>
              <a:ext uri="{FF2B5EF4-FFF2-40B4-BE49-F238E27FC236}">
                <a16:creationId xmlns:a16="http://schemas.microsoft.com/office/drawing/2014/main" id="{EBDDBD65-F569-2B83-5E1B-C48B38805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173" y="1058760"/>
            <a:ext cx="4689204" cy="443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8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08E1B1-D9CD-415A-BCE5-B57F39B2F3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Discretization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 method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 method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6941D0-D074-43AE-8875-C4BDC98AD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8372" y="404264"/>
            <a:ext cx="7391400" cy="705667"/>
          </a:xfrm>
        </p:spPr>
        <p:txBody>
          <a:bodyPr/>
          <a:lstStyle/>
          <a:p>
            <a:r>
              <a:rPr lang="en-US" sz="4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1CA00-8B5A-4B5F-AE21-CF0691D6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3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</TotalTime>
  <Words>939</Words>
  <Application>Microsoft Office PowerPoint</Application>
  <PresentationFormat>Widescreen</PresentationFormat>
  <Paragraphs>159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Aptos</vt:lpstr>
      <vt:lpstr>Arial</vt:lpstr>
      <vt:lpstr>Calibri</vt:lpstr>
      <vt:lpstr>Cambria Math</vt:lpstr>
      <vt:lpstr>Lato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Table of contents </vt:lpstr>
      <vt:lpstr>Table of contents </vt:lpstr>
      <vt:lpstr>Introduction</vt:lpstr>
      <vt:lpstr>Introduction</vt:lpstr>
      <vt:lpstr>Introduction</vt:lpstr>
      <vt:lpstr>PowerPoint Presentation</vt:lpstr>
      <vt:lpstr>Table of contents </vt:lpstr>
      <vt:lpstr>PowerPoint Presentation</vt:lpstr>
      <vt:lpstr>Table of contents </vt:lpstr>
      <vt:lpstr>PowerPoint Presentation</vt:lpstr>
      <vt:lpstr>PowerPoint Presentation</vt:lpstr>
      <vt:lpstr>Table of contents </vt:lpstr>
      <vt:lpstr>PowerPoint Presentation</vt:lpstr>
      <vt:lpstr>PowerPoint Presentation</vt:lpstr>
      <vt:lpstr>PowerPoint Presentation</vt:lpstr>
      <vt:lpstr>Table of contents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Phong TT &amp; QTTH</dc:creator>
  <dc:description/>
  <cp:lastModifiedBy>Do Khanh Nam 20225988</cp:lastModifiedBy>
  <cp:revision>14</cp:revision>
  <dcterms:created xsi:type="dcterms:W3CDTF">2020-12-31T09:57:48Z</dcterms:created>
  <dcterms:modified xsi:type="dcterms:W3CDTF">2024-06-25T19:31:12Z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0x0101004F531634775FD1439D5B67291EFE2AD4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