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ambria Mat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CambriaMath-regular.fnt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ZA"/>
              <a:t>The CONSORT and STROBE guidelines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142630"/>
            <a:ext cx="9144000" cy="1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ZA" sz="3200"/>
              <a:t>Ola Adetokunboh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ZA" sz="3200"/>
              <a:t>Stellenbosch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ZA" sz="3200"/>
              <a:t>September 2021</a:t>
            </a:r>
            <a:endParaRPr sz="3200"/>
          </a:p>
        </p:txBody>
      </p:sp>
      <p:pic>
        <p:nvPicPr>
          <p:cNvPr descr="Text&#10;&#10;Description automatically generated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3837" y="6193293"/>
            <a:ext cx="2133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038" y="5056643"/>
            <a:ext cx="13144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6"/>
            <a:ext cx="10515600" cy="89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ZA">
                <a:solidFill>
                  <a:srgbClr val="002060"/>
                </a:solidFill>
              </a:rPr>
              <a:t>The CONSORT 2010 checklist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2463799"/>
            <a:ext cx="10515600" cy="4131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Items 23 to 25: Other information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23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Registration - number and name of trial registry.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24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Protocol - where the full trial protocol can be accessed, if available.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25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Funding - sources of funding and other support and the role of funders.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1075267"/>
            <a:ext cx="10515600" cy="61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ZA" sz="4400">
                <a:solidFill>
                  <a:srgbClr val="002060"/>
                </a:solidFill>
              </a:rPr>
            </a:br>
            <a:r>
              <a:rPr b="1" lang="en-ZA" sz="4900">
                <a:solidFill>
                  <a:srgbClr val="002060"/>
                </a:solidFill>
              </a:rPr>
              <a:t>The STROBE Guidelines</a:t>
            </a:r>
            <a:br>
              <a:rPr lang="en-ZA" sz="44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01133" y="2269067"/>
            <a:ext cx="10752667" cy="3907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The Strengthening the Reporting of Observational studies in Epidemiology (STROBE) guidelines were created to aid the author in ensuring high</a:t>
            </a:r>
            <a:r>
              <a:rPr lang="en-ZA" sz="2400">
                <a:latin typeface="Cambria Math"/>
                <a:ea typeface="Cambria Math"/>
                <a:cs typeface="Cambria Math"/>
                <a:sym typeface="Cambria Math"/>
              </a:rPr>
              <a:t>‑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quality presentation of the conducted observational study.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The aim of the STROBE guidelines was to provide a readily available checklist to ensure a clear presentation of what was planned and conducted in an observational study.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These studies are set out to investigate the associations between an exposure and a health outcome.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1075267"/>
            <a:ext cx="10515600" cy="61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ZA" sz="4400">
                <a:solidFill>
                  <a:srgbClr val="002060"/>
                </a:solidFill>
              </a:rPr>
            </a:br>
            <a:r>
              <a:rPr b="1" lang="en-ZA" sz="4900">
                <a:solidFill>
                  <a:srgbClr val="002060"/>
                </a:solidFill>
              </a:rPr>
              <a:t>The STROBE Guidelines</a:t>
            </a:r>
            <a:br>
              <a:rPr lang="en-ZA" sz="44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01133" y="2455333"/>
            <a:ext cx="10752667" cy="3721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The STROBE guidelines enable the journal’s editor, reviewers, and the readers to critically appraise the study.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A total of 22 checklist items contribute to the STROBE guidelines.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Eighteen items are common to all the 3 observational designs, that is, cohort, cross‑sectional, and case–control studies.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However, the remaining four checklist items (items number 6, 12, 14, and 15) have specific variations according to the study design.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1075267"/>
            <a:ext cx="10515600" cy="61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ZA" sz="4400">
                <a:solidFill>
                  <a:srgbClr val="002060"/>
                </a:solidFill>
              </a:rPr>
            </a:br>
            <a:r>
              <a:rPr b="1" lang="en-ZA" sz="4900">
                <a:solidFill>
                  <a:srgbClr val="002060"/>
                </a:solidFill>
              </a:rPr>
              <a:t>The STROBE Guidelines</a:t>
            </a:r>
            <a:br>
              <a:rPr lang="en-ZA" sz="44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01133" y="1989667"/>
            <a:ext cx="10752667" cy="4187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lang="en-ZA"/>
              <a:t> </a:t>
            </a:r>
            <a:r>
              <a:rPr b="1" lang="en-ZA" sz="2600"/>
              <a:t>Item 1</a:t>
            </a:r>
            <a:r>
              <a:rPr lang="en-ZA" sz="2600"/>
              <a:t>: Title and abstract –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ZA" sz="2600"/>
              <a:t>Indicate the study’s design with a commonly used term in the title or the abstract.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ZA" sz="2600"/>
              <a:t>The abstract provides a balanced summary of what was done and what was found.</a:t>
            </a:r>
            <a:endParaRPr/>
          </a:p>
          <a:p>
            <a:pPr indent="-758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lang="en-ZA" sz="2600"/>
              <a:t> Item 2</a:t>
            </a:r>
            <a:r>
              <a:rPr lang="en-ZA" sz="2600"/>
              <a:t>: Background/rationale - scientific background and rationale for the investigation.</a:t>
            </a:r>
            <a:endParaRPr/>
          </a:p>
          <a:p>
            <a:pPr indent="-758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lang="en-ZA" sz="2600"/>
              <a:t> Item 3</a:t>
            </a:r>
            <a:r>
              <a:rPr lang="en-ZA" sz="2600"/>
              <a:t>: Objectives - state specific objectives, including any prespecified hypotheses.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ZA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STROBE Guidelines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718733"/>
            <a:ext cx="10515600" cy="4774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</a:rPr>
              <a:t>Items 4 to 12: Methods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ZA"/>
              <a:t> </a:t>
            </a:r>
            <a:r>
              <a:rPr b="1" lang="en-ZA" sz="2400"/>
              <a:t>Item 4</a:t>
            </a:r>
            <a:r>
              <a:rPr lang="en-ZA" sz="2400"/>
              <a:t>: Study design - Present key elements of study design early in the manuscript.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5: </a:t>
            </a:r>
            <a:r>
              <a:rPr lang="en-ZA" sz="2400"/>
              <a:t>Setting - Describe the setting, locations, and relevant dates.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6: </a:t>
            </a:r>
            <a:r>
              <a:rPr lang="en-ZA" sz="2400"/>
              <a:t>Participants-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ZA" sz="2000"/>
              <a:t>Cohort study – eligibility criteria, sources &amp; methods of selection of participants; follow-up.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ZA" sz="2000"/>
              <a:t>Case–control study – eligibility criteria, and sources and methods of case ascertainment and control selection; give the rationale for the choice of cases and controls.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ZA" sz="2000"/>
              <a:t>Cross‑sectional study – eligibility criteria, and the sources and methods of selection of participants.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ZA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STROBE Guidelines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81000" y="1549400"/>
            <a:ext cx="11413066" cy="5012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ZA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Items 4 to 12: Methods</a:t>
            </a:r>
            <a:endParaRPr/>
          </a:p>
          <a:p>
            <a:pPr indent="-114300" lvl="0" marL="2286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 Item 7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Variables - Define outcomes, exposures, predictors, potential confounders etc.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8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Data sources/measurement - For each variable of interest, give sources of data and details of methods of assessment (measurement).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9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Bias - Describe any efforts to address potential sources of bias.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 Item 10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Study size - Explain how the study size was arrived at.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11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Quantitative variables - Explain how quantitative variables were handled.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ZA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STROBE Guidelines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838200" y="1825625"/>
            <a:ext cx="10515600" cy="4820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ZA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Items 4 to 12: Methods</a:t>
            </a:r>
            <a:endParaRPr/>
          </a:p>
          <a:p>
            <a:pPr indent="-114300" lvl="0" marL="2286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b="1" lang="en-ZA" sz="2600">
                <a:latin typeface="Calibri"/>
                <a:ea typeface="Calibri"/>
                <a:cs typeface="Calibri"/>
                <a:sym typeface="Calibri"/>
              </a:rPr>
              <a:t> Item 12</a:t>
            </a:r>
            <a:r>
              <a:rPr lang="en-ZA" sz="2600">
                <a:latin typeface="Calibri"/>
                <a:ea typeface="Calibri"/>
                <a:cs typeface="Calibri"/>
                <a:sym typeface="Calibri"/>
              </a:rPr>
              <a:t>: Statistical methods - Describe all statistical methods, including those used to control for confounding: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ZA" sz="2000">
                <a:latin typeface="Calibri"/>
                <a:ea typeface="Calibri"/>
                <a:cs typeface="Calibri"/>
                <a:sym typeface="Calibri"/>
              </a:rPr>
              <a:t>Describe any methods used to examine subgroups and interactions.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ZA" sz="2000">
                <a:latin typeface="Calibri"/>
                <a:ea typeface="Calibri"/>
                <a:cs typeface="Calibri"/>
                <a:sym typeface="Calibri"/>
              </a:rPr>
              <a:t>Explain how missing data were addressed.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ZA" sz="2000">
                <a:latin typeface="Calibri"/>
                <a:ea typeface="Calibri"/>
                <a:cs typeface="Calibri"/>
                <a:sym typeface="Calibri"/>
              </a:rPr>
              <a:t>Describe any sensitivity analyses.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ZA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STROBE Guidelines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</a:rPr>
              <a:t>Items 13 to 17: Results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13</a:t>
            </a:r>
            <a:r>
              <a:rPr lang="en-ZA" sz="2400"/>
              <a:t>: Participants - report numbers of individuals at each stage of study.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14</a:t>
            </a:r>
            <a:r>
              <a:rPr lang="en-ZA" sz="2400"/>
              <a:t>: Descriptive data - give characteristics of study participants.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15</a:t>
            </a:r>
            <a:r>
              <a:rPr lang="en-ZA" sz="2400"/>
              <a:t>: Outcome data - report numbers of outcome events or summary measures over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16</a:t>
            </a:r>
            <a:r>
              <a:rPr lang="en-ZA" sz="2400"/>
              <a:t>: Main results - Give unadjusted estimates and, if applicable, confounder‑adjusted estimates and their precision.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17</a:t>
            </a:r>
            <a:r>
              <a:rPr lang="en-ZA" sz="2400"/>
              <a:t>: Other analyses - Report analyses of subgroups and interactions, and sensitivity analyses.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6"/>
            <a:ext cx="10515600" cy="989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ZA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STROBE Guidelines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825625"/>
            <a:ext cx="10515600" cy="4964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Items 18 to 22: Discussion and other information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18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Key results - summarize key results with reference to study objectives.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19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Limitations - discuss limitations of the study, potential bias or imprecision.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20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Interpretation - give an overall interpretation of results considering objectives, limitations, multiplicity of analyses and results from similar studies.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21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Generalizability - discuss the external validity of the study results.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22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Funding - source of funding and the role of the funders.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ZA" sz="9600"/>
              <a:t>         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575733"/>
            <a:ext cx="10515600" cy="1081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lang="en-ZA" sz="4900">
                <a:solidFill>
                  <a:srgbClr val="002060"/>
                </a:solidFill>
              </a:rPr>
              <a:t>Introduction</a:t>
            </a:r>
            <a:br>
              <a:rPr b="1" lang="en-ZA">
                <a:solidFill>
                  <a:srgbClr val="002060"/>
                </a:solidFill>
              </a:rPr>
            </a:br>
            <a:endParaRPr b="1">
              <a:solidFill>
                <a:srgbClr val="00206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564640"/>
            <a:ext cx="10515600" cy="4358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CONSORT and STROBE are research reporting guidelines.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A reporting guideline is a simple, structured tool for health researchers to use while writing manuscripts or academic paper. 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High-quality research reports contribute to more efficient translations of new research findings into clinical practice and help advance scientific knowledge and patient care. 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CONSORT and STROBE guidelines were developed by the Enhancing the QUAlity and Transparency Of health Research (EQUATOR) Network.</a:t>
            </a:r>
            <a:endParaRPr/>
          </a:p>
          <a:p>
            <a:pPr indent="-762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51435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6478322"/>
            <a:ext cx="10119360" cy="37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956734"/>
            <a:ext cx="10515600" cy="945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lang="en-ZA" sz="4900">
                <a:solidFill>
                  <a:srgbClr val="002060"/>
                </a:solidFill>
              </a:rPr>
              <a:t>The CONSORT Statement</a:t>
            </a:r>
            <a:br>
              <a:rPr lang="en-ZA"/>
            </a:b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778000"/>
            <a:ext cx="10515600" cy="439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The CONSORT stands for “Consolidated Standards of Reporting Trials”.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It was developed to aid authors to present randomized clinical trials in a clear, transparent and complete format.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The CONSORT is composed of a 25‑item checklist.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It focuses on the reporting of the trial design, analysis, and interpretation.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A CONSORT flowchart displays the progress of all participants through the trial.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520" y="6268720"/>
            <a:ext cx="7081519" cy="38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6"/>
            <a:ext cx="10515600" cy="89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ZA">
                <a:solidFill>
                  <a:srgbClr val="002060"/>
                </a:solidFill>
              </a:rPr>
              <a:t>The CONSORT 2010 checklist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947333"/>
            <a:ext cx="10515600" cy="422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1: </a:t>
            </a:r>
            <a:r>
              <a:rPr lang="en-ZA" sz="2400"/>
              <a:t>Title and abstract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The title should include the words “randomized trial” for correct indexing of the manuscript.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The abstract should include a structured, brief, and clear summary of the study.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2: </a:t>
            </a:r>
            <a:r>
              <a:rPr lang="en-ZA" sz="2400"/>
              <a:t>Introduction (background and objectives)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The Introduction section sets the scientific scene and include the objective and hypothesis.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6"/>
            <a:ext cx="10515600" cy="89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ZA">
                <a:solidFill>
                  <a:srgbClr val="002060"/>
                </a:solidFill>
              </a:rPr>
              <a:t>The CONSORT 2010 checklist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557867"/>
            <a:ext cx="10515600" cy="4619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</a:rPr>
              <a:t>Items 3 to 12: Methods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3</a:t>
            </a:r>
            <a:r>
              <a:rPr lang="en-ZA" sz="2400"/>
              <a:t>: Trial design - parallel, factorial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4</a:t>
            </a:r>
            <a:r>
              <a:rPr lang="en-ZA" sz="2400"/>
              <a:t>: Participants - eligibility criteria, settings, and locations where the data were collected.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5</a:t>
            </a:r>
            <a:r>
              <a:rPr lang="en-ZA" sz="2400"/>
              <a:t>: Interventions - for each group with sufficient details.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/>
              <a:t> </a:t>
            </a:r>
            <a:r>
              <a:rPr b="1" lang="en-ZA" sz="2400"/>
              <a:t>Item 6</a:t>
            </a:r>
            <a:r>
              <a:rPr lang="en-ZA" sz="2400"/>
              <a:t>: Outcomes - defined pre‑specified primary and secondary outcome measures.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7</a:t>
            </a:r>
            <a:r>
              <a:rPr lang="en-ZA" sz="2400"/>
              <a:t>: Sample size - how sample size was determined?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6"/>
            <a:ext cx="10515600" cy="89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ZA">
                <a:solidFill>
                  <a:srgbClr val="002060"/>
                </a:solidFill>
              </a:rPr>
              <a:t>The CONSORT 2010 checklist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617133"/>
            <a:ext cx="10515600" cy="455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</a:rPr>
              <a:t>Randomization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8: </a:t>
            </a:r>
            <a:r>
              <a:rPr lang="en-ZA" sz="2400"/>
              <a:t>Sequence generation -the method used to generate the random allocation sequence.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9: </a:t>
            </a:r>
            <a:r>
              <a:rPr lang="en-ZA" sz="2400"/>
              <a:t>Allocation concealment mechanism- The mechanism used to implement the random allocation sequence.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10: </a:t>
            </a:r>
            <a:r>
              <a:rPr lang="en-ZA" sz="2400"/>
              <a:t>Implementation - who generated the random allocation sequence, enrolled participants, and assigned participants to interventions?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11: </a:t>
            </a:r>
            <a:r>
              <a:rPr lang="en-ZA" sz="2400"/>
              <a:t>Blinding - who was blinded after assignment to interventions.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12: </a:t>
            </a:r>
            <a:r>
              <a:rPr lang="en-ZA" sz="2400"/>
              <a:t>Statistical methods.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6"/>
            <a:ext cx="10515600" cy="89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ZA">
                <a:solidFill>
                  <a:srgbClr val="002060"/>
                </a:solidFill>
              </a:rPr>
              <a:t>The CONSORT 2010 checklist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47133" y="2192867"/>
            <a:ext cx="11006667" cy="4402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</a:rPr>
              <a:t>Items 13 to 19: Results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13: </a:t>
            </a:r>
            <a:r>
              <a:rPr lang="en-ZA" sz="2400"/>
              <a:t>Participant flow - for each group and no of participants randomly assigned.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14: </a:t>
            </a:r>
            <a:r>
              <a:rPr lang="en-ZA" sz="2400"/>
              <a:t>Recruitment - dates defining the periods of recruitment and follow‑up.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15: </a:t>
            </a:r>
            <a:r>
              <a:rPr lang="en-ZA" sz="2400"/>
              <a:t>Baseline data - table showing the baseline demographic and characteristics.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6"/>
            <a:ext cx="10515600" cy="89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ZA">
                <a:solidFill>
                  <a:srgbClr val="002060"/>
                </a:solidFill>
              </a:rPr>
              <a:t>The CONSORT 2010 checklist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47133" y="1701800"/>
            <a:ext cx="11006667" cy="4893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</a:rPr>
              <a:t>Items 13 to 19: Results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16: </a:t>
            </a:r>
            <a:r>
              <a:rPr lang="en-ZA" sz="2400"/>
              <a:t>Numbers analyzed - number of participants included in each analysis.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17: </a:t>
            </a:r>
            <a:r>
              <a:rPr lang="en-ZA" sz="2400"/>
              <a:t>Outcomes and estimation - For each primary and secondary outcome.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18: </a:t>
            </a:r>
            <a:r>
              <a:rPr lang="en-ZA" sz="2400"/>
              <a:t>Ancillary analyses - subgroup analyses and adjusted analyses.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/>
              <a:t> Item 19: </a:t>
            </a:r>
            <a:r>
              <a:rPr lang="en-ZA" sz="2400"/>
              <a:t>Harms - important harms or unintended effects in each group.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881593"/>
            <a:ext cx="10515600" cy="89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ZA">
                <a:solidFill>
                  <a:srgbClr val="002060"/>
                </a:solidFill>
              </a:rPr>
              <a:t>The CONSORT 2010 checklist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921934"/>
            <a:ext cx="10515600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Z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Items 20 to 22: Discussion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20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Limitations - trial limitations, sources of potential bias, imprecision etc.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Item 21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Generalizability - external validity, applicability of the trial findings.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ZA" sz="2400">
                <a:latin typeface="Calibri"/>
                <a:ea typeface="Calibri"/>
                <a:cs typeface="Calibri"/>
                <a:sym typeface="Calibri"/>
              </a:rPr>
              <a:t> Item 22</a:t>
            </a:r>
            <a:r>
              <a:rPr lang="en-ZA" sz="2400">
                <a:latin typeface="Calibri"/>
                <a:ea typeface="Calibri"/>
                <a:cs typeface="Calibri"/>
                <a:sym typeface="Calibri"/>
              </a:rPr>
              <a:t>: Interpretation - consistent with results, balancing benefits and harms, and considering other relevant evidence.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