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6FB749-89BB-4C10-B271-43C4E8D39A9B}">
  <a:tblStyle styleId="{E36FB749-89BB-4C10-B271-43C4E8D39A9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enturyGothic-regular.fntdata"/><Relationship Id="rId50" Type="http://schemas.openxmlformats.org/officeDocument/2006/relationships/slide" Target="slides/slide43.xml"/><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CenturyGothic-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b4fe5839_2_35: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87" name="Google Shape;87;g107b4fe5839_2_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b4fe5839_2_104: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64" name="Google Shape;164;g107b4fe5839_2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7b4fe5839_2_110: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71" name="Google Shape;171;g107b4fe5839_2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7b4fe5839_2_115: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13:50:53</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Next we will look at the data analysis  step. During this step, we must  determine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Who will analyze the data?</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What methodology will they use?  and</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How often will the data be analyzed?  Daily, weekly, monthly, or some  other timeframe?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Surveillance data analysis usually  includes descriptive information  consisting of time, place, and  person. However, other analytic  methods are often used. Let’s  look at a few examples.</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GO to next slide.</a:t>
            </a:r>
            <a:endParaRPr/>
          </a:p>
        </p:txBody>
      </p:sp>
      <p:sp>
        <p:nvSpPr>
          <p:cNvPr id="177" name="Google Shape;177;g107b4fe5839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7b4fe5839_2_131: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13:50:54</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&lt;Instructor Note: Walk the participants  through the table columns and  rows to orient them to the data.&gt;</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SAY:    Here is an example of data  analysis by person. This table  displays the demographics for  persons hospitalized for West  Nile virus and the population  rates of infection for a selected  period.</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ASK:    What patterns within the rates, if  any, do you notice?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&lt;ELICIT responses from the  participants.&gt;</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&lt;CLICK to advance animation.&gt;</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SAY:    You can see that those persons  aged 70 years and older have  the highest rates of infection.</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&lt;CLICK to advance animation.&gt;</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You can also see that the cases among  males and females were  approximately equal, 31 versus  28. However, the rate of infection  is slightly higher among males  than among females, 7.2 per  million versus 5.8 per million. GO  to next slide.</a:t>
            </a:r>
            <a:endParaRPr/>
          </a:p>
        </p:txBody>
      </p:sp>
      <p:sp>
        <p:nvSpPr>
          <p:cNvPr id="194" name="Google Shape;194;g107b4fe5839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7b4fe5839_2_141: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13:50:54</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The next step in the surveillance  process is data interpretation, which is  closely coupled with data  analysis. By identifying the  person, place, and time, you can  more easily determine how and  why the health event happened.</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GO to next slide.</a:t>
            </a:r>
            <a:endParaRPr/>
          </a:p>
        </p:txBody>
      </p:sp>
      <p:sp>
        <p:nvSpPr>
          <p:cNvPr id="205" name="Google Shape;205;g107b4fe5839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b4fe5839_2_164: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13:50:54</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SAY: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Data dissemination describes how  to distribute information to those  who need to know.</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Methods of distribution include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health agency newsletters, bulletins,  or alerts; surveillance summaries  and reports;</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medical and epidemiologic journal  articles; and press releases and  social media.</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Let’s look at the target audience  for each of these dissemination  methods. GO to next slide.</a:t>
            </a:r>
            <a:endParaRPr/>
          </a:p>
        </p:txBody>
      </p:sp>
      <p:sp>
        <p:nvSpPr>
          <p:cNvPr id="229" name="Google Shape;229;g107b4fe5839_2_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7b4fe5839_2_189: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13:50:54</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Target audiences can include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public health practitioners,</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clinicians and other health care  providers, policy and other decision  makers, community  organizations, and</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the general public.</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Providing feedback to those who  report the data is crucial because it  improves the acceptability of the  surveillance system, and data  reporters are more likely to  cooperate if they know their  efforts are being tabulated,  analyzed, and used.</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GO to next slide.</a:t>
            </a:r>
            <a:endParaRPr/>
          </a:p>
        </p:txBody>
      </p:sp>
      <p:sp>
        <p:nvSpPr>
          <p:cNvPr id="255" name="Google Shape;255;g107b4fe5839_2_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7b4fe5839_2_195: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13:50:54</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Link to action is the final and a  required step in the public health  surveillance process because,  without action, the collected data  serve no real purpose. GO to  next slide.</a:t>
            </a:r>
            <a:endParaRPr/>
          </a:p>
        </p:txBody>
      </p:sp>
      <p:sp>
        <p:nvSpPr>
          <p:cNvPr id="262" name="Google Shape;262;g107b4fe5839_2_1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7b4fe5839_2_21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86" name="Google Shape;286;g107b4fe5839_2_2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7b4fe5839_2_22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92" name="Google Shape;292;g107b4fe5839_2_2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7b4fe5839_2_4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95" name="Google Shape;95;g107b4fe5839_2_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7b4fe5839_2_22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298" name="Google Shape;298;g107b4fe5839_2_2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7b4fe5839_2_23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04" name="Google Shape;304;g107b4fe5839_2_2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7b4fe5839_2_23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10" name="Google Shape;310;g107b4fe5839_2_2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7b4fe5839_2_24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16" name="Google Shape;316;g107b4fe5839_2_2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7b4fe5839_2_24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22" name="Google Shape;322;g107b4fe5839_2_2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7b4fe5839_2_25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28" name="Google Shape;328;g107b4fe5839_2_2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7b4fe5839_2_25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34" name="Google Shape;334;g107b4fe5839_2_2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7b4fe5839_2_26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40" name="Google Shape;340;g107b4fe5839_2_2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7b4fe5839_2_26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46" name="Google Shape;346;g107b4fe5839_2_2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7b4fe5839_2_27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52" name="Google Shape;352;g107b4fe5839_2_2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b4fe5839_2_4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13:50:53</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The term surveillance comes from  a French word meaning “to  watch over.”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&lt;READ the definition on the slide.&gt;  GO to next slide.</a:t>
            </a:r>
            <a:endParaRPr/>
          </a:p>
        </p:txBody>
      </p:sp>
      <p:sp>
        <p:nvSpPr>
          <p:cNvPr id="101" name="Google Shape;101;g107b4fe5839_2_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7b4fe5839_2_27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58" name="Google Shape;358;g107b4fe5839_2_2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7b4fe5839_2_283: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64" name="Google Shape;364;g107b4fe5839_2_2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7b4fe5839_2_289: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71" name="Google Shape;371;g107b4fe5839_2_2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7b4fe5839_2_296: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79" name="Google Shape;379;g107b4fe5839_2_2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7b4fe5839_2_301: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85" name="Google Shape;385;g107b4fe5839_2_3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7b4fe5839_2_306: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91" name="Google Shape;391;g107b4fe5839_2_3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7b4fe5839_2_311: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397" name="Google Shape;397;g107b4fe5839_2_3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7b4fe5839_2_317: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04" name="Google Shape;404;g107b4fe5839_2_3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7b4fe5839_2_322: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10" name="Google Shape;410;g107b4fe5839_2_3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7b4fe5839_2_327: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16" name="Google Shape;416;g107b4fe5839_2_3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7b4fe5839_2_55: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13:50:53</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What is the goal of public health  surveillance?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&lt;READ the slide.&gt;  GO to next slide.</a:t>
            </a:r>
            <a:endParaRPr/>
          </a:p>
        </p:txBody>
      </p:sp>
      <p:sp>
        <p:nvSpPr>
          <p:cNvPr id="109" name="Google Shape;109;g107b4fe5839_2_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7b4fe5839_2_334: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24" name="Google Shape;424;g107b4fe5839_2_3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7b4fe5839_2_344: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35" name="Google Shape;435;g107b4fe5839_2_3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7b4fe5839_2_349: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41" name="Google Shape;441;g107b4fe5839_2_3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7b4fe5839_2_357: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450" name="Google Shape;450;g107b4fe5839_2_3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7b4fe5839_2_62: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13:50:53</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Now that we’ve defined public  health surveillance, let’s discuss its  role and uses in public health.  Here are some specific ways  public health surveillance can be  used.</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&lt;READ the bullets on the slide.&gt;   GO to next slide.</a:t>
            </a:r>
            <a:endParaRPr/>
          </a:p>
        </p:txBody>
      </p:sp>
      <p:sp>
        <p:nvSpPr>
          <p:cNvPr id="117" name="Google Shape;117;g107b4fe5839_2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7b4fe5839_2_68: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13:50:53</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Five steps must be completed during  the decision-making process,  including data collection,  analysis, interpretation,  dissemination, and follow-up  action.</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Let’s begin by looking at data  collection. Before collecting data, you  must decide what the  overarching goal of the system is  and what specific objectives  might be required for meeting  that goal.   Possible questions to ask might  include,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What will we monitor?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Who will collect the data, and how  will it be collected?</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Who is the target population?</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Where do we implement the system?</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Will the system be active or passive?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How will the data be transmitted to  the person performing the  analysis?</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GO to next slide.</a:t>
            </a:r>
            <a:endParaRPr/>
          </a:p>
        </p:txBody>
      </p:sp>
      <p:sp>
        <p:nvSpPr>
          <p:cNvPr id="124" name="Google Shape;124;g107b4fe5839_2_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7b4fe5839_2_85: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Presenter</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2019-09-18 13:50:53</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SAY: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Surveillance relies on a variety of   data sources to monitor different  conditions and situations. You  might already be familiar with  some of the data sources listed  on the slide. What are some  other data sources used in public  health surveillance?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Possible Answers </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Administrative data systems (e.g.,  billing records) Laboratory  surveillance (e.g., PulseNet)</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Environmental, vector, or animal  surveillance (e.g., mosquito trapping for  West Nile virus) Other (e.g.,  pharmacy, laws and policies, or  9-1-1 calls)</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GO to next slide.</a:t>
            </a:r>
            <a:endParaRPr/>
          </a:p>
        </p:txBody>
      </p:sp>
      <p:sp>
        <p:nvSpPr>
          <p:cNvPr id="142" name="Google Shape;142;g107b4fe5839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7b4fe5839_2_91: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p:txBody>
      </p:sp>
      <p:sp>
        <p:nvSpPr>
          <p:cNvPr id="149" name="Google Shape;149;g107b4fe5839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7b4fe5839_2_96:notes"/>
          <p:cNvSpPr txBox="1"/>
          <p:nvPr>
            <p:ph idx="1" type="body"/>
          </p:nvPr>
        </p:nvSpPr>
        <p:spPr>
          <a:xfrm>
            <a:off x="0" y="0"/>
            <a:ext cx="1687500" cy="4000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NICD laboratory-based surveillance covers a number of communicable diseases, such as: </a:t>
            </a:r>
            <a:endParaRPr/>
          </a:p>
          <a:p>
            <a:pPr indent="0" lvl="0" marL="0" marR="0" rtl="0" algn="l">
              <a:lnSpc>
                <a:spcPct val="80000"/>
              </a:lnSpc>
              <a:spcBef>
                <a:spcPts val="0"/>
              </a:spcBef>
              <a:spcAft>
                <a:spcPts val="0"/>
              </a:spcAft>
              <a:buNone/>
            </a:pPr>
            <a:r>
              <a:t/>
            </a:r>
            <a:endParaRPr sz="300">
              <a:solidFill>
                <a:schemeClr val="dk1"/>
              </a:solidFill>
              <a:latin typeface="Calibri"/>
              <a:ea typeface="Calibri"/>
              <a:cs typeface="Calibri"/>
              <a:sym typeface="Calibri"/>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Epidemic-prone diseases,  to facilitate early outbreak identification and implement control measures on diseases such as Meningococcal disease, Typhoid, Shigellosis and Viral Hemorrhagic Fevers (VHF).</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Vaccine-preventable diseases,  to monitor the success of national vaccine programmes and guide priorities in the introduction of new vaccines on diseases such as Polio, Measles, Haemophilus Influenzae and Streptococcus pneumoniae.</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Disease-targeted for eradication or elimination, to monitor the quality of clinical surveillance systems in place, and to ensure compliance with international standards for surveillance on diseases such as Polio and Measles.</a:t>
            </a:r>
            <a:endParaRPr/>
          </a:p>
          <a:p>
            <a:pPr indent="0" lvl="0" marL="0" marR="0" rtl="0" algn="l">
              <a:lnSpc>
                <a:spcPct val="80000"/>
              </a:lnSpc>
              <a:spcBef>
                <a:spcPts val="0"/>
              </a:spcBef>
              <a:spcAft>
                <a:spcPts val="0"/>
              </a:spcAft>
              <a:buNone/>
            </a:pPr>
            <a:r>
              <a:rPr lang="en-GB" sz="300">
                <a:solidFill>
                  <a:schemeClr val="dk1"/>
                </a:solidFill>
                <a:latin typeface="Calibri"/>
                <a:ea typeface="Calibri"/>
                <a:cs typeface="Calibri"/>
                <a:sym typeface="Calibri"/>
              </a:rPr>
              <a:t>Opportunistic infections, such as those associated with HIV which have the possibility of creating incorrect statistics related to AIDS-related infections. Infections such as Cryptococcus spp,  pneumoniae and invasive Salmonella spp. </a:t>
            </a:r>
            <a:endParaRPr sz="300">
              <a:solidFill>
                <a:schemeClr val="dk1"/>
              </a:solidFill>
              <a:latin typeface="Calibri"/>
              <a:ea typeface="Calibri"/>
              <a:cs typeface="Calibri"/>
              <a:sym typeface="Calibri"/>
            </a:endParaRPr>
          </a:p>
        </p:txBody>
      </p:sp>
      <p:sp>
        <p:nvSpPr>
          <p:cNvPr id="155" name="Google Shape;155;g107b4fe5839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761976" y="76674"/>
            <a:ext cx="7620047" cy="7148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rgbClr val="1F386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1762995" y="1165471"/>
            <a:ext cx="5618009" cy="308467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59" name="Google Shape;5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2" name="Shape 62"/>
        <p:cNvGrpSpPr/>
        <p:nvPr/>
      </p:nvGrpSpPr>
      <p:grpSpPr>
        <a:xfrm>
          <a:off x="0" y="0"/>
          <a:ext cx="0" cy="0"/>
          <a:chOff x="0" y="0"/>
          <a:chExt cx="0" cy="0"/>
        </a:xfrm>
      </p:grpSpPr>
      <p:sp>
        <p:nvSpPr>
          <p:cNvPr id="63" name="Google Shape;63;p15"/>
          <p:cNvSpPr txBox="1"/>
          <p:nvPr>
            <p:ph type="title"/>
          </p:nvPr>
        </p:nvSpPr>
        <p:spPr>
          <a:xfrm>
            <a:off x="761976" y="76674"/>
            <a:ext cx="7620047" cy="7148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rgbClr val="1F386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65" name="Google Shape;65;p1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66" name="Google Shape;66;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4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16"/>
          <p:cNvSpPr txBox="1"/>
          <p:nvPr>
            <p:ph type="title"/>
          </p:nvPr>
        </p:nvSpPr>
        <p:spPr>
          <a:xfrm>
            <a:off x="761976" y="76674"/>
            <a:ext cx="7620047" cy="7148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rgbClr val="1F386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4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74" name="Shape 74"/>
        <p:cNvGrpSpPr/>
        <p:nvPr/>
      </p:nvGrpSpPr>
      <p:grpSpPr>
        <a:xfrm>
          <a:off x="0" y="0"/>
          <a:ext cx="0" cy="0"/>
          <a:chOff x="0" y="0"/>
          <a:chExt cx="0" cy="0"/>
        </a:xfrm>
      </p:grpSpPr>
      <p:sp>
        <p:nvSpPr>
          <p:cNvPr id="75" name="Google Shape;75;p17"/>
          <p:cNvSpPr/>
          <p:nvPr/>
        </p:nvSpPr>
        <p:spPr>
          <a:xfrm>
            <a:off x="0" y="0"/>
            <a:ext cx="9143999" cy="505891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4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4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61976" y="76674"/>
            <a:ext cx="7620047" cy="71485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2400" u="none" cap="none" strike="noStrike">
                <a:solidFill>
                  <a:srgbClr val="1F386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1762995" y="1165471"/>
            <a:ext cx="5618009" cy="30846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400" u="none" cap="none" strike="noStrike">
                <a:solidFill>
                  <a:srgbClr val="888888"/>
                </a:solidFill>
                <a:latin typeface="Calibri"/>
                <a:ea typeface="Calibri"/>
                <a:cs typeface="Calibri"/>
                <a:sym typeface="Calibri"/>
              </a:defRPr>
            </a:lvl1pPr>
            <a:lvl2pPr indent="0" lvl="1" marL="0" marR="0" rtl="0" algn="r">
              <a:spcBef>
                <a:spcPts val="0"/>
              </a:spcBef>
              <a:buNone/>
              <a:defRPr b="0" i="0" sz="1400" u="none" cap="none" strike="noStrike">
                <a:solidFill>
                  <a:srgbClr val="888888"/>
                </a:solidFill>
                <a:latin typeface="Calibri"/>
                <a:ea typeface="Calibri"/>
                <a:cs typeface="Calibri"/>
                <a:sym typeface="Calibri"/>
              </a:defRPr>
            </a:lvl2pPr>
            <a:lvl3pPr indent="0" lvl="2" marL="0" marR="0" rtl="0" algn="r">
              <a:spcBef>
                <a:spcPts val="0"/>
              </a:spcBef>
              <a:buNone/>
              <a:defRPr b="0" i="0" sz="1400" u="none" cap="none" strike="noStrike">
                <a:solidFill>
                  <a:srgbClr val="888888"/>
                </a:solidFill>
                <a:latin typeface="Calibri"/>
                <a:ea typeface="Calibri"/>
                <a:cs typeface="Calibri"/>
                <a:sym typeface="Calibri"/>
              </a:defRPr>
            </a:lvl3pPr>
            <a:lvl4pPr indent="0" lvl="3" marL="0" marR="0" rtl="0" algn="r">
              <a:spcBef>
                <a:spcPts val="0"/>
              </a:spcBef>
              <a:buNone/>
              <a:defRPr b="0" i="0" sz="1400" u="none" cap="none" strike="noStrike">
                <a:solidFill>
                  <a:srgbClr val="888888"/>
                </a:solidFill>
                <a:latin typeface="Calibri"/>
                <a:ea typeface="Calibri"/>
                <a:cs typeface="Calibri"/>
                <a:sym typeface="Calibri"/>
              </a:defRPr>
            </a:lvl4pPr>
            <a:lvl5pPr indent="0" lvl="4" marL="0" marR="0" rtl="0" algn="r">
              <a:spcBef>
                <a:spcPts val="0"/>
              </a:spcBef>
              <a:buNone/>
              <a:defRPr b="0" i="0" sz="1400" u="none" cap="none" strike="noStrike">
                <a:solidFill>
                  <a:srgbClr val="888888"/>
                </a:solidFill>
                <a:latin typeface="Calibri"/>
                <a:ea typeface="Calibri"/>
                <a:cs typeface="Calibri"/>
                <a:sym typeface="Calibri"/>
              </a:defRPr>
            </a:lvl5pPr>
            <a:lvl6pPr indent="0" lvl="5" marL="0" marR="0" rtl="0" algn="r">
              <a:spcBef>
                <a:spcPts val="0"/>
              </a:spcBef>
              <a:buNone/>
              <a:defRPr b="0" i="0" sz="1400" u="none" cap="none" strike="noStrike">
                <a:solidFill>
                  <a:srgbClr val="888888"/>
                </a:solidFill>
                <a:latin typeface="Calibri"/>
                <a:ea typeface="Calibri"/>
                <a:cs typeface="Calibri"/>
                <a:sym typeface="Calibri"/>
              </a:defRPr>
            </a:lvl6pPr>
            <a:lvl7pPr indent="0" lvl="6" marL="0" marR="0" rtl="0" algn="r">
              <a:spcBef>
                <a:spcPts val="0"/>
              </a:spcBef>
              <a:buNone/>
              <a:defRPr b="0" i="0" sz="1400" u="none" cap="none" strike="noStrike">
                <a:solidFill>
                  <a:srgbClr val="888888"/>
                </a:solidFill>
                <a:latin typeface="Calibri"/>
                <a:ea typeface="Calibri"/>
                <a:cs typeface="Calibri"/>
                <a:sym typeface="Calibri"/>
              </a:defRPr>
            </a:lvl7pPr>
            <a:lvl8pPr indent="0" lvl="7" marL="0" marR="0" rtl="0" algn="r">
              <a:spcBef>
                <a:spcPts val="0"/>
              </a:spcBef>
              <a:buNone/>
              <a:defRPr b="0" i="0" sz="1400" u="none" cap="none" strike="noStrike">
                <a:solidFill>
                  <a:srgbClr val="888888"/>
                </a:solidFill>
                <a:latin typeface="Calibri"/>
                <a:ea typeface="Calibri"/>
                <a:cs typeface="Calibri"/>
                <a:sym typeface="Calibri"/>
              </a:defRPr>
            </a:lvl8pPr>
            <a:lvl9pPr indent="0" lvl="8" marL="0" marR="0" rtl="0" algn="r">
              <a:spcBef>
                <a:spcPts val="0"/>
              </a:spcBef>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11.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8.jpg"/><Relationship Id="rId4" Type="http://schemas.openxmlformats.org/officeDocument/2006/relationships/image" Target="../media/image30.png"/><Relationship Id="rId5" Type="http://schemas.openxmlformats.org/officeDocument/2006/relationships/image" Target="../media/image28.jpg"/><Relationship Id="rId6" Type="http://schemas.openxmlformats.org/officeDocument/2006/relationships/image" Target="../media/image2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1714500" y="628651"/>
            <a:ext cx="5772150" cy="2059466"/>
          </a:xfrm>
          <a:prstGeom prst="rect">
            <a:avLst/>
          </a:prstGeom>
          <a:noFill/>
          <a:ln>
            <a:noFill/>
          </a:ln>
        </p:spPr>
        <p:txBody>
          <a:bodyPr anchorCtr="0" anchor="t" bIns="0" lIns="0" spcFirstLastPara="1" rIns="0" wrap="square" tIns="170750">
            <a:spAutoFit/>
          </a:bodyPr>
          <a:lstStyle/>
          <a:p>
            <a:pPr indent="-660400" lvl="0" marL="1447800" marR="0" rtl="0" algn="l">
              <a:lnSpc>
                <a:spcPct val="108000"/>
              </a:lnSpc>
              <a:spcBef>
                <a:spcPts val="0"/>
              </a:spcBef>
              <a:spcAft>
                <a:spcPts val="0"/>
              </a:spcAft>
              <a:buNone/>
            </a:pPr>
            <a:r>
              <a:rPr b="1" lang="en-GB" sz="4500">
                <a:latin typeface="Calibri"/>
                <a:ea typeface="Calibri"/>
                <a:cs typeface="Calibri"/>
                <a:sym typeface="Calibri"/>
              </a:rPr>
              <a:t> Infectious Disease  Surveillance</a:t>
            </a:r>
            <a:endParaRPr b="1" sz="4500">
              <a:latin typeface="Calibri"/>
              <a:ea typeface="Calibri"/>
              <a:cs typeface="Calibri"/>
              <a:sym typeface="Calibri"/>
            </a:endParaRPr>
          </a:p>
          <a:p>
            <a:pPr indent="-660400" lvl="0" marL="1447800" marR="0" rtl="0" algn="l">
              <a:lnSpc>
                <a:spcPct val="202500"/>
              </a:lnSpc>
              <a:spcBef>
                <a:spcPts val="700"/>
              </a:spcBef>
              <a:spcAft>
                <a:spcPts val="0"/>
              </a:spcAft>
              <a:buNone/>
            </a:pPr>
            <a:r>
              <a:rPr b="1" lang="en-GB" sz="2400">
                <a:latin typeface="Calibri"/>
                <a:ea typeface="Calibri"/>
                <a:cs typeface="Calibri"/>
                <a:sym typeface="Calibri"/>
              </a:rPr>
              <a:t>         MSc Clinical Epidemiology </a:t>
            </a:r>
            <a:endParaRPr b="1" sz="2400">
              <a:latin typeface="Calibri"/>
              <a:ea typeface="Calibri"/>
              <a:cs typeface="Calibri"/>
              <a:sym typeface="Calibri"/>
            </a:endParaRPr>
          </a:p>
        </p:txBody>
      </p:sp>
      <p:sp>
        <p:nvSpPr>
          <p:cNvPr id="90" name="Google Shape;90;p19"/>
          <p:cNvSpPr txBox="1"/>
          <p:nvPr/>
        </p:nvSpPr>
        <p:spPr>
          <a:xfrm>
            <a:off x="1314450" y="3024337"/>
            <a:ext cx="6572250" cy="1401345"/>
          </a:xfrm>
          <a:prstGeom prst="rect">
            <a:avLst/>
          </a:prstGeom>
          <a:noFill/>
          <a:ln>
            <a:noFill/>
          </a:ln>
        </p:spPr>
        <p:txBody>
          <a:bodyPr anchorCtr="0" anchor="t" bIns="0" lIns="0" spcFirstLastPara="1" rIns="0" wrap="square" tIns="69525">
            <a:spAutoFit/>
          </a:bodyPr>
          <a:lstStyle/>
          <a:p>
            <a:pPr indent="0" lvl="0" marL="0" marR="0" rtl="0" algn="ctr">
              <a:lnSpc>
                <a:spcPct val="100000"/>
              </a:lnSpc>
              <a:spcBef>
                <a:spcPts val="0"/>
              </a:spcBef>
              <a:spcAft>
                <a:spcPts val="0"/>
              </a:spcAft>
              <a:buNone/>
            </a:pPr>
            <a:r>
              <a:rPr b="1" i="0" lang="en-GB" sz="2500" u="none" cap="none" strike="noStrike">
                <a:solidFill>
                  <a:srgbClr val="1F3863"/>
                </a:solidFill>
                <a:latin typeface="Calibri"/>
                <a:ea typeface="Calibri"/>
                <a:cs typeface="Calibri"/>
                <a:sym typeface="Calibri"/>
              </a:rPr>
              <a:t>Ola Adetokunboh MD PhD</a:t>
            </a:r>
            <a:endParaRPr b="0" i="0" sz="2500" u="none" cap="none" strike="noStrike">
              <a:solidFill>
                <a:schemeClr val="dk1"/>
              </a:solidFill>
              <a:latin typeface="Calibri"/>
              <a:ea typeface="Calibri"/>
              <a:cs typeface="Calibri"/>
              <a:sym typeface="Calibri"/>
            </a:endParaRPr>
          </a:p>
          <a:p>
            <a:pPr indent="0" lvl="0" marL="12700" marR="0" rtl="0" algn="ctr">
              <a:spcBef>
                <a:spcPts val="100"/>
              </a:spcBef>
              <a:spcAft>
                <a:spcPts val="0"/>
              </a:spcAft>
              <a:buNone/>
            </a:pPr>
            <a:r>
              <a:rPr b="0" i="0" lang="en-GB" sz="1400" u="none" cap="none" strike="noStrike">
                <a:solidFill>
                  <a:srgbClr val="1F3863"/>
                </a:solidFill>
                <a:latin typeface="Calibri"/>
                <a:ea typeface="Calibri"/>
                <a:cs typeface="Calibri"/>
                <a:sym typeface="Calibri"/>
              </a:rPr>
              <a:t>Division of Epidemiology and Biostatistics,</a:t>
            </a:r>
            <a:endParaRPr sz="1100"/>
          </a:p>
          <a:p>
            <a:pPr indent="0" lvl="0" marL="12700" marR="0" rtl="0" algn="ctr">
              <a:spcBef>
                <a:spcPts val="100"/>
              </a:spcBef>
              <a:spcAft>
                <a:spcPts val="0"/>
              </a:spcAft>
              <a:buNone/>
            </a:pPr>
            <a:r>
              <a:rPr b="0" i="0" lang="en-GB" sz="1400" u="none" cap="none" strike="noStrike">
                <a:solidFill>
                  <a:srgbClr val="1F3863"/>
                </a:solidFill>
                <a:latin typeface="Calibri"/>
                <a:ea typeface="Calibri"/>
                <a:cs typeface="Calibri"/>
                <a:sym typeface="Calibri"/>
              </a:rPr>
              <a:t>Faculty of Medicine and Health Sciences  </a:t>
            </a:r>
            <a:endParaRPr b="0" i="0" sz="1400" u="none" cap="none" strike="noStrike">
              <a:solidFill>
                <a:srgbClr val="1F3863"/>
              </a:solidFill>
              <a:latin typeface="Calibri"/>
              <a:ea typeface="Calibri"/>
              <a:cs typeface="Calibri"/>
              <a:sym typeface="Calibri"/>
            </a:endParaRPr>
          </a:p>
          <a:p>
            <a:pPr indent="0" lvl="0" marL="12700" marR="0" rtl="0" algn="ctr">
              <a:spcBef>
                <a:spcPts val="100"/>
              </a:spcBef>
              <a:spcAft>
                <a:spcPts val="0"/>
              </a:spcAft>
              <a:buNone/>
            </a:pPr>
            <a:r>
              <a:rPr b="0" i="0" lang="en-GB" sz="1400" u="none" cap="none" strike="noStrike">
                <a:solidFill>
                  <a:srgbClr val="1F3863"/>
                </a:solidFill>
                <a:latin typeface="Calibri"/>
                <a:ea typeface="Calibri"/>
                <a:cs typeface="Calibri"/>
                <a:sym typeface="Calibri"/>
              </a:rPr>
              <a:t>Stellenbosch University</a:t>
            </a:r>
            <a:endParaRPr b="0" i="0" sz="1400" u="none" cap="none" strike="noStrike">
              <a:solidFill>
                <a:schemeClr val="dk1"/>
              </a:solidFill>
              <a:latin typeface="Calibri"/>
              <a:ea typeface="Calibri"/>
              <a:cs typeface="Calibri"/>
              <a:sym typeface="Calibri"/>
            </a:endParaRPr>
          </a:p>
          <a:p>
            <a:pPr indent="0" lvl="0" marL="0" marR="0" rtl="0" algn="ctr">
              <a:spcBef>
                <a:spcPts val="300"/>
              </a:spcBef>
              <a:spcAft>
                <a:spcPts val="0"/>
              </a:spcAft>
              <a:buNone/>
            </a:pPr>
            <a:r>
              <a:rPr b="1" i="0" lang="en-GB" sz="1500" u="none" cap="none" strike="noStrike">
                <a:solidFill>
                  <a:srgbClr val="1F3863"/>
                </a:solidFill>
                <a:latin typeface="Calibri"/>
                <a:ea typeface="Calibri"/>
                <a:cs typeface="Calibri"/>
                <a:sym typeface="Calibri"/>
              </a:rPr>
              <a:t>July 2020</a:t>
            </a:r>
            <a:endParaRPr b="1" i="0" sz="1500" u="none" cap="none" strike="noStrike">
              <a:solidFill>
                <a:schemeClr val="dk1"/>
              </a:solidFill>
              <a:latin typeface="Calibri"/>
              <a:ea typeface="Calibri"/>
              <a:cs typeface="Calibri"/>
              <a:sym typeface="Calibri"/>
            </a:endParaRPr>
          </a:p>
        </p:txBody>
      </p:sp>
      <p:pic>
        <p:nvPicPr>
          <p:cNvPr descr="Text&#10;&#10;Description automatically generated" id="91" name="Google Shape;91;p19"/>
          <p:cNvPicPr preferRelativeResize="0"/>
          <p:nvPr/>
        </p:nvPicPr>
        <p:blipFill rotWithShape="1">
          <a:blip r:embed="rId3">
            <a:alphaModFix/>
          </a:blip>
          <a:srcRect b="0" l="0" r="0" t="0"/>
          <a:stretch/>
        </p:blipFill>
        <p:spPr>
          <a:xfrm>
            <a:off x="7258050" y="3797053"/>
            <a:ext cx="1600200" cy="717796"/>
          </a:xfrm>
          <a:prstGeom prst="rect">
            <a:avLst/>
          </a:prstGeom>
          <a:noFill/>
          <a:ln>
            <a:noFill/>
          </a:ln>
        </p:spPr>
      </p:pic>
      <p:pic>
        <p:nvPicPr>
          <p:cNvPr id="92" name="Google Shape;92;p19"/>
          <p:cNvPicPr preferRelativeResize="0"/>
          <p:nvPr/>
        </p:nvPicPr>
        <p:blipFill rotWithShape="1">
          <a:blip r:embed="rId4">
            <a:alphaModFix/>
          </a:blip>
          <a:srcRect b="0" l="0" r="0" t="0"/>
          <a:stretch/>
        </p:blipFill>
        <p:spPr>
          <a:xfrm>
            <a:off x="250528" y="3429001"/>
            <a:ext cx="985838" cy="125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687704" y="326598"/>
            <a:ext cx="7494746"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Notifiable Medical Conditions in South Africa</a:t>
            </a:r>
            <a:endParaRPr sz="3000">
              <a:latin typeface="Arial"/>
              <a:ea typeface="Arial"/>
              <a:cs typeface="Arial"/>
              <a:sym typeface="Arial"/>
            </a:endParaRPr>
          </a:p>
        </p:txBody>
      </p:sp>
      <p:sp>
        <p:nvSpPr>
          <p:cNvPr id="167" name="Google Shape;167;p28"/>
          <p:cNvSpPr txBox="1"/>
          <p:nvPr/>
        </p:nvSpPr>
        <p:spPr>
          <a:xfrm>
            <a:off x="687704" y="1482833"/>
            <a:ext cx="7246144" cy="540544"/>
          </a:xfrm>
          <a:prstGeom prst="rect">
            <a:avLst/>
          </a:prstGeom>
          <a:noFill/>
          <a:ln>
            <a:noFill/>
          </a:ln>
        </p:spPr>
        <p:txBody>
          <a:bodyPr anchorCtr="0" anchor="t" bIns="0" lIns="0" spcFirstLastPara="1" rIns="0" wrap="square" tIns="40475">
            <a:spAutoFit/>
          </a:bodyPr>
          <a:lstStyle/>
          <a:p>
            <a:pPr indent="-165100" lvl="0" marL="177800" marR="0" rtl="0" algn="l">
              <a:lnSpc>
                <a:spcPct val="107916"/>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NMC are diseases that can result in disease outbreaks with high case  fatality rates.</a:t>
            </a:r>
            <a:endParaRPr sz="1800">
              <a:solidFill>
                <a:schemeClr val="dk1"/>
              </a:solidFill>
              <a:latin typeface="Arial"/>
              <a:ea typeface="Arial"/>
              <a:cs typeface="Arial"/>
              <a:sym typeface="Arial"/>
            </a:endParaRPr>
          </a:p>
        </p:txBody>
      </p:sp>
      <p:sp>
        <p:nvSpPr>
          <p:cNvPr id="168" name="Google Shape;168;p28"/>
          <p:cNvSpPr txBox="1"/>
          <p:nvPr/>
        </p:nvSpPr>
        <p:spPr>
          <a:xfrm>
            <a:off x="687704" y="2756135"/>
            <a:ext cx="7227094" cy="1470660"/>
          </a:xfrm>
          <a:prstGeom prst="rect">
            <a:avLst/>
          </a:prstGeom>
          <a:noFill/>
          <a:ln>
            <a:noFill/>
          </a:ln>
        </p:spPr>
        <p:txBody>
          <a:bodyPr anchorCtr="0" anchor="t" bIns="0" lIns="0" spcFirstLastPara="1" rIns="0" wrap="square" tIns="952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Category 1 - Must be reported within 24 hours of diagnosis.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3000">
              <a:solidFill>
                <a:schemeClr val="dk1"/>
              </a:solidFill>
              <a:latin typeface="Arial"/>
              <a:ea typeface="Arial"/>
              <a:cs typeface="Arial"/>
              <a:sym typeface="Arial"/>
            </a:endParaRPr>
          </a:p>
          <a:p>
            <a:pPr indent="-165100" lvl="0" marL="177800" marR="0" rtl="0" algn="l">
              <a:lnSpc>
                <a:spcPct val="107916"/>
              </a:lnSpc>
              <a:spcBef>
                <a:spcPts val="0"/>
              </a:spcBef>
              <a:spcAft>
                <a:spcPts val="0"/>
              </a:spcAft>
              <a:buNone/>
            </a:pPr>
            <a:r>
              <a:rPr lang="en-GB" sz="1800">
                <a:solidFill>
                  <a:srgbClr val="FF0000"/>
                </a:solidFill>
                <a:latin typeface="Arial"/>
                <a:ea typeface="Arial"/>
                <a:cs typeface="Arial"/>
                <a:sym typeface="Arial"/>
              </a:rPr>
              <a:t>-	Anthrax, Cholera, Diphtheria, Food borne disease outbreak, Malaria,  Measles, Pertussis, Plague, Polio, Viral haemorrhagic fever diseases,  Yellow fever, Listeriosis, Rabies (human), Smallpox etc.</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687704" y="499658"/>
            <a:ext cx="7494746"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Notifiable Medical Conditions in South Africa</a:t>
            </a:r>
            <a:endParaRPr sz="3000">
              <a:latin typeface="Arial"/>
              <a:ea typeface="Arial"/>
              <a:cs typeface="Arial"/>
              <a:sym typeface="Arial"/>
            </a:endParaRPr>
          </a:p>
        </p:txBody>
      </p:sp>
      <p:sp>
        <p:nvSpPr>
          <p:cNvPr id="174" name="Google Shape;174;p29"/>
          <p:cNvSpPr txBox="1"/>
          <p:nvPr/>
        </p:nvSpPr>
        <p:spPr>
          <a:xfrm>
            <a:off x="687704" y="1293398"/>
            <a:ext cx="7659053" cy="3413760"/>
          </a:xfrm>
          <a:prstGeom prst="rect">
            <a:avLst/>
          </a:prstGeom>
          <a:noFill/>
          <a:ln>
            <a:noFill/>
          </a:ln>
        </p:spPr>
        <p:txBody>
          <a:bodyPr anchorCtr="0" anchor="t" bIns="0" lIns="0" spcFirstLastPara="1" rIns="0" wrap="square" tIns="4952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Category 2 NMC - Must be reported within 7 days of diagnosis.</a:t>
            </a:r>
            <a:endParaRPr sz="1800">
              <a:solidFill>
                <a:schemeClr val="dk1"/>
              </a:solidFill>
              <a:latin typeface="Arial"/>
              <a:ea typeface="Arial"/>
              <a:cs typeface="Arial"/>
              <a:sym typeface="Arial"/>
            </a:endParaRPr>
          </a:p>
          <a:p>
            <a:pPr indent="0" lvl="0" marL="12700" marR="317500" rtl="0" algn="l">
              <a:lnSpc>
                <a:spcPct val="95833"/>
              </a:lnSpc>
              <a:spcBef>
                <a:spcPts val="700"/>
              </a:spcBef>
              <a:spcAft>
                <a:spcPts val="0"/>
              </a:spcAft>
              <a:buNone/>
            </a:pPr>
            <a:r>
              <a:rPr lang="en-GB" sz="1800">
                <a:solidFill>
                  <a:schemeClr val="dk1"/>
                </a:solidFill>
                <a:latin typeface="Arial"/>
                <a:ea typeface="Arial"/>
                <a:cs typeface="Arial"/>
                <a:sym typeface="Arial"/>
              </a:rPr>
              <a:t>- </a:t>
            </a:r>
            <a:r>
              <a:rPr lang="en-GB" sz="1800">
                <a:solidFill>
                  <a:srgbClr val="FF0000"/>
                </a:solidFill>
                <a:latin typeface="Arial"/>
                <a:ea typeface="Arial"/>
                <a:cs typeface="Arial"/>
                <a:sym typeface="Arial"/>
              </a:rPr>
              <a:t>Congenital syphilis, Hepatitis (A,B,C,E), Tetanus, TB (pulmonary, extra-  pulmonary., MDR-TB,XDR-TB), Leprosy, Tetanus etc.</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400">
              <a:solidFill>
                <a:schemeClr val="dk1"/>
              </a:solidFill>
              <a:latin typeface="Arial"/>
              <a:ea typeface="Arial"/>
              <a:cs typeface="Arial"/>
              <a:sym typeface="Arial"/>
            </a:endParaRPr>
          </a:p>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Category 3 NMC - Must be reported weekly by all public and private labs.</a:t>
            </a:r>
            <a:endParaRPr sz="1800">
              <a:solidFill>
                <a:schemeClr val="dk1"/>
              </a:solidFill>
              <a:latin typeface="Arial"/>
              <a:ea typeface="Arial"/>
              <a:cs typeface="Arial"/>
              <a:sym typeface="Arial"/>
            </a:endParaRPr>
          </a:p>
          <a:p>
            <a:pPr indent="-165100" lvl="0" marL="177800" marR="0" rtl="0" algn="l">
              <a:lnSpc>
                <a:spcPct val="80000"/>
              </a:lnSpc>
              <a:spcBef>
                <a:spcPts val="800"/>
              </a:spcBef>
              <a:spcAft>
                <a:spcPts val="0"/>
              </a:spcAft>
              <a:buNone/>
            </a:pPr>
            <a:r>
              <a:rPr lang="en-GB" sz="1800">
                <a:solidFill>
                  <a:srgbClr val="FF0000"/>
                </a:solidFill>
                <a:latin typeface="Arial"/>
                <a:ea typeface="Arial"/>
                <a:cs typeface="Arial"/>
                <a:sym typeface="Arial"/>
              </a:rPr>
              <a:t>-	Ceftriaxone-resistant Neisseria gonorrhoea, West Nile virus, Chikungunya  virus, Dengue fever virus etc.</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800">
              <a:solidFill>
                <a:schemeClr val="dk1"/>
              </a:solidFill>
              <a:latin typeface="Arial"/>
              <a:ea typeface="Arial"/>
              <a:cs typeface="Arial"/>
              <a:sym typeface="Arial"/>
            </a:endParaRPr>
          </a:p>
          <a:p>
            <a:pPr indent="-165100" lvl="0" marL="177800" marR="190500" rtl="0" algn="l">
              <a:lnSpc>
                <a:spcPct val="8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Category 4 NMC -Must be reported monthly by private and public health  lab.</a:t>
            </a:r>
            <a:endParaRPr sz="1800">
              <a:solidFill>
                <a:schemeClr val="dk1"/>
              </a:solidFill>
              <a:latin typeface="Arial"/>
              <a:ea typeface="Arial"/>
              <a:cs typeface="Arial"/>
              <a:sym typeface="Arial"/>
            </a:endParaRPr>
          </a:p>
          <a:p>
            <a:pPr indent="0" lvl="0" marL="12700" marR="330200" rtl="0" algn="l">
              <a:lnSpc>
                <a:spcPct val="95833"/>
              </a:lnSpc>
              <a:spcBef>
                <a:spcPts val="700"/>
              </a:spcBef>
              <a:spcAft>
                <a:spcPts val="0"/>
              </a:spcAft>
              <a:buNone/>
            </a:pPr>
            <a:r>
              <a:rPr lang="en-GB" sz="1800">
                <a:solidFill>
                  <a:srgbClr val="FF0000"/>
                </a:solidFill>
                <a:latin typeface="Arial"/>
                <a:ea typeface="Arial"/>
                <a:cs typeface="Arial"/>
                <a:sym typeface="Arial"/>
              </a:rPr>
              <a:t>-	Carbapenemase-producing Enterobacteriaceae, Vancomycin-resistant  enterococci, etc.</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30"/>
          <p:cNvSpPr txBox="1"/>
          <p:nvPr/>
        </p:nvSpPr>
        <p:spPr>
          <a:xfrm>
            <a:off x="3714792" y="1514284"/>
            <a:ext cx="4051459" cy="987266"/>
          </a:xfrm>
          <a:prstGeom prst="rect">
            <a:avLst/>
          </a:prstGeom>
          <a:noFill/>
          <a:ln>
            <a:noFill/>
          </a:ln>
        </p:spPr>
        <p:txBody>
          <a:bodyPr anchorCtr="0" anchor="t" bIns="0" lIns="0" spcFirstLastPara="1" rIns="0" wrap="square" tIns="57150">
            <a:spAutoFit/>
          </a:bodyPr>
          <a:lstStyle/>
          <a:p>
            <a:pPr indent="-254000" lvl="0" marL="2667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Who will analyze the data?</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What methodology will they use?</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How often will they analyse the data?</a:t>
            </a:r>
            <a:endParaRPr sz="1800">
              <a:solidFill>
                <a:schemeClr val="dk1"/>
              </a:solidFill>
              <a:latin typeface="Arial"/>
              <a:ea typeface="Arial"/>
              <a:cs typeface="Arial"/>
              <a:sym typeface="Arial"/>
            </a:endParaRPr>
          </a:p>
        </p:txBody>
      </p:sp>
      <p:sp>
        <p:nvSpPr>
          <p:cNvPr id="180" name="Google Shape;180;p30"/>
          <p:cNvSpPr txBox="1"/>
          <p:nvPr>
            <p:ph type="title"/>
          </p:nvPr>
        </p:nvSpPr>
        <p:spPr>
          <a:xfrm>
            <a:off x="2322408" y="516889"/>
            <a:ext cx="4507706"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Surveillance Data Analysis</a:t>
            </a:r>
            <a:endParaRPr sz="3000">
              <a:latin typeface="Arial"/>
              <a:ea typeface="Arial"/>
              <a:cs typeface="Arial"/>
              <a:sym typeface="Arial"/>
            </a:endParaRPr>
          </a:p>
        </p:txBody>
      </p:sp>
      <p:sp>
        <p:nvSpPr>
          <p:cNvPr id="181" name="Google Shape;181;p30"/>
          <p:cNvSpPr/>
          <p:nvPr/>
        </p:nvSpPr>
        <p:spPr>
          <a:xfrm>
            <a:off x="2153413" y="1371600"/>
            <a:ext cx="270034" cy="2922746"/>
          </a:xfrm>
          <a:custGeom>
            <a:rect b="b" l="l" r="r" t="t"/>
            <a:pathLst>
              <a:path extrusionOk="0" h="3896995" w="360044">
                <a:moveTo>
                  <a:pt x="359778" y="0"/>
                </a:moveTo>
                <a:lnTo>
                  <a:pt x="0" y="389669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30"/>
          <p:cNvSpPr/>
          <p:nvPr/>
        </p:nvSpPr>
        <p:spPr>
          <a:xfrm>
            <a:off x="1147572" y="1225296"/>
            <a:ext cx="2011679" cy="5737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30"/>
          <p:cNvSpPr txBox="1"/>
          <p:nvPr/>
        </p:nvSpPr>
        <p:spPr>
          <a:xfrm>
            <a:off x="1192149" y="1255013"/>
            <a:ext cx="1922621" cy="485775"/>
          </a:xfrm>
          <a:prstGeom prst="rect">
            <a:avLst/>
          </a:prstGeom>
          <a:solidFill>
            <a:srgbClr val="0039A6"/>
          </a:solidFill>
          <a:ln>
            <a:noFill/>
          </a:ln>
        </p:spPr>
        <p:txBody>
          <a:bodyPr anchorCtr="0" anchor="t" bIns="0" lIns="0" spcFirstLastPara="1" rIns="0" wrap="square" tIns="0">
            <a:spAutoFit/>
          </a:bodyPr>
          <a:lstStyle/>
          <a:p>
            <a:pPr indent="0" lvl="0" marL="152400" marR="0" rtl="0" algn="l">
              <a:lnSpc>
                <a:spcPct val="112272"/>
              </a:lnSpc>
              <a:spcBef>
                <a:spcPts val="0"/>
              </a:spcBef>
              <a:spcAft>
                <a:spcPts val="0"/>
              </a:spcAft>
              <a:buNone/>
            </a:pPr>
            <a:r>
              <a:rPr lang="en-GB" sz="1700">
                <a:solidFill>
                  <a:srgbClr val="FFFFFF"/>
                </a:solidFill>
                <a:latin typeface="Century Gothic"/>
                <a:ea typeface="Century Gothic"/>
                <a:cs typeface="Century Gothic"/>
                <a:sym typeface="Century Gothic"/>
              </a:rPr>
              <a:t>Data Collection</a:t>
            </a:r>
            <a:endParaRPr sz="1700">
              <a:solidFill>
                <a:schemeClr val="dk1"/>
              </a:solidFill>
              <a:latin typeface="Century Gothic"/>
              <a:ea typeface="Century Gothic"/>
              <a:cs typeface="Century Gothic"/>
              <a:sym typeface="Century Gothic"/>
            </a:endParaRPr>
          </a:p>
        </p:txBody>
      </p:sp>
      <p:sp>
        <p:nvSpPr>
          <p:cNvPr id="184" name="Google Shape;184;p30"/>
          <p:cNvSpPr/>
          <p:nvPr/>
        </p:nvSpPr>
        <p:spPr>
          <a:xfrm>
            <a:off x="1147572" y="1852803"/>
            <a:ext cx="2011679"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30"/>
          <p:cNvSpPr txBox="1"/>
          <p:nvPr/>
        </p:nvSpPr>
        <p:spPr>
          <a:xfrm>
            <a:off x="1192149" y="1882520"/>
            <a:ext cx="1922621" cy="484822"/>
          </a:xfrm>
          <a:prstGeom prst="rect">
            <a:avLst/>
          </a:prstGeom>
          <a:solidFill>
            <a:srgbClr val="FFFFFF"/>
          </a:solidFill>
          <a:ln>
            <a:noFill/>
          </a:ln>
        </p:spPr>
        <p:txBody>
          <a:bodyPr anchorCtr="0" anchor="t" bIns="0" lIns="0" spcFirstLastPara="1" rIns="0" wrap="square" tIns="110000">
            <a:spAutoFit/>
          </a:bodyPr>
          <a:lstStyle/>
          <a:p>
            <a:pPr indent="0" lvl="0" marL="279400" marR="0" rtl="0" algn="l">
              <a:lnSpc>
                <a:spcPct val="100000"/>
              </a:lnSpc>
              <a:spcBef>
                <a:spcPts val="0"/>
              </a:spcBef>
              <a:spcAft>
                <a:spcPts val="0"/>
              </a:spcAft>
              <a:buNone/>
            </a:pPr>
            <a:r>
              <a:rPr lang="en-GB" sz="1700">
                <a:solidFill>
                  <a:srgbClr val="0039A6"/>
                </a:solidFill>
                <a:latin typeface="Century Gothic"/>
                <a:ea typeface="Century Gothic"/>
                <a:cs typeface="Century Gothic"/>
                <a:sym typeface="Century Gothic"/>
              </a:rPr>
              <a:t>Data Analysis</a:t>
            </a:r>
            <a:endParaRPr sz="1700">
              <a:solidFill>
                <a:schemeClr val="dk1"/>
              </a:solidFill>
              <a:latin typeface="Century Gothic"/>
              <a:ea typeface="Century Gothic"/>
              <a:cs typeface="Century Gothic"/>
              <a:sym typeface="Century Gothic"/>
            </a:endParaRPr>
          </a:p>
        </p:txBody>
      </p:sp>
      <p:sp>
        <p:nvSpPr>
          <p:cNvPr id="186" name="Google Shape;186;p30"/>
          <p:cNvSpPr/>
          <p:nvPr/>
        </p:nvSpPr>
        <p:spPr>
          <a:xfrm>
            <a:off x="1147572" y="2479167"/>
            <a:ext cx="2011679" cy="57378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30"/>
          <p:cNvSpPr txBox="1"/>
          <p:nvPr/>
        </p:nvSpPr>
        <p:spPr>
          <a:xfrm>
            <a:off x="1192149" y="2508884"/>
            <a:ext cx="1922621" cy="485775"/>
          </a:xfrm>
          <a:prstGeom prst="rect">
            <a:avLst/>
          </a:prstGeom>
          <a:solidFill>
            <a:srgbClr val="0039A6"/>
          </a:solidFill>
          <a:ln>
            <a:noFill/>
          </a:ln>
        </p:spPr>
        <p:txBody>
          <a:bodyPr anchorCtr="0" anchor="t" bIns="0" lIns="0" spcFirstLastPara="1" rIns="0" wrap="square" tIns="0">
            <a:spAutoFit/>
          </a:bodyPr>
          <a:lstStyle/>
          <a:p>
            <a:pPr indent="0" lvl="0" marL="0" marR="0" rtl="0" algn="ctr">
              <a:lnSpc>
                <a:spcPct val="112272"/>
              </a:lnSpc>
              <a:spcBef>
                <a:spcPts val="0"/>
              </a:spcBef>
              <a:spcAft>
                <a:spcPts val="0"/>
              </a:spcAft>
              <a:buNone/>
            </a:pPr>
            <a:r>
              <a:rPr lang="en-GB" sz="1700">
                <a:solidFill>
                  <a:srgbClr val="FFFFFF"/>
                </a:solidFill>
                <a:latin typeface="Century Gothic"/>
                <a:ea typeface="Century Gothic"/>
                <a:cs typeface="Century Gothic"/>
                <a:sym typeface="Century Gothic"/>
              </a:rPr>
              <a:t>Data</a:t>
            </a:r>
            <a:endParaRPr sz="1700">
              <a:solidFill>
                <a:schemeClr val="dk1"/>
              </a:solidFill>
              <a:latin typeface="Century Gothic"/>
              <a:ea typeface="Century Gothic"/>
              <a:cs typeface="Century Gothic"/>
              <a:sym typeface="Century Gothic"/>
            </a:endParaRPr>
          </a:p>
          <a:p>
            <a:pPr indent="0" lvl="0" marL="0" marR="0" rtl="0" algn="ctr">
              <a:lnSpc>
                <a:spcPct val="119545"/>
              </a:lnSpc>
              <a:spcBef>
                <a:spcPts val="0"/>
              </a:spcBef>
              <a:spcAft>
                <a:spcPts val="0"/>
              </a:spcAft>
              <a:buNone/>
            </a:pPr>
            <a:r>
              <a:rPr lang="en-GB" sz="1700">
                <a:solidFill>
                  <a:srgbClr val="FFFFFF"/>
                </a:solidFill>
                <a:latin typeface="Century Gothic"/>
                <a:ea typeface="Century Gothic"/>
                <a:cs typeface="Century Gothic"/>
                <a:sym typeface="Century Gothic"/>
              </a:rPr>
              <a:t>Interpretation</a:t>
            </a:r>
            <a:endParaRPr sz="1700">
              <a:solidFill>
                <a:schemeClr val="dk1"/>
              </a:solidFill>
              <a:latin typeface="Century Gothic"/>
              <a:ea typeface="Century Gothic"/>
              <a:cs typeface="Century Gothic"/>
              <a:sym typeface="Century Gothic"/>
            </a:endParaRPr>
          </a:p>
        </p:txBody>
      </p:sp>
      <p:sp>
        <p:nvSpPr>
          <p:cNvPr id="188" name="Google Shape;188;p30"/>
          <p:cNvSpPr/>
          <p:nvPr/>
        </p:nvSpPr>
        <p:spPr>
          <a:xfrm>
            <a:off x="1147572" y="3152393"/>
            <a:ext cx="2011679" cy="57264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30"/>
          <p:cNvSpPr txBox="1"/>
          <p:nvPr/>
        </p:nvSpPr>
        <p:spPr>
          <a:xfrm>
            <a:off x="1192149" y="3182111"/>
            <a:ext cx="1922621" cy="484822"/>
          </a:xfrm>
          <a:prstGeom prst="rect">
            <a:avLst/>
          </a:prstGeom>
          <a:solidFill>
            <a:srgbClr val="0039A6"/>
          </a:solidFill>
          <a:ln>
            <a:noFill/>
          </a:ln>
        </p:spPr>
        <p:txBody>
          <a:bodyPr anchorCtr="0" anchor="t" bIns="0" lIns="0" spcFirstLastPara="1" rIns="0" wrap="square" tIns="0">
            <a:spAutoFit/>
          </a:bodyPr>
          <a:lstStyle/>
          <a:p>
            <a:pPr indent="0" lvl="0" marL="0" marR="0" rtl="0" algn="ctr">
              <a:lnSpc>
                <a:spcPct val="112045"/>
              </a:lnSpc>
              <a:spcBef>
                <a:spcPts val="0"/>
              </a:spcBef>
              <a:spcAft>
                <a:spcPts val="0"/>
              </a:spcAft>
              <a:buNone/>
            </a:pPr>
            <a:r>
              <a:rPr lang="en-GB" sz="1700">
                <a:solidFill>
                  <a:srgbClr val="FFFFFF"/>
                </a:solidFill>
                <a:latin typeface="Century Gothic"/>
                <a:ea typeface="Century Gothic"/>
                <a:cs typeface="Century Gothic"/>
                <a:sym typeface="Century Gothic"/>
              </a:rPr>
              <a:t>Data</a:t>
            </a:r>
            <a:endParaRPr sz="1700">
              <a:solidFill>
                <a:schemeClr val="dk1"/>
              </a:solidFill>
              <a:latin typeface="Century Gothic"/>
              <a:ea typeface="Century Gothic"/>
              <a:cs typeface="Century Gothic"/>
              <a:sym typeface="Century Gothic"/>
            </a:endParaRPr>
          </a:p>
          <a:p>
            <a:pPr indent="0" lvl="0" marL="0" marR="0" rtl="0" algn="ctr">
              <a:lnSpc>
                <a:spcPct val="119090"/>
              </a:lnSpc>
              <a:spcBef>
                <a:spcPts val="0"/>
              </a:spcBef>
              <a:spcAft>
                <a:spcPts val="0"/>
              </a:spcAft>
              <a:buNone/>
            </a:pPr>
            <a:r>
              <a:rPr lang="en-GB" sz="1700">
                <a:solidFill>
                  <a:srgbClr val="FFFFFF"/>
                </a:solidFill>
                <a:latin typeface="Century Gothic"/>
                <a:ea typeface="Century Gothic"/>
                <a:cs typeface="Century Gothic"/>
                <a:sym typeface="Century Gothic"/>
              </a:rPr>
              <a:t>Dissemination</a:t>
            </a:r>
            <a:endParaRPr sz="1700">
              <a:solidFill>
                <a:schemeClr val="dk1"/>
              </a:solidFill>
              <a:latin typeface="Century Gothic"/>
              <a:ea typeface="Century Gothic"/>
              <a:cs typeface="Century Gothic"/>
              <a:sym typeface="Century Gothic"/>
            </a:endParaRPr>
          </a:p>
        </p:txBody>
      </p:sp>
      <p:sp>
        <p:nvSpPr>
          <p:cNvPr id="190" name="Google Shape;190;p30"/>
          <p:cNvSpPr/>
          <p:nvPr/>
        </p:nvSpPr>
        <p:spPr>
          <a:xfrm>
            <a:off x="1147572" y="3779900"/>
            <a:ext cx="2011679" cy="57264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30"/>
          <p:cNvSpPr txBox="1"/>
          <p:nvPr/>
        </p:nvSpPr>
        <p:spPr>
          <a:xfrm>
            <a:off x="1192149" y="3809618"/>
            <a:ext cx="1922621" cy="484822"/>
          </a:xfrm>
          <a:prstGeom prst="rect">
            <a:avLst/>
          </a:prstGeom>
          <a:solidFill>
            <a:srgbClr val="0039A6"/>
          </a:solidFill>
          <a:ln>
            <a:noFill/>
          </a:ln>
        </p:spPr>
        <p:txBody>
          <a:bodyPr anchorCtr="0" anchor="t" bIns="0" lIns="0" spcFirstLastPara="1" rIns="0" wrap="square" tIns="109550">
            <a:spAutoFit/>
          </a:bodyPr>
          <a:lstStyle/>
          <a:p>
            <a:pPr indent="0" lvl="0" marL="27940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Link to Action</a:t>
            </a:r>
            <a:endParaRPr sz="1700">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graphicFrame>
        <p:nvGraphicFramePr>
          <p:cNvPr id="196" name="Google Shape;196;p31"/>
          <p:cNvGraphicFramePr/>
          <p:nvPr/>
        </p:nvGraphicFramePr>
        <p:xfrm>
          <a:off x="2224088" y="1096081"/>
          <a:ext cx="3000000" cy="3000000"/>
        </p:xfrm>
        <a:graphic>
          <a:graphicData uri="http://schemas.openxmlformats.org/drawingml/2006/table">
            <a:tbl>
              <a:tblPr bandRow="1" firstRow="1">
                <a:noFill/>
                <a:tableStyleId>{E36FB749-89BB-4C10-B271-43C4E8D39A9B}</a:tableStyleId>
              </a:tblPr>
              <a:tblGrid>
                <a:gridCol w="1490175"/>
                <a:gridCol w="1099650"/>
                <a:gridCol w="980600"/>
                <a:gridCol w="1114875"/>
              </a:tblGrid>
              <a:tr h="2368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b="1" lang="en-GB" sz="800" u="none" cap="none" strike="noStrike">
                          <a:latin typeface="Calibri"/>
                          <a:ea typeface="Calibri"/>
                          <a:cs typeface="Calibri"/>
                          <a:sym typeface="Calibri"/>
                        </a:rPr>
                        <a:t>Characteristic</a:t>
                      </a:r>
                      <a:endParaRPr sz="800" u="none" cap="none" strike="noStrike">
                        <a:latin typeface="Calibri"/>
                        <a:ea typeface="Calibri"/>
                        <a:cs typeface="Calibri"/>
                        <a:sym typeface="Calibri"/>
                      </a:endParaRPr>
                    </a:p>
                  </a:txBody>
                  <a:tcPr marT="38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p>
                      <a:pPr indent="0" lvl="0" marL="254000" marR="0" rtl="0" algn="l">
                        <a:lnSpc>
                          <a:spcPct val="100000"/>
                        </a:lnSpc>
                        <a:spcBef>
                          <a:spcPts val="0"/>
                        </a:spcBef>
                        <a:spcAft>
                          <a:spcPts val="0"/>
                        </a:spcAft>
                        <a:buNone/>
                      </a:pPr>
                      <a:r>
                        <a:rPr b="1" lang="en-GB" sz="800" u="none" cap="none" strike="noStrike">
                          <a:latin typeface="Calibri"/>
                          <a:ea typeface="Calibri"/>
                          <a:cs typeface="Calibri"/>
                          <a:sym typeface="Calibri"/>
                        </a:rPr>
                        <a:t>No. of Patients (%)</a:t>
                      </a:r>
                      <a:endParaRPr sz="800" u="none" cap="none" strike="noStrike">
                        <a:latin typeface="Calibri"/>
                        <a:ea typeface="Calibri"/>
                        <a:cs typeface="Calibri"/>
                        <a:sym typeface="Calibri"/>
                      </a:endParaRPr>
                    </a:p>
                  </a:txBody>
                  <a:tcPr marT="3800" marB="0" marR="0" marL="0">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p>
                      <a:pPr indent="0" lvl="0" marL="165100" marR="0" rtl="0" algn="l">
                        <a:lnSpc>
                          <a:spcPct val="100000"/>
                        </a:lnSpc>
                        <a:spcBef>
                          <a:spcPts val="0"/>
                        </a:spcBef>
                        <a:spcAft>
                          <a:spcPts val="0"/>
                        </a:spcAft>
                        <a:buNone/>
                      </a:pPr>
                      <a:r>
                        <a:rPr b="1" lang="en-GB" sz="800" u="none" cap="none" strike="noStrike">
                          <a:latin typeface="Calibri"/>
                          <a:ea typeface="Calibri"/>
                          <a:cs typeface="Calibri"/>
                          <a:sym typeface="Calibri"/>
                        </a:rPr>
                        <a:t>Population at Risk</a:t>
                      </a:r>
                      <a:endParaRPr sz="800" u="none" cap="none" strike="noStrike">
                        <a:latin typeface="Calibri"/>
                        <a:ea typeface="Calibri"/>
                        <a:cs typeface="Calibri"/>
                        <a:sym typeface="Calibri"/>
                      </a:endParaRPr>
                    </a:p>
                  </a:txBody>
                  <a:tcPr marT="3800" marB="0" marR="0" marL="0">
                    <a:lnT cap="flat" cmpd="sng" w="12700">
                      <a:solidFill>
                        <a:srgbClr val="000000"/>
                      </a:solidFill>
                      <a:prstDash val="solid"/>
                      <a:round/>
                      <a:headEnd len="sm" w="sm" type="none"/>
                      <a:tailEnd len="sm" w="sm" type="none"/>
                    </a:lnT>
                  </a:tcPr>
                </a:tc>
                <a:tc>
                  <a:txBody>
                    <a:bodyPr/>
                    <a:lstStyle/>
                    <a:p>
                      <a:pPr indent="0" lvl="0" marL="165100" marR="0" rtl="0" algn="l">
                        <a:lnSpc>
                          <a:spcPct val="113500"/>
                        </a:lnSpc>
                        <a:spcBef>
                          <a:spcPts val="0"/>
                        </a:spcBef>
                        <a:spcAft>
                          <a:spcPts val="0"/>
                        </a:spcAft>
                        <a:buNone/>
                      </a:pPr>
                      <a:r>
                        <a:rPr b="1" lang="en-GB" sz="800" u="none" cap="none" strike="noStrike">
                          <a:latin typeface="Calibri"/>
                          <a:ea typeface="Calibri"/>
                          <a:cs typeface="Calibri"/>
                          <a:sym typeface="Calibri"/>
                        </a:rPr>
                        <a:t>Rate of Infection per</a:t>
                      </a:r>
                      <a:endParaRPr sz="800" u="none" cap="none" strike="noStrike">
                        <a:latin typeface="Calibri"/>
                        <a:ea typeface="Calibri"/>
                        <a:cs typeface="Calibri"/>
                        <a:sym typeface="Calibri"/>
                      </a:endParaRPr>
                    </a:p>
                    <a:p>
                      <a:pPr indent="0" lvl="0" marL="203200" marR="0" rtl="0" algn="l">
                        <a:lnSpc>
                          <a:spcPct val="100000"/>
                        </a:lnSpc>
                        <a:spcBef>
                          <a:spcPts val="0"/>
                        </a:spcBef>
                        <a:spcAft>
                          <a:spcPts val="0"/>
                        </a:spcAft>
                        <a:buNone/>
                      </a:pPr>
                      <a:r>
                        <a:rPr b="1" lang="en-GB" sz="800" u="none" cap="none" strike="noStrike">
                          <a:latin typeface="Calibri"/>
                          <a:ea typeface="Calibri"/>
                          <a:cs typeface="Calibri"/>
                          <a:sym typeface="Calibri"/>
                        </a:rPr>
                        <a:t>Million Population</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14300">
                <a:tc>
                  <a:txBody>
                    <a:bodyPr/>
                    <a:lstStyle/>
                    <a:p>
                      <a:pPr indent="0" lvl="0" marL="63500" marR="0" rtl="0" algn="l">
                        <a:lnSpc>
                          <a:spcPct val="104999"/>
                        </a:lnSpc>
                        <a:spcBef>
                          <a:spcPts val="0"/>
                        </a:spcBef>
                        <a:spcAft>
                          <a:spcPts val="0"/>
                        </a:spcAft>
                        <a:buNone/>
                      </a:pPr>
                      <a:r>
                        <a:rPr b="1" lang="en-GB" sz="800" u="none" cap="none" strike="noStrike">
                          <a:latin typeface="Calibri"/>
                          <a:ea typeface="Calibri"/>
                          <a:cs typeface="Calibri"/>
                          <a:sym typeface="Calibri"/>
                        </a:rPr>
                        <a:t>Age (years)</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0–19</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2 (3)</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2,324,081</a:t>
                      </a:r>
                      <a:endParaRPr sz="800" u="none" cap="none" strike="noStrike">
                        <a:latin typeface="Calibri"/>
                        <a:ea typeface="Calibri"/>
                        <a:cs typeface="Calibri"/>
                        <a:sym typeface="Calibri"/>
                      </a:endParaRPr>
                    </a:p>
                  </a:txBody>
                  <a:tcPr marT="0" marB="0" marR="0" marL="0"/>
                </a:tc>
                <a:tc>
                  <a:txBody>
                    <a:bodyPr/>
                    <a:lstStyle/>
                    <a:p>
                      <a:pPr indent="0" lvl="0" marL="139700" marR="0" rtl="0" algn="l">
                        <a:lnSpc>
                          <a:spcPct val="104999"/>
                        </a:lnSpc>
                        <a:spcBef>
                          <a:spcPts val="0"/>
                        </a:spcBef>
                        <a:spcAft>
                          <a:spcPts val="0"/>
                        </a:spcAft>
                        <a:buNone/>
                      </a:pPr>
                      <a:r>
                        <a:rPr lang="en-GB" sz="800" u="none" cap="none" strike="noStrike">
                          <a:latin typeface="Calibri"/>
                          <a:ea typeface="Calibri"/>
                          <a:cs typeface="Calibri"/>
                          <a:sym typeface="Calibri"/>
                        </a:rPr>
                        <a:t>0.9</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20–29</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1 (2)</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1,553,981</a:t>
                      </a:r>
                      <a:endParaRPr sz="800" u="none" cap="none" strike="noStrike">
                        <a:latin typeface="Calibri"/>
                        <a:ea typeface="Calibri"/>
                        <a:cs typeface="Calibri"/>
                        <a:sym typeface="Calibri"/>
                      </a:endParaRPr>
                    </a:p>
                  </a:txBody>
                  <a:tcPr marT="0" marB="0" marR="0" marL="0"/>
                </a:tc>
                <a:tc>
                  <a:txBody>
                    <a:bodyPr/>
                    <a:lstStyle/>
                    <a:p>
                      <a:pPr indent="0" lvl="0" marL="139700" marR="0" rtl="0" algn="l">
                        <a:lnSpc>
                          <a:spcPct val="104999"/>
                        </a:lnSpc>
                        <a:spcBef>
                          <a:spcPts val="0"/>
                        </a:spcBef>
                        <a:spcAft>
                          <a:spcPts val="0"/>
                        </a:spcAft>
                        <a:buNone/>
                      </a:pPr>
                      <a:r>
                        <a:rPr lang="en-GB" sz="800" u="none" cap="none" strike="noStrike">
                          <a:latin typeface="Calibri"/>
                          <a:ea typeface="Calibri"/>
                          <a:cs typeface="Calibri"/>
                          <a:sym typeface="Calibri"/>
                        </a:rPr>
                        <a:t>0.6</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30–39</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3 (5)</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1,549,111</a:t>
                      </a:r>
                      <a:endParaRPr sz="800" u="none" cap="none" strike="noStrike">
                        <a:latin typeface="Calibri"/>
                        <a:ea typeface="Calibri"/>
                        <a:cs typeface="Calibri"/>
                        <a:sym typeface="Calibri"/>
                      </a:endParaRPr>
                    </a:p>
                  </a:txBody>
                  <a:tcPr marT="0" marB="0" marR="0" marL="0"/>
                </a:tc>
                <a:tc>
                  <a:txBody>
                    <a:bodyPr/>
                    <a:lstStyle/>
                    <a:p>
                      <a:pPr indent="0" lvl="0" marL="139700" marR="0" rtl="0" algn="l">
                        <a:lnSpc>
                          <a:spcPct val="104999"/>
                        </a:lnSpc>
                        <a:spcBef>
                          <a:spcPts val="0"/>
                        </a:spcBef>
                        <a:spcAft>
                          <a:spcPts val="0"/>
                        </a:spcAft>
                        <a:buNone/>
                      </a:pPr>
                      <a:r>
                        <a:rPr lang="en-GB" sz="800" u="none" cap="none" strike="noStrike">
                          <a:latin typeface="Calibri"/>
                          <a:ea typeface="Calibri"/>
                          <a:cs typeface="Calibri"/>
                          <a:sym typeface="Calibri"/>
                        </a:rPr>
                        <a:t>1.9</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40–49</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1 (2)</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1,177,190</a:t>
                      </a:r>
                      <a:endParaRPr sz="800" u="none" cap="none" strike="noStrike">
                        <a:latin typeface="Calibri"/>
                        <a:ea typeface="Calibri"/>
                        <a:cs typeface="Calibri"/>
                        <a:sym typeface="Calibri"/>
                      </a:endParaRPr>
                    </a:p>
                  </a:txBody>
                  <a:tcPr marT="0" marB="0" marR="0" marL="0"/>
                </a:tc>
                <a:tc>
                  <a:txBody>
                    <a:bodyPr/>
                    <a:lstStyle/>
                    <a:p>
                      <a:pPr indent="0" lvl="0" marL="139700" marR="0" rtl="0" algn="l">
                        <a:lnSpc>
                          <a:spcPct val="104999"/>
                        </a:lnSpc>
                        <a:spcBef>
                          <a:spcPts val="0"/>
                        </a:spcBef>
                        <a:spcAft>
                          <a:spcPts val="0"/>
                        </a:spcAft>
                        <a:buNone/>
                      </a:pPr>
                      <a:r>
                        <a:rPr lang="en-GB" sz="800" u="none" cap="none" strike="noStrike">
                          <a:latin typeface="Calibri"/>
                          <a:ea typeface="Calibri"/>
                          <a:cs typeface="Calibri"/>
                          <a:sym typeface="Calibri"/>
                        </a:rPr>
                        <a:t>0.8</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50–59</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9 (15)</a:t>
                      </a:r>
                      <a:endParaRPr sz="800" u="none" cap="none" strike="noStrike">
                        <a:latin typeface="Calibri"/>
                        <a:ea typeface="Calibri"/>
                        <a:cs typeface="Calibri"/>
                        <a:sym typeface="Calibri"/>
                      </a:endParaRPr>
                    </a:p>
                  </a:txBody>
                  <a:tcPr marT="0" marB="0" marR="0" marL="0"/>
                </a:tc>
                <a:tc>
                  <a:txBody>
                    <a:bodyPr/>
                    <a:lstStyle/>
                    <a:p>
                      <a:pPr indent="0" lvl="0" marL="190500" marR="0" rtl="0" algn="l">
                        <a:lnSpc>
                          <a:spcPct val="104999"/>
                        </a:lnSpc>
                        <a:spcBef>
                          <a:spcPts val="0"/>
                        </a:spcBef>
                        <a:spcAft>
                          <a:spcPts val="0"/>
                        </a:spcAft>
                        <a:buNone/>
                      </a:pPr>
                      <a:r>
                        <a:rPr lang="en-GB" sz="800" u="none" cap="none" strike="noStrike">
                          <a:latin typeface="Calibri"/>
                          <a:ea typeface="Calibri"/>
                          <a:cs typeface="Calibri"/>
                          <a:sym typeface="Calibri"/>
                        </a:rPr>
                        <a:t>867,331</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10.4</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04575">
                <a:tc>
                  <a:txBody>
                    <a:bodyPr/>
                    <a:lstStyle/>
                    <a:p>
                      <a:pPr indent="0" lvl="0" marL="203200" marR="0" rtl="0" algn="l">
                        <a:lnSpc>
                          <a:spcPct val="100000"/>
                        </a:lnSpc>
                        <a:spcBef>
                          <a:spcPts val="0"/>
                        </a:spcBef>
                        <a:spcAft>
                          <a:spcPts val="0"/>
                        </a:spcAft>
                        <a:buNone/>
                      </a:pPr>
                      <a:r>
                        <a:rPr lang="en-GB" sz="800" u="none" cap="none" strike="noStrike">
                          <a:latin typeface="Calibri"/>
                          <a:ea typeface="Calibri"/>
                          <a:cs typeface="Calibri"/>
                          <a:sym typeface="Calibri"/>
                        </a:rPr>
                        <a:t>60–69</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100000"/>
                        </a:lnSpc>
                        <a:spcBef>
                          <a:spcPts val="0"/>
                        </a:spcBef>
                        <a:spcAft>
                          <a:spcPts val="0"/>
                        </a:spcAft>
                        <a:buNone/>
                      </a:pPr>
                      <a:r>
                        <a:rPr lang="en-GB" sz="800" u="none" cap="none" strike="noStrike">
                          <a:latin typeface="Calibri"/>
                          <a:ea typeface="Calibri"/>
                          <a:cs typeface="Calibri"/>
                          <a:sym typeface="Calibri"/>
                        </a:rPr>
                        <a:t>12 (22)</a:t>
                      </a:r>
                      <a:endParaRPr sz="800" u="none" cap="none" strike="noStrike">
                        <a:latin typeface="Calibri"/>
                        <a:ea typeface="Calibri"/>
                        <a:cs typeface="Calibri"/>
                        <a:sym typeface="Calibri"/>
                      </a:endParaRPr>
                    </a:p>
                  </a:txBody>
                  <a:tcPr marT="0" marB="0" marR="0" marL="0"/>
                </a:tc>
                <a:tc>
                  <a:txBody>
                    <a:bodyPr/>
                    <a:lstStyle/>
                    <a:p>
                      <a:pPr indent="0" lvl="0" marL="190500" marR="0" rtl="0" algn="l">
                        <a:lnSpc>
                          <a:spcPct val="100000"/>
                        </a:lnSpc>
                        <a:spcBef>
                          <a:spcPts val="0"/>
                        </a:spcBef>
                        <a:spcAft>
                          <a:spcPts val="0"/>
                        </a:spcAft>
                        <a:buNone/>
                      </a:pPr>
                      <a:r>
                        <a:rPr lang="en-GB" sz="800" u="none" cap="none" strike="noStrike">
                          <a:latin typeface="Calibri"/>
                          <a:ea typeface="Calibri"/>
                          <a:cs typeface="Calibri"/>
                          <a:sym typeface="Calibri"/>
                        </a:rPr>
                        <a:t>814,838</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0000"/>
                        </a:lnSpc>
                        <a:spcBef>
                          <a:spcPts val="0"/>
                        </a:spcBef>
                        <a:spcAft>
                          <a:spcPts val="0"/>
                        </a:spcAft>
                        <a:buNone/>
                      </a:pPr>
                      <a:r>
                        <a:rPr lang="en-GB" sz="800" u="none" cap="none" strike="noStrike">
                          <a:latin typeface="Calibri"/>
                          <a:ea typeface="Calibri"/>
                          <a:cs typeface="Calibri"/>
                          <a:sym typeface="Calibri"/>
                        </a:rPr>
                        <a:t>16.0</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24050">
                <a:tc>
                  <a:txBody>
                    <a:bodyPr/>
                    <a:lstStyle/>
                    <a:p>
                      <a:pPr indent="0" lvl="0" marL="203200" marR="0" rtl="0" algn="l">
                        <a:lnSpc>
                          <a:spcPct val="115000"/>
                        </a:lnSpc>
                        <a:spcBef>
                          <a:spcPts val="0"/>
                        </a:spcBef>
                        <a:spcAft>
                          <a:spcPts val="0"/>
                        </a:spcAft>
                        <a:buNone/>
                      </a:pPr>
                      <a:r>
                        <a:rPr lang="en-GB" sz="800" u="none" cap="none" strike="noStrike">
                          <a:latin typeface="Calibri"/>
                          <a:ea typeface="Calibri"/>
                          <a:cs typeface="Calibri"/>
                          <a:sym typeface="Calibri"/>
                        </a:rPr>
                        <a:t>70–79</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115000"/>
                        </a:lnSpc>
                        <a:spcBef>
                          <a:spcPts val="0"/>
                        </a:spcBef>
                        <a:spcAft>
                          <a:spcPts val="0"/>
                        </a:spcAft>
                        <a:buNone/>
                      </a:pPr>
                      <a:r>
                        <a:rPr lang="en-GB" sz="800" u="none" cap="none" strike="noStrike">
                          <a:latin typeface="Calibri"/>
                          <a:ea typeface="Calibri"/>
                          <a:cs typeface="Calibri"/>
                          <a:sym typeface="Calibri"/>
                        </a:rPr>
                        <a:t>18 (31)</a:t>
                      </a:r>
                      <a:endParaRPr sz="800" u="none" cap="none" strike="noStrike">
                        <a:latin typeface="Calibri"/>
                        <a:ea typeface="Calibri"/>
                        <a:cs typeface="Calibri"/>
                        <a:sym typeface="Calibri"/>
                      </a:endParaRPr>
                    </a:p>
                  </a:txBody>
                  <a:tcPr marT="0" marB="0" marR="0" marL="0"/>
                </a:tc>
                <a:tc>
                  <a:txBody>
                    <a:bodyPr/>
                    <a:lstStyle/>
                    <a:p>
                      <a:pPr indent="0" lvl="0" marL="190500" marR="0" rtl="0" algn="l">
                        <a:lnSpc>
                          <a:spcPct val="115000"/>
                        </a:lnSpc>
                        <a:spcBef>
                          <a:spcPts val="0"/>
                        </a:spcBef>
                        <a:spcAft>
                          <a:spcPts val="0"/>
                        </a:spcAft>
                        <a:buNone/>
                      </a:pPr>
                      <a:r>
                        <a:rPr lang="en-GB" sz="800" u="none" cap="none" strike="noStrike">
                          <a:latin typeface="Calibri"/>
                          <a:ea typeface="Calibri"/>
                          <a:cs typeface="Calibri"/>
                          <a:sym typeface="Calibri"/>
                        </a:rPr>
                        <a:t>534,785</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15000"/>
                        </a:lnSpc>
                        <a:spcBef>
                          <a:spcPts val="0"/>
                        </a:spcBef>
                        <a:spcAft>
                          <a:spcPts val="0"/>
                        </a:spcAft>
                        <a:buNone/>
                      </a:pPr>
                      <a:r>
                        <a:rPr lang="en-GB" sz="800" u="none" cap="none" strike="noStrike">
                          <a:latin typeface="Calibri"/>
                          <a:ea typeface="Calibri"/>
                          <a:cs typeface="Calibri"/>
                          <a:sym typeface="Calibri"/>
                        </a:rPr>
                        <a:t>33.7</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04575">
                <a:tc>
                  <a:txBody>
                    <a:bodyPr/>
                    <a:lstStyle/>
                    <a:p>
                      <a:pPr indent="0" lvl="0" marL="203200" marR="0" rtl="0" algn="l">
                        <a:lnSpc>
                          <a:spcPct val="100000"/>
                        </a:lnSpc>
                        <a:spcBef>
                          <a:spcPts val="0"/>
                        </a:spcBef>
                        <a:spcAft>
                          <a:spcPts val="0"/>
                        </a:spcAft>
                        <a:buNone/>
                      </a:pPr>
                      <a:r>
                        <a:rPr lang="en-GB" sz="800" u="none" cap="none" strike="noStrike">
                          <a:latin typeface="Calibri"/>
                          <a:ea typeface="Calibri"/>
                          <a:cs typeface="Calibri"/>
                          <a:sym typeface="Calibri"/>
                        </a:rPr>
                        <a:t>≥80</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100000"/>
                        </a:lnSpc>
                        <a:spcBef>
                          <a:spcPts val="0"/>
                        </a:spcBef>
                        <a:spcAft>
                          <a:spcPts val="0"/>
                        </a:spcAft>
                        <a:buNone/>
                      </a:pPr>
                      <a:r>
                        <a:rPr lang="en-GB" sz="800" u="none" cap="none" strike="noStrike">
                          <a:latin typeface="Calibri"/>
                          <a:ea typeface="Calibri"/>
                          <a:cs typeface="Calibri"/>
                          <a:sym typeface="Calibri"/>
                        </a:rPr>
                        <a:t>12 (20)</a:t>
                      </a:r>
                      <a:endParaRPr sz="800" u="none" cap="none" strike="noStrike">
                        <a:latin typeface="Calibri"/>
                        <a:ea typeface="Calibri"/>
                        <a:cs typeface="Calibri"/>
                        <a:sym typeface="Calibri"/>
                      </a:endParaRPr>
                    </a:p>
                  </a:txBody>
                  <a:tcPr marT="0" marB="0" marR="0" marL="0"/>
                </a:tc>
                <a:tc>
                  <a:txBody>
                    <a:bodyPr/>
                    <a:lstStyle/>
                    <a:p>
                      <a:pPr indent="0" lvl="0" marL="190500" marR="0" rtl="0" algn="l">
                        <a:lnSpc>
                          <a:spcPct val="100000"/>
                        </a:lnSpc>
                        <a:spcBef>
                          <a:spcPts val="0"/>
                        </a:spcBef>
                        <a:spcAft>
                          <a:spcPts val="0"/>
                        </a:spcAft>
                        <a:buNone/>
                      </a:pPr>
                      <a:r>
                        <a:rPr lang="en-GB" sz="800" u="none" cap="none" strike="noStrike">
                          <a:latin typeface="Calibri"/>
                          <a:ea typeface="Calibri"/>
                          <a:cs typeface="Calibri"/>
                          <a:sym typeface="Calibri"/>
                        </a:rPr>
                        <a:t>281,054</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0000"/>
                        </a:lnSpc>
                        <a:spcBef>
                          <a:spcPts val="0"/>
                        </a:spcBef>
                        <a:spcAft>
                          <a:spcPts val="0"/>
                        </a:spcAft>
                        <a:buNone/>
                      </a:pPr>
                      <a:r>
                        <a:rPr lang="en-GB" sz="800" u="none" cap="none" strike="noStrike">
                          <a:latin typeface="Calibri"/>
                          <a:ea typeface="Calibri"/>
                          <a:cs typeface="Calibri"/>
                          <a:sym typeface="Calibri"/>
                        </a:rPr>
                        <a:t>42.7</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24050">
                <a:tc>
                  <a:txBody>
                    <a:bodyPr/>
                    <a:lstStyle/>
                    <a:p>
                      <a:pPr indent="0" lvl="0" marL="63500" marR="0" rtl="0" algn="l">
                        <a:lnSpc>
                          <a:spcPct val="115000"/>
                        </a:lnSpc>
                        <a:spcBef>
                          <a:spcPts val="0"/>
                        </a:spcBef>
                        <a:spcAft>
                          <a:spcPts val="0"/>
                        </a:spcAft>
                        <a:buNone/>
                      </a:pPr>
                      <a:r>
                        <a:rPr b="1" lang="en-GB" sz="800" u="none" cap="none" strike="noStrike">
                          <a:latin typeface="Calibri"/>
                          <a:ea typeface="Calibri"/>
                          <a:cs typeface="Calibri"/>
                          <a:sym typeface="Calibri"/>
                        </a:rPr>
                        <a:t>Age category (years)</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≥50</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104999"/>
                        </a:lnSpc>
                        <a:spcBef>
                          <a:spcPts val="0"/>
                        </a:spcBef>
                        <a:spcAft>
                          <a:spcPts val="0"/>
                        </a:spcAft>
                        <a:buNone/>
                      </a:pPr>
                      <a:r>
                        <a:rPr lang="en-GB" sz="800" u="none" cap="none" strike="noStrike">
                          <a:latin typeface="Calibri"/>
                          <a:ea typeface="Calibri"/>
                          <a:cs typeface="Calibri"/>
                          <a:sym typeface="Calibri"/>
                        </a:rPr>
                        <a:t>52 (88)</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2,498,008</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20.8</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&lt;50</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7 (12)</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6,604,363</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1.1</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9375">
                <a:tc>
                  <a:txBody>
                    <a:bodyPr/>
                    <a:lstStyle/>
                    <a:p>
                      <a:pPr indent="0" lvl="0" marL="63500" marR="0" rtl="0" algn="l">
                        <a:lnSpc>
                          <a:spcPct val="104999"/>
                        </a:lnSpc>
                        <a:spcBef>
                          <a:spcPts val="0"/>
                        </a:spcBef>
                        <a:spcAft>
                          <a:spcPts val="0"/>
                        </a:spcAft>
                        <a:buNone/>
                      </a:pPr>
                      <a:r>
                        <a:rPr b="1" lang="en-GB" sz="800" u="none" cap="none" strike="noStrike">
                          <a:latin typeface="Calibri"/>
                          <a:ea typeface="Calibri"/>
                          <a:cs typeface="Calibri"/>
                          <a:sym typeface="Calibri"/>
                        </a:rPr>
                        <a:t>Sex</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109250">
                <a:tc>
                  <a:txBody>
                    <a:bodyPr/>
                    <a:lstStyle/>
                    <a:p>
                      <a:pPr indent="0" lvl="0" marL="203200" marR="0" rtl="0" algn="l">
                        <a:lnSpc>
                          <a:spcPct val="99400"/>
                        </a:lnSpc>
                        <a:spcBef>
                          <a:spcPts val="0"/>
                        </a:spcBef>
                        <a:spcAft>
                          <a:spcPts val="0"/>
                        </a:spcAft>
                        <a:buNone/>
                      </a:pPr>
                      <a:r>
                        <a:rPr lang="en-GB" sz="800" u="none" cap="none" strike="noStrike">
                          <a:latin typeface="Calibri"/>
                          <a:ea typeface="Calibri"/>
                          <a:cs typeface="Calibri"/>
                          <a:sym typeface="Calibri"/>
                        </a:rPr>
                        <a:t>Male</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99400"/>
                        </a:lnSpc>
                        <a:spcBef>
                          <a:spcPts val="0"/>
                        </a:spcBef>
                        <a:spcAft>
                          <a:spcPts val="0"/>
                        </a:spcAft>
                        <a:buNone/>
                      </a:pPr>
                      <a:r>
                        <a:rPr lang="en-GB" sz="800" u="none" cap="none" strike="noStrike">
                          <a:latin typeface="Calibri"/>
                          <a:ea typeface="Calibri"/>
                          <a:cs typeface="Calibri"/>
                          <a:sym typeface="Calibri"/>
                        </a:rPr>
                        <a:t>31 (53)</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99400"/>
                        </a:lnSpc>
                        <a:spcBef>
                          <a:spcPts val="0"/>
                        </a:spcBef>
                        <a:spcAft>
                          <a:spcPts val="0"/>
                        </a:spcAft>
                        <a:buNone/>
                      </a:pPr>
                      <a:r>
                        <a:rPr lang="en-GB" sz="800" u="none" cap="none" strike="noStrike">
                          <a:latin typeface="Calibri"/>
                          <a:ea typeface="Calibri"/>
                          <a:cs typeface="Calibri"/>
                          <a:sym typeface="Calibri"/>
                        </a:rPr>
                        <a:t>4,289,988</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99400"/>
                        </a:lnSpc>
                        <a:spcBef>
                          <a:spcPts val="0"/>
                        </a:spcBef>
                        <a:spcAft>
                          <a:spcPts val="0"/>
                        </a:spcAft>
                        <a:buNone/>
                      </a:pPr>
                      <a:r>
                        <a:rPr lang="en-GB" sz="800" u="none" cap="none" strike="noStrike">
                          <a:latin typeface="Calibri"/>
                          <a:ea typeface="Calibri"/>
                          <a:cs typeface="Calibri"/>
                          <a:sym typeface="Calibri"/>
                        </a:rPr>
                        <a:t>7.2</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3625">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Female</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104999"/>
                        </a:lnSpc>
                        <a:spcBef>
                          <a:spcPts val="0"/>
                        </a:spcBef>
                        <a:spcAft>
                          <a:spcPts val="0"/>
                        </a:spcAft>
                        <a:buNone/>
                      </a:pPr>
                      <a:r>
                        <a:rPr lang="en-GB" sz="800" u="none" cap="none" strike="noStrike">
                          <a:latin typeface="Calibri"/>
                          <a:ea typeface="Calibri"/>
                          <a:cs typeface="Calibri"/>
                          <a:sym typeface="Calibri"/>
                        </a:rPr>
                        <a:t>28 (47)</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4,812,383</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5.8</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5000">
                <a:tc>
                  <a:txBody>
                    <a:bodyPr/>
                    <a:lstStyle/>
                    <a:p>
                      <a:pPr indent="0" lvl="0" marL="63500" marR="0" rtl="0" algn="l">
                        <a:lnSpc>
                          <a:spcPct val="105499"/>
                        </a:lnSpc>
                        <a:spcBef>
                          <a:spcPts val="0"/>
                        </a:spcBef>
                        <a:spcAft>
                          <a:spcPts val="0"/>
                        </a:spcAft>
                        <a:buNone/>
                      </a:pPr>
                      <a:r>
                        <a:rPr b="1" lang="en-GB" sz="800" u="none" cap="none" strike="noStrike">
                          <a:latin typeface="Calibri"/>
                          <a:ea typeface="Calibri"/>
                          <a:cs typeface="Calibri"/>
                          <a:sym typeface="Calibri"/>
                        </a:rPr>
                        <a:t>Race</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White</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104999"/>
                        </a:lnSpc>
                        <a:spcBef>
                          <a:spcPts val="0"/>
                        </a:spcBef>
                        <a:spcAft>
                          <a:spcPts val="0"/>
                        </a:spcAft>
                        <a:buNone/>
                      </a:pPr>
                      <a:r>
                        <a:rPr lang="en-GB" sz="800" u="none" cap="none" strike="noStrike">
                          <a:latin typeface="Calibri"/>
                          <a:ea typeface="Calibri"/>
                          <a:cs typeface="Calibri"/>
                          <a:sym typeface="Calibri"/>
                        </a:rPr>
                        <a:t>41 (69)</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5,983,901</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6.9</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Nonwhite</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9 (15)</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3,118,470</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2.9</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Unknown</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9 (15)</a:t>
                      </a:r>
                      <a:endParaRPr sz="800" u="none" cap="none" strike="noStrike">
                        <a:latin typeface="Calibri"/>
                        <a:ea typeface="Calibri"/>
                        <a:cs typeface="Calibri"/>
                        <a:sym typeface="Calibri"/>
                      </a:endParaRPr>
                    </a:p>
                  </a:txBody>
                  <a:tcPr marT="0" marB="0" marR="0" marL="0"/>
                </a:tc>
                <a:tc>
                  <a:txBody>
                    <a:bodyPr/>
                    <a:lstStyle/>
                    <a:p>
                      <a:pPr indent="0" lvl="0" marL="241300" marR="0" rtl="0" algn="l">
                        <a:lnSpc>
                          <a:spcPct val="104999"/>
                        </a:lnSpc>
                        <a:spcBef>
                          <a:spcPts val="0"/>
                        </a:spcBef>
                        <a:spcAft>
                          <a:spcPts val="0"/>
                        </a:spcAft>
                        <a:buNone/>
                      </a:pPr>
                      <a:r>
                        <a:rPr lang="en-GB" sz="800" u="none" cap="none" strike="noStrike">
                          <a:latin typeface="Calibri"/>
                          <a:ea typeface="Calibri"/>
                          <a:cs typeface="Calibri"/>
                          <a:sym typeface="Calibri"/>
                        </a:rPr>
                        <a:t>--</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63500" marR="0" rtl="0" algn="l">
                        <a:lnSpc>
                          <a:spcPct val="104999"/>
                        </a:lnSpc>
                        <a:spcBef>
                          <a:spcPts val="0"/>
                        </a:spcBef>
                        <a:spcAft>
                          <a:spcPts val="0"/>
                        </a:spcAft>
                        <a:buNone/>
                      </a:pPr>
                      <a:r>
                        <a:rPr b="1" lang="en-GB" sz="800" u="none" cap="none" strike="noStrike">
                          <a:latin typeface="Calibri"/>
                          <a:ea typeface="Calibri"/>
                          <a:cs typeface="Calibri"/>
                          <a:sym typeface="Calibri"/>
                        </a:rPr>
                        <a:t>Borough or county of residence</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New York City</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342900" marR="0" rtl="0" algn="l">
                        <a:lnSpc>
                          <a:spcPct val="104999"/>
                        </a:lnSpc>
                        <a:spcBef>
                          <a:spcPts val="0"/>
                        </a:spcBef>
                        <a:spcAft>
                          <a:spcPts val="0"/>
                        </a:spcAft>
                        <a:buNone/>
                      </a:pPr>
                      <a:r>
                        <a:rPr lang="en-GB" sz="800" u="none" cap="none" strike="noStrike">
                          <a:latin typeface="Calibri"/>
                          <a:ea typeface="Calibri"/>
                          <a:cs typeface="Calibri"/>
                          <a:sym typeface="Calibri"/>
                        </a:rPr>
                        <a:t>Brooklyn (Kings)</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3 (5)</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2,300,664</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1.3</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342900" marR="0" rtl="0" algn="l">
                        <a:lnSpc>
                          <a:spcPct val="104999"/>
                        </a:lnSpc>
                        <a:spcBef>
                          <a:spcPts val="0"/>
                        </a:spcBef>
                        <a:spcAft>
                          <a:spcPts val="0"/>
                        </a:spcAft>
                        <a:buNone/>
                      </a:pPr>
                      <a:r>
                        <a:rPr lang="en-GB" sz="800" u="none" cap="none" strike="noStrike">
                          <a:latin typeface="Calibri"/>
                          <a:ea typeface="Calibri"/>
                          <a:cs typeface="Calibri"/>
                          <a:sym typeface="Calibri"/>
                        </a:rPr>
                        <a:t>Bronx</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9 (15)</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1,203,789</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7.5</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342900" marR="0" rtl="0" algn="l">
                        <a:lnSpc>
                          <a:spcPct val="104999"/>
                        </a:lnSpc>
                        <a:spcBef>
                          <a:spcPts val="0"/>
                        </a:spcBef>
                        <a:spcAft>
                          <a:spcPts val="0"/>
                        </a:spcAft>
                        <a:buNone/>
                      </a:pPr>
                      <a:r>
                        <a:rPr lang="en-GB" sz="800" u="none" cap="none" strike="noStrike">
                          <a:latin typeface="Calibri"/>
                          <a:ea typeface="Calibri"/>
                          <a:cs typeface="Calibri"/>
                          <a:sym typeface="Calibri"/>
                        </a:rPr>
                        <a:t>Manhattan</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1 (2)</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1,487,536</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0.7</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342900" marR="0" rtl="0" algn="l">
                        <a:lnSpc>
                          <a:spcPct val="104999"/>
                        </a:lnSpc>
                        <a:spcBef>
                          <a:spcPts val="0"/>
                        </a:spcBef>
                        <a:spcAft>
                          <a:spcPts val="0"/>
                        </a:spcAft>
                        <a:buNone/>
                      </a:pPr>
                      <a:r>
                        <a:rPr lang="en-GB" sz="800" u="none" cap="none" strike="noStrike">
                          <a:latin typeface="Calibri"/>
                          <a:ea typeface="Calibri"/>
                          <a:cs typeface="Calibri"/>
                          <a:sym typeface="Calibri"/>
                        </a:rPr>
                        <a:t>Queens</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177800" marR="0" rtl="0" algn="l">
                        <a:lnSpc>
                          <a:spcPct val="104999"/>
                        </a:lnSpc>
                        <a:spcBef>
                          <a:spcPts val="0"/>
                        </a:spcBef>
                        <a:spcAft>
                          <a:spcPts val="0"/>
                        </a:spcAft>
                        <a:buNone/>
                      </a:pPr>
                      <a:r>
                        <a:rPr lang="en-GB" sz="800" u="none" cap="none" strike="noStrike">
                          <a:latin typeface="Calibri"/>
                          <a:ea typeface="Calibri"/>
                          <a:cs typeface="Calibri"/>
                          <a:sym typeface="Calibri"/>
                        </a:rPr>
                        <a:t>32 (54)</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1,951,599</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16.4</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342900" marR="0" rtl="0" algn="l">
                        <a:lnSpc>
                          <a:spcPct val="104999"/>
                        </a:lnSpc>
                        <a:spcBef>
                          <a:spcPts val="0"/>
                        </a:spcBef>
                        <a:spcAft>
                          <a:spcPts val="0"/>
                        </a:spcAft>
                        <a:buNone/>
                      </a:pPr>
                      <a:r>
                        <a:rPr lang="en-GB" sz="800" u="none" cap="none" strike="noStrike">
                          <a:latin typeface="Calibri"/>
                          <a:ea typeface="Calibri"/>
                          <a:cs typeface="Calibri"/>
                          <a:sym typeface="Calibri"/>
                        </a:rPr>
                        <a:t>Staten Island (Richmond)</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0</a:t>
                      </a:r>
                      <a:endParaRPr sz="800" u="none" cap="none" strike="noStrike">
                        <a:latin typeface="Calibri"/>
                        <a:ea typeface="Calibri"/>
                        <a:cs typeface="Calibri"/>
                        <a:sym typeface="Calibri"/>
                      </a:endParaRPr>
                    </a:p>
                  </a:txBody>
                  <a:tcPr marT="0" marB="0" marR="0" marL="0"/>
                </a:tc>
                <a:tc>
                  <a:txBody>
                    <a:bodyPr/>
                    <a:lstStyle/>
                    <a:p>
                      <a:pPr indent="0" lvl="0" marL="177800" marR="0" rtl="0" algn="l">
                        <a:lnSpc>
                          <a:spcPct val="104999"/>
                        </a:lnSpc>
                        <a:spcBef>
                          <a:spcPts val="0"/>
                        </a:spcBef>
                        <a:spcAft>
                          <a:spcPts val="0"/>
                        </a:spcAft>
                        <a:buNone/>
                      </a:pPr>
                      <a:r>
                        <a:rPr lang="en-GB" sz="800" u="none" cap="none" strike="noStrike">
                          <a:latin typeface="Calibri"/>
                          <a:ea typeface="Calibri"/>
                          <a:cs typeface="Calibri"/>
                          <a:sym typeface="Calibri"/>
                        </a:rPr>
                        <a:t>379,999</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0.0</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203200" marR="0" rtl="0" algn="l">
                        <a:lnSpc>
                          <a:spcPct val="104999"/>
                        </a:lnSpc>
                        <a:spcBef>
                          <a:spcPts val="0"/>
                        </a:spcBef>
                        <a:spcAft>
                          <a:spcPts val="0"/>
                        </a:spcAft>
                        <a:buNone/>
                      </a:pPr>
                      <a:r>
                        <a:rPr lang="en-GB" sz="800" u="none" cap="none" strike="noStrike">
                          <a:latin typeface="Calibri"/>
                          <a:ea typeface="Calibri"/>
                          <a:cs typeface="Calibri"/>
                          <a:sym typeface="Calibri"/>
                        </a:rPr>
                        <a:t>New York State</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114300">
                <a:tc>
                  <a:txBody>
                    <a:bodyPr/>
                    <a:lstStyle/>
                    <a:p>
                      <a:pPr indent="0" lvl="0" marL="342900" marR="0" rtl="0" algn="l">
                        <a:lnSpc>
                          <a:spcPct val="104999"/>
                        </a:lnSpc>
                        <a:spcBef>
                          <a:spcPts val="0"/>
                        </a:spcBef>
                        <a:spcAft>
                          <a:spcPts val="0"/>
                        </a:spcAft>
                        <a:buNone/>
                      </a:pPr>
                      <a:r>
                        <a:rPr lang="en-GB" sz="800" u="none" cap="none" strike="noStrike">
                          <a:latin typeface="Calibri"/>
                          <a:ea typeface="Calibri"/>
                          <a:cs typeface="Calibri"/>
                          <a:sym typeface="Calibri"/>
                        </a:rPr>
                        <a:t>Nassau</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tcPr>
                </a:tc>
                <a:tc>
                  <a:txBody>
                    <a:bodyPr/>
                    <a:lstStyle/>
                    <a:p>
                      <a:pPr indent="0" lvl="0" marL="228600" marR="0" rtl="0" algn="l">
                        <a:lnSpc>
                          <a:spcPct val="104999"/>
                        </a:lnSpc>
                        <a:spcBef>
                          <a:spcPts val="0"/>
                        </a:spcBef>
                        <a:spcAft>
                          <a:spcPts val="0"/>
                        </a:spcAft>
                        <a:buNone/>
                      </a:pPr>
                      <a:r>
                        <a:rPr lang="en-GB" sz="800" u="none" cap="none" strike="noStrike">
                          <a:latin typeface="Calibri"/>
                          <a:ea typeface="Calibri"/>
                          <a:cs typeface="Calibri"/>
                          <a:sym typeface="Calibri"/>
                        </a:rPr>
                        <a:t>6 (10)</a:t>
                      </a:r>
                      <a:endParaRPr sz="800" u="none" cap="none" strike="noStrike">
                        <a:latin typeface="Calibri"/>
                        <a:ea typeface="Calibri"/>
                        <a:cs typeface="Calibri"/>
                        <a:sym typeface="Calibri"/>
                      </a:endParaRPr>
                    </a:p>
                  </a:txBody>
                  <a:tcPr marT="0" marB="0" marR="0" marL="0"/>
                </a:tc>
                <a:tc>
                  <a:txBody>
                    <a:bodyPr/>
                    <a:lstStyle/>
                    <a:p>
                      <a:pPr indent="0" lvl="0" marL="101600" marR="0" rtl="0" algn="l">
                        <a:lnSpc>
                          <a:spcPct val="104999"/>
                        </a:lnSpc>
                        <a:spcBef>
                          <a:spcPts val="0"/>
                        </a:spcBef>
                        <a:spcAft>
                          <a:spcPts val="0"/>
                        </a:spcAft>
                        <a:buNone/>
                      </a:pPr>
                      <a:r>
                        <a:rPr lang="en-GB" sz="800" u="none" cap="none" strike="noStrike">
                          <a:latin typeface="Calibri"/>
                          <a:ea typeface="Calibri"/>
                          <a:cs typeface="Calibri"/>
                          <a:sym typeface="Calibri"/>
                        </a:rPr>
                        <a:t>1,287,348</a:t>
                      </a:r>
                      <a:endParaRPr sz="800" u="none" cap="none" strike="noStrike">
                        <a:latin typeface="Calibri"/>
                        <a:ea typeface="Calibri"/>
                        <a:cs typeface="Calibri"/>
                        <a:sym typeface="Calibri"/>
                      </a:endParaRPr>
                    </a:p>
                  </a:txBody>
                  <a:tcPr marT="0" marB="0" marR="0" marL="0"/>
                </a:tc>
                <a:tc>
                  <a:txBody>
                    <a:bodyPr/>
                    <a:lstStyle/>
                    <a:p>
                      <a:pPr indent="0" lvl="0" marL="152400" marR="0" rtl="0" algn="l">
                        <a:lnSpc>
                          <a:spcPct val="104999"/>
                        </a:lnSpc>
                        <a:spcBef>
                          <a:spcPts val="0"/>
                        </a:spcBef>
                        <a:spcAft>
                          <a:spcPts val="0"/>
                        </a:spcAft>
                        <a:buNone/>
                      </a:pPr>
                      <a:r>
                        <a:rPr lang="en-GB" sz="800" u="none" cap="none" strike="noStrike">
                          <a:latin typeface="Calibri"/>
                          <a:ea typeface="Calibri"/>
                          <a:cs typeface="Calibri"/>
                          <a:sym typeface="Calibri"/>
                        </a:rPr>
                        <a:t>4.7</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r>
              <a:tr h="105525">
                <a:tc>
                  <a:txBody>
                    <a:bodyPr/>
                    <a:lstStyle/>
                    <a:p>
                      <a:pPr indent="0" lvl="0" marL="342900" marR="0" rtl="0" algn="l">
                        <a:lnSpc>
                          <a:spcPct val="101000"/>
                        </a:lnSpc>
                        <a:spcBef>
                          <a:spcPts val="0"/>
                        </a:spcBef>
                        <a:spcAft>
                          <a:spcPts val="0"/>
                        </a:spcAft>
                        <a:buNone/>
                      </a:pPr>
                      <a:r>
                        <a:rPr lang="en-GB" sz="800" u="none" cap="none" strike="noStrike">
                          <a:latin typeface="Calibri"/>
                          <a:ea typeface="Calibri"/>
                          <a:cs typeface="Calibri"/>
                          <a:sym typeface="Calibri"/>
                        </a:rPr>
                        <a:t>Westchester</a:t>
                      </a:r>
                      <a:endParaRPr sz="800" u="none" cap="none" strike="noStrike">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0" lvl="0" marL="228600" marR="0" rtl="0" algn="l">
                        <a:lnSpc>
                          <a:spcPct val="101000"/>
                        </a:lnSpc>
                        <a:spcBef>
                          <a:spcPts val="0"/>
                        </a:spcBef>
                        <a:spcAft>
                          <a:spcPts val="0"/>
                        </a:spcAft>
                        <a:buNone/>
                      </a:pPr>
                      <a:r>
                        <a:rPr lang="en-GB" sz="800" u="none" cap="none" strike="noStrike">
                          <a:latin typeface="Calibri"/>
                          <a:ea typeface="Calibri"/>
                          <a:cs typeface="Calibri"/>
                          <a:sym typeface="Calibri"/>
                        </a:rPr>
                        <a:t>8 (14)</a:t>
                      </a:r>
                      <a:endParaRPr sz="800" u="none" cap="none" strike="noStrike">
                        <a:latin typeface="Calibri"/>
                        <a:ea typeface="Calibri"/>
                        <a:cs typeface="Calibri"/>
                        <a:sym typeface="Calibri"/>
                      </a:endParaRPr>
                    </a:p>
                  </a:txBody>
                  <a:tcPr marT="0" marB="0" marR="0" marL="0">
                    <a:lnB cap="flat" cmpd="sng" w="12700">
                      <a:solidFill>
                        <a:srgbClr val="000000"/>
                      </a:solidFill>
                      <a:prstDash val="solid"/>
                      <a:round/>
                      <a:headEnd len="sm" w="sm" type="none"/>
                      <a:tailEnd len="sm" w="sm" type="none"/>
                    </a:lnB>
                  </a:tcPr>
                </a:tc>
                <a:tc>
                  <a:txBody>
                    <a:bodyPr/>
                    <a:lstStyle/>
                    <a:p>
                      <a:pPr indent="0" lvl="0" marL="177800" marR="0" rtl="0" algn="l">
                        <a:lnSpc>
                          <a:spcPct val="101000"/>
                        </a:lnSpc>
                        <a:spcBef>
                          <a:spcPts val="0"/>
                        </a:spcBef>
                        <a:spcAft>
                          <a:spcPts val="0"/>
                        </a:spcAft>
                        <a:buNone/>
                      </a:pPr>
                      <a:r>
                        <a:rPr lang="en-GB" sz="800" u="none" cap="none" strike="noStrike">
                          <a:latin typeface="Calibri"/>
                          <a:ea typeface="Calibri"/>
                          <a:cs typeface="Calibri"/>
                          <a:sym typeface="Calibri"/>
                        </a:rPr>
                        <a:t>847,866</a:t>
                      </a:r>
                      <a:endParaRPr sz="800" u="none" cap="none" strike="noStrike">
                        <a:latin typeface="Calibri"/>
                        <a:ea typeface="Calibri"/>
                        <a:cs typeface="Calibri"/>
                        <a:sym typeface="Calibri"/>
                      </a:endParaRPr>
                    </a:p>
                  </a:txBody>
                  <a:tcPr marT="0" marB="0" marR="0" marL="0">
                    <a:lnB cap="flat" cmpd="sng" w="12700">
                      <a:solidFill>
                        <a:srgbClr val="000000"/>
                      </a:solidFill>
                      <a:prstDash val="solid"/>
                      <a:round/>
                      <a:headEnd len="sm" w="sm" type="none"/>
                      <a:tailEnd len="sm" w="sm" type="none"/>
                    </a:lnB>
                  </a:tcPr>
                </a:tc>
                <a:tc>
                  <a:txBody>
                    <a:bodyPr/>
                    <a:lstStyle/>
                    <a:p>
                      <a:pPr indent="0" lvl="0" marL="152400" marR="0" rtl="0" algn="l">
                        <a:lnSpc>
                          <a:spcPct val="101000"/>
                        </a:lnSpc>
                        <a:spcBef>
                          <a:spcPts val="0"/>
                        </a:spcBef>
                        <a:spcAft>
                          <a:spcPts val="0"/>
                        </a:spcAft>
                        <a:buNone/>
                      </a:pPr>
                      <a:r>
                        <a:rPr lang="en-GB" sz="800" u="none" cap="none" strike="noStrike">
                          <a:latin typeface="Calibri"/>
                          <a:ea typeface="Calibri"/>
                          <a:cs typeface="Calibri"/>
                          <a:sym typeface="Calibri"/>
                        </a:rPr>
                        <a:t>9.1</a:t>
                      </a:r>
                      <a:endParaRPr sz="800" u="none" cap="none" strike="noStrike">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sp>
        <p:nvSpPr>
          <p:cNvPr id="197" name="Google Shape;197;p31"/>
          <p:cNvSpPr/>
          <p:nvPr/>
        </p:nvSpPr>
        <p:spPr>
          <a:xfrm>
            <a:off x="2392299" y="2114550"/>
            <a:ext cx="3805237" cy="232410"/>
          </a:xfrm>
          <a:custGeom>
            <a:rect b="b" l="l" r="r" t="t"/>
            <a:pathLst>
              <a:path extrusionOk="0" h="309880" w="5073650">
                <a:moveTo>
                  <a:pt x="0" y="0"/>
                </a:moveTo>
                <a:lnTo>
                  <a:pt x="5073396" y="0"/>
                </a:lnTo>
                <a:lnTo>
                  <a:pt x="5073396" y="309372"/>
                </a:lnTo>
                <a:lnTo>
                  <a:pt x="0" y="309372"/>
                </a:lnTo>
                <a:lnTo>
                  <a:pt x="0" y="0"/>
                </a:lnTo>
                <a:close/>
              </a:path>
            </a:pathLst>
          </a:custGeom>
          <a:noFill/>
          <a:ln cap="flat" cmpd="sng" w="121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31"/>
          <p:cNvSpPr/>
          <p:nvPr/>
        </p:nvSpPr>
        <p:spPr>
          <a:xfrm>
            <a:off x="2392299" y="2828925"/>
            <a:ext cx="3805237" cy="222885"/>
          </a:xfrm>
          <a:custGeom>
            <a:rect b="b" l="l" r="r" t="t"/>
            <a:pathLst>
              <a:path extrusionOk="0" h="297179" w="5073650">
                <a:moveTo>
                  <a:pt x="0" y="0"/>
                </a:moveTo>
                <a:lnTo>
                  <a:pt x="5073396" y="0"/>
                </a:lnTo>
                <a:lnTo>
                  <a:pt x="5073396" y="297180"/>
                </a:lnTo>
                <a:lnTo>
                  <a:pt x="0" y="297180"/>
                </a:lnTo>
                <a:lnTo>
                  <a:pt x="0" y="0"/>
                </a:lnTo>
                <a:close/>
              </a:path>
            </a:pathLst>
          </a:custGeom>
          <a:noFill/>
          <a:ln cap="flat" cmpd="sng" w="121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31"/>
          <p:cNvSpPr txBox="1"/>
          <p:nvPr>
            <p:ph type="title"/>
          </p:nvPr>
        </p:nvSpPr>
        <p:spPr>
          <a:xfrm>
            <a:off x="2497574" y="39315"/>
            <a:ext cx="4147185"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Data Analysis by Person</a:t>
            </a:r>
            <a:endParaRPr sz="3000">
              <a:latin typeface="Arial"/>
              <a:ea typeface="Arial"/>
              <a:cs typeface="Arial"/>
              <a:sym typeface="Arial"/>
            </a:endParaRPr>
          </a:p>
        </p:txBody>
      </p:sp>
      <p:sp>
        <p:nvSpPr>
          <p:cNvPr id="200" name="Google Shape;200;p31"/>
          <p:cNvSpPr txBox="1"/>
          <p:nvPr/>
        </p:nvSpPr>
        <p:spPr>
          <a:xfrm>
            <a:off x="7507985" y="4773167"/>
            <a:ext cx="147161"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900">
                <a:solidFill>
                  <a:srgbClr val="0039A6"/>
                </a:solidFill>
                <a:latin typeface="Arial"/>
                <a:ea typeface="Arial"/>
                <a:cs typeface="Arial"/>
                <a:sym typeface="Arial"/>
              </a:rPr>
              <a:t>14</a:t>
            </a:r>
            <a:endParaRPr sz="900">
              <a:solidFill>
                <a:schemeClr val="dk1"/>
              </a:solidFill>
              <a:latin typeface="Arial"/>
              <a:ea typeface="Arial"/>
              <a:cs typeface="Arial"/>
              <a:sym typeface="Arial"/>
            </a:endParaRPr>
          </a:p>
        </p:txBody>
      </p:sp>
      <p:sp>
        <p:nvSpPr>
          <p:cNvPr id="201" name="Google Shape;201;p31"/>
          <p:cNvSpPr txBox="1"/>
          <p:nvPr/>
        </p:nvSpPr>
        <p:spPr>
          <a:xfrm>
            <a:off x="1373504" y="4706097"/>
            <a:ext cx="4304824" cy="11096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lang="en-GB" sz="600">
                <a:solidFill>
                  <a:schemeClr val="dk1"/>
                </a:solidFill>
                <a:latin typeface="Calibri"/>
                <a:ea typeface="Calibri"/>
                <a:cs typeface="Calibri"/>
                <a:sym typeface="Calibri"/>
              </a:rPr>
              <a:t>Nash D, Mostashari F, Fine A, et al. Outbreak of West Nile virus infection in the New York City area in 1999. N Engl J Med. 2001;344:1807–14.</a:t>
            </a:r>
            <a:endParaRPr sz="600">
              <a:solidFill>
                <a:schemeClr val="dk1"/>
              </a:solidFill>
              <a:latin typeface="Calibri"/>
              <a:ea typeface="Calibri"/>
              <a:cs typeface="Calibri"/>
              <a:sym typeface="Calibri"/>
            </a:endParaRPr>
          </a:p>
        </p:txBody>
      </p:sp>
      <p:sp>
        <p:nvSpPr>
          <p:cNvPr id="202" name="Google Shape;202;p31"/>
          <p:cNvSpPr txBox="1"/>
          <p:nvPr/>
        </p:nvSpPr>
        <p:spPr>
          <a:xfrm>
            <a:off x="1771769" y="371268"/>
            <a:ext cx="5596890" cy="631507"/>
          </a:xfrm>
          <a:prstGeom prst="rect">
            <a:avLst/>
          </a:prstGeom>
          <a:noFill/>
          <a:ln>
            <a:noFill/>
          </a:ln>
        </p:spPr>
        <p:txBody>
          <a:bodyPr anchorCtr="0" anchor="t" bIns="0" lIns="0" spcFirstLastPara="1" rIns="0" wrap="square" tIns="112400">
            <a:spAutoFit/>
          </a:bodyPr>
          <a:lstStyle/>
          <a:p>
            <a:pPr indent="0" lvl="0" marL="0" marR="0" rtl="0" algn="ctr">
              <a:lnSpc>
                <a:spcPct val="100000"/>
              </a:lnSpc>
              <a:spcBef>
                <a:spcPts val="0"/>
              </a:spcBef>
              <a:spcAft>
                <a:spcPts val="0"/>
              </a:spcAft>
              <a:buNone/>
            </a:pPr>
            <a:r>
              <a:rPr lang="en-GB" sz="1700">
                <a:solidFill>
                  <a:schemeClr val="dk1"/>
                </a:solidFill>
                <a:latin typeface="Arial"/>
                <a:ea typeface="Arial"/>
                <a:cs typeface="Arial"/>
                <a:sym typeface="Arial"/>
              </a:rPr>
              <a:t>Do you notice any patterns in the rates?</a:t>
            </a:r>
            <a:endParaRPr sz="1700">
              <a:solidFill>
                <a:schemeClr val="dk1"/>
              </a:solidFill>
              <a:latin typeface="Arial"/>
              <a:ea typeface="Arial"/>
              <a:cs typeface="Arial"/>
              <a:sym typeface="Arial"/>
            </a:endParaRPr>
          </a:p>
          <a:p>
            <a:pPr indent="0" lvl="0" marL="0" marR="0" rtl="0" algn="ctr">
              <a:lnSpc>
                <a:spcPct val="100000"/>
              </a:lnSpc>
              <a:spcBef>
                <a:spcPts val="600"/>
              </a:spcBef>
              <a:spcAft>
                <a:spcPts val="0"/>
              </a:spcAft>
              <a:buNone/>
            </a:pPr>
            <a:r>
              <a:rPr lang="en-GB" sz="1200">
                <a:solidFill>
                  <a:schemeClr val="dk1"/>
                </a:solidFill>
                <a:latin typeface="Arial"/>
                <a:ea typeface="Arial"/>
                <a:cs typeface="Arial"/>
                <a:sym typeface="Arial"/>
              </a:rPr>
              <a:t>Demographics for Persons Hospitalized for WNV and Population Rates of Infection</a:t>
            </a:r>
            <a:endParaRPr sz="12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32"/>
          <p:cNvSpPr txBox="1"/>
          <p:nvPr/>
        </p:nvSpPr>
        <p:spPr>
          <a:xfrm>
            <a:off x="4481095" y="1618754"/>
            <a:ext cx="3862802" cy="1413848"/>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Data interpretation is closely coupled with data analysis</a:t>
            </a:r>
            <a:endParaRPr sz="1800">
              <a:solidFill>
                <a:schemeClr val="dk1"/>
              </a:solidFill>
              <a:latin typeface="Arial"/>
              <a:ea typeface="Arial"/>
              <a:cs typeface="Arial"/>
              <a:sym typeface="Arial"/>
            </a:endParaRPr>
          </a:p>
          <a:p>
            <a:pPr indent="-139700" lvl="0" marL="266700" marR="0" rtl="0" algn="l">
              <a:lnSpc>
                <a:spcPct val="100000"/>
              </a:lnSpc>
              <a:spcBef>
                <a:spcPts val="1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54000" lvl="0" marL="266700" marR="0" rtl="0" algn="l">
              <a:lnSpc>
                <a:spcPct val="100000"/>
              </a:lnSpc>
              <a:spcBef>
                <a:spcPts val="100"/>
              </a:spcBef>
              <a:spcAft>
                <a:spcPts val="0"/>
              </a:spcAft>
              <a:buClr>
                <a:schemeClr val="dk1"/>
              </a:buClr>
              <a:buSzPts val="1800"/>
              <a:buFont typeface="Arial"/>
              <a:buChar char="•"/>
            </a:pPr>
            <a:r>
              <a:rPr lang="en-GB" sz="1800">
                <a:solidFill>
                  <a:schemeClr val="dk1"/>
                </a:solidFill>
                <a:latin typeface="Arial"/>
                <a:ea typeface="Arial"/>
                <a:cs typeface="Arial"/>
                <a:sym typeface="Arial"/>
              </a:rPr>
              <a:t>This is about how and why the health event happened</a:t>
            </a:r>
            <a:endParaRPr sz="1800">
              <a:solidFill>
                <a:schemeClr val="dk1"/>
              </a:solidFill>
              <a:latin typeface="Arial"/>
              <a:ea typeface="Arial"/>
              <a:cs typeface="Arial"/>
              <a:sym typeface="Arial"/>
            </a:endParaRPr>
          </a:p>
        </p:txBody>
      </p:sp>
      <p:sp>
        <p:nvSpPr>
          <p:cNvPr id="208" name="Google Shape;208;p32"/>
          <p:cNvSpPr txBox="1"/>
          <p:nvPr>
            <p:ph type="title"/>
          </p:nvPr>
        </p:nvSpPr>
        <p:spPr>
          <a:xfrm>
            <a:off x="1874996" y="425912"/>
            <a:ext cx="5353526"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Surveillance Data Interpretation</a:t>
            </a:r>
            <a:endParaRPr sz="3000">
              <a:latin typeface="Arial"/>
              <a:ea typeface="Arial"/>
              <a:cs typeface="Arial"/>
              <a:sym typeface="Arial"/>
            </a:endParaRPr>
          </a:p>
        </p:txBody>
      </p:sp>
      <p:sp>
        <p:nvSpPr>
          <p:cNvPr id="209" name="Google Shape;209;p32"/>
          <p:cNvSpPr/>
          <p:nvPr/>
        </p:nvSpPr>
        <p:spPr>
          <a:xfrm>
            <a:off x="2541517" y="1703070"/>
            <a:ext cx="0" cy="140970"/>
          </a:xfrm>
          <a:custGeom>
            <a:rect b="b" l="l" r="r" t="t"/>
            <a:pathLst>
              <a:path extrusionOk="0" h="187960" w="120000">
                <a:moveTo>
                  <a:pt x="0" y="0"/>
                </a:moveTo>
                <a:lnTo>
                  <a:pt x="0" y="187451"/>
                </a:lnTo>
              </a:path>
            </a:pathLst>
          </a:custGeom>
          <a:noFill/>
          <a:ln cap="flat" cmpd="sng" w="16900">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 name="Google Shape;210;p32"/>
          <p:cNvSpPr/>
          <p:nvPr/>
        </p:nvSpPr>
        <p:spPr>
          <a:xfrm>
            <a:off x="2541517" y="2328291"/>
            <a:ext cx="0" cy="208121"/>
          </a:xfrm>
          <a:custGeom>
            <a:rect b="b" l="l" r="r" t="t"/>
            <a:pathLst>
              <a:path extrusionOk="0" h="277495" w="120000">
                <a:moveTo>
                  <a:pt x="0" y="0"/>
                </a:moveTo>
                <a:lnTo>
                  <a:pt x="0" y="277367"/>
                </a:lnTo>
              </a:path>
            </a:pathLst>
          </a:custGeom>
          <a:noFill/>
          <a:ln cap="flat" cmpd="sng" w="16900">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 name="Google Shape;211;p32"/>
          <p:cNvSpPr/>
          <p:nvPr/>
        </p:nvSpPr>
        <p:spPr>
          <a:xfrm>
            <a:off x="2541517" y="3020949"/>
            <a:ext cx="0" cy="176212"/>
          </a:xfrm>
          <a:custGeom>
            <a:rect b="b" l="l" r="r" t="t"/>
            <a:pathLst>
              <a:path extrusionOk="0" h="234950" w="120000">
                <a:moveTo>
                  <a:pt x="0" y="0"/>
                </a:moveTo>
                <a:lnTo>
                  <a:pt x="0" y="234696"/>
                </a:lnTo>
              </a:path>
            </a:pathLst>
          </a:custGeom>
          <a:noFill/>
          <a:ln cap="flat" cmpd="sng" w="16900">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 name="Google Shape;212;p32"/>
          <p:cNvSpPr/>
          <p:nvPr/>
        </p:nvSpPr>
        <p:spPr>
          <a:xfrm>
            <a:off x="2541517" y="3681602"/>
            <a:ext cx="0" cy="98584"/>
          </a:xfrm>
          <a:custGeom>
            <a:rect b="b" l="l" r="r" t="t"/>
            <a:pathLst>
              <a:path extrusionOk="0" h="131445" w="120000">
                <a:moveTo>
                  <a:pt x="0" y="0"/>
                </a:moveTo>
                <a:lnTo>
                  <a:pt x="0" y="131064"/>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 name="Google Shape;213;p32"/>
          <p:cNvSpPr/>
          <p:nvPr/>
        </p:nvSpPr>
        <p:spPr>
          <a:xfrm>
            <a:off x="1556766" y="1188720"/>
            <a:ext cx="1969388" cy="5726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32"/>
          <p:cNvSpPr/>
          <p:nvPr/>
        </p:nvSpPr>
        <p:spPr>
          <a:xfrm>
            <a:off x="1601342" y="1218437"/>
            <a:ext cx="1880235" cy="484822"/>
          </a:xfrm>
          <a:custGeom>
            <a:rect b="b" l="l" r="r" t="t"/>
            <a:pathLst>
              <a:path extrusionOk="0" h="646430" w="2506979">
                <a:moveTo>
                  <a:pt x="0" y="0"/>
                </a:moveTo>
                <a:lnTo>
                  <a:pt x="2506979" y="0"/>
                </a:lnTo>
                <a:lnTo>
                  <a:pt x="2506979"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 name="Google Shape;215;p32"/>
          <p:cNvSpPr txBox="1"/>
          <p:nvPr/>
        </p:nvSpPr>
        <p:spPr>
          <a:xfrm>
            <a:off x="2045657" y="1212578"/>
            <a:ext cx="1062514" cy="521494"/>
          </a:xfrm>
          <a:prstGeom prst="rect">
            <a:avLst/>
          </a:prstGeom>
          <a:noFill/>
          <a:ln>
            <a:noFill/>
          </a:ln>
        </p:spPr>
        <p:txBody>
          <a:bodyPr anchorCtr="0" anchor="t" bIns="0" lIns="0" spcFirstLastPara="1" rIns="0" wrap="square" tIns="9050">
            <a:spAutoFit/>
          </a:bodyPr>
          <a:lstStyle/>
          <a:p>
            <a:pPr indent="266700" lvl="0" marL="1270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Collection</a:t>
            </a:r>
            <a:endParaRPr sz="1700">
              <a:solidFill>
                <a:schemeClr val="dk1"/>
              </a:solidFill>
              <a:latin typeface="Century Gothic"/>
              <a:ea typeface="Century Gothic"/>
              <a:cs typeface="Century Gothic"/>
              <a:sym typeface="Century Gothic"/>
            </a:endParaRPr>
          </a:p>
        </p:txBody>
      </p:sp>
      <p:sp>
        <p:nvSpPr>
          <p:cNvPr id="216" name="Google Shape;216;p32"/>
          <p:cNvSpPr/>
          <p:nvPr/>
        </p:nvSpPr>
        <p:spPr>
          <a:xfrm>
            <a:off x="1556766" y="1813941"/>
            <a:ext cx="1969388"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 name="Google Shape;217;p32"/>
          <p:cNvSpPr/>
          <p:nvPr/>
        </p:nvSpPr>
        <p:spPr>
          <a:xfrm>
            <a:off x="1601342" y="1843658"/>
            <a:ext cx="1880235" cy="484822"/>
          </a:xfrm>
          <a:custGeom>
            <a:rect b="b" l="l" r="r" t="t"/>
            <a:pathLst>
              <a:path extrusionOk="0" h="646430" w="2506979">
                <a:moveTo>
                  <a:pt x="0" y="0"/>
                </a:moveTo>
                <a:lnTo>
                  <a:pt x="2506979" y="0"/>
                </a:lnTo>
                <a:lnTo>
                  <a:pt x="2506979"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 name="Google Shape;218;p32"/>
          <p:cNvSpPr txBox="1"/>
          <p:nvPr/>
        </p:nvSpPr>
        <p:spPr>
          <a:xfrm>
            <a:off x="1854419" y="1944988"/>
            <a:ext cx="1372552" cy="27051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Analysis</a:t>
            </a:r>
            <a:endParaRPr sz="1700">
              <a:solidFill>
                <a:schemeClr val="dk1"/>
              </a:solidFill>
              <a:latin typeface="Century Gothic"/>
              <a:ea typeface="Century Gothic"/>
              <a:cs typeface="Century Gothic"/>
              <a:sym typeface="Century Gothic"/>
            </a:endParaRPr>
          </a:p>
        </p:txBody>
      </p:sp>
      <p:sp>
        <p:nvSpPr>
          <p:cNvPr id="219" name="Google Shape;219;p32"/>
          <p:cNvSpPr/>
          <p:nvPr/>
        </p:nvSpPr>
        <p:spPr>
          <a:xfrm>
            <a:off x="1556766" y="2506599"/>
            <a:ext cx="1969388"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 name="Google Shape;220;p32"/>
          <p:cNvSpPr txBox="1"/>
          <p:nvPr/>
        </p:nvSpPr>
        <p:spPr>
          <a:xfrm>
            <a:off x="1601342" y="2536316"/>
            <a:ext cx="1880235" cy="484822"/>
          </a:xfrm>
          <a:prstGeom prst="rect">
            <a:avLst/>
          </a:prstGeom>
          <a:solidFill>
            <a:srgbClr val="FFFFFF"/>
          </a:solidFill>
          <a:ln>
            <a:noFill/>
          </a:ln>
        </p:spPr>
        <p:txBody>
          <a:bodyPr anchorCtr="0" anchor="t" bIns="0" lIns="0" spcFirstLastPara="1" rIns="0" wrap="square" tIns="0">
            <a:spAutoFit/>
          </a:bodyPr>
          <a:lstStyle/>
          <a:p>
            <a:pPr indent="0" lvl="0" marL="0" marR="0" rtl="0" algn="ctr">
              <a:lnSpc>
                <a:spcPct val="112045"/>
              </a:lnSpc>
              <a:spcBef>
                <a:spcPts val="0"/>
              </a:spcBef>
              <a:spcAft>
                <a:spcPts val="0"/>
              </a:spcAft>
              <a:buNone/>
            </a:pPr>
            <a:r>
              <a:rPr lang="en-GB" sz="1700">
                <a:solidFill>
                  <a:srgbClr val="0039A6"/>
                </a:solidFill>
                <a:latin typeface="Century Gothic"/>
                <a:ea typeface="Century Gothic"/>
                <a:cs typeface="Century Gothic"/>
                <a:sym typeface="Century Gothic"/>
              </a:rPr>
              <a:t>Data</a:t>
            </a:r>
            <a:endParaRPr sz="1700">
              <a:solidFill>
                <a:schemeClr val="dk1"/>
              </a:solidFill>
              <a:latin typeface="Century Gothic"/>
              <a:ea typeface="Century Gothic"/>
              <a:cs typeface="Century Gothic"/>
              <a:sym typeface="Century Gothic"/>
            </a:endParaRPr>
          </a:p>
          <a:p>
            <a:pPr indent="0" lvl="0" marL="0" marR="0" rtl="0" algn="ctr">
              <a:lnSpc>
                <a:spcPct val="119090"/>
              </a:lnSpc>
              <a:spcBef>
                <a:spcPts val="0"/>
              </a:spcBef>
              <a:spcAft>
                <a:spcPts val="0"/>
              </a:spcAft>
              <a:buNone/>
            </a:pPr>
            <a:r>
              <a:rPr lang="en-GB" sz="1700">
                <a:solidFill>
                  <a:srgbClr val="0039A6"/>
                </a:solidFill>
                <a:latin typeface="Century Gothic"/>
                <a:ea typeface="Century Gothic"/>
                <a:cs typeface="Century Gothic"/>
                <a:sym typeface="Century Gothic"/>
              </a:rPr>
              <a:t>Interpretation</a:t>
            </a:r>
            <a:endParaRPr sz="1700">
              <a:solidFill>
                <a:schemeClr val="dk1"/>
              </a:solidFill>
              <a:latin typeface="Century Gothic"/>
              <a:ea typeface="Century Gothic"/>
              <a:cs typeface="Century Gothic"/>
              <a:sym typeface="Century Gothic"/>
            </a:endParaRPr>
          </a:p>
        </p:txBody>
      </p:sp>
      <p:sp>
        <p:nvSpPr>
          <p:cNvPr id="221" name="Google Shape;221;p32"/>
          <p:cNvSpPr/>
          <p:nvPr/>
        </p:nvSpPr>
        <p:spPr>
          <a:xfrm>
            <a:off x="1556766" y="3167252"/>
            <a:ext cx="1969388"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 name="Google Shape;222;p32"/>
          <p:cNvSpPr/>
          <p:nvPr/>
        </p:nvSpPr>
        <p:spPr>
          <a:xfrm>
            <a:off x="1601342" y="3196971"/>
            <a:ext cx="1880235" cy="484823"/>
          </a:xfrm>
          <a:custGeom>
            <a:rect b="b" l="l" r="r" t="t"/>
            <a:pathLst>
              <a:path extrusionOk="0" h="646429" w="2506979">
                <a:moveTo>
                  <a:pt x="0" y="0"/>
                </a:moveTo>
                <a:lnTo>
                  <a:pt x="2506979" y="0"/>
                </a:lnTo>
                <a:lnTo>
                  <a:pt x="2506979"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 name="Google Shape;223;p32"/>
          <p:cNvSpPr/>
          <p:nvPr/>
        </p:nvSpPr>
        <p:spPr>
          <a:xfrm>
            <a:off x="1556766" y="3750183"/>
            <a:ext cx="1969388"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 name="Google Shape;224;p32"/>
          <p:cNvSpPr/>
          <p:nvPr/>
        </p:nvSpPr>
        <p:spPr>
          <a:xfrm>
            <a:off x="1601342" y="3779900"/>
            <a:ext cx="1880235" cy="484823"/>
          </a:xfrm>
          <a:custGeom>
            <a:rect b="b" l="l" r="r" t="t"/>
            <a:pathLst>
              <a:path extrusionOk="0" h="646429" w="2506979">
                <a:moveTo>
                  <a:pt x="0" y="0"/>
                </a:moveTo>
                <a:lnTo>
                  <a:pt x="2506979" y="0"/>
                </a:lnTo>
                <a:lnTo>
                  <a:pt x="2506979" y="646175"/>
                </a:lnTo>
                <a:lnTo>
                  <a:pt x="0" y="646175"/>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32"/>
          <p:cNvSpPr txBox="1"/>
          <p:nvPr/>
        </p:nvSpPr>
        <p:spPr>
          <a:xfrm>
            <a:off x="1839576" y="3171336"/>
            <a:ext cx="1403985" cy="979646"/>
          </a:xfrm>
          <a:prstGeom prst="rect">
            <a:avLst/>
          </a:prstGeom>
          <a:noFill/>
          <a:ln>
            <a:noFill/>
          </a:ln>
        </p:spPr>
        <p:txBody>
          <a:bodyPr anchorCtr="0" anchor="t" bIns="0" lIns="0" spcFirstLastPara="1" rIns="0" wrap="square" tIns="9050">
            <a:spAutoFit/>
          </a:bodyPr>
          <a:lstStyle/>
          <a:p>
            <a:pPr indent="0" lvl="0" marL="12700" marR="0" rtl="0" algn="ctr">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Dissemination</a:t>
            </a:r>
            <a:endParaRPr sz="1700">
              <a:solidFill>
                <a:schemeClr val="dk1"/>
              </a:solidFill>
              <a:latin typeface="Century Gothic"/>
              <a:ea typeface="Century Gothic"/>
              <a:cs typeface="Century Gothic"/>
              <a:sym typeface="Century Gothic"/>
            </a:endParaRPr>
          </a:p>
          <a:p>
            <a:pPr indent="0" lvl="0" marL="0" marR="0" rtl="0" algn="ctr">
              <a:lnSpc>
                <a:spcPct val="100000"/>
              </a:lnSpc>
              <a:spcBef>
                <a:spcPts val="1600"/>
              </a:spcBef>
              <a:spcAft>
                <a:spcPts val="0"/>
              </a:spcAft>
              <a:buNone/>
            </a:pPr>
            <a:r>
              <a:rPr lang="en-GB" sz="1700">
                <a:solidFill>
                  <a:srgbClr val="FFFFFF"/>
                </a:solidFill>
                <a:latin typeface="Century Gothic"/>
                <a:ea typeface="Century Gothic"/>
                <a:cs typeface="Century Gothic"/>
                <a:sym typeface="Century Gothic"/>
              </a:rPr>
              <a:t>Link to Action</a:t>
            </a:r>
            <a:endParaRPr sz="1700">
              <a:solidFill>
                <a:schemeClr val="dk1"/>
              </a:solidFill>
              <a:latin typeface="Century Gothic"/>
              <a:ea typeface="Century Gothic"/>
              <a:cs typeface="Century Gothic"/>
              <a:sym typeface="Century Gothic"/>
            </a:endParaRPr>
          </a:p>
        </p:txBody>
      </p:sp>
      <p:sp>
        <p:nvSpPr>
          <p:cNvPr id="226" name="Google Shape;226;p32"/>
          <p:cNvSpPr txBox="1"/>
          <p:nvPr/>
        </p:nvSpPr>
        <p:spPr>
          <a:xfrm>
            <a:off x="7481791" y="4733353"/>
            <a:ext cx="147161"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900">
                <a:solidFill>
                  <a:srgbClr val="888888"/>
                </a:solidFill>
                <a:latin typeface="Arial"/>
                <a:ea typeface="Arial"/>
                <a:cs typeface="Arial"/>
                <a:sym typeface="Arial"/>
              </a:rPr>
              <a:t>15</a:t>
            </a:r>
            <a:endParaRPr sz="9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33"/>
          <p:cNvSpPr txBox="1"/>
          <p:nvPr/>
        </p:nvSpPr>
        <p:spPr>
          <a:xfrm>
            <a:off x="4234963" y="1140502"/>
            <a:ext cx="3149441" cy="3283744"/>
          </a:xfrm>
          <a:prstGeom prst="rect">
            <a:avLst/>
          </a:prstGeom>
          <a:noFill/>
          <a:ln>
            <a:noFill/>
          </a:ln>
        </p:spPr>
        <p:txBody>
          <a:bodyPr anchorCtr="0" anchor="t" bIns="0" lIns="0" spcFirstLastPara="1" rIns="0" wrap="square" tIns="9525">
            <a:spAutoFit/>
          </a:bodyPr>
          <a:lstStyle/>
          <a:p>
            <a:pPr indent="-254000" lvl="0" marL="266700" marR="12700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Health agency newsletters,  bulletins, or alerts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254000" lvl="0" marL="2667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Surveillance summaries and  reports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254000" lvl="0" marL="266700" marR="17780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Medical and epidemiologic  journal articles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254000" lvl="0" marL="266700" marR="26670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Press releases and social  media</a:t>
            </a:r>
            <a:endParaRPr sz="1800">
              <a:solidFill>
                <a:schemeClr val="dk1"/>
              </a:solidFill>
              <a:latin typeface="Arial"/>
              <a:ea typeface="Arial"/>
              <a:cs typeface="Arial"/>
              <a:sym typeface="Arial"/>
            </a:endParaRPr>
          </a:p>
        </p:txBody>
      </p:sp>
      <p:sp>
        <p:nvSpPr>
          <p:cNvPr id="232" name="Google Shape;232;p33"/>
          <p:cNvSpPr txBox="1"/>
          <p:nvPr>
            <p:ph type="title"/>
          </p:nvPr>
        </p:nvSpPr>
        <p:spPr>
          <a:xfrm>
            <a:off x="2935366" y="401916"/>
            <a:ext cx="3319462"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Data Dissemination</a:t>
            </a:r>
            <a:endParaRPr sz="3000">
              <a:latin typeface="Arial"/>
              <a:ea typeface="Arial"/>
              <a:cs typeface="Arial"/>
              <a:sym typeface="Arial"/>
            </a:endParaRPr>
          </a:p>
        </p:txBody>
      </p:sp>
      <p:sp>
        <p:nvSpPr>
          <p:cNvPr id="233" name="Google Shape;233;p33"/>
          <p:cNvSpPr/>
          <p:nvPr/>
        </p:nvSpPr>
        <p:spPr>
          <a:xfrm>
            <a:off x="2482591" y="1253870"/>
            <a:ext cx="26194" cy="0"/>
          </a:xfrm>
          <a:custGeom>
            <a:rect b="b" l="l" r="r" t="t"/>
            <a:pathLst>
              <a:path extrusionOk="0" h="120000" w="34925">
                <a:moveTo>
                  <a:pt x="0" y="0"/>
                </a:moveTo>
                <a:lnTo>
                  <a:pt x="34417" y="0"/>
                </a:lnTo>
              </a:path>
            </a:pathLst>
          </a:custGeom>
          <a:noFill/>
          <a:ln cap="flat" cmpd="sng" w="34400">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33"/>
          <p:cNvSpPr/>
          <p:nvPr/>
        </p:nvSpPr>
        <p:spPr>
          <a:xfrm>
            <a:off x="2495498" y="1739645"/>
            <a:ext cx="0" cy="120015"/>
          </a:xfrm>
          <a:custGeom>
            <a:rect b="b" l="l" r="r" t="t"/>
            <a:pathLst>
              <a:path extrusionOk="0" h="160019" w="120000">
                <a:moveTo>
                  <a:pt x="0" y="0"/>
                </a:moveTo>
                <a:lnTo>
                  <a:pt x="0" y="160020"/>
                </a:lnTo>
              </a:path>
            </a:pathLst>
          </a:custGeom>
          <a:noFill/>
          <a:ln cap="flat" cmpd="sng" w="34400">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33"/>
          <p:cNvSpPr/>
          <p:nvPr/>
        </p:nvSpPr>
        <p:spPr>
          <a:xfrm>
            <a:off x="2495498" y="2344292"/>
            <a:ext cx="0" cy="120015"/>
          </a:xfrm>
          <a:custGeom>
            <a:rect b="b" l="l" r="r" t="t"/>
            <a:pathLst>
              <a:path extrusionOk="0" h="160020" w="120000">
                <a:moveTo>
                  <a:pt x="0" y="0"/>
                </a:moveTo>
                <a:lnTo>
                  <a:pt x="0" y="160020"/>
                </a:lnTo>
              </a:path>
            </a:pathLst>
          </a:custGeom>
          <a:noFill/>
          <a:ln cap="flat" cmpd="sng" w="34400">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 name="Google Shape;236;p33"/>
          <p:cNvSpPr/>
          <p:nvPr/>
        </p:nvSpPr>
        <p:spPr>
          <a:xfrm>
            <a:off x="2495498" y="2948940"/>
            <a:ext cx="0" cy="165734"/>
          </a:xfrm>
          <a:custGeom>
            <a:rect b="b" l="l" r="r" t="t"/>
            <a:pathLst>
              <a:path extrusionOk="0" h="220979" w="120000">
                <a:moveTo>
                  <a:pt x="0" y="0"/>
                </a:moveTo>
                <a:lnTo>
                  <a:pt x="0" y="220979"/>
                </a:lnTo>
              </a:path>
            </a:pathLst>
          </a:custGeom>
          <a:noFill/>
          <a:ln cap="flat" cmpd="sng" w="34400">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 name="Google Shape;237;p33"/>
          <p:cNvSpPr/>
          <p:nvPr/>
        </p:nvSpPr>
        <p:spPr>
          <a:xfrm>
            <a:off x="2495498" y="3599307"/>
            <a:ext cx="0" cy="119062"/>
          </a:xfrm>
          <a:custGeom>
            <a:rect b="b" l="l" r="r" t="t"/>
            <a:pathLst>
              <a:path extrusionOk="0" h="158750" w="120000">
                <a:moveTo>
                  <a:pt x="0" y="0"/>
                </a:moveTo>
                <a:lnTo>
                  <a:pt x="0" y="158496"/>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 name="Google Shape;238;p33"/>
          <p:cNvSpPr/>
          <p:nvPr/>
        </p:nvSpPr>
        <p:spPr>
          <a:xfrm>
            <a:off x="2482591" y="4204039"/>
            <a:ext cx="26194" cy="0"/>
          </a:xfrm>
          <a:custGeom>
            <a:rect b="b" l="l" r="r" t="t"/>
            <a:pathLst>
              <a:path extrusionOk="0" h="120000" w="34925">
                <a:moveTo>
                  <a:pt x="0" y="0"/>
                </a:moveTo>
                <a:lnTo>
                  <a:pt x="34417" y="0"/>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 name="Google Shape;239;p33"/>
          <p:cNvSpPr/>
          <p:nvPr/>
        </p:nvSpPr>
        <p:spPr>
          <a:xfrm>
            <a:off x="1525905" y="1225295"/>
            <a:ext cx="1933955" cy="5726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33"/>
          <p:cNvSpPr/>
          <p:nvPr/>
        </p:nvSpPr>
        <p:spPr>
          <a:xfrm>
            <a:off x="1570482" y="1255013"/>
            <a:ext cx="1844992" cy="484822"/>
          </a:xfrm>
          <a:custGeom>
            <a:rect b="b" l="l" r="r" t="t"/>
            <a:pathLst>
              <a:path extrusionOk="0" h="646430" w="2459990">
                <a:moveTo>
                  <a:pt x="0" y="0"/>
                </a:moveTo>
                <a:lnTo>
                  <a:pt x="2459736" y="0"/>
                </a:lnTo>
                <a:lnTo>
                  <a:pt x="2459736"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33"/>
          <p:cNvSpPr txBox="1"/>
          <p:nvPr/>
        </p:nvSpPr>
        <p:spPr>
          <a:xfrm>
            <a:off x="1971088" y="1229362"/>
            <a:ext cx="1052989" cy="521494"/>
          </a:xfrm>
          <a:prstGeom prst="rect">
            <a:avLst/>
          </a:prstGeom>
          <a:noFill/>
          <a:ln>
            <a:noFill/>
          </a:ln>
        </p:spPr>
        <p:txBody>
          <a:bodyPr anchorCtr="0" anchor="t" bIns="0" lIns="0" spcFirstLastPara="1" rIns="0" wrap="square" tIns="9050">
            <a:spAutoFit/>
          </a:bodyPr>
          <a:lstStyle/>
          <a:p>
            <a:pPr indent="266700" lvl="0" marL="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Collection</a:t>
            </a:r>
            <a:endParaRPr sz="1700">
              <a:solidFill>
                <a:schemeClr val="dk1"/>
              </a:solidFill>
              <a:latin typeface="Century Gothic"/>
              <a:ea typeface="Century Gothic"/>
              <a:cs typeface="Century Gothic"/>
              <a:sym typeface="Century Gothic"/>
            </a:endParaRPr>
          </a:p>
        </p:txBody>
      </p:sp>
      <p:sp>
        <p:nvSpPr>
          <p:cNvPr id="242" name="Google Shape;242;p33"/>
          <p:cNvSpPr/>
          <p:nvPr/>
        </p:nvSpPr>
        <p:spPr>
          <a:xfrm>
            <a:off x="1538478" y="1829942"/>
            <a:ext cx="1935098"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33"/>
          <p:cNvSpPr/>
          <p:nvPr/>
        </p:nvSpPr>
        <p:spPr>
          <a:xfrm>
            <a:off x="1583054" y="1859661"/>
            <a:ext cx="1845945" cy="484822"/>
          </a:xfrm>
          <a:custGeom>
            <a:rect b="b" l="l" r="r" t="t"/>
            <a:pathLst>
              <a:path extrusionOk="0" h="646430" w="2461260">
                <a:moveTo>
                  <a:pt x="0" y="0"/>
                </a:moveTo>
                <a:lnTo>
                  <a:pt x="2461260" y="0"/>
                </a:lnTo>
                <a:lnTo>
                  <a:pt x="2461260"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 name="Google Shape;244;p33"/>
          <p:cNvSpPr txBox="1"/>
          <p:nvPr/>
        </p:nvSpPr>
        <p:spPr>
          <a:xfrm>
            <a:off x="1828964" y="1960585"/>
            <a:ext cx="1363028" cy="270510"/>
          </a:xfrm>
          <a:prstGeom prst="rect">
            <a:avLst/>
          </a:prstGeom>
          <a:noFill/>
          <a:ln>
            <a:noFill/>
          </a:ln>
        </p:spPr>
        <p:txBody>
          <a:bodyPr anchorCtr="0" anchor="t" bIns="0" lIns="0" spcFirstLastPara="1" rIns="0" wrap="square" tIns="9050">
            <a:spAutoFit/>
          </a:bodyPr>
          <a:lstStyle/>
          <a:p>
            <a:pPr indent="0" lvl="0" marL="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Analysis</a:t>
            </a:r>
            <a:endParaRPr sz="1700">
              <a:solidFill>
                <a:schemeClr val="dk1"/>
              </a:solidFill>
              <a:latin typeface="Century Gothic"/>
              <a:ea typeface="Century Gothic"/>
              <a:cs typeface="Century Gothic"/>
              <a:sym typeface="Century Gothic"/>
            </a:endParaRPr>
          </a:p>
        </p:txBody>
      </p:sp>
      <p:sp>
        <p:nvSpPr>
          <p:cNvPr id="245" name="Google Shape;245;p33"/>
          <p:cNvSpPr/>
          <p:nvPr/>
        </p:nvSpPr>
        <p:spPr>
          <a:xfrm>
            <a:off x="1517904" y="2434590"/>
            <a:ext cx="1933955" cy="5726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 name="Google Shape;246;p33"/>
          <p:cNvSpPr/>
          <p:nvPr/>
        </p:nvSpPr>
        <p:spPr>
          <a:xfrm>
            <a:off x="1562480" y="2464308"/>
            <a:ext cx="1844992" cy="484823"/>
          </a:xfrm>
          <a:custGeom>
            <a:rect b="b" l="l" r="r" t="t"/>
            <a:pathLst>
              <a:path extrusionOk="0" h="646429" w="2459990">
                <a:moveTo>
                  <a:pt x="0" y="0"/>
                </a:moveTo>
                <a:lnTo>
                  <a:pt x="2459736" y="0"/>
                </a:lnTo>
                <a:lnTo>
                  <a:pt x="2459736"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33"/>
          <p:cNvSpPr txBox="1"/>
          <p:nvPr/>
        </p:nvSpPr>
        <p:spPr>
          <a:xfrm>
            <a:off x="1794092" y="2437890"/>
            <a:ext cx="1392079" cy="521494"/>
          </a:xfrm>
          <a:prstGeom prst="rect">
            <a:avLst/>
          </a:prstGeom>
          <a:noFill/>
          <a:ln>
            <a:noFill/>
          </a:ln>
        </p:spPr>
        <p:txBody>
          <a:bodyPr anchorCtr="0" anchor="t" bIns="0" lIns="0" spcFirstLastPara="1" rIns="0" wrap="square" tIns="9050">
            <a:spAutoFit/>
          </a:bodyPr>
          <a:lstStyle/>
          <a:p>
            <a:pPr indent="431800" lvl="0" marL="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Interpretation</a:t>
            </a:r>
            <a:endParaRPr sz="1700">
              <a:solidFill>
                <a:schemeClr val="dk1"/>
              </a:solidFill>
              <a:latin typeface="Century Gothic"/>
              <a:ea typeface="Century Gothic"/>
              <a:cs typeface="Century Gothic"/>
              <a:sym typeface="Century Gothic"/>
            </a:endParaRPr>
          </a:p>
        </p:txBody>
      </p:sp>
      <p:sp>
        <p:nvSpPr>
          <p:cNvPr id="248" name="Google Shape;248;p33"/>
          <p:cNvSpPr/>
          <p:nvPr/>
        </p:nvSpPr>
        <p:spPr>
          <a:xfrm>
            <a:off x="1525905" y="3084957"/>
            <a:ext cx="1933955" cy="5726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 name="Google Shape;249;p33"/>
          <p:cNvSpPr txBox="1"/>
          <p:nvPr/>
        </p:nvSpPr>
        <p:spPr>
          <a:xfrm>
            <a:off x="1566481" y="3114675"/>
            <a:ext cx="1844992" cy="484822"/>
          </a:xfrm>
          <a:prstGeom prst="rect">
            <a:avLst/>
          </a:prstGeom>
          <a:solidFill>
            <a:srgbClr val="FFFFFF"/>
          </a:solidFill>
          <a:ln>
            <a:noFill/>
          </a:ln>
        </p:spPr>
        <p:txBody>
          <a:bodyPr anchorCtr="0" anchor="t" bIns="0" lIns="0" spcFirstLastPara="1" rIns="0" wrap="square" tIns="0">
            <a:spAutoFit/>
          </a:bodyPr>
          <a:lstStyle/>
          <a:p>
            <a:pPr indent="0" lvl="0" marL="12700" marR="0" rtl="0" algn="ctr">
              <a:lnSpc>
                <a:spcPct val="111818"/>
              </a:lnSpc>
              <a:spcBef>
                <a:spcPts val="0"/>
              </a:spcBef>
              <a:spcAft>
                <a:spcPts val="0"/>
              </a:spcAft>
              <a:buNone/>
            </a:pPr>
            <a:r>
              <a:rPr lang="en-GB" sz="1700">
                <a:solidFill>
                  <a:srgbClr val="0039A6"/>
                </a:solidFill>
                <a:latin typeface="Century Gothic"/>
                <a:ea typeface="Century Gothic"/>
                <a:cs typeface="Century Gothic"/>
                <a:sym typeface="Century Gothic"/>
              </a:rPr>
              <a:t>Data</a:t>
            </a:r>
            <a:endParaRPr sz="1700">
              <a:solidFill>
                <a:schemeClr val="dk1"/>
              </a:solidFill>
              <a:latin typeface="Century Gothic"/>
              <a:ea typeface="Century Gothic"/>
              <a:cs typeface="Century Gothic"/>
              <a:sym typeface="Century Gothic"/>
            </a:endParaRPr>
          </a:p>
          <a:p>
            <a:pPr indent="0" lvl="0" marL="12700" marR="0" rtl="0" algn="ctr">
              <a:lnSpc>
                <a:spcPct val="119545"/>
              </a:lnSpc>
              <a:spcBef>
                <a:spcPts val="0"/>
              </a:spcBef>
              <a:spcAft>
                <a:spcPts val="0"/>
              </a:spcAft>
              <a:buNone/>
            </a:pPr>
            <a:r>
              <a:rPr lang="en-GB" sz="1700">
                <a:solidFill>
                  <a:srgbClr val="0039A6"/>
                </a:solidFill>
                <a:latin typeface="Century Gothic"/>
                <a:ea typeface="Century Gothic"/>
                <a:cs typeface="Century Gothic"/>
                <a:sym typeface="Century Gothic"/>
              </a:rPr>
              <a:t>Dissemination</a:t>
            </a:r>
            <a:endParaRPr sz="1700">
              <a:solidFill>
                <a:schemeClr val="dk1"/>
              </a:solidFill>
              <a:latin typeface="Century Gothic"/>
              <a:ea typeface="Century Gothic"/>
              <a:cs typeface="Century Gothic"/>
              <a:sym typeface="Century Gothic"/>
            </a:endParaRPr>
          </a:p>
        </p:txBody>
      </p:sp>
      <p:sp>
        <p:nvSpPr>
          <p:cNvPr id="250" name="Google Shape;250;p33"/>
          <p:cNvSpPr/>
          <p:nvPr/>
        </p:nvSpPr>
        <p:spPr>
          <a:xfrm>
            <a:off x="1517904" y="3688460"/>
            <a:ext cx="1933955" cy="5726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 name="Google Shape;251;p33"/>
          <p:cNvSpPr txBox="1"/>
          <p:nvPr/>
        </p:nvSpPr>
        <p:spPr>
          <a:xfrm>
            <a:off x="1566481" y="3718178"/>
            <a:ext cx="1844992" cy="484822"/>
          </a:xfrm>
          <a:prstGeom prst="rect">
            <a:avLst/>
          </a:prstGeom>
          <a:solidFill>
            <a:srgbClr val="0039A6"/>
          </a:solidFill>
          <a:ln>
            <a:noFill/>
          </a:ln>
        </p:spPr>
        <p:txBody>
          <a:bodyPr anchorCtr="0" anchor="t" bIns="0" lIns="0" spcFirstLastPara="1" rIns="0" wrap="square" tIns="110475">
            <a:spAutoFit/>
          </a:bodyPr>
          <a:lstStyle/>
          <a:p>
            <a:pPr indent="0" lvl="0" marL="24130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Link to Action</a:t>
            </a:r>
            <a:endParaRPr sz="1700">
              <a:solidFill>
                <a:schemeClr val="dk1"/>
              </a:solidFill>
              <a:latin typeface="Century Gothic"/>
              <a:ea typeface="Century Gothic"/>
              <a:cs typeface="Century Gothic"/>
              <a:sym typeface="Century Gothic"/>
            </a:endParaRPr>
          </a:p>
        </p:txBody>
      </p:sp>
      <p:sp>
        <p:nvSpPr>
          <p:cNvPr id="252" name="Google Shape;252;p33"/>
          <p:cNvSpPr txBox="1"/>
          <p:nvPr/>
        </p:nvSpPr>
        <p:spPr>
          <a:xfrm>
            <a:off x="7481791" y="4733353"/>
            <a:ext cx="147161"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900">
                <a:solidFill>
                  <a:srgbClr val="888888"/>
                </a:solidFill>
                <a:latin typeface="Arial"/>
                <a:ea typeface="Arial"/>
                <a:cs typeface="Arial"/>
                <a:sym typeface="Arial"/>
              </a:rPr>
              <a:t>16</a:t>
            </a:r>
            <a:endParaRPr sz="9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34"/>
          <p:cNvSpPr txBox="1"/>
          <p:nvPr/>
        </p:nvSpPr>
        <p:spPr>
          <a:xfrm>
            <a:off x="1621154" y="1109987"/>
            <a:ext cx="4484370" cy="2492990"/>
          </a:xfrm>
          <a:prstGeom prst="rect">
            <a:avLst/>
          </a:prstGeom>
          <a:noFill/>
          <a:ln>
            <a:noFill/>
          </a:ln>
        </p:spPr>
        <p:txBody>
          <a:bodyPr anchorCtr="0" anchor="t" bIns="0" lIns="0" spcFirstLastPara="1" rIns="0" wrap="square" tIns="146675">
            <a:spAutoFit/>
          </a:bodyPr>
          <a:lstStyle/>
          <a:p>
            <a:pPr indent="-139700" lvl="0" marL="266700" marR="0" rtl="0" algn="l">
              <a:lnSpc>
                <a:spcPct val="10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54000" lvl="0" marL="266700" marR="0" rtl="0" algn="l">
              <a:lnSpc>
                <a:spcPct val="100000"/>
              </a:lnSpc>
              <a:spcBef>
                <a:spcPts val="1200"/>
              </a:spcBef>
              <a:spcAft>
                <a:spcPts val="0"/>
              </a:spcAft>
              <a:buClr>
                <a:schemeClr val="dk1"/>
              </a:buClr>
              <a:buSzPts val="1800"/>
              <a:buFont typeface="Arial"/>
              <a:buChar char="•"/>
            </a:pPr>
            <a:r>
              <a:rPr lang="en-GB" sz="1800">
                <a:solidFill>
                  <a:schemeClr val="dk1"/>
                </a:solidFill>
                <a:latin typeface="Arial"/>
                <a:ea typeface="Arial"/>
                <a:cs typeface="Arial"/>
                <a:sym typeface="Arial"/>
              </a:rPr>
              <a:t>Public health practitioners</a:t>
            </a:r>
            <a:endParaRPr sz="1800">
              <a:solidFill>
                <a:schemeClr val="dk1"/>
              </a:solidFill>
              <a:latin typeface="Arial"/>
              <a:ea typeface="Arial"/>
              <a:cs typeface="Arial"/>
              <a:sym typeface="Arial"/>
            </a:endParaRPr>
          </a:p>
          <a:p>
            <a:pPr indent="-254000" lvl="0" marL="266700" marR="0" rtl="0" algn="l">
              <a:lnSpc>
                <a:spcPct val="100000"/>
              </a:lnSpc>
              <a:spcBef>
                <a:spcPts val="1100"/>
              </a:spcBef>
              <a:spcAft>
                <a:spcPts val="0"/>
              </a:spcAft>
              <a:buClr>
                <a:schemeClr val="dk1"/>
              </a:buClr>
              <a:buSzPts val="1800"/>
              <a:buFont typeface="Arial"/>
              <a:buChar char="•"/>
            </a:pPr>
            <a:r>
              <a:rPr lang="en-GB" sz="1800">
                <a:solidFill>
                  <a:schemeClr val="dk1"/>
                </a:solidFill>
                <a:latin typeface="Arial"/>
                <a:ea typeface="Arial"/>
                <a:cs typeface="Arial"/>
                <a:sym typeface="Arial"/>
              </a:rPr>
              <a:t>Clinicians and other health care providers</a:t>
            </a:r>
            <a:endParaRPr sz="1800">
              <a:solidFill>
                <a:schemeClr val="dk1"/>
              </a:solidFill>
              <a:latin typeface="Arial"/>
              <a:ea typeface="Arial"/>
              <a:cs typeface="Arial"/>
              <a:sym typeface="Arial"/>
            </a:endParaRPr>
          </a:p>
          <a:p>
            <a:pPr indent="-254000" lvl="0" marL="266700" marR="0" rtl="0" algn="l">
              <a:lnSpc>
                <a:spcPct val="100000"/>
              </a:lnSpc>
              <a:spcBef>
                <a:spcPts val="1100"/>
              </a:spcBef>
              <a:spcAft>
                <a:spcPts val="0"/>
              </a:spcAft>
              <a:buClr>
                <a:schemeClr val="dk1"/>
              </a:buClr>
              <a:buSzPts val="1800"/>
              <a:buFont typeface="Arial"/>
              <a:buChar char="•"/>
            </a:pPr>
            <a:r>
              <a:rPr lang="en-GB" sz="1800">
                <a:solidFill>
                  <a:schemeClr val="dk1"/>
                </a:solidFill>
                <a:latin typeface="Arial"/>
                <a:ea typeface="Arial"/>
                <a:cs typeface="Arial"/>
                <a:sym typeface="Arial"/>
              </a:rPr>
              <a:t>Policy and other decision makers</a:t>
            </a:r>
            <a:endParaRPr sz="1800">
              <a:solidFill>
                <a:schemeClr val="dk1"/>
              </a:solidFill>
              <a:latin typeface="Arial"/>
              <a:ea typeface="Arial"/>
              <a:cs typeface="Arial"/>
              <a:sym typeface="Arial"/>
            </a:endParaRPr>
          </a:p>
          <a:p>
            <a:pPr indent="-254000" lvl="0" marL="266700" marR="0" rtl="0" algn="l">
              <a:lnSpc>
                <a:spcPct val="100000"/>
              </a:lnSpc>
              <a:spcBef>
                <a:spcPts val="1100"/>
              </a:spcBef>
              <a:spcAft>
                <a:spcPts val="0"/>
              </a:spcAft>
              <a:buClr>
                <a:schemeClr val="dk1"/>
              </a:buClr>
              <a:buSzPts val="1800"/>
              <a:buFont typeface="Arial"/>
              <a:buChar char="•"/>
            </a:pPr>
            <a:r>
              <a:rPr lang="en-GB" sz="1800">
                <a:solidFill>
                  <a:schemeClr val="dk1"/>
                </a:solidFill>
                <a:latin typeface="Arial"/>
                <a:ea typeface="Arial"/>
                <a:cs typeface="Arial"/>
                <a:sym typeface="Arial"/>
              </a:rPr>
              <a:t>Community organizations</a:t>
            </a:r>
            <a:endParaRPr sz="1800">
              <a:solidFill>
                <a:schemeClr val="dk1"/>
              </a:solidFill>
              <a:latin typeface="Arial"/>
              <a:ea typeface="Arial"/>
              <a:cs typeface="Arial"/>
              <a:sym typeface="Arial"/>
            </a:endParaRPr>
          </a:p>
          <a:p>
            <a:pPr indent="-254000" lvl="0" marL="266700" marR="0" rtl="0" algn="l">
              <a:lnSpc>
                <a:spcPct val="100000"/>
              </a:lnSpc>
              <a:spcBef>
                <a:spcPts val="1100"/>
              </a:spcBef>
              <a:spcAft>
                <a:spcPts val="0"/>
              </a:spcAft>
              <a:buClr>
                <a:schemeClr val="dk1"/>
              </a:buClr>
              <a:buSzPts val="1800"/>
              <a:buFont typeface="Arial"/>
              <a:buChar char="•"/>
            </a:pPr>
            <a:r>
              <a:rPr lang="en-GB" sz="1800">
                <a:solidFill>
                  <a:schemeClr val="dk1"/>
                </a:solidFill>
                <a:latin typeface="Arial"/>
                <a:ea typeface="Arial"/>
                <a:cs typeface="Arial"/>
                <a:sym typeface="Arial"/>
              </a:rPr>
              <a:t>The general public</a:t>
            </a:r>
            <a:endParaRPr sz="1800">
              <a:solidFill>
                <a:schemeClr val="dk1"/>
              </a:solidFill>
              <a:latin typeface="Arial"/>
              <a:ea typeface="Arial"/>
              <a:cs typeface="Arial"/>
              <a:sym typeface="Arial"/>
            </a:endParaRPr>
          </a:p>
        </p:txBody>
      </p:sp>
      <p:sp>
        <p:nvSpPr>
          <p:cNvPr id="258" name="Google Shape;258;p34"/>
          <p:cNvSpPr txBox="1"/>
          <p:nvPr>
            <p:ph type="title"/>
          </p:nvPr>
        </p:nvSpPr>
        <p:spPr>
          <a:xfrm>
            <a:off x="1423320" y="478116"/>
            <a:ext cx="6341269"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Data Dissemination Target Audiences</a:t>
            </a:r>
            <a:endParaRPr sz="3000">
              <a:latin typeface="Arial"/>
              <a:ea typeface="Arial"/>
              <a:cs typeface="Arial"/>
              <a:sym typeface="Arial"/>
            </a:endParaRPr>
          </a:p>
        </p:txBody>
      </p:sp>
      <p:sp>
        <p:nvSpPr>
          <p:cNvPr id="259" name="Google Shape;259;p34"/>
          <p:cNvSpPr txBox="1"/>
          <p:nvPr/>
        </p:nvSpPr>
        <p:spPr>
          <a:xfrm>
            <a:off x="7481791" y="4733353"/>
            <a:ext cx="147161"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900">
                <a:solidFill>
                  <a:srgbClr val="888888"/>
                </a:solidFill>
                <a:latin typeface="Arial"/>
                <a:ea typeface="Arial"/>
                <a:cs typeface="Arial"/>
                <a:sym typeface="Arial"/>
              </a:rPr>
              <a:t>17</a:t>
            </a:r>
            <a:endParaRPr sz="9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35"/>
          <p:cNvSpPr txBox="1"/>
          <p:nvPr/>
        </p:nvSpPr>
        <p:spPr>
          <a:xfrm>
            <a:off x="3963068" y="1638300"/>
            <a:ext cx="4895178" cy="563616"/>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Public health surveillance should always  have a link to a specific public health action</a:t>
            </a:r>
            <a:endParaRPr sz="1800">
              <a:solidFill>
                <a:schemeClr val="dk1"/>
              </a:solidFill>
              <a:latin typeface="Arial"/>
              <a:ea typeface="Arial"/>
              <a:cs typeface="Arial"/>
              <a:sym typeface="Arial"/>
            </a:endParaRPr>
          </a:p>
        </p:txBody>
      </p:sp>
      <p:sp>
        <p:nvSpPr>
          <p:cNvPr id="265" name="Google Shape;265;p35"/>
          <p:cNvSpPr txBox="1"/>
          <p:nvPr>
            <p:ph type="title"/>
          </p:nvPr>
        </p:nvSpPr>
        <p:spPr>
          <a:xfrm>
            <a:off x="2361366" y="412804"/>
            <a:ext cx="4465320"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39A6"/>
                </a:solidFill>
                <a:latin typeface="Arial"/>
                <a:ea typeface="Arial"/>
                <a:cs typeface="Arial"/>
                <a:sym typeface="Arial"/>
              </a:rPr>
              <a:t>Surveillance Link to Action</a:t>
            </a:r>
            <a:endParaRPr sz="3000">
              <a:latin typeface="Arial"/>
              <a:ea typeface="Arial"/>
              <a:cs typeface="Arial"/>
              <a:sym typeface="Arial"/>
            </a:endParaRPr>
          </a:p>
        </p:txBody>
      </p:sp>
      <p:sp>
        <p:nvSpPr>
          <p:cNvPr id="266" name="Google Shape;266;p35"/>
          <p:cNvSpPr/>
          <p:nvPr/>
        </p:nvSpPr>
        <p:spPr>
          <a:xfrm>
            <a:off x="2534032" y="1215008"/>
            <a:ext cx="0" cy="26670"/>
          </a:xfrm>
          <a:custGeom>
            <a:rect b="b" l="l" r="r" t="t"/>
            <a:pathLst>
              <a:path extrusionOk="0" h="35560" w="120000">
                <a:moveTo>
                  <a:pt x="0" y="0"/>
                </a:moveTo>
                <a:lnTo>
                  <a:pt x="0" y="35051"/>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35"/>
          <p:cNvSpPr/>
          <p:nvPr/>
        </p:nvSpPr>
        <p:spPr>
          <a:xfrm>
            <a:off x="2534032" y="1725929"/>
            <a:ext cx="0" cy="110014"/>
          </a:xfrm>
          <a:custGeom>
            <a:rect b="b" l="l" r="r" t="t"/>
            <a:pathLst>
              <a:path extrusionOk="0" h="146685" w="120000">
                <a:moveTo>
                  <a:pt x="0" y="0"/>
                </a:moveTo>
                <a:lnTo>
                  <a:pt x="0" y="146304"/>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35"/>
          <p:cNvSpPr/>
          <p:nvPr/>
        </p:nvSpPr>
        <p:spPr>
          <a:xfrm>
            <a:off x="2534032" y="2320290"/>
            <a:ext cx="0" cy="155734"/>
          </a:xfrm>
          <a:custGeom>
            <a:rect b="b" l="l" r="r" t="t"/>
            <a:pathLst>
              <a:path extrusionOk="0" h="207645" w="120000">
                <a:moveTo>
                  <a:pt x="0" y="0"/>
                </a:moveTo>
                <a:lnTo>
                  <a:pt x="0" y="207263"/>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35"/>
          <p:cNvSpPr/>
          <p:nvPr/>
        </p:nvSpPr>
        <p:spPr>
          <a:xfrm>
            <a:off x="2534032" y="2960369"/>
            <a:ext cx="0" cy="201454"/>
          </a:xfrm>
          <a:custGeom>
            <a:rect b="b" l="l" r="r" t="t"/>
            <a:pathLst>
              <a:path extrusionOk="0" h="268604" w="120000">
                <a:moveTo>
                  <a:pt x="0" y="0"/>
                </a:moveTo>
                <a:lnTo>
                  <a:pt x="0" y="268223"/>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35"/>
          <p:cNvSpPr/>
          <p:nvPr/>
        </p:nvSpPr>
        <p:spPr>
          <a:xfrm>
            <a:off x="2534032" y="3647313"/>
            <a:ext cx="0" cy="155734"/>
          </a:xfrm>
          <a:custGeom>
            <a:rect b="b" l="l" r="r" t="t"/>
            <a:pathLst>
              <a:path extrusionOk="0" h="207645" w="120000">
                <a:moveTo>
                  <a:pt x="0" y="0"/>
                </a:moveTo>
                <a:lnTo>
                  <a:pt x="0" y="207264"/>
                </a:lnTo>
              </a:path>
            </a:pathLst>
          </a:custGeom>
          <a:noFill/>
          <a:ln cap="flat" cmpd="sng" w="9525">
            <a:solidFill>
              <a:srgbClr val="003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35"/>
          <p:cNvSpPr/>
          <p:nvPr/>
        </p:nvSpPr>
        <p:spPr>
          <a:xfrm>
            <a:off x="1548765" y="1211580"/>
            <a:ext cx="1971674" cy="5726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35"/>
          <p:cNvSpPr/>
          <p:nvPr/>
        </p:nvSpPr>
        <p:spPr>
          <a:xfrm>
            <a:off x="1593341" y="1241298"/>
            <a:ext cx="1882616" cy="484822"/>
          </a:xfrm>
          <a:custGeom>
            <a:rect b="b" l="l" r="r" t="t"/>
            <a:pathLst>
              <a:path extrusionOk="0" h="646430" w="2510154">
                <a:moveTo>
                  <a:pt x="0" y="0"/>
                </a:moveTo>
                <a:lnTo>
                  <a:pt x="2510027" y="0"/>
                </a:lnTo>
                <a:lnTo>
                  <a:pt x="2510027"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35"/>
          <p:cNvSpPr/>
          <p:nvPr/>
        </p:nvSpPr>
        <p:spPr>
          <a:xfrm>
            <a:off x="1548765" y="1805940"/>
            <a:ext cx="1971674"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35"/>
          <p:cNvSpPr/>
          <p:nvPr/>
        </p:nvSpPr>
        <p:spPr>
          <a:xfrm>
            <a:off x="1593341" y="1835658"/>
            <a:ext cx="1882616" cy="484822"/>
          </a:xfrm>
          <a:custGeom>
            <a:rect b="b" l="l" r="r" t="t"/>
            <a:pathLst>
              <a:path extrusionOk="0" h="646430" w="2510154">
                <a:moveTo>
                  <a:pt x="0" y="0"/>
                </a:moveTo>
                <a:lnTo>
                  <a:pt x="2510027" y="0"/>
                </a:lnTo>
                <a:lnTo>
                  <a:pt x="2510027"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 name="Google Shape;275;p35"/>
          <p:cNvSpPr txBox="1"/>
          <p:nvPr/>
        </p:nvSpPr>
        <p:spPr>
          <a:xfrm>
            <a:off x="1847873" y="1235186"/>
            <a:ext cx="1372552" cy="971550"/>
          </a:xfrm>
          <a:prstGeom prst="rect">
            <a:avLst/>
          </a:prstGeom>
          <a:noFill/>
          <a:ln>
            <a:noFill/>
          </a:ln>
        </p:spPr>
        <p:txBody>
          <a:bodyPr anchorCtr="0" anchor="t" bIns="0" lIns="0" spcFirstLastPara="1" rIns="0" wrap="square" tIns="9050">
            <a:spAutoFit/>
          </a:bodyPr>
          <a:lstStyle/>
          <a:p>
            <a:pPr indent="0" lvl="0" marL="165100" marR="152400" rtl="0" algn="ctr">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Collection</a:t>
            </a:r>
            <a:endParaRPr sz="1700">
              <a:solidFill>
                <a:schemeClr val="dk1"/>
              </a:solidFill>
              <a:latin typeface="Century Gothic"/>
              <a:ea typeface="Century Gothic"/>
              <a:cs typeface="Century Gothic"/>
              <a:sym typeface="Century Gothic"/>
            </a:endParaRPr>
          </a:p>
          <a:p>
            <a:pPr indent="0" lvl="0" marL="0" marR="0" rtl="0" algn="ctr">
              <a:lnSpc>
                <a:spcPct val="100000"/>
              </a:lnSpc>
              <a:spcBef>
                <a:spcPts val="1600"/>
              </a:spcBef>
              <a:spcAft>
                <a:spcPts val="0"/>
              </a:spcAft>
              <a:buNone/>
            </a:pPr>
            <a:r>
              <a:rPr lang="en-GB" sz="1700">
                <a:solidFill>
                  <a:srgbClr val="FFFFFF"/>
                </a:solidFill>
                <a:latin typeface="Century Gothic"/>
                <a:ea typeface="Century Gothic"/>
                <a:cs typeface="Century Gothic"/>
                <a:sym typeface="Century Gothic"/>
              </a:rPr>
              <a:t>Data Analysis</a:t>
            </a:r>
            <a:endParaRPr sz="1700">
              <a:solidFill>
                <a:schemeClr val="dk1"/>
              </a:solidFill>
              <a:latin typeface="Century Gothic"/>
              <a:ea typeface="Century Gothic"/>
              <a:cs typeface="Century Gothic"/>
              <a:sym typeface="Century Gothic"/>
            </a:endParaRPr>
          </a:p>
        </p:txBody>
      </p:sp>
      <p:sp>
        <p:nvSpPr>
          <p:cNvPr id="276" name="Google Shape;276;p35"/>
          <p:cNvSpPr/>
          <p:nvPr/>
        </p:nvSpPr>
        <p:spPr>
          <a:xfrm>
            <a:off x="1548765" y="2446020"/>
            <a:ext cx="1971674"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35"/>
          <p:cNvSpPr/>
          <p:nvPr/>
        </p:nvSpPr>
        <p:spPr>
          <a:xfrm>
            <a:off x="1593341" y="2475738"/>
            <a:ext cx="1882616" cy="484823"/>
          </a:xfrm>
          <a:custGeom>
            <a:rect b="b" l="l" r="r" t="t"/>
            <a:pathLst>
              <a:path extrusionOk="0" h="646429" w="2510154">
                <a:moveTo>
                  <a:pt x="0" y="0"/>
                </a:moveTo>
                <a:lnTo>
                  <a:pt x="2510027" y="0"/>
                </a:lnTo>
                <a:lnTo>
                  <a:pt x="2510027"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35"/>
          <p:cNvSpPr/>
          <p:nvPr/>
        </p:nvSpPr>
        <p:spPr>
          <a:xfrm>
            <a:off x="1548765" y="3131820"/>
            <a:ext cx="1971674" cy="57378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 name="Google Shape;279;p35"/>
          <p:cNvSpPr/>
          <p:nvPr/>
        </p:nvSpPr>
        <p:spPr>
          <a:xfrm>
            <a:off x="1593341" y="3161538"/>
            <a:ext cx="1882616" cy="485775"/>
          </a:xfrm>
          <a:custGeom>
            <a:rect b="b" l="l" r="r" t="t"/>
            <a:pathLst>
              <a:path extrusionOk="0" h="647700" w="2510154">
                <a:moveTo>
                  <a:pt x="0" y="0"/>
                </a:moveTo>
                <a:lnTo>
                  <a:pt x="2510027" y="0"/>
                </a:lnTo>
                <a:lnTo>
                  <a:pt x="2510027" y="647700"/>
                </a:lnTo>
                <a:lnTo>
                  <a:pt x="0" y="647700"/>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35"/>
          <p:cNvSpPr txBox="1"/>
          <p:nvPr/>
        </p:nvSpPr>
        <p:spPr>
          <a:xfrm>
            <a:off x="1831840" y="2449598"/>
            <a:ext cx="1403985" cy="1208246"/>
          </a:xfrm>
          <a:prstGeom prst="rect">
            <a:avLst/>
          </a:prstGeom>
          <a:noFill/>
          <a:ln>
            <a:noFill/>
          </a:ln>
        </p:spPr>
        <p:txBody>
          <a:bodyPr anchorCtr="0" anchor="t" bIns="0" lIns="0" spcFirstLastPara="1" rIns="0" wrap="square" tIns="9050">
            <a:spAutoFit/>
          </a:bodyPr>
          <a:lstStyle/>
          <a:p>
            <a:pPr indent="431800" lvl="0" marL="12700" marR="0" rtl="0" algn="l">
              <a:lnSpc>
                <a:spcPct val="100000"/>
              </a:lnSpc>
              <a:spcBef>
                <a:spcPts val="0"/>
              </a:spcBef>
              <a:spcAft>
                <a:spcPts val="0"/>
              </a:spcAft>
              <a:buNone/>
            </a:pPr>
            <a:r>
              <a:rPr lang="en-GB" sz="1700">
                <a:solidFill>
                  <a:srgbClr val="FFFFFF"/>
                </a:solidFill>
                <a:latin typeface="Century Gothic"/>
                <a:ea typeface="Century Gothic"/>
                <a:cs typeface="Century Gothic"/>
                <a:sym typeface="Century Gothic"/>
              </a:rPr>
              <a:t>Data  Interpretation</a:t>
            </a:r>
            <a:endParaRPr sz="1700">
              <a:solidFill>
                <a:schemeClr val="dk1"/>
              </a:solidFill>
              <a:latin typeface="Century Gothic"/>
              <a:ea typeface="Century Gothic"/>
              <a:cs typeface="Century Gothic"/>
              <a:sym typeface="Century Gothic"/>
            </a:endParaRPr>
          </a:p>
          <a:p>
            <a:pPr indent="431800" lvl="0" marL="12700" marR="0" rtl="0" algn="l">
              <a:lnSpc>
                <a:spcPct val="100000"/>
              </a:lnSpc>
              <a:spcBef>
                <a:spcPts val="1400"/>
              </a:spcBef>
              <a:spcAft>
                <a:spcPts val="0"/>
              </a:spcAft>
              <a:buNone/>
            </a:pPr>
            <a:r>
              <a:rPr lang="en-GB" sz="1700">
                <a:solidFill>
                  <a:srgbClr val="FFFFFF"/>
                </a:solidFill>
                <a:latin typeface="Century Gothic"/>
                <a:ea typeface="Century Gothic"/>
                <a:cs typeface="Century Gothic"/>
                <a:sym typeface="Century Gothic"/>
              </a:rPr>
              <a:t>Data  Dissemination</a:t>
            </a:r>
            <a:endParaRPr sz="1700">
              <a:solidFill>
                <a:schemeClr val="dk1"/>
              </a:solidFill>
              <a:latin typeface="Century Gothic"/>
              <a:ea typeface="Century Gothic"/>
              <a:cs typeface="Century Gothic"/>
              <a:sym typeface="Century Gothic"/>
            </a:endParaRPr>
          </a:p>
        </p:txBody>
      </p:sp>
      <p:sp>
        <p:nvSpPr>
          <p:cNvPr id="281" name="Google Shape;281;p35"/>
          <p:cNvSpPr/>
          <p:nvPr/>
        </p:nvSpPr>
        <p:spPr>
          <a:xfrm>
            <a:off x="1548765" y="3773042"/>
            <a:ext cx="1971674"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35"/>
          <p:cNvSpPr txBox="1"/>
          <p:nvPr/>
        </p:nvSpPr>
        <p:spPr>
          <a:xfrm>
            <a:off x="1593341" y="3802760"/>
            <a:ext cx="1882616" cy="484822"/>
          </a:xfrm>
          <a:prstGeom prst="rect">
            <a:avLst/>
          </a:prstGeom>
          <a:solidFill>
            <a:srgbClr val="FFFFFF"/>
          </a:solidFill>
          <a:ln>
            <a:noFill/>
          </a:ln>
        </p:spPr>
        <p:txBody>
          <a:bodyPr anchorCtr="0" anchor="t" bIns="0" lIns="0" spcFirstLastPara="1" rIns="0" wrap="square" tIns="109550">
            <a:spAutoFit/>
          </a:bodyPr>
          <a:lstStyle/>
          <a:p>
            <a:pPr indent="0" lvl="0" marL="254000" marR="0" rtl="0" algn="l">
              <a:lnSpc>
                <a:spcPct val="100000"/>
              </a:lnSpc>
              <a:spcBef>
                <a:spcPts val="0"/>
              </a:spcBef>
              <a:spcAft>
                <a:spcPts val="0"/>
              </a:spcAft>
              <a:buNone/>
            </a:pPr>
            <a:r>
              <a:rPr lang="en-GB" sz="1700">
                <a:solidFill>
                  <a:srgbClr val="0039A6"/>
                </a:solidFill>
                <a:latin typeface="Century Gothic"/>
                <a:ea typeface="Century Gothic"/>
                <a:cs typeface="Century Gothic"/>
                <a:sym typeface="Century Gothic"/>
              </a:rPr>
              <a:t>Link to Action</a:t>
            </a:r>
            <a:endParaRPr sz="1700">
              <a:solidFill>
                <a:schemeClr val="dk1"/>
              </a:solidFill>
              <a:latin typeface="Century Gothic"/>
              <a:ea typeface="Century Gothic"/>
              <a:cs typeface="Century Gothic"/>
              <a:sym typeface="Century Gothic"/>
            </a:endParaRPr>
          </a:p>
        </p:txBody>
      </p:sp>
      <p:sp>
        <p:nvSpPr>
          <p:cNvPr id="283" name="Google Shape;283;p35"/>
          <p:cNvSpPr txBox="1"/>
          <p:nvPr/>
        </p:nvSpPr>
        <p:spPr>
          <a:xfrm>
            <a:off x="7481791" y="4733353"/>
            <a:ext cx="147161"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900">
                <a:solidFill>
                  <a:srgbClr val="888888"/>
                </a:solidFill>
                <a:latin typeface="Arial"/>
                <a:ea typeface="Arial"/>
                <a:cs typeface="Arial"/>
                <a:sym typeface="Arial"/>
              </a:rPr>
              <a:t>18</a:t>
            </a:r>
            <a:endParaRPr sz="9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577435" y="414528"/>
            <a:ext cx="5987891"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Types of Public Health Surveillance</a:t>
            </a:r>
            <a:endParaRPr sz="3000">
              <a:latin typeface="Arial"/>
              <a:ea typeface="Arial"/>
              <a:cs typeface="Arial"/>
              <a:sym typeface="Arial"/>
            </a:endParaRPr>
          </a:p>
        </p:txBody>
      </p:sp>
      <p:sp>
        <p:nvSpPr>
          <p:cNvPr id="289" name="Google Shape;289;p36"/>
          <p:cNvSpPr txBox="1"/>
          <p:nvPr/>
        </p:nvSpPr>
        <p:spPr>
          <a:xfrm>
            <a:off x="1762313" y="1571879"/>
            <a:ext cx="1313021" cy="1335881"/>
          </a:xfrm>
          <a:prstGeom prst="rect">
            <a:avLst/>
          </a:prstGeom>
          <a:noFill/>
          <a:ln>
            <a:noFill/>
          </a:ln>
        </p:spPr>
        <p:txBody>
          <a:bodyPr anchorCtr="0" anchor="t" bIns="0" lIns="0" spcFirstLastPara="1" rIns="0" wrap="square" tIns="64300">
            <a:spAutoFit/>
          </a:bodyPr>
          <a:lstStyle/>
          <a:p>
            <a:pPr indent="-215900" lvl="0" marL="2286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Passive</a:t>
            </a:r>
            <a:endParaRPr sz="1800">
              <a:solidFill>
                <a:schemeClr val="dk1"/>
              </a:solidFill>
              <a:latin typeface="Arial"/>
              <a:ea typeface="Arial"/>
              <a:cs typeface="Arial"/>
              <a:sym typeface="Arial"/>
            </a:endParaRPr>
          </a:p>
          <a:p>
            <a:pPr indent="-215900" lvl="0" marL="2286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Active</a:t>
            </a:r>
            <a:endParaRPr sz="1800">
              <a:solidFill>
                <a:schemeClr val="dk1"/>
              </a:solidFill>
              <a:latin typeface="Arial"/>
              <a:ea typeface="Arial"/>
              <a:cs typeface="Arial"/>
              <a:sym typeface="Arial"/>
            </a:endParaRPr>
          </a:p>
          <a:p>
            <a:pPr indent="-215900" lvl="0" marL="2286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Syndromic</a:t>
            </a:r>
            <a:endParaRPr sz="1800">
              <a:solidFill>
                <a:schemeClr val="dk1"/>
              </a:solidFill>
              <a:latin typeface="Arial"/>
              <a:ea typeface="Arial"/>
              <a:cs typeface="Arial"/>
              <a:sym typeface="Arial"/>
            </a:endParaRPr>
          </a:p>
          <a:p>
            <a:pPr indent="-215900" lvl="0" marL="2286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Sentinel</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980949" y="358315"/>
            <a:ext cx="3531394"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Passive Surveillance</a:t>
            </a:r>
            <a:endParaRPr sz="3000">
              <a:latin typeface="Arial"/>
              <a:ea typeface="Arial"/>
              <a:cs typeface="Arial"/>
              <a:sym typeface="Arial"/>
            </a:endParaRPr>
          </a:p>
        </p:txBody>
      </p:sp>
      <p:sp>
        <p:nvSpPr>
          <p:cNvPr id="295" name="Google Shape;295;p37"/>
          <p:cNvSpPr txBox="1"/>
          <p:nvPr/>
        </p:nvSpPr>
        <p:spPr>
          <a:xfrm>
            <a:off x="789825" y="1323194"/>
            <a:ext cx="7408545" cy="2752677"/>
          </a:xfrm>
          <a:prstGeom prst="rect">
            <a:avLst/>
          </a:prstGeom>
          <a:noFill/>
          <a:ln>
            <a:noFill/>
          </a:ln>
        </p:spPr>
        <p:txBody>
          <a:bodyPr anchorCtr="0" anchor="t" bIns="0" lIns="0" spcFirstLastPara="1" rIns="0" wrap="square" tIns="9525">
            <a:spAutoFit/>
          </a:bodyPr>
          <a:lstStyle/>
          <a:p>
            <a:pPr indent="-139700" lvl="0" marL="266700" marR="0" rtl="0" algn="l">
              <a:lnSpc>
                <a:spcPct val="100000"/>
              </a:lnSpc>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254000" lvl="0" marL="266700" marR="0" rtl="0" algn="l">
              <a:lnSpc>
                <a:spcPct val="100000"/>
              </a:lnSpc>
              <a:spcBef>
                <a:spcPts val="100"/>
              </a:spcBef>
              <a:spcAft>
                <a:spcPts val="0"/>
              </a:spcAft>
              <a:buClr>
                <a:schemeClr val="dk1"/>
              </a:buClr>
              <a:buSzPts val="1800"/>
              <a:buFont typeface="Arial"/>
              <a:buChar char="•"/>
            </a:pPr>
            <a:r>
              <a:rPr lang="en-GB" sz="1800">
                <a:solidFill>
                  <a:schemeClr val="dk1"/>
                </a:solidFill>
                <a:latin typeface="Arial"/>
                <a:ea typeface="Arial"/>
                <a:cs typeface="Arial"/>
                <a:sym typeface="Arial"/>
              </a:rPr>
              <a:t>The use of local healthcare services to collect data on disease incidence or drug adverse effects.</a:t>
            </a:r>
            <a:endParaRPr sz="1800">
              <a:solidFill>
                <a:schemeClr val="dk1"/>
              </a:solidFill>
              <a:latin typeface="Arial"/>
              <a:ea typeface="Arial"/>
              <a:cs typeface="Arial"/>
              <a:sym typeface="Arial"/>
            </a:endParaRPr>
          </a:p>
          <a:p>
            <a:pPr indent="-254000" lvl="0" marL="266700" marR="0" rtl="0" algn="l">
              <a:lnSpc>
                <a:spcPct val="100000"/>
              </a:lnSpc>
              <a:spcBef>
                <a:spcPts val="100"/>
              </a:spcBef>
              <a:spcAft>
                <a:spcPts val="0"/>
              </a:spcAft>
              <a:buClr>
                <a:schemeClr val="dk1"/>
              </a:buClr>
              <a:buSzPts val="1800"/>
              <a:buFont typeface="Arial"/>
              <a:buChar char="•"/>
            </a:pPr>
            <a:r>
              <a:rPr lang="en-GB" sz="1800">
                <a:solidFill>
                  <a:schemeClr val="dk1"/>
                </a:solidFill>
                <a:latin typeface="Arial"/>
                <a:ea typeface="Arial"/>
                <a:cs typeface="Arial"/>
                <a:sym typeface="Arial"/>
              </a:rPr>
              <a:t>Laboratories, physicians, or others regularly report cases of disease or  death to the local or state health department.</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Inexpensive.</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Provider-initiated.</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Good for monitoring large numbers of typical health events.</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Most common type of surveillance in humanitarian emergencies</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20"/>
          <p:cNvSpPr txBox="1"/>
          <p:nvPr>
            <p:ph type="title"/>
          </p:nvPr>
        </p:nvSpPr>
        <p:spPr>
          <a:xfrm>
            <a:off x="2878192" y="195309"/>
            <a:ext cx="3387090"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Learning Objectives</a:t>
            </a:r>
            <a:endParaRPr sz="3000">
              <a:latin typeface="Arial"/>
              <a:ea typeface="Arial"/>
              <a:cs typeface="Arial"/>
              <a:sym typeface="Arial"/>
            </a:endParaRPr>
          </a:p>
        </p:txBody>
      </p:sp>
      <p:sp>
        <p:nvSpPr>
          <p:cNvPr id="98" name="Google Shape;98;p20"/>
          <p:cNvSpPr txBox="1"/>
          <p:nvPr/>
        </p:nvSpPr>
        <p:spPr>
          <a:xfrm>
            <a:off x="687704" y="1228962"/>
            <a:ext cx="7519511" cy="3181826"/>
          </a:xfrm>
          <a:prstGeom prst="rect">
            <a:avLst/>
          </a:prstGeom>
          <a:noFill/>
          <a:ln>
            <a:noFill/>
          </a:ln>
        </p:spPr>
        <p:txBody>
          <a:bodyPr anchorCtr="0" anchor="t" bIns="0" lIns="0" spcFirstLastPara="1" rIns="0" wrap="square" tIns="40475">
            <a:spAutoFit/>
          </a:bodyPr>
          <a:lstStyle/>
          <a:p>
            <a:pPr indent="0" lvl="0" marL="12700" marR="0" rtl="0" algn="l">
              <a:lnSpc>
                <a:spcPct val="107916"/>
              </a:lnSpc>
              <a:spcBef>
                <a:spcPts val="0"/>
              </a:spcBef>
              <a:spcAft>
                <a:spcPts val="0"/>
              </a:spcAft>
              <a:buNone/>
            </a:pPr>
            <a:r>
              <a:rPr b="0" i="0" lang="en-GB" sz="1800" u="none" cap="none" strike="noStrike">
                <a:solidFill>
                  <a:schemeClr val="dk1"/>
                </a:solidFill>
                <a:latin typeface="Arial"/>
                <a:ea typeface="Arial"/>
                <a:cs typeface="Arial"/>
                <a:sym typeface="Arial"/>
              </a:rPr>
              <a:t>To discuss surveillance systems in the context of the global surveillance of  infectious diseases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i="1" lang="en-GB" sz="1800" u="none" cap="none" strike="noStrike">
                <a:solidFill>
                  <a:schemeClr val="dk1"/>
                </a:solidFill>
                <a:latin typeface="Arial"/>
                <a:ea typeface="Arial"/>
                <a:cs typeface="Arial"/>
                <a:sym typeface="Arial"/>
              </a:rPr>
              <a:t>By the end of this session you should be able to:</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Define surveillance</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Describe different types of surveillance and give examples</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Understand the strength and limitations of each type of surveillance</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Identify the best surveillance system for infectious disease control</a:t>
            </a:r>
            <a:endParaRPr b="0" i="0" sz="1800" u="none" cap="none" strike="noStrike">
              <a:solidFill>
                <a:schemeClr val="dk1"/>
              </a:solidFill>
              <a:latin typeface="Arial"/>
              <a:ea typeface="Arial"/>
              <a:cs typeface="Arial"/>
              <a:sym typeface="Arial"/>
            </a:endParaRPr>
          </a:p>
          <a:p>
            <a:pPr indent="-165100" lvl="0" marL="177800" marR="673100" rtl="0" algn="l">
              <a:lnSpc>
                <a:spcPct val="107916"/>
              </a:lnSpc>
              <a:spcBef>
                <a:spcPts val="8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Understand role of sentinel surveillance in the control of infectious  disease.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687704" y="499658"/>
            <a:ext cx="3531394"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Passive Surveillance</a:t>
            </a:r>
            <a:endParaRPr sz="3000">
              <a:latin typeface="Arial"/>
              <a:ea typeface="Arial"/>
              <a:cs typeface="Arial"/>
              <a:sym typeface="Arial"/>
            </a:endParaRPr>
          </a:p>
        </p:txBody>
      </p:sp>
      <p:sp>
        <p:nvSpPr>
          <p:cNvPr id="301" name="Google Shape;301;p38"/>
          <p:cNvSpPr txBox="1"/>
          <p:nvPr/>
        </p:nvSpPr>
        <p:spPr>
          <a:xfrm>
            <a:off x="687704" y="1293399"/>
            <a:ext cx="7184231" cy="2811780"/>
          </a:xfrm>
          <a:prstGeom prst="rect">
            <a:avLst/>
          </a:prstGeom>
          <a:noFill/>
          <a:ln>
            <a:noFill/>
          </a:ln>
        </p:spPr>
        <p:txBody>
          <a:bodyPr anchorCtr="0" anchor="t" bIns="0" lIns="0" spcFirstLastPara="1" rIns="0" wrap="square" tIns="7667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Poor data quality - under-reporting is a problem</a:t>
            </a:r>
            <a:endParaRPr sz="1800">
              <a:solidFill>
                <a:schemeClr val="dk1"/>
              </a:solidFill>
              <a:latin typeface="Arial"/>
              <a:ea typeface="Arial"/>
              <a:cs typeface="Arial"/>
              <a:sym typeface="Arial"/>
            </a:endParaRPr>
          </a:p>
          <a:p>
            <a:pPr indent="-165100" lvl="0" marL="177800" marR="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Health authorities do not stimulate reporting by reminding health care  workers to report disease nor providing feedback to individual health  workers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GB" sz="1800">
                <a:solidFill>
                  <a:schemeClr val="dk1"/>
                </a:solidFill>
                <a:latin typeface="Arial"/>
                <a:ea typeface="Arial"/>
                <a:cs typeface="Arial"/>
                <a:sym typeface="Arial"/>
              </a:rPr>
              <a:t>Examples: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A doctor’s office reports 2 cases of measles</a:t>
            </a:r>
            <a:endParaRPr sz="1800">
              <a:solidFill>
                <a:schemeClr val="dk1"/>
              </a:solidFill>
              <a:latin typeface="Arial"/>
              <a:ea typeface="Arial"/>
              <a:cs typeface="Arial"/>
              <a:sym typeface="Arial"/>
            </a:endParaRPr>
          </a:p>
          <a:p>
            <a:pPr indent="-165100" lvl="0" marL="177800" marR="44450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A nursing home reports an unusual number of older patients with  unexplained rashes</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935980" y="414528"/>
            <a:ext cx="3235643"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Active Surveillance</a:t>
            </a:r>
            <a:endParaRPr sz="3000">
              <a:latin typeface="Arial"/>
              <a:ea typeface="Arial"/>
              <a:cs typeface="Arial"/>
              <a:sym typeface="Arial"/>
            </a:endParaRPr>
          </a:p>
        </p:txBody>
      </p:sp>
      <p:sp>
        <p:nvSpPr>
          <p:cNvPr id="307" name="Google Shape;307;p39"/>
          <p:cNvSpPr txBox="1"/>
          <p:nvPr/>
        </p:nvSpPr>
        <p:spPr>
          <a:xfrm>
            <a:off x="632427" y="1219201"/>
            <a:ext cx="7458551" cy="3310890"/>
          </a:xfrm>
          <a:prstGeom prst="rect">
            <a:avLst/>
          </a:prstGeom>
          <a:noFill/>
          <a:ln>
            <a:noFill/>
          </a:ln>
        </p:spPr>
        <p:txBody>
          <a:bodyPr anchorCtr="0" anchor="t" bIns="0" lIns="0" spcFirstLastPara="1" rIns="0" wrap="square" tIns="9525">
            <a:spAutoFit/>
          </a:bodyPr>
          <a:lstStyle/>
          <a:p>
            <a:pPr indent="-254000" lvl="0" marL="266700" marR="21590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Local or state health departments initiate the collection of information  from laboratories, physicians, health care providers, or the general  population</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Good for detecting small numbers of unusual health events</a:t>
            </a:r>
            <a:endParaRPr sz="1800">
              <a:solidFill>
                <a:schemeClr val="dk1"/>
              </a:solidFill>
              <a:latin typeface="Arial"/>
              <a:ea typeface="Arial"/>
              <a:cs typeface="Arial"/>
              <a:sym typeface="Arial"/>
            </a:endParaRPr>
          </a:p>
          <a:p>
            <a:pPr indent="-254000" lvl="0" marL="266700" marR="97790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Achieves more complete and accurate reporting than passive  surveillance</a:t>
            </a:r>
            <a:endParaRPr sz="1800">
              <a:solidFill>
                <a:schemeClr val="dk1"/>
              </a:solidFill>
              <a:latin typeface="Arial"/>
              <a:ea typeface="Arial"/>
              <a:cs typeface="Arial"/>
              <a:sym typeface="Arial"/>
            </a:endParaRPr>
          </a:p>
          <a:p>
            <a:pPr indent="-254000" lvl="0" marL="266700" marR="67310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Provides stimulus to health care workers in the form of individual  feedback or other incentives</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Reporting frequency by individual health workers is monitored</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Health workers who consistently fail to report or complete the forms  incorrectly are provided specific feedback to improve their performance</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687704" y="293917"/>
            <a:ext cx="3235643"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Active Surveillance</a:t>
            </a:r>
            <a:endParaRPr sz="3000">
              <a:latin typeface="Arial"/>
              <a:ea typeface="Arial"/>
              <a:cs typeface="Arial"/>
              <a:sym typeface="Arial"/>
            </a:endParaRPr>
          </a:p>
        </p:txBody>
      </p:sp>
      <p:sp>
        <p:nvSpPr>
          <p:cNvPr id="313" name="Google Shape;313;p40"/>
          <p:cNvSpPr txBox="1"/>
          <p:nvPr/>
        </p:nvSpPr>
        <p:spPr>
          <a:xfrm>
            <a:off x="766403" y="1282157"/>
            <a:ext cx="7144226" cy="2660809"/>
          </a:xfrm>
          <a:prstGeom prst="rect">
            <a:avLst/>
          </a:prstGeom>
          <a:noFill/>
          <a:ln>
            <a:noFill/>
          </a:ln>
        </p:spPr>
        <p:txBody>
          <a:bodyPr anchorCtr="0" anchor="t" bIns="0" lIns="0" spcFirstLastPara="1" rIns="0" wrap="square" tIns="7667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More expensive</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Health Department-initiated</a:t>
            </a:r>
            <a:endParaRPr sz="1800">
              <a:solidFill>
                <a:schemeClr val="dk1"/>
              </a:solidFill>
              <a:latin typeface="Arial"/>
              <a:ea typeface="Arial"/>
              <a:cs typeface="Arial"/>
              <a:sym typeface="Arial"/>
            </a:endParaRPr>
          </a:p>
          <a:p>
            <a:pPr indent="-165100" lvl="0" marL="177800" marR="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Requires substantially more time and resources and is therefore less  commonly used in emergencies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Challenges with human capital</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GB" sz="1800">
                <a:solidFill>
                  <a:schemeClr val="dk1"/>
                </a:solidFill>
                <a:latin typeface="Arial"/>
                <a:ea typeface="Arial"/>
                <a:cs typeface="Arial"/>
                <a:sym typeface="Arial"/>
              </a:rPr>
              <a:t>Example:</a:t>
            </a:r>
            <a:endParaRPr sz="1800">
              <a:solidFill>
                <a:schemeClr val="dk1"/>
              </a:solidFill>
              <a:latin typeface="Arial"/>
              <a:ea typeface="Arial"/>
              <a:cs typeface="Arial"/>
              <a:sym typeface="Arial"/>
            </a:endParaRPr>
          </a:p>
          <a:p>
            <a:pPr indent="0" lvl="0" marL="12700" marR="0" rtl="0" algn="l">
              <a:lnSpc>
                <a:spcPct val="100000"/>
              </a:lnSpc>
              <a:spcBef>
                <a:spcPts val="500"/>
              </a:spcBef>
              <a:spcAft>
                <a:spcPts val="0"/>
              </a:spcAft>
              <a:buNone/>
            </a:pPr>
            <a:r>
              <a:rPr lang="en-GB" sz="1800">
                <a:solidFill>
                  <a:schemeClr val="dk1"/>
                </a:solidFill>
                <a:latin typeface="Arial"/>
                <a:ea typeface="Arial"/>
                <a:cs typeface="Arial"/>
                <a:sym typeface="Arial"/>
              </a:rPr>
              <a:t>Youth Risk Behavior Surveillance surveys</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902251" y="357378"/>
            <a:ext cx="3998595"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Syndromic Surveillance</a:t>
            </a:r>
            <a:endParaRPr sz="3000">
              <a:latin typeface="Arial"/>
              <a:ea typeface="Arial"/>
              <a:cs typeface="Arial"/>
              <a:sym typeface="Arial"/>
            </a:endParaRPr>
          </a:p>
        </p:txBody>
      </p:sp>
      <p:sp>
        <p:nvSpPr>
          <p:cNvPr id="319" name="Google Shape;319;p41"/>
          <p:cNvSpPr txBox="1"/>
          <p:nvPr/>
        </p:nvSpPr>
        <p:spPr>
          <a:xfrm>
            <a:off x="553730" y="1469348"/>
            <a:ext cx="7711440" cy="3310890"/>
          </a:xfrm>
          <a:prstGeom prst="rect">
            <a:avLst/>
          </a:prstGeom>
          <a:noFill/>
          <a:ln>
            <a:noFill/>
          </a:ln>
        </p:spPr>
        <p:txBody>
          <a:bodyPr anchorCtr="0" anchor="t" bIns="0" lIns="0" spcFirstLastPara="1" rIns="0" wrap="square" tIns="9525">
            <a:spAutoFit/>
          </a:bodyPr>
          <a:lstStyle/>
          <a:p>
            <a:pPr indent="-254000" lvl="0" marL="266700" marR="20320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Syndromic surveillance uses health-related data that precede diagnosis  and signal a sufficient probability of a case or an outbreak to warrant  further public health response</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New syndromes may emerge that present in an atypical manner</a:t>
            </a:r>
            <a:endParaRPr sz="1800">
              <a:solidFill>
                <a:schemeClr val="dk1"/>
              </a:solidFill>
              <a:latin typeface="Arial"/>
              <a:ea typeface="Arial"/>
              <a:cs typeface="Arial"/>
              <a:sym typeface="Arial"/>
            </a:endParaRPr>
          </a:p>
          <a:p>
            <a:pPr indent="-254000" lvl="0" marL="2667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Focuses on one or more symptoms (especially the chief complaint) rather  than a physician-diagnosed or laboratory-confirmed disease</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GB" sz="1800">
                <a:solidFill>
                  <a:schemeClr val="dk1"/>
                </a:solidFill>
                <a:latin typeface="Arial"/>
                <a:ea typeface="Arial"/>
                <a:cs typeface="Arial"/>
                <a:sym typeface="Arial"/>
              </a:rPr>
              <a:t>Example</a:t>
            </a:r>
            <a:r>
              <a:rPr lang="en-GB"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215900" rtl="0" algn="l">
              <a:lnSpc>
                <a:spcPct val="100000"/>
              </a:lnSpc>
              <a:spcBef>
                <a:spcPts val="400"/>
              </a:spcBef>
              <a:spcAft>
                <a:spcPts val="0"/>
              </a:spcAft>
              <a:buNone/>
            </a:pPr>
            <a:r>
              <a:rPr lang="en-GB" sz="1800">
                <a:solidFill>
                  <a:schemeClr val="dk1"/>
                </a:solidFill>
                <a:latin typeface="Arial"/>
                <a:ea typeface="Arial"/>
                <a:cs typeface="Arial"/>
                <a:sym typeface="Arial"/>
              </a:rPr>
              <a:t>In cases of anthrax, a syndromic surveillance system might detect a surge  in influenza-like illness, thus, providing an early warning and a tool for  monitoring an ongoing crisis</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687704" y="499658"/>
            <a:ext cx="3574733"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Sentinel Surveillance</a:t>
            </a:r>
            <a:endParaRPr sz="3000">
              <a:latin typeface="Arial"/>
              <a:ea typeface="Arial"/>
              <a:cs typeface="Arial"/>
              <a:sym typeface="Arial"/>
            </a:endParaRPr>
          </a:p>
        </p:txBody>
      </p:sp>
      <p:sp>
        <p:nvSpPr>
          <p:cNvPr id="325" name="Google Shape;325;p42"/>
          <p:cNvSpPr txBox="1"/>
          <p:nvPr/>
        </p:nvSpPr>
        <p:spPr>
          <a:xfrm>
            <a:off x="687704" y="1293399"/>
            <a:ext cx="7631430" cy="2963703"/>
          </a:xfrm>
          <a:prstGeom prst="rect">
            <a:avLst/>
          </a:prstGeom>
          <a:noFill/>
          <a:ln>
            <a:noFill/>
          </a:ln>
        </p:spPr>
        <p:txBody>
          <a:bodyPr anchorCtr="0" anchor="t" bIns="0" lIns="0" spcFirstLastPara="1" rIns="0" wrap="square" tIns="7667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Sentinel surveillance could be active or passive</a:t>
            </a:r>
            <a:endParaRPr sz="1800">
              <a:solidFill>
                <a:schemeClr val="dk1"/>
              </a:solidFill>
              <a:latin typeface="Arial"/>
              <a:ea typeface="Arial"/>
              <a:cs typeface="Arial"/>
              <a:sym typeface="Arial"/>
            </a:endParaRPr>
          </a:p>
          <a:p>
            <a:pPr indent="-165100" lvl="0" marL="177800" marR="38100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A sentinel surveillance system selects a small group of health workers  from whom to gather data.</a:t>
            </a:r>
            <a:endParaRPr sz="1800">
              <a:solidFill>
                <a:schemeClr val="dk1"/>
              </a:solidFill>
              <a:latin typeface="Arial"/>
              <a:ea typeface="Arial"/>
              <a:cs typeface="Arial"/>
              <a:sym typeface="Arial"/>
            </a:endParaRPr>
          </a:p>
          <a:p>
            <a:pPr indent="-165100" lvl="0" marL="177800" marR="203200" rtl="0" algn="l">
              <a:lnSpc>
                <a:spcPct val="107916"/>
              </a:lnSpc>
              <a:spcBef>
                <a:spcPts val="700"/>
              </a:spcBef>
              <a:spcAft>
                <a:spcPts val="0"/>
              </a:spcAft>
              <a:buClr>
                <a:schemeClr val="dk1"/>
              </a:buClr>
              <a:buSzPts val="1800"/>
              <a:buFont typeface="Arial"/>
              <a:buChar char="•"/>
            </a:pPr>
            <a:r>
              <a:rPr lang="en-GB" sz="1800">
                <a:solidFill>
                  <a:schemeClr val="dk1"/>
                </a:solidFill>
                <a:latin typeface="Arial"/>
                <a:ea typeface="Arial"/>
                <a:cs typeface="Arial"/>
                <a:sym typeface="Arial"/>
              </a:rPr>
              <a:t>Used when high-quality data are needed about a particular disease that  cannot be obtained through a passive system.</a:t>
            </a:r>
            <a:endParaRPr sz="1800">
              <a:solidFill>
                <a:schemeClr val="dk1"/>
              </a:solidFill>
              <a:latin typeface="Arial"/>
              <a:ea typeface="Arial"/>
              <a:cs typeface="Arial"/>
              <a:sym typeface="Arial"/>
            </a:endParaRPr>
          </a:p>
          <a:p>
            <a:pPr indent="-165100" lvl="0" marL="177800" marR="26670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This involves reporting units with a high probability of identifying cases,  good laboratory facilities, experienced staff who identify and notify on  certain diseases.</a:t>
            </a:r>
            <a:endParaRPr sz="1800">
              <a:solidFill>
                <a:schemeClr val="dk1"/>
              </a:solidFill>
              <a:latin typeface="Arial"/>
              <a:ea typeface="Arial"/>
              <a:cs typeface="Arial"/>
              <a:sym typeface="Arial"/>
            </a:endParaRPr>
          </a:p>
          <a:p>
            <a:pPr indent="-165100" lvl="0" marL="177800" marR="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Unlike passive surveillance, a sentinel system deliberately involves only a  limited network of carefully selected reporting sites.</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687704" y="335066"/>
            <a:ext cx="3680460" cy="807244"/>
          </a:xfrm>
          <a:prstGeom prst="rect">
            <a:avLst/>
          </a:prstGeom>
          <a:noFill/>
          <a:ln>
            <a:noFill/>
          </a:ln>
        </p:spPr>
        <p:txBody>
          <a:bodyPr anchorCtr="0" anchor="t" bIns="0" lIns="0" spcFirstLastPara="1" rIns="0" wrap="square" tIns="9050">
            <a:spAutoFit/>
          </a:bodyPr>
          <a:lstStyle/>
          <a:p>
            <a:pPr indent="0" lvl="0" marL="12700" rtl="0" algn="l">
              <a:lnSpc>
                <a:spcPct val="115500"/>
              </a:lnSpc>
              <a:spcBef>
                <a:spcPts val="0"/>
              </a:spcBef>
              <a:spcAft>
                <a:spcPts val="0"/>
              </a:spcAft>
              <a:buNone/>
            </a:pPr>
            <a:r>
              <a:rPr b="0" lang="en-GB" sz="3000">
                <a:latin typeface="Arial"/>
                <a:ea typeface="Arial"/>
                <a:cs typeface="Arial"/>
                <a:sym typeface="Arial"/>
              </a:rPr>
              <a:t>Sentinel Surveillance:</a:t>
            </a:r>
            <a:endParaRPr sz="3000">
              <a:latin typeface="Arial"/>
              <a:ea typeface="Arial"/>
              <a:cs typeface="Arial"/>
              <a:sym typeface="Arial"/>
            </a:endParaRPr>
          </a:p>
          <a:p>
            <a:pPr indent="0" lvl="0" marL="12700" rtl="0" algn="l">
              <a:lnSpc>
                <a:spcPct val="114374"/>
              </a:lnSpc>
              <a:spcBef>
                <a:spcPts val="0"/>
              </a:spcBef>
              <a:spcAft>
                <a:spcPts val="0"/>
              </a:spcAft>
              <a:buNone/>
            </a:pPr>
            <a:r>
              <a:rPr b="0" lang="en-GB">
                <a:latin typeface="Arial"/>
                <a:ea typeface="Arial"/>
                <a:cs typeface="Arial"/>
                <a:sym typeface="Arial"/>
              </a:rPr>
              <a:t>System definition</a:t>
            </a:r>
            <a:endParaRPr/>
          </a:p>
        </p:txBody>
      </p:sp>
      <p:sp>
        <p:nvSpPr>
          <p:cNvPr id="331" name="Google Shape;331;p43"/>
          <p:cNvSpPr txBox="1"/>
          <p:nvPr/>
        </p:nvSpPr>
        <p:spPr>
          <a:xfrm>
            <a:off x="687704" y="1666017"/>
            <a:ext cx="6966109" cy="1635442"/>
          </a:xfrm>
          <a:prstGeom prst="rect">
            <a:avLst/>
          </a:prstGeom>
          <a:noFill/>
          <a:ln>
            <a:noFill/>
          </a:ln>
        </p:spPr>
        <p:txBody>
          <a:bodyPr anchorCtr="0" anchor="t" bIns="0" lIns="0" spcFirstLastPara="1" rIns="0" wrap="square" tIns="78100">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Limited case ascertainment area</a:t>
            </a:r>
            <a:endParaRPr sz="1800">
              <a:solidFill>
                <a:schemeClr val="dk1"/>
              </a:solidFill>
              <a:latin typeface="Arial"/>
              <a:ea typeface="Arial"/>
              <a:cs typeface="Arial"/>
              <a:sym typeface="Arial"/>
            </a:endParaRPr>
          </a:p>
          <a:p>
            <a:pPr indent="-165100" lvl="0" marL="177800" marR="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Comprised of selected hospitals and laboratories out of all possible  facilities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Traditionally includes largest hospitals in geographic area</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Should do pre-evaluation to select appropriate sentinel sites</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687704" y="169010"/>
            <a:ext cx="3680460" cy="910114"/>
          </a:xfrm>
          <a:prstGeom prst="rect">
            <a:avLst/>
          </a:prstGeom>
          <a:noFill/>
          <a:ln>
            <a:noFill/>
          </a:ln>
        </p:spPr>
        <p:txBody>
          <a:bodyPr anchorCtr="0" anchor="t" bIns="0" lIns="0" spcFirstLastPara="1" rIns="0" wrap="square" tIns="46675">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Sentinel Surveillance:</a:t>
            </a:r>
            <a:endParaRPr sz="3000">
              <a:latin typeface="Arial"/>
              <a:ea typeface="Arial"/>
              <a:cs typeface="Arial"/>
              <a:sym typeface="Arial"/>
            </a:endParaRPr>
          </a:p>
          <a:p>
            <a:pPr indent="0" lvl="0" marL="12700" rtl="0" algn="l">
              <a:lnSpc>
                <a:spcPct val="100000"/>
              </a:lnSpc>
              <a:spcBef>
                <a:spcPts val="200"/>
              </a:spcBef>
              <a:spcAft>
                <a:spcPts val="0"/>
              </a:spcAft>
              <a:buNone/>
            </a:pPr>
            <a:r>
              <a:rPr b="0" lang="en-GB">
                <a:latin typeface="Arial"/>
                <a:ea typeface="Arial"/>
                <a:cs typeface="Arial"/>
                <a:sym typeface="Arial"/>
              </a:rPr>
              <a:t>Key Advantages</a:t>
            </a:r>
            <a:endParaRPr/>
          </a:p>
        </p:txBody>
      </p:sp>
      <p:sp>
        <p:nvSpPr>
          <p:cNvPr id="337" name="Google Shape;337;p44"/>
          <p:cNvSpPr txBox="1"/>
          <p:nvPr/>
        </p:nvSpPr>
        <p:spPr>
          <a:xfrm>
            <a:off x="687704" y="1635159"/>
            <a:ext cx="5025866" cy="1387316"/>
          </a:xfrm>
          <a:prstGeom prst="rect">
            <a:avLst/>
          </a:prstGeom>
          <a:noFill/>
          <a:ln>
            <a:noFill/>
          </a:ln>
        </p:spPr>
        <p:txBody>
          <a:bodyPr anchorCtr="0" anchor="t" bIns="0" lIns="0" spcFirstLastPara="1" rIns="0" wrap="square" tIns="7667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Can easily collect individual patient-related data</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Less costly and burdensome on resources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Flexible system design</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Useful for documenting trends</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687704" y="335066"/>
            <a:ext cx="3680460" cy="799147"/>
          </a:xfrm>
          <a:prstGeom prst="rect">
            <a:avLst/>
          </a:prstGeom>
          <a:noFill/>
          <a:ln>
            <a:noFill/>
          </a:ln>
        </p:spPr>
        <p:txBody>
          <a:bodyPr anchorCtr="0" anchor="t" bIns="0" lIns="0" spcFirstLastPara="1" rIns="0" wrap="square" tIns="9050">
            <a:spAutoFit/>
          </a:bodyPr>
          <a:lstStyle/>
          <a:p>
            <a:pPr indent="0" lvl="0" marL="12700" rtl="0" algn="l">
              <a:lnSpc>
                <a:spcPct val="114374"/>
              </a:lnSpc>
              <a:spcBef>
                <a:spcPts val="0"/>
              </a:spcBef>
              <a:spcAft>
                <a:spcPts val="0"/>
              </a:spcAft>
              <a:buNone/>
            </a:pPr>
            <a:r>
              <a:rPr b="0" lang="en-GB" sz="3000">
                <a:latin typeface="Arial"/>
                <a:ea typeface="Arial"/>
                <a:cs typeface="Arial"/>
                <a:sym typeface="Arial"/>
              </a:rPr>
              <a:t>Sentinel Surveillance:</a:t>
            </a:r>
            <a:endParaRPr sz="3000">
              <a:latin typeface="Arial"/>
              <a:ea typeface="Arial"/>
              <a:cs typeface="Arial"/>
              <a:sym typeface="Arial"/>
            </a:endParaRPr>
          </a:p>
          <a:p>
            <a:pPr indent="0" lvl="0" marL="12700" rtl="0" algn="l">
              <a:lnSpc>
                <a:spcPct val="112968"/>
              </a:lnSpc>
              <a:spcBef>
                <a:spcPts val="0"/>
              </a:spcBef>
              <a:spcAft>
                <a:spcPts val="0"/>
              </a:spcAft>
              <a:buNone/>
            </a:pPr>
            <a:r>
              <a:rPr b="0" lang="en-GB">
                <a:latin typeface="Arial"/>
                <a:ea typeface="Arial"/>
                <a:cs typeface="Arial"/>
                <a:sym typeface="Arial"/>
              </a:rPr>
              <a:t>Key disadvantages</a:t>
            </a:r>
            <a:endParaRPr/>
          </a:p>
        </p:txBody>
      </p:sp>
      <p:sp>
        <p:nvSpPr>
          <p:cNvPr id="343" name="Google Shape;343;p45"/>
          <p:cNvSpPr txBox="1"/>
          <p:nvPr/>
        </p:nvSpPr>
        <p:spPr>
          <a:xfrm>
            <a:off x="687704" y="1590185"/>
            <a:ext cx="7489031" cy="1387316"/>
          </a:xfrm>
          <a:prstGeom prst="rect">
            <a:avLst/>
          </a:prstGeom>
          <a:noFill/>
          <a:ln>
            <a:noFill/>
          </a:ln>
        </p:spPr>
        <p:txBody>
          <a:bodyPr anchorCtr="0" anchor="t" bIns="0" lIns="0" spcFirstLastPara="1" rIns="0" wrap="square" tIns="7667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May require significant financial investments in personnel and resources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Data may have biased or skewed findings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Data is not generalizable to geographic population</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Does not collect incidence data</a:t>
            </a:r>
            <a:endParaRPr sz="1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687704" y="499658"/>
            <a:ext cx="5844540"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Criteria for selecting a sentinel site</a:t>
            </a:r>
            <a:endParaRPr sz="3000">
              <a:latin typeface="Arial"/>
              <a:ea typeface="Arial"/>
              <a:cs typeface="Arial"/>
              <a:sym typeface="Arial"/>
            </a:endParaRPr>
          </a:p>
        </p:txBody>
      </p:sp>
      <p:sp>
        <p:nvSpPr>
          <p:cNvPr id="349" name="Google Shape;349;p46"/>
          <p:cNvSpPr txBox="1"/>
          <p:nvPr/>
        </p:nvSpPr>
        <p:spPr>
          <a:xfrm>
            <a:off x="687704" y="1403242"/>
            <a:ext cx="7465695" cy="3249454"/>
          </a:xfrm>
          <a:prstGeom prst="rect">
            <a:avLst/>
          </a:prstGeom>
          <a:noFill/>
          <a:ln>
            <a:noFill/>
          </a:ln>
        </p:spPr>
        <p:txBody>
          <a:bodyPr anchorCtr="0" anchor="t" bIns="0" lIns="0" spcFirstLastPara="1" rIns="0" wrap="square" tIns="62850">
            <a:spAutoFit/>
          </a:bodyPr>
          <a:lstStyle/>
          <a:p>
            <a:pPr indent="-165100" lvl="0" marL="177800" marR="0" rtl="0" algn="l">
              <a:lnSpc>
                <a:spcPct val="95833"/>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The following criteria should be considered in selecting a sentinel health  facility (usually a general or infectious disease hospital)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400">
              <a:solidFill>
                <a:schemeClr val="dk1"/>
              </a:solidFill>
              <a:latin typeface="Arial"/>
              <a:ea typeface="Arial"/>
              <a:cs typeface="Arial"/>
              <a:sym typeface="Arial"/>
            </a:endParaRPr>
          </a:p>
          <a:p>
            <a:pPr indent="-184150" lvl="0" marL="190500" marR="0" rtl="0" algn="l">
              <a:lnSpc>
                <a:spcPct val="100000"/>
              </a:lnSpc>
              <a:spcBef>
                <a:spcPts val="0"/>
              </a:spcBef>
              <a:spcAft>
                <a:spcPts val="0"/>
              </a:spcAft>
              <a:buClr>
                <a:schemeClr val="dk1"/>
              </a:buClr>
              <a:buSzPts val="1700"/>
              <a:buFont typeface="Noto Sans Symbols"/>
              <a:buChar char="✔"/>
            </a:pPr>
            <a:r>
              <a:rPr lang="en-GB" sz="1800">
                <a:solidFill>
                  <a:schemeClr val="dk1"/>
                </a:solidFill>
                <a:latin typeface="Arial"/>
                <a:ea typeface="Arial"/>
                <a:cs typeface="Arial"/>
                <a:sym typeface="Arial"/>
              </a:rPr>
              <a:t>It should be willing to participate</a:t>
            </a:r>
            <a:endParaRPr sz="1800">
              <a:solidFill>
                <a:schemeClr val="dk1"/>
              </a:solidFill>
              <a:latin typeface="Arial"/>
              <a:ea typeface="Arial"/>
              <a:cs typeface="Arial"/>
              <a:sym typeface="Arial"/>
            </a:endParaRPr>
          </a:p>
          <a:p>
            <a:pPr indent="-184150" lvl="0" marL="190500" marR="0" rtl="0" algn="l">
              <a:lnSpc>
                <a:spcPct val="100000"/>
              </a:lnSpc>
              <a:spcBef>
                <a:spcPts val="300"/>
              </a:spcBef>
              <a:spcAft>
                <a:spcPts val="0"/>
              </a:spcAft>
              <a:buClr>
                <a:schemeClr val="dk1"/>
              </a:buClr>
              <a:buSzPts val="1700"/>
              <a:buFont typeface="Noto Sans Symbols"/>
              <a:buChar char="✔"/>
            </a:pPr>
            <a:r>
              <a:rPr lang="en-GB" sz="1800">
                <a:solidFill>
                  <a:schemeClr val="dk1"/>
                </a:solidFill>
                <a:latin typeface="Arial"/>
                <a:ea typeface="Arial"/>
                <a:cs typeface="Arial"/>
                <a:sym typeface="Arial"/>
              </a:rPr>
              <a:t>Serves a relatively large population that has easy access to it</a:t>
            </a:r>
            <a:endParaRPr sz="1800">
              <a:solidFill>
                <a:schemeClr val="dk1"/>
              </a:solidFill>
              <a:latin typeface="Arial"/>
              <a:ea typeface="Arial"/>
              <a:cs typeface="Arial"/>
              <a:sym typeface="Arial"/>
            </a:endParaRPr>
          </a:p>
          <a:p>
            <a:pPr indent="-171450" lvl="0" marL="177800" marR="114300" rtl="0" algn="l">
              <a:lnSpc>
                <a:spcPct val="95833"/>
              </a:lnSpc>
              <a:spcBef>
                <a:spcPts val="700"/>
              </a:spcBef>
              <a:spcAft>
                <a:spcPts val="0"/>
              </a:spcAft>
              <a:buClr>
                <a:schemeClr val="dk1"/>
              </a:buClr>
              <a:buSzPts val="1700"/>
              <a:buFont typeface="Noto Sans Symbols"/>
              <a:buChar char="✔"/>
            </a:pPr>
            <a:r>
              <a:rPr lang="en-GB" sz="1800">
                <a:solidFill>
                  <a:schemeClr val="dk1"/>
                </a:solidFill>
                <a:latin typeface="Arial"/>
                <a:ea typeface="Arial"/>
                <a:cs typeface="Arial"/>
                <a:sym typeface="Arial"/>
              </a:rPr>
              <a:t>It has medical staff sufficiently specialised to diagnose, treat and report  cases of the disease under surveillance</a:t>
            </a:r>
            <a:endParaRPr sz="1800">
              <a:solidFill>
                <a:schemeClr val="dk1"/>
              </a:solidFill>
              <a:latin typeface="Arial"/>
              <a:ea typeface="Arial"/>
              <a:cs typeface="Arial"/>
              <a:sym typeface="Arial"/>
            </a:endParaRPr>
          </a:p>
          <a:p>
            <a:pPr indent="-184150" lvl="0" marL="190500" marR="0" rtl="0" algn="l">
              <a:lnSpc>
                <a:spcPct val="100000"/>
              </a:lnSpc>
              <a:spcBef>
                <a:spcPts val="300"/>
              </a:spcBef>
              <a:spcAft>
                <a:spcPts val="0"/>
              </a:spcAft>
              <a:buClr>
                <a:schemeClr val="dk1"/>
              </a:buClr>
              <a:buSzPts val="1700"/>
              <a:buFont typeface="Noto Sans Symbols"/>
              <a:buChar char="✔"/>
            </a:pPr>
            <a:r>
              <a:rPr lang="en-GB" sz="1800">
                <a:solidFill>
                  <a:schemeClr val="dk1"/>
                </a:solidFill>
                <a:latin typeface="Arial"/>
                <a:ea typeface="Arial"/>
                <a:cs typeface="Arial"/>
                <a:sym typeface="Arial"/>
              </a:rPr>
              <a:t>High-quality diagnostic laboratory</a:t>
            </a:r>
            <a:endParaRPr sz="1800">
              <a:solidFill>
                <a:schemeClr val="dk1"/>
              </a:solidFill>
              <a:latin typeface="Arial"/>
              <a:ea typeface="Arial"/>
              <a:cs typeface="Arial"/>
              <a:sym typeface="Arial"/>
            </a:endParaRPr>
          </a:p>
          <a:p>
            <a:pPr indent="-184150" lvl="0" marL="190500" marR="0" rtl="0" algn="l">
              <a:lnSpc>
                <a:spcPct val="100000"/>
              </a:lnSpc>
              <a:spcBef>
                <a:spcPts val="300"/>
              </a:spcBef>
              <a:spcAft>
                <a:spcPts val="0"/>
              </a:spcAft>
              <a:buClr>
                <a:schemeClr val="dk1"/>
              </a:buClr>
              <a:buSzPts val="1700"/>
              <a:buFont typeface="Noto Sans Symbols"/>
              <a:buChar char="✔"/>
            </a:pPr>
            <a:r>
              <a:rPr lang="en-GB" sz="1800">
                <a:solidFill>
                  <a:schemeClr val="dk1"/>
                </a:solidFill>
                <a:latin typeface="Arial"/>
                <a:ea typeface="Arial"/>
                <a:cs typeface="Arial"/>
                <a:sym typeface="Arial"/>
              </a:rPr>
              <a:t>Previous reports of high prevalence</a:t>
            </a:r>
            <a:endParaRPr sz="1800">
              <a:solidFill>
                <a:schemeClr val="dk1"/>
              </a:solidFill>
              <a:latin typeface="Arial"/>
              <a:ea typeface="Arial"/>
              <a:cs typeface="Arial"/>
              <a:sym typeface="Arial"/>
            </a:endParaRPr>
          </a:p>
          <a:p>
            <a:pPr indent="-184150" lvl="0" marL="190500" marR="0" rtl="0" algn="l">
              <a:lnSpc>
                <a:spcPct val="100000"/>
              </a:lnSpc>
              <a:spcBef>
                <a:spcPts val="300"/>
              </a:spcBef>
              <a:spcAft>
                <a:spcPts val="0"/>
              </a:spcAft>
              <a:buClr>
                <a:schemeClr val="dk1"/>
              </a:buClr>
              <a:buSzPts val="1700"/>
              <a:buFont typeface="Noto Sans Symbols"/>
              <a:buChar char="✔"/>
            </a:pPr>
            <a:r>
              <a:rPr lang="en-GB" sz="1800">
                <a:solidFill>
                  <a:schemeClr val="dk1"/>
                </a:solidFill>
                <a:latin typeface="Arial"/>
                <a:ea typeface="Arial"/>
                <a:cs typeface="Arial"/>
                <a:sym typeface="Arial"/>
              </a:rPr>
              <a:t>Exposure to high-risk individuals</a:t>
            </a:r>
            <a:endParaRPr sz="1800">
              <a:solidFill>
                <a:schemeClr val="dk1"/>
              </a:solidFill>
              <a:latin typeface="Arial"/>
              <a:ea typeface="Arial"/>
              <a:cs typeface="Arial"/>
              <a:sym typeface="Arial"/>
            </a:endParaRPr>
          </a:p>
          <a:p>
            <a:pPr indent="-184150" lvl="0" marL="190500" marR="0" rtl="0" algn="l">
              <a:lnSpc>
                <a:spcPct val="100000"/>
              </a:lnSpc>
              <a:spcBef>
                <a:spcPts val="300"/>
              </a:spcBef>
              <a:spcAft>
                <a:spcPts val="0"/>
              </a:spcAft>
              <a:buClr>
                <a:schemeClr val="dk1"/>
              </a:buClr>
              <a:buSzPts val="1700"/>
              <a:buFont typeface="Noto Sans Symbols"/>
              <a:buChar char="✔"/>
            </a:pPr>
            <a:r>
              <a:rPr lang="en-GB" sz="1800">
                <a:solidFill>
                  <a:schemeClr val="dk1"/>
                </a:solidFill>
                <a:latin typeface="Arial"/>
                <a:ea typeface="Arial"/>
                <a:cs typeface="Arial"/>
                <a:sym typeface="Arial"/>
              </a:rPr>
              <a:t>Suspected concentration of high-risk groups</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351361" y="335066"/>
            <a:ext cx="4463891" cy="807244"/>
          </a:xfrm>
          <a:prstGeom prst="rect">
            <a:avLst/>
          </a:prstGeom>
          <a:noFill/>
          <a:ln>
            <a:noFill/>
          </a:ln>
        </p:spPr>
        <p:txBody>
          <a:bodyPr anchorCtr="0" anchor="t" bIns="0" lIns="0" spcFirstLastPara="1" rIns="0" wrap="square" tIns="9050">
            <a:spAutoFit/>
          </a:bodyPr>
          <a:lstStyle/>
          <a:p>
            <a:pPr indent="0" lvl="0" marL="12700" rtl="0" algn="l">
              <a:lnSpc>
                <a:spcPct val="115500"/>
              </a:lnSpc>
              <a:spcBef>
                <a:spcPts val="0"/>
              </a:spcBef>
              <a:spcAft>
                <a:spcPts val="0"/>
              </a:spcAft>
              <a:buNone/>
            </a:pPr>
            <a:r>
              <a:rPr b="0" lang="en-GB" sz="3000">
                <a:latin typeface="Arial"/>
                <a:ea typeface="Arial"/>
                <a:cs typeface="Arial"/>
                <a:sym typeface="Arial"/>
              </a:rPr>
              <a:t>Sentinel System Example:</a:t>
            </a:r>
            <a:endParaRPr sz="3000">
              <a:latin typeface="Arial"/>
              <a:ea typeface="Arial"/>
              <a:cs typeface="Arial"/>
              <a:sym typeface="Arial"/>
            </a:endParaRPr>
          </a:p>
          <a:p>
            <a:pPr indent="0" lvl="0" marL="12700" rtl="0" algn="l">
              <a:lnSpc>
                <a:spcPct val="114374"/>
              </a:lnSpc>
              <a:spcBef>
                <a:spcPts val="0"/>
              </a:spcBef>
              <a:spcAft>
                <a:spcPts val="0"/>
              </a:spcAft>
              <a:buNone/>
            </a:pPr>
            <a:r>
              <a:rPr b="0" lang="en-GB">
                <a:latin typeface="Arial"/>
                <a:ea typeface="Arial"/>
                <a:cs typeface="Arial"/>
                <a:sym typeface="Arial"/>
              </a:rPr>
              <a:t>HIV sentinel groups</a:t>
            </a:r>
            <a:endParaRPr/>
          </a:p>
        </p:txBody>
      </p:sp>
      <p:sp>
        <p:nvSpPr>
          <p:cNvPr id="355" name="Google Shape;355;p47"/>
          <p:cNvSpPr txBox="1"/>
          <p:nvPr/>
        </p:nvSpPr>
        <p:spPr>
          <a:xfrm>
            <a:off x="687704" y="1655544"/>
            <a:ext cx="3670935" cy="2070735"/>
          </a:xfrm>
          <a:prstGeom prst="rect">
            <a:avLst/>
          </a:prstGeom>
          <a:noFill/>
          <a:ln>
            <a:noFill/>
          </a:ln>
        </p:spPr>
        <p:txBody>
          <a:bodyPr anchorCtr="0" anchor="t" bIns="0" lIns="0" spcFirstLastPara="1" rIns="0" wrap="square" tIns="76675">
            <a:spAutoFit/>
          </a:bodyPr>
          <a:lstStyle/>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Men having sex with men/bisexual</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Commercial sex workers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Returning overseas workers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Intravenous drug users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Males at STD clinics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Other groups</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21"/>
          <p:cNvSpPr txBox="1"/>
          <p:nvPr/>
        </p:nvSpPr>
        <p:spPr>
          <a:xfrm>
            <a:off x="1295744" y="1273326"/>
            <a:ext cx="6375082" cy="2138085"/>
          </a:xfrm>
          <a:prstGeom prst="rect">
            <a:avLst/>
          </a:prstGeom>
          <a:noFill/>
          <a:ln>
            <a:noFill/>
          </a:ln>
        </p:spPr>
        <p:txBody>
          <a:bodyPr anchorCtr="0" anchor="t" bIns="0" lIns="0" spcFirstLastPara="1" rIns="0" wrap="square" tIns="9525">
            <a:spAutoFit/>
          </a:bodyPr>
          <a:lstStyle/>
          <a:p>
            <a:pPr indent="0" lvl="0" marL="1270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12700" marR="0" rtl="0" algn="l">
              <a:lnSpc>
                <a:spcPct val="110000"/>
              </a:lnSpc>
              <a:spcBef>
                <a:spcPts val="100"/>
              </a:spcBef>
              <a:spcAft>
                <a:spcPts val="0"/>
              </a:spcAft>
              <a:buNone/>
            </a:pPr>
            <a:r>
              <a:t/>
            </a:r>
            <a:endParaRPr b="0" i="0" sz="1800" u="none" cap="none" strike="noStrike">
              <a:solidFill>
                <a:schemeClr val="dk1"/>
              </a:solidFill>
              <a:latin typeface="Arial"/>
              <a:ea typeface="Arial"/>
              <a:cs typeface="Arial"/>
              <a:sym typeface="Arial"/>
            </a:endParaRPr>
          </a:p>
          <a:p>
            <a:pPr indent="0" lvl="0" marL="12700" marR="0" rtl="0" algn="l">
              <a:lnSpc>
                <a:spcPct val="110000"/>
              </a:lnSpc>
              <a:spcBef>
                <a:spcPts val="100"/>
              </a:spcBef>
              <a:spcAft>
                <a:spcPts val="0"/>
              </a:spcAft>
              <a:buNone/>
            </a:pPr>
            <a:r>
              <a:rPr b="0" i="0" lang="en-GB" sz="1800" u="none" cap="none" strike="noStrike">
                <a:solidFill>
                  <a:schemeClr val="dk1"/>
                </a:solidFill>
                <a:latin typeface="Arial"/>
                <a:ea typeface="Arial"/>
                <a:cs typeface="Arial"/>
                <a:sym typeface="Arial"/>
              </a:rPr>
              <a:t>The </a:t>
            </a:r>
            <a:r>
              <a:rPr b="0" i="0" lang="en-GB" sz="1800" u="none" cap="none" strike="noStrike">
                <a:solidFill>
                  <a:srgbClr val="FF0000"/>
                </a:solidFill>
                <a:latin typeface="Arial"/>
                <a:ea typeface="Arial"/>
                <a:cs typeface="Arial"/>
                <a:sym typeface="Arial"/>
              </a:rPr>
              <a:t>ongoing, systematic collection, analysis</a:t>
            </a:r>
            <a:r>
              <a:rPr b="0" i="0" lang="en-GB" sz="1800" u="none" cap="none" strike="noStrike">
                <a:solidFill>
                  <a:schemeClr val="dk1"/>
                </a:solidFill>
                <a:latin typeface="Arial"/>
                <a:ea typeface="Arial"/>
                <a:cs typeface="Arial"/>
                <a:sym typeface="Arial"/>
              </a:rPr>
              <a:t>, and </a:t>
            </a:r>
            <a:r>
              <a:rPr b="0" i="0" lang="en-GB" sz="1800" u="none" cap="none" strike="noStrike">
                <a:solidFill>
                  <a:srgbClr val="FF0000"/>
                </a:solidFill>
                <a:latin typeface="Arial"/>
                <a:ea typeface="Arial"/>
                <a:cs typeface="Arial"/>
                <a:sym typeface="Arial"/>
              </a:rPr>
              <a:t>interpretation  </a:t>
            </a:r>
            <a:r>
              <a:rPr b="0" i="0" lang="en-GB" sz="1800" u="none" cap="none" strike="noStrike">
                <a:solidFill>
                  <a:schemeClr val="dk1"/>
                </a:solidFill>
                <a:latin typeface="Arial"/>
                <a:ea typeface="Arial"/>
                <a:cs typeface="Arial"/>
                <a:sym typeface="Arial"/>
              </a:rPr>
              <a:t>of </a:t>
            </a:r>
            <a:r>
              <a:rPr b="0" i="0" lang="en-GB" sz="1800" u="none" cap="none" strike="noStrike">
                <a:solidFill>
                  <a:srgbClr val="FF0000"/>
                </a:solidFill>
                <a:latin typeface="Arial"/>
                <a:ea typeface="Arial"/>
                <a:cs typeface="Arial"/>
                <a:sym typeface="Arial"/>
              </a:rPr>
              <a:t>health-related data </a:t>
            </a:r>
            <a:r>
              <a:rPr b="0" i="0" lang="en-GB" sz="1800" u="none" cap="none" strike="noStrike">
                <a:solidFill>
                  <a:schemeClr val="dk1"/>
                </a:solidFill>
                <a:latin typeface="Arial"/>
                <a:ea typeface="Arial"/>
                <a:cs typeface="Arial"/>
                <a:sym typeface="Arial"/>
              </a:rPr>
              <a:t>essential to </a:t>
            </a:r>
            <a:r>
              <a:rPr b="0" i="0" lang="en-GB" sz="1800" u="none" cap="none" strike="noStrike">
                <a:solidFill>
                  <a:srgbClr val="FF0000"/>
                </a:solidFill>
                <a:latin typeface="Arial"/>
                <a:ea typeface="Arial"/>
                <a:cs typeface="Arial"/>
                <a:sym typeface="Arial"/>
              </a:rPr>
              <a:t>planning</a:t>
            </a:r>
            <a:r>
              <a:rPr b="0" i="0" lang="en-GB" sz="1800" u="none" cap="none" strike="noStrike">
                <a:solidFill>
                  <a:schemeClr val="dk1"/>
                </a:solidFill>
                <a:latin typeface="Arial"/>
                <a:ea typeface="Arial"/>
                <a:cs typeface="Arial"/>
                <a:sym typeface="Arial"/>
              </a:rPr>
              <a:t>, </a:t>
            </a:r>
            <a:r>
              <a:rPr b="0" i="0" lang="en-GB" sz="1800" u="none" cap="none" strike="noStrike">
                <a:solidFill>
                  <a:srgbClr val="FF0000"/>
                </a:solidFill>
                <a:latin typeface="Arial"/>
                <a:ea typeface="Arial"/>
                <a:cs typeface="Arial"/>
                <a:sym typeface="Arial"/>
              </a:rPr>
              <a:t>implementation</a:t>
            </a:r>
            <a:r>
              <a:rPr b="0" i="0" lang="en-GB" sz="1800" u="none" cap="none" strike="noStrike">
                <a:solidFill>
                  <a:schemeClr val="dk1"/>
                </a:solidFill>
                <a:latin typeface="Arial"/>
                <a:ea typeface="Arial"/>
                <a:cs typeface="Arial"/>
                <a:sym typeface="Arial"/>
              </a:rPr>
              <a:t>,  and </a:t>
            </a:r>
            <a:r>
              <a:rPr b="0" i="0" lang="en-GB" sz="1800" u="none" cap="none" strike="noStrike">
                <a:solidFill>
                  <a:srgbClr val="FF0000"/>
                </a:solidFill>
                <a:latin typeface="Arial"/>
                <a:ea typeface="Arial"/>
                <a:cs typeface="Arial"/>
                <a:sym typeface="Arial"/>
              </a:rPr>
              <a:t>evaluation </a:t>
            </a:r>
            <a:r>
              <a:rPr b="0" i="0" lang="en-GB" sz="1800" u="none" cap="none" strike="noStrike">
                <a:solidFill>
                  <a:schemeClr val="dk1"/>
                </a:solidFill>
                <a:latin typeface="Arial"/>
                <a:ea typeface="Arial"/>
                <a:cs typeface="Arial"/>
                <a:sym typeface="Arial"/>
              </a:rPr>
              <a:t>of public health practice, closely integrated with  the timely </a:t>
            </a:r>
            <a:r>
              <a:rPr b="0" i="0" lang="en-GB" sz="1800" u="none" cap="none" strike="noStrike">
                <a:solidFill>
                  <a:srgbClr val="FF0000"/>
                </a:solidFill>
                <a:latin typeface="Arial"/>
                <a:ea typeface="Arial"/>
                <a:cs typeface="Arial"/>
                <a:sym typeface="Arial"/>
              </a:rPr>
              <a:t>dissemination </a:t>
            </a:r>
            <a:r>
              <a:rPr b="0" i="0" lang="en-GB" sz="1800" u="none" cap="none" strike="noStrike">
                <a:solidFill>
                  <a:schemeClr val="dk1"/>
                </a:solidFill>
                <a:latin typeface="Arial"/>
                <a:ea typeface="Arial"/>
                <a:cs typeface="Arial"/>
                <a:sym typeface="Arial"/>
              </a:rPr>
              <a:t>of these data to those responsible for  prevention and control</a:t>
            </a:r>
            <a:endParaRPr b="0" i="0" sz="1800" u="none" cap="none" strike="noStrike">
              <a:solidFill>
                <a:schemeClr val="dk1"/>
              </a:solidFill>
              <a:latin typeface="Arial"/>
              <a:ea typeface="Arial"/>
              <a:cs typeface="Arial"/>
              <a:sym typeface="Arial"/>
            </a:endParaRPr>
          </a:p>
        </p:txBody>
      </p:sp>
      <p:sp>
        <p:nvSpPr>
          <p:cNvPr id="104" name="Google Shape;104;p21"/>
          <p:cNvSpPr txBox="1"/>
          <p:nvPr>
            <p:ph type="title"/>
          </p:nvPr>
        </p:nvSpPr>
        <p:spPr>
          <a:xfrm>
            <a:off x="1123398" y="419291"/>
            <a:ext cx="6560344"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Definition of Public Health Surveillance</a:t>
            </a:r>
            <a:endParaRPr sz="3000">
              <a:latin typeface="Arial"/>
              <a:ea typeface="Arial"/>
              <a:cs typeface="Arial"/>
              <a:sym typeface="Arial"/>
            </a:endParaRPr>
          </a:p>
        </p:txBody>
      </p:sp>
      <p:sp>
        <p:nvSpPr>
          <p:cNvPr id="105" name="Google Shape;105;p21"/>
          <p:cNvSpPr txBox="1"/>
          <p:nvPr/>
        </p:nvSpPr>
        <p:spPr>
          <a:xfrm>
            <a:off x="1421129" y="4583668"/>
            <a:ext cx="5423059" cy="13335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b="0" i="0" lang="en-GB" sz="800" u="none" cap="none" strike="noStrike">
                <a:solidFill>
                  <a:schemeClr val="dk1"/>
                </a:solidFill>
                <a:latin typeface="Calibri"/>
                <a:ea typeface="Calibri"/>
                <a:cs typeface="Calibri"/>
                <a:sym typeface="Calibri"/>
              </a:rPr>
              <a:t>Adapted from: Thacker SB, Birkhead GS. Surveillance. In: Gregg, MB, ed. Field epidemiology. Oxford, England: Oxford University Press; 2008.</a:t>
            </a:r>
            <a:endParaRPr b="0" i="0" sz="800" u="none" cap="none" strike="noStrike">
              <a:solidFill>
                <a:schemeClr val="dk1"/>
              </a:solidFill>
              <a:latin typeface="Calibri"/>
              <a:ea typeface="Calibri"/>
              <a:cs typeface="Calibri"/>
              <a:sym typeface="Calibri"/>
            </a:endParaRPr>
          </a:p>
        </p:txBody>
      </p:sp>
      <p:sp>
        <p:nvSpPr>
          <p:cNvPr id="106" name="Google Shape;106;p21"/>
          <p:cNvSpPr txBox="1"/>
          <p:nvPr/>
        </p:nvSpPr>
        <p:spPr>
          <a:xfrm>
            <a:off x="7545800" y="4733353"/>
            <a:ext cx="82867"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900" u="none" cap="none" strike="noStrike">
                <a:solidFill>
                  <a:srgbClr val="888888"/>
                </a:solidFill>
                <a:latin typeface="Arial"/>
                <a:ea typeface="Arial"/>
                <a:cs typeface="Arial"/>
                <a:sym typeface="Arial"/>
              </a:rPr>
              <a:t>3</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687704" y="200930"/>
            <a:ext cx="4432459" cy="52244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HIV Sentinel Surveillance</a:t>
            </a:r>
            <a:r>
              <a:rPr b="0" lang="en-GB" sz="3300">
                <a:latin typeface="Arial"/>
                <a:ea typeface="Arial"/>
                <a:cs typeface="Arial"/>
                <a:sym typeface="Arial"/>
              </a:rPr>
              <a:t>:</a:t>
            </a:r>
            <a:endParaRPr sz="3300">
              <a:latin typeface="Arial"/>
              <a:ea typeface="Arial"/>
              <a:cs typeface="Arial"/>
              <a:sym typeface="Arial"/>
            </a:endParaRPr>
          </a:p>
        </p:txBody>
      </p:sp>
      <p:sp>
        <p:nvSpPr>
          <p:cNvPr id="361" name="Google Shape;361;p48"/>
          <p:cNvSpPr txBox="1"/>
          <p:nvPr/>
        </p:nvSpPr>
        <p:spPr>
          <a:xfrm>
            <a:off x="687704" y="669559"/>
            <a:ext cx="7548086" cy="3340417"/>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2400">
                <a:solidFill>
                  <a:srgbClr val="1F3863"/>
                </a:solidFill>
                <a:latin typeface="Arial"/>
                <a:ea typeface="Arial"/>
                <a:cs typeface="Arial"/>
                <a:sym typeface="Arial"/>
              </a:rPr>
              <a:t>Major products</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200">
              <a:solidFill>
                <a:schemeClr val="dk1"/>
              </a:solidFill>
              <a:latin typeface="Arial"/>
              <a:ea typeface="Arial"/>
              <a:cs typeface="Arial"/>
              <a:sym typeface="Arial"/>
            </a:endParaRPr>
          </a:p>
          <a:p>
            <a:pPr indent="-165100" lvl="0" marL="177800" marR="0" rtl="0" algn="l">
              <a:lnSpc>
                <a:spcPct val="100000"/>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The identity and location of the core transmitters (reservoirs) of HIV</a:t>
            </a:r>
            <a:endParaRPr sz="1800">
              <a:solidFill>
                <a:schemeClr val="dk1"/>
              </a:solidFill>
              <a:latin typeface="Arial"/>
              <a:ea typeface="Arial"/>
              <a:cs typeface="Arial"/>
              <a:sym typeface="Arial"/>
            </a:endParaRPr>
          </a:p>
          <a:p>
            <a:pPr indent="-165100" lvl="0" marL="177800" marR="74930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Trends of prevalence in risk groups, the surrogates of the general  population and geographic areas (spread)</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Trends in incidence</a:t>
            </a:r>
            <a:endParaRPr sz="1800">
              <a:solidFill>
                <a:schemeClr val="dk1"/>
              </a:solidFill>
              <a:latin typeface="Arial"/>
              <a:ea typeface="Arial"/>
              <a:cs typeface="Arial"/>
              <a:sym typeface="Arial"/>
            </a:endParaRPr>
          </a:p>
          <a:p>
            <a:pPr indent="-165100" lvl="0" marL="177800" marR="20320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Estimates that can be used for “advocacy” messages to recruit support  and educate the public</a:t>
            </a:r>
            <a:endParaRPr sz="1800">
              <a:solidFill>
                <a:schemeClr val="dk1"/>
              </a:solidFill>
              <a:latin typeface="Arial"/>
              <a:ea typeface="Arial"/>
              <a:cs typeface="Arial"/>
              <a:sym typeface="Arial"/>
            </a:endParaRPr>
          </a:p>
          <a:p>
            <a:pPr indent="-165100" lvl="0" marL="177800" marR="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Estimates of the number, location and characteristics of HIV-infected and  AIDS cases that can be used to anticipate future needs to cope with the  epidemic</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761976" y="76674"/>
            <a:ext cx="7620047" cy="724718"/>
          </a:xfrm>
          <a:prstGeom prst="rect">
            <a:avLst/>
          </a:prstGeom>
          <a:noFill/>
          <a:ln>
            <a:noFill/>
          </a:ln>
        </p:spPr>
        <p:txBody>
          <a:bodyPr anchorCtr="0" anchor="t" bIns="0" lIns="0" spcFirstLastPara="1" rIns="0" wrap="square" tIns="50950">
            <a:spAutoFit/>
          </a:bodyPr>
          <a:lstStyle/>
          <a:p>
            <a:pPr indent="-2997200" lvl="0" marL="3009900" marR="0" rtl="0" algn="l">
              <a:lnSpc>
                <a:spcPct val="108124"/>
              </a:lnSpc>
              <a:spcBef>
                <a:spcPts val="0"/>
              </a:spcBef>
              <a:spcAft>
                <a:spcPts val="0"/>
              </a:spcAft>
              <a:buNone/>
            </a:pPr>
            <a:r>
              <a:rPr lang="en-GB"/>
              <a:t>The HIV epidemic curve among antenatal women, South Africa,  1990 to 2017</a:t>
            </a:r>
            <a:endParaRPr/>
          </a:p>
        </p:txBody>
      </p:sp>
      <p:sp>
        <p:nvSpPr>
          <p:cNvPr id="367" name="Google Shape;367;p49"/>
          <p:cNvSpPr txBox="1"/>
          <p:nvPr/>
        </p:nvSpPr>
        <p:spPr>
          <a:xfrm>
            <a:off x="2148054" y="4490183"/>
            <a:ext cx="5133975" cy="22479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en-GB" sz="1400">
                <a:solidFill>
                  <a:schemeClr val="dk1"/>
                </a:solidFill>
                <a:latin typeface="Arial"/>
                <a:ea typeface="Arial"/>
                <a:cs typeface="Arial"/>
                <a:sym typeface="Arial"/>
              </a:rPr>
              <a:t>National Antenatal Sentinel HIV &amp; Syphilis Survey Report, 2019</a:t>
            </a:r>
            <a:endParaRPr sz="1400">
              <a:solidFill>
                <a:schemeClr val="dk1"/>
              </a:solidFill>
              <a:latin typeface="Arial"/>
              <a:ea typeface="Arial"/>
              <a:cs typeface="Arial"/>
              <a:sym typeface="Arial"/>
            </a:endParaRPr>
          </a:p>
        </p:txBody>
      </p:sp>
      <p:pic>
        <p:nvPicPr>
          <p:cNvPr descr="A close up of a map&#10;&#10;Description automatically generated" id="368" name="Google Shape;368;p49"/>
          <p:cNvPicPr preferRelativeResize="0"/>
          <p:nvPr/>
        </p:nvPicPr>
        <p:blipFill rotWithShape="1">
          <a:blip r:embed="rId3">
            <a:alphaModFix/>
          </a:blip>
          <a:srcRect b="0" l="0" r="0" t="0"/>
          <a:stretch/>
        </p:blipFill>
        <p:spPr>
          <a:xfrm>
            <a:off x="342900" y="742950"/>
            <a:ext cx="8115300" cy="3657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508759" y="106635"/>
            <a:ext cx="7476649" cy="714851"/>
          </a:xfrm>
          <a:prstGeom prst="rect">
            <a:avLst/>
          </a:prstGeom>
          <a:noFill/>
          <a:ln>
            <a:noFill/>
          </a:ln>
        </p:spPr>
        <p:txBody>
          <a:bodyPr anchorCtr="0" anchor="t" bIns="0" lIns="0" spcFirstLastPara="1" rIns="0" wrap="square" tIns="50950">
            <a:spAutoFit/>
          </a:bodyPr>
          <a:lstStyle/>
          <a:p>
            <a:pPr indent="0" lvl="0" marL="12700" marR="0" rtl="0" algn="l">
              <a:lnSpc>
                <a:spcPct val="108124"/>
              </a:lnSpc>
              <a:spcBef>
                <a:spcPts val="0"/>
              </a:spcBef>
              <a:spcAft>
                <a:spcPts val="0"/>
              </a:spcAft>
              <a:buNone/>
            </a:pPr>
            <a:r>
              <a:rPr b="0" lang="en-GB">
                <a:latin typeface="Arial"/>
                <a:ea typeface="Arial"/>
                <a:cs typeface="Arial"/>
                <a:sym typeface="Arial"/>
              </a:rPr>
              <a:t>Group for Enteric, Respiratory and Meningeal Diseases  Surveillance in South Africa (GERMS-SA)</a:t>
            </a:r>
            <a:endParaRPr/>
          </a:p>
        </p:txBody>
      </p:sp>
      <p:sp>
        <p:nvSpPr>
          <p:cNvPr id="374" name="Google Shape;374;p50"/>
          <p:cNvSpPr txBox="1"/>
          <p:nvPr/>
        </p:nvSpPr>
        <p:spPr>
          <a:xfrm>
            <a:off x="687704" y="1003453"/>
            <a:ext cx="7550468" cy="1470660"/>
          </a:xfrm>
          <a:prstGeom prst="rect">
            <a:avLst/>
          </a:prstGeom>
          <a:noFill/>
          <a:ln>
            <a:noFill/>
          </a:ln>
        </p:spPr>
        <p:txBody>
          <a:bodyPr anchorCtr="0" anchor="t" bIns="0" lIns="0" spcFirstLastPara="1" rIns="0" wrap="square" tIns="40475">
            <a:spAutoFit/>
          </a:bodyPr>
          <a:lstStyle/>
          <a:p>
            <a:pPr indent="-165100" lvl="0" marL="177800" marR="0" rtl="0" algn="l">
              <a:lnSpc>
                <a:spcPct val="107916"/>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GERMS-SA is a robust national laboratory-based population surveillance  program for HIV-associated bacterial and fungal opportunistic infections</a:t>
            </a:r>
            <a:endParaRPr sz="1800">
              <a:solidFill>
                <a:schemeClr val="dk1"/>
              </a:solidFill>
              <a:latin typeface="Arial"/>
              <a:ea typeface="Arial"/>
              <a:cs typeface="Arial"/>
              <a:sym typeface="Arial"/>
            </a:endParaRPr>
          </a:p>
          <a:p>
            <a:pPr indent="-165100" lvl="0" marL="177800" marR="1270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The main objective of this programme is to provide information regarding  trends in the burden of HIV-associated opportunistic infections</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Organisms and diseases under surveillance include:</a:t>
            </a:r>
            <a:endParaRPr sz="1800">
              <a:solidFill>
                <a:schemeClr val="dk1"/>
              </a:solidFill>
              <a:latin typeface="Arial"/>
              <a:ea typeface="Arial"/>
              <a:cs typeface="Arial"/>
              <a:sym typeface="Arial"/>
            </a:endParaRPr>
          </a:p>
        </p:txBody>
      </p:sp>
      <p:sp>
        <p:nvSpPr>
          <p:cNvPr id="375" name="Google Shape;375;p50"/>
          <p:cNvSpPr txBox="1"/>
          <p:nvPr/>
        </p:nvSpPr>
        <p:spPr>
          <a:xfrm>
            <a:off x="687704" y="4089553"/>
            <a:ext cx="230029" cy="24812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i="1" lang="en-GB" sz="1500">
                <a:solidFill>
                  <a:schemeClr val="dk1"/>
                </a:solidFill>
                <a:latin typeface="Arial"/>
                <a:ea typeface="Arial"/>
                <a:cs typeface="Arial"/>
                <a:sym typeface="Arial"/>
              </a:rPr>
              <a:t>iii.</a:t>
            </a:r>
            <a:endParaRPr sz="1500">
              <a:solidFill>
                <a:schemeClr val="dk1"/>
              </a:solidFill>
              <a:latin typeface="Arial"/>
              <a:ea typeface="Arial"/>
              <a:cs typeface="Arial"/>
              <a:sym typeface="Arial"/>
            </a:endParaRPr>
          </a:p>
        </p:txBody>
      </p:sp>
      <p:sp>
        <p:nvSpPr>
          <p:cNvPr id="376" name="Google Shape;376;p50"/>
          <p:cNvSpPr txBox="1"/>
          <p:nvPr/>
        </p:nvSpPr>
        <p:spPr>
          <a:xfrm>
            <a:off x="687704" y="2869973"/>
            <a:ext cx="7704296" cy="1673542"/>
          </a:xfrm>
          <a:prstGeom prst="rect">
            <a:avLst/>
          </a:prstGeom>
          <a:noFill/>
          <a:ln>
            <a:noFill/>
          </a:ln>
        </p:spPr>
        <p:txBody>
          <a:bodyPr anchorCtr="0" anchor="t" bIns="0" lIns="0" spcFirstLastPara="1" rIns="0" wrap="square" tIns="35725">
            <a:spAutoFit/>
          </a:bodyPr>
          <a:lstStyle/>
          <a:p>
            <a:pPr indent="-387350" lvl="0" marL="393700" marR="228600" rtl="0" algn="l">
              <a:lnSpc>
                <a:spcPct val="108000"/>
              </a:lnSpc>
              <a:spcBef>
                <a:spcPts val="0"/>
              </a:spcBef>
              <a:spcAft>
                <a:spcPts val="0"/>
              </a:spcAft>
              <a:buClr>
                <a:schemeClr val="dk1"/>
              </a:buClr>
              <a:buSzPts val="1500"/>
              <a:buFont typeface="Arial"/>
              <a:buAutoNum type="romanLcPeriod"/>
            </a:pPr>
            <a:r>
              <a:rPr b="1" i="1" lang="en-GB" sz="1500">
                <a:solidFill>
                  <a:schemeClr val="dk1"/>
                </a:solidFill>
                <a:latin typeface="Arial"/>
                <a:ea typeface="Arial"/>
                <a:cs typeface="Arial"/>
                <a:sym typeface="Arial"/>
              </a:rPr>
              <a:t>HIV,AIDS, and TB</a:t>
            </a:r>
            <a:r>
              <a:rPr lang="en-GB" sz="1500">
                <a:solidFill>
                  <a:schemeClr val="dk1"/>
                </a:solidFill>
                <a:latin typeface="Arial"/>
                <a:ea typeface="Arial"/>
                <a:cs typeface="Arial"/>
                <a:sym typeface="Arial"/>
              </a:rPr>
              <a:t>: epidemiology of rifampicin-resistant TB, cryptococcal meningitis,  invasive pneumococcal disease, non-typhoidal salmonellosis</a:t>
            </a:r>
            <a:endParaRPr sz="1500">
              <a:solidFill>
                <a:schemeClr val="dk1"/>
              </a:solidFill>
              <a:latin typeface="Arial"/>
              <a:ea typeface="Arial"/>
              <a:cs typeface="Arial"/>
              <a:sym typeface="Arial"/>
            </a:endParaRPr>
          </a:p>
          <a:p>
            <a:pPr indent="-387350" lvl="0" marL="393700" marR="457200" rtl="0" algn="l">
              <a:lnSpc>
                <a:spcPct val="108000"/>
              </a:lnSpc>
              <a:spcBef>
                <a:spcPts val="800"/>
              </a:spcBef>
              <a:spcAft>
                <a:spcPts val="0"/>
              </a:spcAft>
              <a:buClr>
                <a:schemeClr val="dk1"/>
              </a:buClr>
              <a:buSzPts val="1500"/>
              <a:buFont typeface="Arial"/>
              <a:buAutoNum type="romanLcPeriod"/>
            </a:pPr>
            <a:r>
              <a:rPr b="1" i="1" lang="en-GB" sz="1500">
                <a:solidFill>
                  <a:schemeClr val="dk1"/>
                </a:solidFill>
                <a:latin typeface="Arial"/>
                <a:ea typeface="Arial"/>
                <a:cs typeface="Arial"/>
                <a:sym typeface="Arial"/>
              </a:rPr>
              <a:t>Child mortality reduction</a:t>
            </a:r>
            <a:r>
              <a:rPr lang="en-GB" sz="1500">
                <a:solidFill>
                  <a:schemeClr val="dk1"/>
                </a:solidFill>
                <a:latin typeface="Arial"/>
                <a:ea typeface="Arial"/>
                <a:cs typeface="Arial"/>
                <a:sym typeface="Arial"/>
              </a:rPr>
              <a:t>: contribute to the collection of information related to  vaccine-preventable diseases (invasive pneumococcal disease and Haemophilus  influenzae)</a:t>
            </a:r>
            <a:endParaRPr sz="1500">
              <a:solidFill>
                <a:schemeClr val="dk1"/>
              </a:solidFill>
              <a:latin typeface="Arial"/>
              <a:ea typeface="Arial"/>
              <a:cs typeface="Arial"/>
              <a:sym typeface="Arial"/>
            </a:endParaRPr>
          </a:p>
          <a:p>
            <a:pPr indent="0" lvl="0" marL="393700" marR="0" rtl="0" algn="l">
              <a:lnSpc>
                <a:spcPct val="108000"/>
              </a:lnSpc>
              <a:spcBef>
                <a:spcPts val="800"/>
              </a:spcBef>
              <a:spcAft>
                <a:spcPts val="0"/>
              </a:spcAft>
              <a:buNone/>
            </a:pPr>
            <a:r>
              <a:rPr b="1" i="1" lang="en-GB" sz="1500">
                <a:solidFill>
                  <a:schemeClr val="dk1"/>
                </a:solidFill>
                <a:latin typeface="Arial"/>
                <a:ea typeface="Arial"/>
                <a:cs typeface="Arial"/>
                <a:sym typeface="Arial"/>
              </a:rPr>
              <a:t>Hospital services</a:t>
            </a:r>
            <a:r>
              <a:rPr lang="en-GB" sz="1500">
                <a:solidFill>
                  <a:schemeClr val="dk1"/>
                </a:solidFill>
                <a:latin typeface="Arial"/>
                <a:ea typeface="Arial"/>
                <a:cs typeface="Arial"/>
                <a:sym typeface="Arial"/>
              </a:rPr>
              <a:t>: improve quality of care in hospitals through aiding to reduce  hospital-acquired infections (candidaemia, Staphylococcus aureus and Klebsiella spp).</a:t>
            </a:r>
            <a:endParaRPr sz="15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687704" y="386500"/>
            <a:ext cx="7476649" cy="706755"/>
          </a:xfrm>
          <a:prstGeom prst="rect">
            <a:avLst/>
          </a:prstGeom>
          <a:noFill/>
          <a:ln>
            <a:noFill/>
          </a:ln>
        </p:spPr>
        <p:txBody>
          <a:bodyPr anchorCtr="0" anchor="t" bIns="0" lIns="0" spcFirstLastPara="1" rIns="0" wrap="square" tIns="57625">
            <a:spAutoFit/>
          </a:bodyPr>
          <a:lstStyle/>
          <a:p>
            <a:pPr indent="0" lvl="0" marL="12700" marR="0" rtl="0" algn="l">
              <a:lnSpc>
                <a:spcPct val="105312"/>
              </a:lnSpc>
              <a:spcBef>
                <a:spcPts val="0"/>
              </a:spcBef>
              <a:spcAft>
                <a:spcPts val="0"/>
              </a:spcAft>
              <a:buNone/>
            </a:pPr>
            <a:r>
              <a:rPr b="0" lang="en-GB">
                <a:latin typeface="Arial"/>
                <a:ea typeface="Arial"/>
                <a:cs typeface="Arial"/>
                <a:sym typeface="Arial"/>
              </a:rPr>
              <a:t>Group for Enteric, Respiratory and Meningeal Diseases  Surveillance in South Africa (GERMS-SA)</a:t>
            </a:r>
            <a:endParaRPr/>
          </a:p>
        </p:txBody>
      </p:sp>
      <p:sp>
        <p:nvSpPr>
          <p:cNvPr id="382" name="Google Shape;382;p51"/>
          <p:cNvSpPr txBox="1"/>
          <p:nvPr/>
        </p:nvSpPr>
        <p:spPr>
          <a:xfrm>
            <a:off x="687704" y="1344834"/>
            <a:ext cx="7698581" cy="2546032"/>
          </a:xfrm>
          <a:prstGeom prst="rect">
            <a:avLst/>
          </a:prstGeom>
          <a:noFill/>
          <a:ln>
            <a:noFill/>
          </a:ln>
        </p:spPr>
        <p:txBody>
          <a:bodyPr anchorCtr="0" anchor="t" bIns="0" lIns="0" spcFirstLastPara="1" rIns="0" wrap="square" tIns="44750">
            <a:spAutoFit/>
          </a:bodyPr>
          <a:lstStyle/>
          <a:p>
            <a:pPr indent="-171450" lvl="0" marL="177800" marR="304800" rtl="0" algn="just">
              <a:lnSpc>
                <a:spcPct val="108214"/>
              </a:lnSpc>
              <a:spcBef>
                <a:spcPts val="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The GERMS platform receives case reports and isolates from about  200 microbiology laboratories and report approximately 18,000 OI  cases annually.</a:t>
            </a:r>
            <a:endParaRPr sz="2100">
              <a:solidFill>
                <a:schemeClr val="dk1"/>
              </a:solidFill>
              <a:latin typeface="Calibri"/>
              <a:ea typeface="Calibri"/>
              <a:cs typeface="Calibri"/>
              <a:sym typeface="Calibri"/>
            </a:endParaRPr>
          </a:p>
          <a:p>
            <a:pPr indent="-171450" lvl="0" marL="177800" marR="0" rtl="0" algn="l">
              <a:lnSpc>
                <a:spcPct val="108214"/>
              </a:lnSpc>
              <a:spcBef>
                <a:spcPts val="7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Additionally, GERMS has significantly contributed to the development  of clinical guidelines for various IDs in SA.</a:t>
            </a:r>
            <a:endParaRPr sz="2100">
              <a:solidFill>
                <a:schemeClr val="dk1"/>
              </a:solidFill>
              <a:latin typeface="Calibri"/>
              <a:ea typeface="Calibri"/>
              <a:cs typeface="Calibri"/>
              <a:sym typeface="Calibri"/>
            </a:endParaRPr>
          </a:p>
          <a:p>
            <a:pPr indent="-171450" lvl="0" marL="177800" marR="76200" rtl="0" algn="l">
              <a:lnSpc>
                <a:spcPct val="108214"/>
              </a:lnSpc>
              <a:spcBef>
                <a:spcPts val="7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GERMS quarterly and annual reports are published for dissemination  by the National Institute for Communicable Diseases	– a division of  the National Health Laboratory Service.</a:t>
            </a:r>
            <a:endParaRPr sz="21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687704" y="551092"/>
            <a:ext cx="2136458" cy="385286"/>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b="0" lang="en-GB">
                <a:solidFill>
                  <a:srgbClr val="000000"/>
                </a:solidFill>
                <a:latin typeface="Arial"/>
                <a:ea typeface="Arial"/>
                <a:cs typeface="Arial"/>
                <a:sym typeface="Arial"/>
              </a:rPr>
              <a:t>GERM-SA sites</a:t>
            </a:r>
            <a:endParaRPr/>
          </a:p>
        </p:txBody>
      </p:sp>
      <p:sp>
        <p:nvSpPr>
          <p:cNvPr id="388" name="Google Shape;388;p52"/>
          <p:cNvSpPr/>
          <p:nvPr/>
        </p:nvSpPr>
        <p:spPr>
          <a:xfrm>
            <a:off x="1000125" y="1180718"/>
            <a:ext cx="7274042" cy="36884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53"/>
          <p:cNvSpPr txBox="1"/>
          <p:nvPr>
            <p:ph type="title"/>
          </p:nvPr>
        </p:nvSpPr>
        <p:spPr>
          <a:xfrm>
            <a:off x="687704" y="382811"/>
            <a:ext cx="5565457"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Electronic Tuberculosis	Register</a:t>
            </a:r>
            <a:endParaRPr sz="3000">
              <a:latin typeface="Arial"/>
              <a:ea typeface="Arial"/>
              <a:cs typeface="Arial"/>
              <a:sym typeface="Arial"/>
            </a:endParaRPr>
          </a:p>
        </p:txBody>
      </p:sp>
      <p:sp>
        <p:nvSpPr>
          <p:cNvPr id="394" name="Google Shape;394;p53"/>
          <p:cNvSpPr txBox="1"/>
          <p:nvPr/>
        </p:nvSpPr>
        <p:spPr>
          <a:xfrm>
            <a:off x="687704" y="1200874"/>
            <a:ext cx="7569994" cy="3059430"/>
          </a:xfrm>
          <a:prstGeom prst="rect">
            <a:avLst/>
          </a:prstGeom>
          <a:noFill/>
          <a:ln>
            <a:noFill/>
          </a:ln>
        </p:spPr>
        <p:txBody>
          <a:bodyPr anchorCtr="0" anchor="t" bIns="0" lIns="0" spcFirstLastPara="1" rIns="0" wrap="square" tIns="62850">
            <a:spAutoFit/>
          </a:bodyPr>
          <a:lstStyle/>
          <a:p>
            <a:pPr indent="-165100" lvl="0" marL="177800" marR="685800" rtl="0" algn="l">
              <a:lnSpc>
                <a:spcPct val="95833"/>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ETR.Net is an electronic tuberculosis register designed for TB/HIV  surveillance, program monitoring and evaluation.</a:t>
            </a:r>
            <a:endParaRPr sz="1800">
              <a:solidFill>
                <a:schemeClr val="dk1"/>
              </a:solidFill>
              <a:latin typeface="Arial"/>
              <a:ea typeface="Arial"/>
              <a:cs typeface="Arial"/>
              <a:sym typeface="Arial"/>
            </a:endParaRPr>
          </a:p>
          <a:p>
            <a:pPr indent="-165100" lvl="0" marL="177800" marR="977900" rtl="0" algn="l">
              <a:lnSpc>
                <a:spcPct val="95833"/>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It was developed to provide more efficient and useful collection,  compilation, and analysis of TB data on an ongoing basis.</a:t>
            </a:r>
            <a:endParaRPr sz="1800">
              <a:solidFill>
                <a:schemeClr val="dk1"/>
              </a:solidFill>
              <a:latin typeface="Arial"/>
              <a:ea typeface="Arial"/>
              <a:cs typeface="Arial"/>
              <a:sym typeface="Arial"/>
            </a:endParaRPr>
          </a:p>
          <a:p>
            <a:pPr indent="-165100" lvl="0" marL="177800" marR="0" rtl="0" algn="l">
              <a:lnSpc>
                <a:spcPct val="100000"/>
              </a:lnSpc>
              <a:spcBef>
                <a:spcPts val="300"/>
              </a:spcBef>
              <a:spcAft>
                <a:spcPts val="0"/>
              </a:spcAft>
              <a:buClr>
                <a:schemeClr val="dk1"/>
              </a:buClr>
              <a:buSzPts val="1800"/>
              <a:buFont typeface="Arial"/>
              <a:buChar char="•"/>
            </a:pPr>
            <a:r>
              <a:rPr lang="en-GB" sz="1800">
                <a:solidFill>
                  <a:schemeClr val="dk1"/>
                </a:solidFill>
                <a:latin typeface="Arial"/>
                <a:ea typeface="Arial"/>
                <a:cs typeface="Arial"/>
                <a:sym typeface="Arial"/>
              </a:rPr>
              <a:t>ETR.Net is designed to: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800">
              <a:solidFill>
                <a:schemeClr val="dk1"/>
              </a:solidFill>
              <a:latin typeface="Arial"/>
              <a:ea typeface="Arial"/>
              <a:cs typeface="Arial"/>
              <a:sym typeface="Arial"/>
            </a:endParaRPr>
          </a:p>
          <a:p>
            <a:pPr indent="-165100" lvl="0" marL="177800" marR="0" rtl="0" algn="l">
              <a:lnSpc>
                <a:spcPct val="95833"/>
              </a:lnSpc>
              <a:spcBef>
                <a:spcPts val="0"/>
              </a:spcBef>
              <a:spcAft>
                <a:spcPts val="0"/>
              </a:spcAft>
              <a:buClr>
                <a:schemeClr val="dk1"/>
              </a:buClr>
              <a:buSzPts val="1800"/>
              <a:buFont typeface="Noto Sans Symbols"/>
              <a:buChar char="✔"/>
            </a:pPr>
            <a:r>
              <a:rPr lang="en-GB" sz="1800">
                <a:solidFill>
                  <a:schemeClr val="dk1"/>
                </a:solidFill>
                <a:latin typeface="Arial"/>
                <a:ea typeface="Arial"/>
                <a:cs typeface="Arial"/>
                <a:sym typeface="Arial"/>
              </a:rPr>
              <a:t>Capture patient-based information at the district level directly from paper  TB registers</a:t>
            </a:r>
            <a:endParaRPr sz="1800">
              <a:solidFill>
                <a:schemeClr val="dk1"/>
              </a:solidFill>
              <a:latin typeface="Arial"/>
              <a:ea typeface="Arial"/>
              <a:cs typeface="Arial"/>
              <a:sym typeface="Arial"/>
            </a:endParaRPr>
          </a:p>
          <a:p>
            <a:pPr indent="-165100" lvl="0" marL="177800" marR="228600" rtl="0" algn="l">
              <a:lnSpc>
                <a:spcPct val="80000"/>
              </a:lnSpc>
              <a:spcBef>
                <a:spcPts val="800"/>
              </a:spcBef>
              <a:spcAft>
                <a:spcPts val="0"/>
              </a:spcAft>
              <a:buClr>
                <a:schemeClr val="dk1"/>
              </a:buClr>
              <a:buSzPts val="1800"/>
              <a:buFont typeface="Noto Sans Symbols"/>
              <a:buChar char="✔"/>
            </a:pPr>
            <a:r>
              <a:rPr lang="en-GB" sz="1800">
                <a:solidFill>
                  <a:schemeClr val="dk1"/>
                </a:solidFill>
                <a:latin typeface="Arial"/>
                <a:ea typeface="Arial"/>
                <a:cs typeface="Arial"/>
                <a:sym typeface="Arial"/>
              </a:rPr>
              <a:t>Generate standard cohort reports, line listings and data quality checks  which reflect WHO DOTS Strategy</a:t>
            </a:r>
            <a:endParaRPr sz="1800">
              <a:solidFill>
                <a:schemeClr val="dk1"/>
              </a:solidFill>
              <a:latin typeface="Arial"/>
              <a:ea typeface="Arial"/>
              <a:cs typeface="Arial"/>
              <a:sym typeface="Arial"/>
            </a:endParaRPr>
          </a:p>
          <a:p>
            <a:pPr indent="-241300" lvl="0" marL="254000" marR="0" rtl="0" algn="l">
              <a:lnSpc>
                <a:spcPct val="100000"/>
              </a:lnSpc>
              <a:spcBef>
                <a:spcPts val="300"/>
              </a:spcBef>
              <a:spcAft>
                <a:spcPts val="0"/>
              </a:spcAft>
              <a:buClr>
                <a:schemeClr val="dk1"/>
              </a:buClr>
              <a:buSzPts val="1800"/>
              <a:buFont typeface="Noto Sans Symbols"/>
              <a:buChar char="✔"/>
            </a:pPr>
            <a:r>
              <a:rPr lang="en-GB" sz="1800">
                <a:solidFill>
                  <a:schemeClr val="dk1"/>
                </a:solidFill>
                <a:latin typeface="Arial"/>
                <a:ea typeface="Arial"/>
                <a:cs typeface="Arial"/>
                <a:sym typeface="Arial"/>
              </a:rPr>
              <a:t>Enable staff to monitor and evaluate TB programs</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687704" y="423533"/>
            <a:ext cx="5565457"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Electronic Tuberculosis	Register</a:t>
            </a:r>
            <a:endParaRPr sz="3000">
              <a:latin typeface="Arial"/>
              <a:ea typeface="Arial"/>
              <a:cs typeface="Arial"/>
              <a:sym typeface="Arial"/>
            </a:endParaRPr>
          </a:p>
        </p:txBody>
      </p:sp>
      <p:sp>
        <p:nvSpPr>
          <p:cNvPr id="400" name="Google Shape;400;p54"/>
          <p:cNvSpPr txBox="1"/>
          <p:nvPr/>
        </p:nvSpPr>
        <p:spPr>
          <a:xfrm>
            <a:off x="687704" y="1279572"/>
            <a:ext cx="3092768" cy="2484596"/>
          </a:xfrm>
          <a:prstGeom prst="rect">
            <a:avLst/>
          </a:prstGeom>
          <a:noFill/>
          <a:ln>
            <a:noFill/>
          </a:ln>
        </p:spPr>
        <p:txBody>
          <a:bodyPr anchorCtr="0" anchor="t" bIns="0" lIns="0" spcFirstLastPara="1" rIns="0" wrap="square" tIns="62850">
            <a:spAutoFit/>
          </a:bodyPr>
          <a:lstStyle/>
          <a:p>
            <a:pPr indent="0" lvl="0" marL="12700" marR="0" rtl="0" algn="l">
              <a:lnSpc>
                <a:spcPct val="95833"/>
              </a:lnSpc>
              <a:spcBef>
                <a:spcPts val="0"/>
              </a:spcBef>
              <a:spcAft>
                <a:spcPts val="0"/>
              </a:spcAft>
              <a:buNone/>
            </a:pPr>
            <a:r>
              <a:rPr lang="en-GB" sz="1800">
                <a:solidFill>
                  <a:schemeClr val="dk1"/>
                </a:solidFill>
                <a:latin typeface="Arial"/>
                <a:ea typeface="Arial"/>
                <a:cs typeface="Arial"/>
                <a:sym typeface="Arial"/>
              </a:rPr>
              <a:t>ETR.Net has been introduced,  tested or implemented in the  following countries:</a:t>
            </a:r>
            <a:endParaRPr sz="1800">
              <a:solidFill>
                <a:schemeClr val="dk1"/>
              </a:solidFill>
              <a:latin typeface="Arial"/>
              <a:ea typeface="Arial"/>
              <a:cs typeface="Arial"/>
              <a:sym typeface="Arial"/>
            </a:endParaRPr>
          </a:p>
          <a:p>
            <a:pPr indent="-139700" lvl="0" marL="215900" marR="0" rtl="0" algn="l">
              <a:lnSpc>
                <a:spcPct val="107916"/>
              </a:lnSpc>
              <a:spcBef>
                <a:spcPts val="1300"/>
              </a:spcBef>
              <a:spcAft>
                <a:spcPts val="0"/>
              </a:spcAft>
              <a:buClr>
                <a:schemeClr val="dk1"/>
              </a:buClr>
              <a:buSzPts val="1800"/>
              <a:buFont typeface="Arial"/>
              <a:buChar char="-"/>
            </a:pPr>
            <a:r>
              <a:rPr lang="en-GB" sz="1800">
                <a:solidFill>
                  <a:schemeClr val="dk1"/>
                </a:solidFill>
                <a:latin typeface="Arial"/>
                <a:ea typeface="Arial"/>
                <a:cs typeface="Arial"/>
                <a:sym typeface="Arial"/>
              </a:rPr>
              <a:t>Botswana</a:t>
            </a:r>
            <a:endParaRPr sz="1800">
              <a:solidFill>
                <a:schemeClr val="dk1"/>
              </a:solidFill>
              <a:latin typeface="Arial"/>
              <a:ea typeface="Arial"/>
              <a:cs typeface="Arial"/>
              <a:sym typeface="Arial"/>
            </a:endParaRPr>
          </a:p>
          <a:p>
            <a:pPr indent="-139700" lvl="0" marL="215900" marR="0" rtl="0" algn="l">
              <a:lnSpc>
                <a:spcPct val="96041"/>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Guatemala</a:t>
            </a:r>
            <a:endParaRPr sz="1800">
              <a:solidFill>
                <a:schemeClr val="dk1"/>
              </a:solidFill>
              <a:latin typeface="Arial"/>
              <a:ea typeface="Arial"/>
              <a:cs typeface="Arial"/>
              <a:sym typeface="Arial"/>
            </a:endParaRPr>
          </a:p>
          <a:p>
            <a:pPr indent="-139700" lvl="0" marL="215900" marR="0" rtl="0" algn="l">
              <a:lnSpc>
                <a:spcPct val="96041"/>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Mozambique</a:t>
            </a:r>
            <a:endParaRPr sz="1800">
              <a:solidFill>
                <a:schemeClr val="dk1"/>
              </a:solidFill>
              <a:latin typeface="Arial"/>
              <a:ea typeface="Arial"/>
              <a:cs typeface="Arial"/>
              <a:sym typeface="Arial"/>
            </a:endParaRPr>
          </a:p>
          <a:p>
            <a:pPr indent="-139700" lvl="0" marL="215900" marR="0" rtl="0" algn="l">
              <a:lnSpc>
                <a:spcPct val="96041"/>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Namibia</a:t>
            </a:r>
            <a:endParaRPr sz="1800">
              <a:solidFill>
                <a:schemeClr val="dk1"/>
              </a:solidFill>
              <a:latin typeface="Arial"/>
              <a:ea typeface="Arial"/>
              <a:cs typeface="Arial"/>
              <a:sym typeface="Arial"/>
            </a:endParaRPr>
          </a:p>
          <a:p>
            <a:pPr indent="-139700" lvl="0" marL="215900" marR="0" rtl="0" algn="l">
              <a:lnSpc>
                <a:spcPct val="96041"/>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South Africa</a:t>
            </a:r>
            <a:endParaRPr sz="1800">
              <a:solidFill>
                <a:schemeClr val="dk1"/>
              </a:solidFill>
              <a:latin typeface="Arial"/>
              <a:ea typeface="Arial"/>
              <a:cs typeface="Arial"/>
              <a:sym typeface="Arial"/>
            </a:endParaRPr>
          </a:p>
          <a:p>
            <a:pPr indent="-139700" lvl="0" marL="215900" marR="0" rtl="0" algn="l">
              <a:lnSpc>
                <a:spcPct val="95208"/>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Swaziland</a:t>
            </a:r>
            <a:endParaRPr sz="1800">
              <a:solidFill>
                <a:schemeClr val="dk1"/>
              </a:solidFill>
              <a:latin typeface="Arial"/>
              <a:ea typeface="Arial"/>
              <a:cs typeface="Arial"/>
              <a:sym typeface="Arial"/>
            </a:endParaRPr>
          </a:p>
          <a:p>
            <a:pPr indent="-127000" lvl="0" marL="203200" marR="0" rtl="0" algn="l">
              <a:lnSpc>
                <a:spcPct val="107291"/>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Tanzania</a:t>
            </a:r>
            <a:endParaRPr sz="1800">
              <a:solidFill>
                <a:schemeClr val="dk1"/>
              </a:solidFill>
              <a:latin typeface="Arial"/>
              <a:ea typeface="Arial"/>
              <a:cs typeface="Arial"/>
              <a:sym typeface="Arial"/>
            </a:endParaRPr>
          </a:p>
        </p:txBody>
      </p:sp>
      <p:sp>
        <p:nvSpPr>
          <p:cNvPr id="401" name="Google Shape;401;p54"/>
          <p:cNvSpPr/>
          <p:nvPr/>
        </p:nvSpPr>
        <p:spPr>
          <a:xfrm>
            <a:off x="5261228" y="1315592"/>
            <a:ext cx="3080384" cy="25294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687704" y="499658"/>
            <a:ext cx="4867751"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Global Surveillance Systems</a:t>
            </a:r>
            <a:endParaRPr sz="3000">
              <a:latin typeface="Arial"/>
              <a:ea typeface="Arial"/>
              <a:cs typeface="Arial"/>
              <a:sym typeface="Arial"/>
            </a:endParaRPr>
          </a:p>
        </p:txBody>
      </p:sp>
      <p:sp>
        <p:nvSpPr>
          <p:cNvPr id="407" name="Google Shape;407;p55"/>
          <p:cNvSpPr txBox="1"/>
          <p:nvPr/>
        </p:nvSpPr>
        <p:spPr>
          <a:xfrm>
            <a:off x="687704" y="1127125"/>
            <a:ext cx="7680960" cy="3484721"/>
          </a:xfrm>
          <a:prstGeom prst="rect">
            <a:avLst/>
          </a:prstGeom>
          <a:noFill/>
          <a:ln>
            <a:noFill/>
          </a:ln>
        </p:spPr>
        <p:txBody>
          <a:bodyPr anchorCtr="0" anchor="t" bIns="0" lIns="0" spcFirstLastPara="1" rIns="0" wrap="square" tIns="40475">
            <a:spAutoFit/>
          </a:bodyPr>
          <a:lstStyle/>
          <a:p>
            <a:pPr indent="-165100" lvl="0" marL="177800" marR="355600" rtl="0" algn="l">
              <a:lnSpc>
                <a:spcPct val="107916"/>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WHO division known as the Global Health Observatory (GHO) compile  data on the state of health around the world</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GHO collects data by censes, surveys, and vital registration systems</a:t>
            </a:r>
            <a:endParaRPr sz="1100"/>
          </a:p>
          <a:p>
            <a:pPr indent="-165100" lvl="0" marL="177800" marR="74930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Centers for Disease Control and Prevention (CDC) Global Disease  Detection (GDD) Program operates via WHO regional centres</a:t>
            </a:r>
            <a:endParaRPr sz="1800">
              <a:solidFill>
                <a:schemeClr val="dk1"/>
              </a:solidFill>
              <a:latin typeface="Arial"/>
              <a:ea typeface="Arial"/>
              <a:cs typeface="Arial"/>
              <a:sym typeface="Arial"/>
            </a:endParaRPr>
          </a:p>
          <a:p>
            <a:pPr indent="-165100" lvl="0" marL="177800" marR="0" rtl="0" algn="l">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The centres are responsible for disease surveillance and response in their  respective areas</a:t>
            </a:r>
            <a:endParaRPr sz="1800">
              <a:solidFill>
                <a:schemeClr val="dk1"/>
              </a:solidFill>
              <a:latin typeface="Arial"/>
              <a:ea typeface="Arial"/>
              <a:cs typeface="Arial"/>
              <a:sym typeface="Arial"/>
            </a:endParaRPr>
          </a:p>
          <a:p>
            <a:pPr indent="-165100" lvl="0" marL="177800" marR="469900" rtl="0" algn="just">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The regional centres are interconnected via the Global Outbreak Alert  Response Network (GOARN), and they report to the GDD operations  centre at CDC headquarters in Atlanta</a:t>
            </a:r>
            <a:endParaRPr sz="1800">
              <a:solidFill>
                <a:schemeClr val="dk1"/>
              </a:solidFill>
              <a:latin typeface="Arial"/>
              <a:ea typeface="Arial"/>
              <a:cs typeface="Arial"/>
              <a:sym typeface="Arial"/>
            </a:endParaRPr>
          </a:p>
          <a:p>
            <a:pPr indent="-165100" lvl="0" marL="177800" marR="342900" rtl="0" algn="just">
              <a:lnSpc>
                <a:spcPct val="107916"/>
              </a:lnSpc>
              <a:spcBef>
                <a:spcPts val="800"/>
              </a:spcBef>
              <a:spcAft>
                <a:spcPts val="0"/>
              </a:spcAft>
              <a:buClr>
                <a:schemeClr val="dk1"/>
              </a:buClr>
              <a:buSzPts val="1800"/>
              <a:buFont typeface="Arial"/>
              <a:buChar char="•"/>
            </a:pPr>
            <a:r>
              <a:rPr lang="en-GB" sz="1800">
                <a:solidFill>
                  <a:schemeClr val="dk1"/>
                </a:solidFill>
                <a:latin typeface="Arial"/>
                <a:ea typeface="Arial"/>
                <a:cs typeface="Arial"/>
                <a:sym typeface="Arial"/>
              </a:rPr>
              <a:t>GDD responds to high-profile public health events such as Ebola, polio  eradication, MERS-CoV, cholera, Nipah virus etc.</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1" name="Shape 411"/>
        <p:cNvGrpSpPr/>
        <p:nvPr/>
      </p:nvGrpSpPr>
      <p:grpSpPr>
        <a:xfrm>
          <a:off x="0" y="0"/>
          <a:ext cx="0" cy="0"/>
          <a:chOff x="0" y="0"/>
          <a:chExt cx="0" cy="0"/>
        </a:xfrm>
      </p:grpSpPr>
      <p:sp>
        <p:nvSpPr>
          <p:cNvPr id="412" name="Google Shape;412;p56"/>
          <p:cNvSpPr txBox="1"/>
          <p:nvPr>
            <p:ph type="title"/>
          </p:nvPr>
        </p:nvSpPr>
        <p:spPr>
          <a:xfrm>
            <a:off x="687704" y="189212"/>
            <a:ext cx="4480560"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GB" sz="3000"/>
              <a:t>Location of CDC GDD Centers</a:t>
            </a:r>
            <a:endParaRPr sz="3000"/>
          </a:p>
        </p:txBody>
      </p:sp>
      <p:sp>
        <p:nvSpPr>
          <p:cNvPr id="413" name="Google Shape;413;p56"/>
          <p:cNvSpPr/>
          <p:nvPr/>
        </p:nvSpPr>
        <p:spPr>
          <a:xfrm>
            <a:off x="381761" y="674370"/>
            <a:ext cx="8342747" cy="40454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7" name="Shape 417"/>
        <p:cNvGrpSpPr/>
        <p:nvPr/>
      </p:nvGrpSpPr>
      <p:grpSpPr>
        <a:xfrm>
          <a:off x="0" y="0"/>
          <a:ext cx="0" cy="0"/>
          <a:chOff x="0" y="0"/>
          <a:chExt cx="0" cy="0"/>
        </a:xfrm>
      </p:grpSpPr>
      <p:sp>
        <p:nvSpPr>
          <p:cNvPr id="418" name="Google Shape;418;p57"/>
          <p:cNvSpPr txBox="1"/>
          <p:nvPr>
            <p:ph type="title"/>
          </p:nvPr>
        </p:nvSpPr>
        <p:spPr>
          <a:xfrm>
            <a:off x="687704" y="254475"/>
            <a:ext cx="4867751"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Global Surveillance Systems</a:t>
            </a:r>
            <a:endParaRPr sz="3000">
              <a:latin typeface="Arial"/>
              <a:ea typeface="Arial"/>
              <a:cs typeface="Arial"/>
              <a:sym typeface="Arial"/>
            </a:endParaRPr>
          </a:p>
        </p:txBody>
      </p:sp>
      <p:sp>
        <p:nvSpPr>
          <p:cNvPr id="419" name="Google Shape;419;p57"/>
          <p:cNvSpPr txBox="1"/>
          <p:nvPr/>
        </p:nvSpPr>
        <p:spPr>
          <a:xfrm>
            <a:off x="687704" y="1360836"/>
            <a:ext cx="7724299" cy="882015"/>
          </a:xfrm>
          <a:prstGeom prst="rect">
            <a:avLst/>
          </a:prstGeom>
          <a:noFill/>
          <a:ln>
            <a:noFill/>
          </a:ln>
        </p:spPr>
        <p:txBody>
          <a:bodyPr anchorCtr="0" anchor="t" bIns="0" lIns="0" spcFirstLastPara="1" rIns="0" wrap="square" tIns="40475">
            <a:spAutoFit/>
          </a:bodyPr>
          <a:lstStyle/>
          <a:p>
            <a:pPr indent="-165100" lvl="0" marL="177800" marR="0" rtl="0" algn="l">
              <a:lnSpc>
                <a:spcPct val="107916"/>
              </a:lnSpc>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International Society of Infectious Diseases (ISID) surveillance programs  gather and share vital information amongst the international ID community.</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The following are some of the ISID surveillance partnership:</a:t>
            </a:r>
            <a:endParaRPr sz="1800">
              <a:solidFill>
                <a:schemeClr val="dk1"/>
              </a:solidFill>
              <a:latin typeface="Arial"/>
              <a:ea typeface="Arial"/>
              <a:cs typeface="Arial"/>
              <a:sym typeface="Arial"/>
            </a:endParaRPr>
          </a:p>
        </p:txBody>
      </p:sp>
      <p:sp>
        <p:nvSpPr>
          <p:cNvPr id="420" name="Google Shape;420;p57"/>
          <p:cNvSpPr txBox="1"/>
          <p:nvPr/>
        </p:nvSpPr>
        <p:spPr>
          <a:xfrm>
            <a:off x="687704" y="4058317"/>
            <a:ext cx="233362" cy="29337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800">
                <a:solidFill>
                  <a:schemeClr val="dk1"/>
                </a:solidFill>
                <a:latin typeface="Arial"/>
                <a:ea typeface="Arial"/>
                <a:cs typeface="Arial"/>
                <a:sym typeface="Arial"/>
              </a:rPr>
              <a:t>iii.</a:t>
            </a:r>
            <a:endParaRPr sz="1800">
              <a:solidFill>
                <a:schemeClr val="dk1"/>
              </a:solidFill>
              <a:latin typeface="Arial"/>
              <a:ea typeface="Arial"/>
              <a:cs typeface="Arial"/>
              <a:sym typeface="Arial"/>
            </a:endParaRPr>
          </a:p>
        </p:txBody>
      </p:sp>
      <p:sp>
        <p:nvSpPr>
          <p:cNvPr id="421" name="Google Shape;421;p57"/>
          <p:cNvSpPr txBox="1"/>
          <p:nvPr/>
        </p:nvSpPr>
        <p:spPr>
          <a:xfrm>
            <a:off x="687704" y="2634138"/>
            <a:ext cx="7667625" cy="1964531"/>
          </a:xfrm>
          <a:prstGeom prst="rect">
            <a:avLst/>
          </a:prstGeom>
          <a:noFill/>
          <a:ln>
            <a:noFill/>
          </a:ln>
        </p:spPr>
        <p:txBody>
          <a:bodyPr anchorCtr="0" anchor="t" bIns="0" lIns="0" spcFirstLastPara="1" rIns="0" wrap="square" tIns="40475">
            <a:spAutoFit/>
          </a:bodyPr>
          <a:lstStyle/>
          <a:p>
            <a:pPr indent="-431800" lvl="0" marL="444500" marR="0" rtl="0" algn="l">
              <a:lnSpc>
                <a:spcPct val="107916"/>
              </a:lnSpc>
              <a:spcBef>
                <a:spcPts val="0"/>
              </a:spcBef>
              <a:spcAft>
                <a:spcPts val="0"/>
              </a:spcAft>
              <a:buClr>
                <a:schemeClr val="dk1"/>
              </a:buClr>
              <a:buSzPts val="1800"/>
              <a:buFont typeface="Arial"/>
              <a:buAutoNum type="romanLcPeriod"/>
            </a:pPr>
            <a:r>
              <a:rPr lang="en-GB" sz="1800">
                <a:solidFill>
                  <a:schemeClr val="dk1"/>
                </a:solidFill>
                <a:latin typeface="Arial"/>
                <a:ea typeface="Arial"/>
                <a:cs typeface="Arial"/>
                <a:sym typeface="Arial"/>
              </a:rPr>
              <a:t>The Program for Monitoring Emerging Diseases (ProMED): An internet-  based reporting system dedicated to the rapid global dissemination of  information on outbreaks of IDs and acute exposures to toxins</a:t>
            </a:r>
            <a:endParaRPr sz="1800">
              <a:solidFill>
                <a:schemeClr val="dk1"/>
              </a:solidFill>
              <a:latin typeface="Arial"/>
              <a:ea typeface="Arial"/>
              <a:cs typeface="Arial"/>
              <a:sym typeface="Arial"/>
            </a:endParaRPr>
          </a:p>
          <a:p>
            <a:pPr indent="-431800" lvl="0" marL="444500" marR="254000" rtl="0" algn="l">
              <a:lnSpc>
                <a:spcPct val="107916"/>
              </a:lnSpc>
              <a:spcBef>
                <a:spcPts val="800"/>
              </a:spcBef>
              <a:spcAft>
                <a:spcPts val="0"/>
              </a:spcAft>
              <a:buClr>
                <a:schemeClr val="dk1"/>
              </a:buClr>
              <a:buSzPts val="1800"/>
              <a:buFont typeface="Arial"/>
              <a:buAutoNum type="romanLcPeriod"/>
            </a:pPr>
            <a:r>
              <a:rPr lang="en-GB" sz="1800">
                <a:solidFill>
                  <a:schemeClr val="dk1"/>
                </a:solidFill>
                <a:latin typeface="Arial"/>
                <a:ea typeface="Arial"/>
                <a:cs typeface="Arial"/>
                <a:sym typeface="Arial"/>
              </a:rPr>
              <a:t>Mapping the risk of international infectious disease spread (MRIIDS):  Tool to estimate and visualize risks posed by outbreak events</a:t>
            </a:r>
            <a:endParaRPr sz="1800">
              <a:solidFill>
                <a:schemeClr val="dk1"/>
              </a:solidFill>
              <a:latin typeface="Arial"/>
              <a:ea typeface="Arial"/>
              <a:cs typeface="Arial"/>
              <a:sym typeface="Arial"/>
            </a:endParaRPr>
          </a:p>
          <a:p>
            <a:pPr indent="0" lvl="0" marL="444500" marR="127000" rtl="0" algn="l">
              <a:lnSpc>
                <a:spcPct val="107916"/>
              </a:lnSpc>
              <a:spcBef>
                <a:spcPts val="800"/>
              </a:spcBef>
              <a:spcAft>
                <a:spcPts val="0"/>
              </a:spcAft>
              <a:buNone/>
            </a:pPr>
            <a:r>
              <a:rPr lang="en-GB" sz="1800">
                <a:solidFill>
                  <a:schemeClr val="dk1"/>
                </a:solidFill>
                <a:latin typeface="Arial"/>
                <a:ea typeface="Arial"/>
                <a:cs typeface="Arial"/>
                <a:sym typeface="Arial"/>
              </a:rPr>
              <a:t>EpiCore:	An innovative ID surveillance program dedicated to enabling  faster verification of outbreaks around the globe</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1356237" y="405601"/>
            <a:ext cx="5777388"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Goal of Public Health Surveillance</a:t>
            </a:r>
            <a:endParaRPr sz="3000">
              <a:latin typeface="Arial"/>
              <a:ea typeface="Arial"/>
              <a:cs typeface="Arial"/>
              <a:sym typeface="Arial"/>
            </a:endParaRPr>
          </a:p>
        </p:txBody>
      </p:sp>
      <p:sp>
        <p:nvSpPr>
          <p:cNvPr id="112" name="Google Shape;112;p22"/>
          <p:cNvSpPr txBox="1"/>
          <p:nvPr/>
        </p:nvSpPr>
        <p:spPr>
          <a:xfrm>
            <a:off x="992192" y="1491832"/>
            <a:ext cx="6951658" cy="1127232"/>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12700" marR="0" rtl="0" algn="l">
              <a:lnSpc>
                <a:spcPct val="100000"/>
              </a:lnSpc>
              <a:spcBef>
                <a:spcPts val="100"/>
              </a:spcBef>
              <a:spcAft>
                <a:spcPts val="0"/>
              </a:spcAft>
              <a:buNone/>
            </a:pPr>
            <a:r>
              <a:rPr b="0" i="0" lang="en-GB" sz="1800" u="none" cap="none" strike="noStrike">
                <a:solidFill>
                  <a:schemeClr val="dk1"/>
                </a:solidFill>
                <a:latin typeface="Arial"/>
                <a:ea typeface="Arial"/>
                <a:cs typeface="Arial"/>
                <a:sym typeface="Arial"/>
              </a:rPr>
              <a:t>Provide information that can be used for health action by public  health personnel, government leaders, and the public to guide  public health policy and programs</a:t>
            </a:r>
            <a:endParaRPr b="0" i="0" sz="1800" u="none" cap="none" strike="noStrike">
              <a:solidFill>
                <a:schemeClr val="dk1"/>
              </a:solidFill>
              <a:latin typeface="Arial"/>
              <a:ea typeface="Arial"/>
              <a:cs typeface="Arial"/>
              <a:sym typeface="Arial"/>
            </a:endParaRPr>
          </a:p>
        </p:txBody>
      </p:sp>
      <p:sp>
        <p:nvSpPr>
          <p:cNvPr id="113" name="Google Shape;113;p22"/>
          <p:cNvSpPr txBox="1"/>
          <p:nvPr/>
        </p:nvSpPr>
        <p:spPr>
          <a:xfrm>
            <a:off x="1430654" y="4590197"/>
            <a:ext cx="5611654" cy="24765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b="0" i="0" lang="en-GB" sz="800" u="none" cap="none" strike="noStrike">
                <a:solidFill>
                  <a:schemeClr val="dk1"/>
                </a:solidFill>
                <a:latin typeface="Calibri"/>
                <a:ea typeface="Calibri"/>
                <a:cs typeface="Calibri"/>
                <a:sym typeface="Calibri"/>
              </a:rPr>
              <a:t>Smith PF, Hadler JL, Stanbury M, et al. Blueprint version 2.0: updating public health surveillance for the 21st century. J Public Health Manag Pract  2013;19:231–9.</a:t>
            </a:r>
            <a:endParaRPr b="0" i="0" sz="800" u="none" cap="none" strike="noStrike">
              <a:solidFill>
                <a:schemeClr val="dk1"/>
              </a:solidFill>
              <a:latin typeface="Calibri"/>
              <a:ea typeface="Calibri"/>
              <a:cs typeface="Calibri"/>
              <a:sym typeface="Calibri"/>
            </a:endParaRPr>
          </a:p>
        </p:txBody>
      </p:sp>
      <p:sp>
        <p:nvSpPr>
          <p:cNvPr id="114" name="Google Shape;114;p22"/>
          <p:cNvSpPr txBox="1"/>
          <p:nvPr/>
        </p:nvSpPr>
        <p:spPr>
          <a:xfrm>
            <a:off x="7545800" y="4733353"/>
            <a:ext cx="82867"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900" u="none" cap="none" strike="noStrike">
                <a:solidFill>
                  <a:srgbClr val="888888"/>
                </a:solidFill>
                <a:latin typeface="Arial"/>
                <a:ea typeface="Arial"/>
                <a:cs typeface="Arial"/>
                <a:sym typeface="Arial"/>
              </a:rPr>
              <a:t>4</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58"/>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7" name="Google Shape;427;p58"/>
          <p:cNvSpPr txBox="1"/>
          <p:nvPr>
            <p:ph type="title"/>
          </p:nvPr>
        </p:nvSpPr>
        <p:spPr>
          <a:xfrm>
            <a:off x="6950932" y="1517332"/>
            <a:ext cx="1852218" cy="2134552"/>
          </a:xfrm>
          <a:prstGeom prst="rect">
            <a:avLst/>
          </a:prstGeom>
          <a:noFill/>
          <a:ln>
            <a:noFill/>
          </a:ln>
        </p:spPr>
        <p:txBody>
          <a:bodyPr anchorCtr="0" anchor="ctr" bIns="34275" lIns="68575" spcFirstLastPara="1" rIns="68575" wrap="square" tIns="34275">
            <a:normAutofit/>
          </a:bodyPr>
          <a:lstStyle/>
          <a:p>
            <a:pPr indent="0" lvl="0" marL="12700" rtl="0" algn="l">
              <a:lnSpc>
                <a:spcPct val="90000"/>
              </a:lnSpc>
              <a:spcBef>
                <a:spcPts val="0"/>
              </a:spcBef>
              <a:spcAft>
                <a:spcPts val="0"/>
              </a:spcAft>
              <a:buNone/>
            </a:pPr>
            <a:r>
              <a:rPr lang="en-GB" sz="2800">
                <a:solidFill>
                  <a:schemeClr val="dk1"/>
                </a:solidFill>
                <a:latin typeface="Calibri"/>
                <a:ea typeface="Calibri"/>
                <a:cs typeface="Calibri"/>
                <a:sym typeface="Calibri"/>
              </a:rPr>
              <a:t>Situation Report (WHO)</a:t>
            </a:r>
            <a:endParaRPr sz="2800">
              <a:solidFill>
                <a:schemeClr val="dk1"/>
              </a:solidFill>
              <a:latin typeface="Calibri"/>
              <a:ea typeface="Calibri"/>
              <a:cs typeface="Calibri"/>
              <a:sym typeface="Calibri"/>
            </a:endParaRPr>
          </a:p>
        </p:txBody>
      </p:sp>
      <p:sp>
        <p:nvSpPr>
          <p:cNvPr id="428" name="Google Shape;428;p58"/>
          <p:cNvSpPr txBox="1"/>
          <p:nvPr/>
        </p:nvSpPr>
        <p:spPr>
          <a:xfrm>
            <a:off x="6950931" y="3814763"/>
            <a:ext cx="1834849" cy="883723"/>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None/>
            </a:pPr>
            <a:r>
              <a:rPr b="1" lang="en-GB" sz="1100">
                <a:solidFill>
                  <a:schemeClr val="dk1"/>
                </a:solidFill>
                <a:latin typeface="Calibri"/>
                <a:ea typeface="Calibri"/>
                <a:cs typeface="Calibri"/>
                <a:sym typeface="Calibri"/>
              </a:rPr>
              <a:t>Number of confirmed COVID-19 cases reported in the last seven days by country, territory or area, 5July to 11 July</a:t>
            </a:r>
            <a:endParaRPr sz="1100">
              <a:solidFill>
                <a:schemeClr val="dk1"/>
              </a:solidFill>
              <a:latin typeface="Calibri"/>
              <a:ea typeface="Calibri"/>
              <a:cs typeface="Calibri"/>
              <a:sym typeface="Calibri"/>
            </a:endParaRPr>
          </a:p>
        </p:txBody>
      </p:sp>
      <p:sp>
        <p:nvSpPr>
          <p:cNvPr id="429" name="Google Shape;429;p58"/>
          <p:cNvSpPr/>
          <p:nvPr/>
        </p:nvSpPr>
        <p:spPr>
          <a:xfrm rot="-5400000">
            <a:off x="2575480" y="-620425"/>
            <a:ext cx="1286608" cy="6437566"/>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0" name="Google Shape;430;p58"/>
          <p:cNvSpPr/>
          <p:nvPr/>
        </p:nvSpPr>
        <p:spPr>
          <a:xfrm>
            <a:off x="226564" y="498231"/>
            <a:ext cx="6061974" cy="4200255"/>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A close up of a map&#10;&#10;Description automatically generated" id="431" name="Google Shape;431;p58"/>
          <p:cNvPicPr preferRelativeResize="0"/>
          <p:nvPr/>
        </p:nvPicPr>
        <p:blipFill rotWithShape="1">
          <a:blip r:embed="rId3">
            <a:alphaModFix/>
          </a:blip>
          <a:srcRect b="0" l="0" r="0" t="0"/>
          <a:stretch/>
        </p:blipFill>
        <p:spPr>
          <a:xfrm>
            <a:off x="408928" y="929287"/>
            <a:ext cx="5706228" cy="3338143"/>
          </a:xfrm>
          <a:prstGeom prst="rect">
            <a:avLst/>
          </a:prstGeom>
          <a:noFill/>
          <a:ln>
            <a:noFill/>
          </a:ln>
        </p:spPr>
      </p:pic>
      <p:sp>
        <p:nvSpPr>
          <p:cNvPr id="432" name="Google Shape;432;p58"/>
          <p:cNvSpPr/>
          <p:nvPr/>
        </p:nvSpPr>
        <p:spPr>
          <a:xfrm rot="5400000">
            <a:off x="5962835" y="2544073"/>
            <a:ext cx="1289304" cy="114287"/>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59"/>
          <p:cNvSpPr txBox="1"/>
          <p:nvPr>
            <p:ph type="title"/>
          </p:nvPr>
        </p:nvSpPr>
        <p:spPr>
          <a:xfrm>
            <a:off x="687704" y="225902"/>
            <a:ext cx="5798344" cy="52244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0" lang="en-GB" sz="3300">
                <a:solidFill>
                  <a:srgbClr val="001F5F"/>
                </a:solidFill>
                <a:latin typeface="Arial"/>
                <a:ea typeface="Arial"/>
                <a:cs typeface="Arial"/>
                <a:sym typeface="Arial"/>
              </a:rPr>
              <a:t>Disease outbreak news (WHO)</a:t>
            </a:r>
            <a:endParaRPr sz="3300">
              <a:latin typeface="Arial"/>
              <a:ea typeface="Arial"/>
              <a:cs typeface="Arial"/>
              <a:sym typeface="Arial"/>
            </a:endParaRPr>
          </a:p>
        </p:txBody>
      </p:sp>
      <p:sp>
        <p:nvSpPr>
          <p:cNvPr id="438" name="Google Shape;438;p59"/>
          <p:cNvSpPr txBox="1"/>
          <p:nvPr/>
        </p:nvSpPr>
        <p:spPr>
          <a:xfrm>
            <a:off x="687704" y="980987"/>
            <a:ext cx="7399020" cy="3655328"/>
          </a:xfrm>
          <a:prstGeom prst="rect">
            <a:avLst/>
          </a:prstGeom>
          <a:noFill/>
          <a:ln>
            <a:noFill/>
          </a:ln>
        </p:spPr>
        <p:txBody>
          <a:bodyPr anchorCtr="0" anchor="t" bIns="0" lIns="0" spcFirstLastPara="1" rIns="0" wrap="square" tIns="76675">
            <a:spAutoFit/>
          </a:bodyPr>
          <a:lstStyle/>
          <a:p>
            <a:pPr indent="0" lvl="0" marL="12700" marR="114300" rtl="0" algn="just">
              <a:lnSpc>
                <a:spcPct val="107916"/>
              </a:lnSpc>
              <a:spcBef>
                <a:spcPts val="0"/>
              </a:spcBef>
              <a:spcAft>
                <a:spcPts val="0"/>
              </a:spcAft>
              <a:buNone/>
            </a:pPr>
            <a:r>
              <a:rPr b="1" lang="en-GB" sz="1800">
                <a:solidFill>
                  <a:schemeClr val="dk1"/>
                </a:solidFill>
                <a:latin typeface="Arial"/>
                <a:ea typeface="Arial"/>
                <a:cs typeface="Arial"/>
                <a:sym typeface="Arial"/>
              </a:rPr>
              <a:t>Middle East respiratory syndrome coronavirus (MERS-CoV) – Saudi Arabia</a:t>
            </a:r>
            <a:endParaRPr sz="1100"/>
          </a:p>
          <a:p>
            <a:pPr indent="0" lvl="0" marL="12700" marR="114300" rtl="0" algn="just">
              <a:lnSpc>
                <a:spcPct val="107916"/>
              </a:lnSpc>
              <a:spcBef>
                <a:spcPts val="800"/>
              </a:spcBef>
              <a:spcAft>
                <a:spcPts val="0"/>
              </a:spcAft>
              <a:buNone/>
            </a:pPr>
            <a:r>
              <a:rPr i="1" lang="en-GB" sz="1800">
                <a:solidFill>
                  <a:schemeClr val="dk1"/>
                </a:solidFill>
                <a:latin typeface="Arial"/>
                <a:ea typeface="Arial"/>
                <a:cs typeface="Arial"/>
                <a:sym typeface="Arial"/>
              </a:rPr>
              <a:t>2 July 2020</a:t>
            </a:r>
            <a:endParaRPr sz="1100"/>
          </a:p>
          <a:p>
            <a:pPr indent="0" lvl="0" marL="12700" marR="114300" rtl="0" algn="just">
              <a:lnSpc>
                <a:spcPct val="107916"/>
              </a:lnSpc>
              <a:spcBef>
                <a:spcPts val="800"/>
              </a:spcBef>
              <a:spcAft>
                <a:spcPts val="0"/>
              </a:spcAft>
              <a:buNone/>
            </a:pPr>
            <a:r>
              <a:rPr lang="en-GB" sz="1800">
                <a:solidFill>
                  <a:schemeClr val="dk1"/>
                </a:solidFill>
                <a:latin typeface="Arial"/>
                <a:ea typeface="Arial"/>
                <a:cs typeface="Arial"/>
                <a:sym typeface="Arial"/>
              </a:rPr>
              <a:t>Between 1 April and 31 May 2020, the National IHR Focal Point of Saudi Arabia reported nine new cases of MERS-CoV infection, including five deaths. </a:t>
            </a:r>
            <a:endParaRPr sz="1100"/>
          </a:p>
          <a:p>
            <a:pPr indent="0" lvl="0" marL="12700" marR="114300" rtl="0" algn="just">
              <a:lnSpc>
                <a:spcPct val="107916"/>
              </a:lnSpc>
              <a:spcBef>
                <a:spcPts val="800"/>
              </a:spcBef>
              <a:spcAft>
                <a:spcPts val="0"/>
              </a:spcAft>
              <a:buNone/>
            </a:pPr>
            <a:r>
              <a:t/>
            </a:r>
            <a:endParaRPr sz="1800">
              <a:solidFill>
                <a:schemeClr val="dk1"/>
              </a:solidFill>
              <a:latin typeface="Arial"/>
              <a:ea typeface="Arial"/>
              <a:cs typeface="Arial"/>
              <a:sym typeface="Arial"/>
            </a:endParaRPr>
          </a:p>
          <a:p>
            <a:pPr indent="0" lvl="0" marL="12700" marR="114300" rtl="0" algn="just">
              <a:lnSpc>
                <a:spcPct val="107916"/>
              </a:lnSpc>
              <a:spcBef>
                <a:spcPts val="800"/>
              </a:spcBef>
              <a:spcAft>
                <a:spcPts val="0"/>
              </a:spcAft>
              <a:buNone/>
            </a:pPr>
            <a:r>
              <a:rPr b="1" lang="en-GB" sz="1800">
                <a:solidFill>
                  <a:schemeClr val="dk1"/>
                </a:solidFill>
                <a:latin typeface="Arial"/>
                <a:ea typeface="Arial"/>
                <a:cs typeface="Arial"/>
                <a:sym typeface="Arial"/>
              </a:rPr>
              <a:t>Ebola virus disease – Democratic Republic of the Congo</a:t>
            </a:r>
            <a:endParaRPr sz="1100"/>
          </a:p>
          <a:p>
            <a:pPr indent="0" lvl="0" marL="12700" marR="114300" rtl="0" algn="just">
              <a:lnSpc>
                <a:spcPct val="107916"/>
              </a:lnSpc>
              <a:spcBef>
                <a:spcPts val="800"/>
              </a:spcBef>
              <a:spcAft>
                <a:spcPts val="0"/>
              </a:spcAft>
              <a:buNone/>
            </a:pPr>
            <a:r>
              <a:rPr i="1" lang="en-GB" sz="1800">
                <a:solidFill>
                  <a:schemeClr val="dk1"/>
                </a:solidFill>
                <a:latin typeface="Arial"/>
                <a:ea typeface="Arial"/>
                <a:cs typeface="Arial"/>
                <a:sym typeface="Arial"/>
              </a:rPr>
              <a:t>26 June 2020</a:t>
            </a:r>
            <a:endParaRPr sz="1100"/>
          </a:p>
          <a:p>
            <a:pPr indent="0" lvl="0" marL="12700" marR="114300" rtl="0" algn="just">
              <a:lnSpc>
                <a:spcPct val="107916"/>
              </a:lnSpc>
              <a:spcBef>
                <a:spcPts val="800"/>
              </a:spcBef>
              <a:spcAft>
                <a:spcPts val="0"/>
              </a:spcAft>
              <a:buNone/>
            </a:pPr>
            <a:r>
              <a:rPr lang="en-GB" sz="1800">
                <a:solidFill>
                  <a:schemeClr val="dk1"/>
                </a:solidFill>
                <a:latin typeface="Arial"/>
                <a:ea typeface="Arial"/>
                <a:cs typeface="Arial"/>
                <a:sym typeface="Arial"/>
              </a:rPr>
              <a:t>On 25 June 2020, the Minister of Health of the Democratic Republic of the Congo declared the end of the Ebola Virus Disease (EVD) outbreak in North Kivu, Ituri and South Kivu Provinces . </a:t>
            </a:r>
            <a:endParaRPr sz="1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687704" y="499658"/>
            <a:ext cx="2915603"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latin typeface="Arial"/>
                <a:ea typeface="Arial"/>
                <a:cs typeface="Arial"/>
                <a:sym typeface="Arial"/>
              </a:rPr>
              <a:t>Acknowledgment</a:t>
            </a:r>
            <a:endParaRPr sz="3000">
              <a:latin typeface="Arial"/>
              <a:ea typeface="Arial"/>
              <a:cs typeface="Arial"/>
              <a:sym typeface="Arial"/>
            </a:endParaRPr>
          </a:p>
        </p:txBody>
      </p:sp>
      <p:sp>
        <p:nvSpPr>
          <p:cNvPr id="444" name="Google Shape;444;p60"/>
          <p:cNvSpPr/>
          <p:nvPr/>
        </p:nvSpPr>
        <p:spPr>
          <a:xfrm>
            <a:off x="1978533" y="1664208"/>
            <a:ext cx="1899665" cy="7143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5" name="Google Shape;445;p60"/>
          <p:cNvSpPr/>
          <p:nvPr/>
        </p:nvSpPr>
        <p:spPr>
          <a:xfrm>
            <a:off x="4899661" y="1685828"/>
            <a:ext cx="1643543" cy="6140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6" name="Google Shape;446;p60"/>
          <p:cNvSpPr/>
          <p:nvPr/>
        </p:nvSpPr>
        <p:spPr>
          <a:xfrm>
            <a:off x="1978533" y="3179825"/>
            <a:ext cx="1633346" cy="85610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7" name="Google Shape;447;p60"/>
          <p:cNvSpPr/>
          <p:nvPr/>
        </p:nvSpPr>
        <p:spPr>
          <a:xfrm>
            <a:off x="4890896" y="3179825"/>
            <a:ext cx="1904237" cy="12641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23"/>
          <p:cNvSpPr txBox="1"/>
          <p:nvPr/>
        </p:nvSpPr>
        <p:spPr>
          <a:xfrm>
            <a:off x="823553" y="1140500"/>
            <a:ext cx="6707505" cy="2947511"/>
          </a:xfrm>
          <a:prstGeom prst="rect">
            <a:avLst/>
          </a:prstGeom>
          <a:noFill/>
          <a:ln>
            <a:noFill/>
          </a:ln>
        </p:spPr>
        <p:txBody>
          <a:bodyPr anchorCtr="0" anchor="t" bIns="0" lIns="0" spcFirstLastPara="1" rIns="0" wrap="square" tIns="153350">
            <a:spAutoFit/>
          </a:bodyPr>
          <a:lstStyle/>
          <a:p>
            <a:pPr indent="-165100" lvl="0" marL="1778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Identify patients and their contacts for treatment and intervention</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1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Detect epidemics, health problems, changes in health behaviors</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1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Estimate magnitude and scope of health problems</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1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Measure trends and characterise disease</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1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Monitor changes in infectious and environmental agents</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1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Assess effectiveness of programmes and control measures</a:t>
            </a:r>
            <a:endParaRPr b="0" i="0" sz="1800" u="none" cap="none" strike="noStrike">
              <a:solidFill>
                <a:schemeClr val="dk1"/>
              </a:solidFill>
              <a:latin typeface="Arial"/>
              <a:ea typeface="Arial"/>
              <a:cs typeface="Arial"/>
              <a:sym typeface="Arial"/>
            </a:endParaRPr>
          </a:p>
          <a:p>
            <a:pPr indent="-165100" lvl="0" marL="177800" marR="0" rtl="0" algn="l">
              <a:lnSpc>
                <a:spcPct val="100000"/>
              </a:lnSpc>
              <a:spcBef>
                <a:spcPts val="1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Develop hypotheses and stimulate research</a:t>
            </a:r>
            <a:endParaRPr b="0" i="0" sz="1800" u="none" cap="none" strike="noStrike">
              <a:solidFill>
                <a:schemeClr val="dk1"/>
              </a:solidFill>
              <a:latin typeface="Arial"/>
              <a:ea typeface="Arial"/>
              <a:cs typeface="Arial"/>
              <a:sym typeface="Arial"/>
            </a:endParaRPr>
          </a:p>
        </p:txBody>
      </p:sp>
      <p:sp>
        <p:nvSpPr>
          <p:cNvPr id="120" name="Google Shape;120;p23"/>
          <p:cNvSpPr txBox="1"/>
          <p:nvPr>
            <p:ph type="title"/>
          </p:nvPr>
        </p:nvSpPr>
        <p:spPr>
          <a:xfrm>
            <a:off x="1048928" y="396503"/>
            <a:ext cx="5839777"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Uses of Public Health Surveillance</a:t>
            </a:r>
            <a:endParaRPr sz="3000">
              <a:latin typeface="Arial"/>
              <a:ea typeface="Arial"/>
              <a:cs typeface="Arial"/>
              <a:sym typeface="Arial"/>
            </a:endParaRPr>
          </a:p>
        </p:txBody>
      </p:sp>
      <p:sp>
        <p:nvSpPr>
          <p:cNvPr id="121" name="Google Shape;121;p23"/>
          <p:cNvSpPr txBox="1"/>
          <p:nvPr/>
        </p:nvSpPr>
        <p:spPr>
          <a:xfrm>
            <a:off x="7545800" y="4733353"/>
            <a:ext cx="82867"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900" u="none" cap="none" strike="noStrike">
                <a:solidFill>
                  <a:srgbClr val="888888"/>
                </a:solidFill>
                <a:latin typeface="Arial"/>
                <a:ea typeface="Arial"/>
                <a:cs typeface="Arial"/>
                <a:sym typeface="Arial"/>
              </a:rPr>
              <a:t>5</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24"/>
          <p:cNvSpPr txBox="1"/>
          <p:nvPr/>
        </p:nvSpPr>
        <p:spPr>
          <a:xfrm>
            <a:off x="4914900" y="1479361"/>
            <a:ext cx="3829049" cy="3420167"/>
          </a:xfrm>
          <a:prstGeom prst="rect">
            <a:avLst/>
          </a:prstGeom>
          <a:noFill/>
          <a:ln>
            <a:noFill/>
          </a:ln>
        </p:spPr>
        <p:txBody>
          <a:bodyPr anchorCtr="0" anchor="t" bIns="0" lIns="0" spcFirstLastPara="1" rIns="0" wrap="square" tIns="9525">
            <a:spAutoFit/>
          </a:bodyPr>
          <a:lstStyle/>
          <a:p>
            <a:pPr indent="-254000" lvl="0" marL="26670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Before collecting data, decide on the  overarching goal of the system</a:t>
            </a:r>
            <a:endParaRPr b="0" i="0" sz="1800" u="none" cap="none" strike="noStrike">
              <a:solidFill>
                <a:schemeClr val="dk1"/>
              </a:solidFill>
              <a:latin typeface="Arial"/>
              <a:ea typeface="Arial"/>
              <a:cs typeface="Arial"/>
              <a:sym typeface="Arial"/>
            </a:endParaRPr>
          </a:p>
          <a:p>
            <a:pPr indent="-139700" lvl="0" marL="266700" marR="0" rtl="0" algn="l">
              <a:lnSpc>
                <a:spcPct val="100000"/>
              </a:lnSpc>
              <a:spcBef>
                <a:spcPts val="1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54000" lvl="0" marL="266700" marR="0" rtl="0" algn="l">
              <a:lnSpc>
                <a:spcPct val="100000"/>
              </a:lnSpc>
              <a:spcBef>
                <a:spcPts val="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What will we monitor?</a:t>
            </a:r>
            <a:endParaRPr sz="1100"/>
          </a:p>
          <a:p>
            <a:pPr indent="0" lvl="0" marL="12700" marR="0" rtl="0" algn="l">
              <a:lnSpc>
                <a:spcPct val="100000"/>
              </a:lnSpc>
              <a:spcBef>
                <a:spcPts val="100"/>
              </a:spcBef>
              <a:spcAft>
                <a:spcPts val="0"/>
              </a:spcAft>
              <a:buNone/>
            </a:pPr>
            <a:r>
              <a:rPr b="0" i="0" lang="en-GB" sz="1800" u="none" cap="none" strike="noStrike">
                <a:solidFill>
                  <a:schemeClr val="dk1"/>
                </a:solidFill>
                <a:latin typeface="Arial"/>
                <a:ea typeface="Arial"/>
                <a:cs typeface="Arial"/>
                <a:sym typeface="Arial"/>
              </a:rPr>
              <a:t> </a:t>
            </a:r>
            <a:endParaRPr sz="1100"/>
          </a:p>
          <a:p>
            <a:pPr indent="-254000" lvl="0" marL="266700" marR="0" rtl="0" algn="l">
              <a:lnSpc>
                <a:spcPct val="100000"/>
              </a:lnSpc>
              <a:spcBef>
                <a:spcPts val="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Who will collect the data, and how  will it be collected?</a:t>
            </a:r>
            <a:endParaRPr sz="1100"/>
          </a:p>
          <a:p>
            <a:pPr indent="0" lvl="0" marL="12700" marR="0" rtl="0" algn="l">
              <a:lnSpc>
                <a:spcPct val="100000"/>
              </a:lnSpc>
              <a:spcBef>
                <a:spcPts val="100"/>
              </a:spcBef>
              <a:spcAft>
                <a:spcPts val="0"/>
              </a:spcAft>
              <a:buNone/>
            </a:pPr>
            <a:r>
              <a:rPr b="0" i="0" lang="en-GB" sz="1800" u="none" cap="none" strike="noStrike">
                <a:solidFill>
                  <a:schemeClr val="dk1"/>
                </a:solidFill>
                <a:latin typeface="Arial"/>
                <a:ea typeface="Arial"/>
                <a:cs typeface="Arial"/>
                <a:sym typeface="Arial"/>
              </a:rPr>
              <a:t> </a:t>
            </a:r>
            <a:endParaRPr sz="1100"/>
          </a:p>
          <a:p>
            <a:pPr indent="-254000" lvl="0" marL="266700" marR="0" rtl="0" algn="l">
              <a:lnSpc>
                <a:spcPct val="100000"/>
              </a:lnSpc>
              <a:spcBef>
                <a:spcPts val="10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Who is the target population?</a:t>
            </a:r>
            <a:endParaRPr sz="1100"/>
          </a:p>
          <a:p>
            <a:pPr indent="0" lvl="0" marL="12700" marR="0" rtl="0" algn="l">
              <a:lnSpc>
                <a:spcPct val="100000"/>
              </a:lnSpc>
              <a:spcBef>
                <a:spcPts val="100"/>
              </a:spcBef>
              <a:spcAft>
                <a:spcPts val="0"/>
              </a:spcAft>
              <a:buNone/>
            </a:pPr>
            <a:r>
              <a:rPr b="0" i="0" lang="en-GB" sz="1800" u="none" cap="none" strike="noStrike">
                <a:solidFill>
                  <a:schemeClr val="dk1"/>
                </a:solidFill>
                <a:latin typeface="Arial"/>
                <a:ea typeface="Arial"/>
                <a:cs typeface="Arial"/>
                <a:sym typeface="Arial"/>
              </a:rPr>
              <a:t> </a:t>
            </a:r>
            <a:endParaRPr sz="1100"/>
          </a:p>
          <a:p>
            <a:pPr indent="0" lvl="0" marL="12700" marR="0" rtl="0" algn="l">
              <a:lnSpc>
                <a:spcPct val="100000"/>
              </a:lnSpc>
              <a:spcBef>
                <a:spcPts val="100"/>
              </a:spcBef>
              <a:spcAft>
                <a:spcPts val="0"/>
              </a:spcAft>
              <a:buNone/>
            </a:pPr>
            <a:r>
              <a:rPr b="0" i="0" lang="en-GB" sz="1800" u="none" cap="none" strike="noStrike">
                <a:solidFill>
                  <a:schemeClr val="dk1"/>
                </a:solidFill>
                <a:latin typeface="Arial"/>
                <a:ea typeface="Arial"/>
                <a:cs typeface="Arial"/>
                <a:sym typeface="Arial"/>
              </a:rPr>
              <a:t> </a:t>
            </a:r>
            <a:endParaRPr sz="1100"/>
          </a:p>
          <a:p>
            <a:pPr indent="0" lvl="0" marL="12700" marR="0" rtl="0" algn="l">
              <a:lnSpc>
                <a:spcPct val="100000"/>
              </a:lnSpc>
              <a:spcBef>
                <a:spcPts val="10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7" name="Google Shape;127;p24"/>
          <p:cNvSpPr txBox="1"/>
          <p:nvPr>
            <p:ph type="title"/>
          </p:nvPr>
        </p:nvSpPr>
        <p:spPr>
          <a:xfrm>
            <a:off x="800101" y="491544"/>
            <a:ext cx="7715250" cy="470802"/>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Surveillance Process – Data Collection</a:t>
            </a:r>
            <a:endParaRPr sz="3000">
              <a:latin typeface="Arial"/>
              <a:ea typeface="Arial"/>
              <a:cs typeface="Arial"/>
              <a:sym typeface="Arial"/>
            </a:endParaRPr>
          </a:p>
        </p:txBody>
      </p:sp>
      <p:sp>
        <p:nvSpPr>
          <p:cNvPr id="128" name="Google Shape;128;p24"/>
          <p:cNvSpPr/>
          <p:nvPr/>
        </p:nvSpPr>
        <p:spPr>
          <a:xfrm>
            <a:off x="1545336" y="1188720"/>
            <a:ext cx="1879091" cy="5737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24"/>
          <p:cNvSpPr/>
          <p:nvPr/>
        </p:nvSpPr>
        <p:spPr>
          <a:xfrm>
            <a:off x="1589912" y="1218437"/>
            <a:ext cx="1790224" cy="485775"/>
          </a:xfrm>
          <a:custGeom>
            <a:rect b="b" l="l" r="r" t="t"/>
            <a:pathLst>
              <a:path extrusionOk="0" h="647700" w="2386965">
                <a:moveTo>
                  <a:pt x="0" y="0"/>
                </a:moveTo>
                <a:lnTo>
                  <a:pt x="2386584" y="0"/>
                </a:lnTo>
                <a:lnTo>
                  <a:pt x="2386584" y="647700"/>
                </a:lnTo>
                <a:lnTo>
                  <a:pt x="0" y="64770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24"/>
          <p:cNvSpPr/>
          <p:nvPr/>
        </p:nvSpPr>
        <p:spPr>
          <a:xfrm>
            <a:off x="1559051" y="1829942"/>
            <a:ext cx="1877948" cy="5726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24"/>
          <p:cNvSpPr/>
          <p:nvPr/>
        </p:nvSpPr>
        <p:spPr>
          <a:xfrm>
            <a:off x="1603629" y="1859661"/>
            <a:ext cx="1788795" cy="484822"/>
          </a:xfrm>
          <a:custGeom>
            <a:rect b="b" l="l" r="r" t="t"/>
            <a:pathLst>
              <a:path extrusionOk="0" h="646430" w="2385060">
                <a:moveTo>
                  <a:pt x="0" y="0"/>
                </a:moveTo>
                <a:lnTo>
                  <a:pt x="2385060" y="0"/>
                </a:lnTo>
                <a:lnTo>
                  <a:pt x="2385060"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24"/>
          <p:cNvSpPr/>
          <p:nvPr/>
        </p:nvSpPr>
        <p:spPr>
          <a:xfrm>
            <a:off x="1538478" y="2470023"/>
            <a:ext cx="1877948" cy="5726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24"/>
          <p:cNvSpPr/>
          <p:nvPr/>
        </p:nvSpPr>
        <p:spPr>
          <a:xfrm>
            <a:off x="1583054" y="2499741"/>
            <a:ext cx="1788795" cy="484823"/>
          </a:xfrm>
          <a:custGeom>
            <a:rect b="b" l="l" r="r" t="t"/>
            <a:pathLst>
              <a:path extrusionOk="0" h="646429" w="2385060">
                <a:moveTo>
                  <a:pt x="0" y="0"/>
                </a:moveTo>
                <a:lnTo>
                  <a:pt x="2385060" y="0"/>
                </a:lnTo>
                <a:lnTo>
                  <a:pt x="2385060"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24"/>
          <p:cNvSpPr/>
          <p:nvPr/>
        </p:nvSpPr>
        <p:spPr>
          <a:xfrm>
            <a:off x="1545336" y="3156966"/>
            <a:ext cx="1879091" cy="57264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24"/>
          <p:cNvSpPr/>
          <p:nvPr/>
        </p:nvSpPr>
        <p:spPr>
          <a:xfrm>
            <a:off x="1589912" y="3186683"/>
            <a:ext cx="1790224" cy="484823"/>
          </a:xfrm>
          <a:custGeom>
            <a:rect b="b" l="l" r="r" t="t"/>
            <a:pathLst>
              <a:path extrusionOk="0" h="646429" w="2386965">
                <a:moveTo>
                  <a:pt x="0" y="0"/>
                </a:moveTo>
                <a:lnTo>
                  <a:pt x="2386584" y="0"/>
                </a:lnTo>
                <a:lnTo>
                  <a:pt x="2386584"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24"/>
          <p:cNvSpPr/>
          <p:nvPr/>
        </p:nvSpPr>
        <p:spPr>
          <a:xfrm>
            <a:off x="1538478" y="3797046"/>
            <a:ext cx="1877948" cy="57264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24"/>
          <p:cNvSpPr/>
          <p:nvPr/>
        </p:nvSpPr>
        <p:spPr>
          <a:xfrm>
            <a:off x="1583054" y="3826764"/>
            <a:ext cx="1788795" cy="484823"/>
          </a:xfrm>
          <a:custGeom>
            <a:rect b="b" l="l" r="r" t="t"/>
            <a:pathLst>
              <a:path extrusionOk="0" h="646429" w="2385060">
                <a:moveTo>
                  <a:pt x="0" y="0"/>
                </a:moveTo>
                <a:lnTo>
                  <a:pt x="2385060" y="0"/>
                </a:lnTo>
                <a:lnTo>
                  <a:pt x="2385060" y="646176"/>
                </a:lnTo>
                <a:lnTo>
                  <a:pt x="0" y="646176"/>
                </a:lnTo>
                <a:lnTo>
                  <a:pt x="0" y="0"/>
                </a:lnTo>
                <a:close/>
              </a:path>
            </a:pathLst>
          </a:custGeom>
          <a:solidFill>
            <a:srgbClr val="0039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aphicFrame>
        <p:nvGraphicFramePr>
          <p:cNvPr id="138" name="Google Shape;138;p24"/>
          <p:cNvGraphicFramePr/>
          <p:nvPr/>
        </p:nvGraphicFramePr>
        <p:xfrm>
          <a:off x="1589912" y="1218437"/>
          <a:ext cx="3000000" cy="3000000"/>
        </p:xfrm>
        <a:graphic>
          <a:graphicData uri="http://schemas.openxmlformats.org/drawingml/2006/table">
            <a:tbl>
              <a:tblPr bandRow="1" firstRow="1">
                <a:noFill/>
                <a:tableStyleId>{E36FB749-89BB-4C10-B271-43C4E8D39A9B}</a:tableStyleId>
              </a:tblPr>
              <a:tblGrid>
                <a:gridCol w="891050"/>
                <a:gridCol w="898675"/>
              </a:tblGrid>
              <a:tr h="485775">
                <a:tc gridSpan="2">
                  <a:txBody>
                    <a:bodyPr/>
                    <a:lstStyle/>
                    <a:p>
                      <a:pPr indent="0" lvl="0" marL="0" marR="0" rtl="0" algn="ctr">
                        <a:lnSpc>
                          <a:spcPct val="112272"/>
                        </a:lnSpc>
                        <a:spcBef>
                          <a:spcPts val="0"/>
                        </a:spcBef>
                        <a:spcAft>
                          <a:spcPts val="0"/>
                        </a:spcAft>
                        <a:buNone/>
                      </a:pPr>
                      <a:r>
                        <a:rPr lang="en-GB" sz="1700" u="none" cap="none" strike="noStrike">
                          <a:solidFill>
                            <a:srgbClr val="0039A6"/>
                          </a:solidFill>
                          <a:latin typeface="Century Gothic"/>
                          <a:ea typeface="Century Gothic"/>
                          <a:cs typeface="Century Gothic"/>
                          <a:sym typeface="Century Gothic"/>
                        </a:rPr>
                        <a:t>Data</a:t>
                      </a:r>
                      <a:endParaRPr sz="1700" u="none" cap="none" strike="noStrike">
                        <a:latin typeface="Century Gothic"/>
                        <a:ea typeface="Century Gothic"/>
                        <a:cs typeface="Century Gothic"/>
                        <a:sym typeface="Century Gothic"/>
                      </a:endParaRPr>
                    </a:p>
                    <a:p>
                      <a:pPr indent="0" lvl="0" marL="0" marR="0" rtl="0" algn="ctr">
                        <a:lnSpc>
                          <a:spcPct val="115000"/>
                        </a:lnSpc>
                        <a:spcBef>
                          <a:spcPts val="0"/>
                        </a:spcBef>
                        <a:spcAft>
                          <a:spcPts val="0"/>
                        </a:spcAft>
                        <a:buNone/>
                      </a:pPr>
                      <a:r>
                        <a:rPr lang="en-GB" sz="1700" u="none" cap="none" strike="noStrike">
                          <a:solidFill>
                            <a:srgbClr val="0039A6"/>
                          </a:solidFill>
                          <a:latin typeface="Century Gothic"/>
                          <a:ea typeface="Century Gothic"/>
                          <a:cs typeface="Century Gothic"/>
                          <a:sym typeface="Century Gothic"/>
                        </a:rPr>
                        <a:t>Collection</a:t>
                      </a:r>
                      <a:endParaRPr sz="1700" u="none" cap="none" strike="noStrike">
                        <a:latin typeface="Century Gothic"/>
                        <a:ea typeface="Century Gothic"/>
                        <a:cs typeface="Century Gothic"/>
                        <a:sym typeface="Century Gothic"/>
                      </a:endParaRPr>
                    </a:p>
                  </a:txBody>
                  <a:tcPr marT="0" marB="0" marR="0" marL="0"/>
                </a:tc>
                <a:tc hMerge="1"/>
              </a:tr>
              <a:tr h="155450">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R cap="flat" cmpd="sng" w="19050">
                      <a:solidFill>
                        <a:srgbClr val="4471C4"/>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L cap="flat" cmpd="sng" w="19050">
                      <a:solidFill>
                        <a:srgbClr val="4471C4"/>
                      </a:solidFill>
                      <a:prstDash val="solid"/>
                      <a:round/>
                      <a:headEnd len="sm" w="sm" type="none"/>
                      <a:tailEnd len="sm" w="sm" type="none"/>
                    </a:lnL>
                  </a:tcPr>
                </a:tc>
              </a:tr>
              <a:tr h="484625">
                <a:tc gridSpan="2">
                  <a:txBody>
                    <a:bodyPr/>
                    <a:lstStyle/>
                    <a:p>
                      <a:pPr indent="0" lvl="0" marL="215900" marR="0" rtl="0" algn="l">
                        <a:lnSpc>
                          <a:spcPct val="100000"/>
                        </a:lnSpc>
                        <a:spcBef>
                          <a:spcPts val="0"/>
                        </a:spcBef>
                        <a:spcAft>
                          <a:spcPts val="0"/>
                        </a:spcAft>
                        <a:buNone/>
                      </a:pPr>
                      <a:r>
                        <a:rPr lang="en-GB" sz="1700" u="none" cap="none" strike="noStrike">
                          <a:solidFill>
                            <a:srgbClr val="FFFFFF"/>
                          </a:solidFill>
                          <a:latin typeface="Century Gothic"/>
                          <a:ea typeface="Century Gothic"/>
                          <a:cs typeface="Century Gothic"/>
                          <a:sym typeface="Century Gothic"/>
                        </a:rPr>
                        <a:t>Data Analysis</a:t>
                      </a:r>
                      <a:endParaRPr sz="1700" u="none" cap="none" strike="noStrike">
                        <a:latin typeface="Century Gothic"/>
                        <a:ea typeface="Century Gothic"/>
                        <a:cs typeface="Century Gothic"/>
                        <a:sym typeface="Century Gothic"/>
                      </a:endParaRPr>
                    </a:p>
                  </a:txBody>
                  <a:tcPr marT="112875" marB="0" marR="0" marL="0"/>
                </a:tc>
                <a:tc hMerge="1"/>
              </a:tr>
              <a:tr h="155450">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R cap="flat" cmpd="sng" w="19050">
                      <a:solidFill>
                        <a:srgbClr val="4471C4"/>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L cap="flat" cmpd="sng" w="19050">
                      <a:solidFill>
                        <a:srgbClr val="4471C4"/>
                      </a:solidFill>
                      <a:prstDash val="solid"/>
                      <a:round/>
                      <a:headEnd len="sm" w="sm" type="none"/>
                      <a:tailEnd len="sm" w="sm" type="none"/>
                    </a:lnL>
                  </a:tcPr>
                </a:tc>
              </a:tr>
              <a:tr h="484625">
                <a:tc gridSpan="2">
                  <a:txBody>
                    <a:bodyPr/>
                    <a:lstStyle/>
                    <a:p>
                      <a:pPr indent="0" lvl="0" marL="0" marR="12700" rtl="0" algn="ctr">
                        <a:lnSpc>
                          <a:spcPct val="112045"/>
                        </a:lnSpc>
                        <a:spcBef>
                          <a:spcPts val="0"/>
                        </a:spcBef>
                        <a:spcAft>
                          <a:spcPts val="0"/>
                        </a:spcAft>
                        <a:buNone/>
                      </a:pPr>
                      <a:r>
                        <a:rPr lang="en-GB" sz="1700" u="none" cap="none" strike="noStrike">
                          <a:solidFill>
                            <a:srgbClr val="FFFFFF"/>
                          </a:solidFill>
                          <a:latin typeface="Century Gothic"/>
                          <a:ea typeface="Century Gothic"/>
                          <a:cs typeface="Century Gothic"/>
                          <a:sym typeface="Century Gothic"/>
                        </a:rPr>
                        <a:t>Data</a:t>
                      </a:r>
                      <a:endParaRPr sz="1700" u="none" cap="none" strike="noStrike">
                        <a:latin typeface="Century Gothic"/>
                        <a:ea typeface="Century Gothic"/>
                        <a:cs typeface="Century Gothic"/>
                        <a:sym typeface="Century Gothic"/>
                      </a:endParaRPr>
                    </a:p>
                    <a:p>
                      <a:pPr indent="0" lvl="0" marL="0" marR="12700" rtl="0" algn="ctr">
                        <a:lnSpc>
                          <a:spcPct val="114772"/>
                        </a:lnSpc>
                        <a:spcBef>
                          <a:spcPts val="0"/>
                        </a:spcBef>
                        <a:spcAft>
                          <a:spcPts val="0"/>
                        </a:spcAft>
                        <a:buNone/>
                      </a:pPr>
                      <a:r>
                        <a:rPr lang="en-GB" sz="1700" u="none" cap="none" strike="noStrike">
                          <a:solidFill>
                            <a:srgbClr val="FFFFFF"/>
                          </a:solidFill>
                          <a:latin typeface="Century Gothic"/>
                          <a:ea typeface="Century Gothic"/>
                          <a:cs typeface="Century Gothic"/>
                          <a:sym typeface="Century Gothic"/>
                        </a:rPr>
                        <a:t>Interpretation</a:t>
                      </a:r>
                      <a:endParaRPr sz="1700" u="none" cap="none" strike="noStrike">
                        <a:latin typeface="Century Gothic"/>
                        <a:ea typeface="Century Gothic"/>
                        <a:cs typeface="Century Gothic"/>
                        <a:sym typeface="Century Gothic"/>
                      </a:endParaRPr>
                    </a:p>
                  </a:txBody>
                  <a:tcPr marT="0" marB="0" marR="0" marL="0"/>
                </a:tc>
                <a:tc hMerge="1"/>
              </a:tr>
              <a:tr h="2023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R cap="flat" cmpd="sng" w="19050">
                      <a:solidFill>
                        <a:srgbClr val="4471C4"/>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9050">
                      <a:solidFill>
                        <a:srgbClr val="4471C4"/>
                      </a:solidFill>
                      <a:prstDash val="solid"/>
                      <a:round/>
                      <a:headEnd len="sm" w="sm" type="none"/>
                      <a:tailEnd len="sm" w="sm" type="none"/>
                    </a:lnL>
                  </a:tcPr>
                </a:tc>
              </a:tr>
              <a:tr h="484625">
                <a:tc gridSpan="2">
                  <a:txBody>
                    <a:bodyPr/>
                    <a:lstStyle/>
                    <a:p>
                      <a:pPr indent="0" lvl="0" marL="0" marR="0" rtl="0" algn="ctr">
                        <a:lnSpc>
                          <a:spcPct val="111818"/>
                        </a:lnSpc>
                        <a:spcBef>
                          <a:spcPts val="0"/>
                        </a:spcBef>
                        <a:spcAft>
                          <a:spcPts val="0"/>
                        </a:spcAft>
                        <a:buNone/>
                      </a:pPr>
                      <a:r>
                        <a:rPr lang="en-GB" sz="1700" u="none" cap="none" strike="noStrike">
                          <a:solidFill>
                            <a:srgbClr val="FFFFFF"/>
                          </a:solidFill>
                          <a:latin typeface="Century Gothic"/>
                          <a:ea typeface="Century Gothic"/>
                          <a:cs typeface="Century Gothic"/>
                          <a:sym typeface="Century Gothic"/>
                        </a:rPr>
                        <a:t>Data</a:t>
                      </a:r>
                      <a:endParaRPr sz="1700" u="none" cap="none" strike="noStrike">
                        <a:latin typeface="Century Gothic"/>
                        <a:ea typeface="Century Gothic"/>
                        <a:cs typeface="Century Gothic"/>
                        <a:sym typeface="Century Gothic"/>
                      </a:endParaRPr>
                    </a:p>
                    <a:p>
                      <a:pPr indent="0" lvl="0" marL="0" marR="0" rtl="0" algn="ctr">
                        <a:lnSpc>
                          <a:spcPct val="114772"/>
                        </a:lnSpc>
                        <a:spcBef>
                          <a:spcPts val="0"/>
                        </a:spcBef>
                        <a:spcAft>
                          <a:spcPts val="0"/>
                        </a:spcAft>
                        <a:buNone/>
                      </a:pPr>
                      <a:r>
                        <a:rPr lang="en-GB" sz="1700" u="none" cap="none" strike="noStrike">
                          <a:solidFill>
                            <a:srgbClr val="FFFFFF"/>
                          </a:solidFill>
                          <a:latin typeface="Century Gothic"/>
                          <a:ea typeface="Century Gothic"/>
                          <a:cs typeface="Century Gothic"/>
                          <a:sym typeface="Century Gothic"/>
                        </a:rPr>
                        <a:t>Dissemination</a:t>
                      </a:r>
                      <a:endParaRPr sz="1700" u="none" cap="none" strike="noStrike">
                        <a:latin typeface="Century Gothic"/>
                        <a:ea typeface="Century Gothic"/>
                        <a:cs typeface="Century Gothic"/>
                        <a:sym typeface="Century Gothic"/>
                      </a:endParaRPr>
                    </a:p>
                  </a:txBody>
                  <a:tcPr marT="0" marB="0" marR="0" marL="0"/>
                </a:tc>
                <a:tc hMerge="1"/>
              </a:tr>
              <a:tr h="155450">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R cap="flat" cmpd="sng" w="9525">
                      <a:solidFill>
                        <a:srgbClr val="4471C4"/>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L cap="flat" cmpd="sng" w="9525">
                      <a:solidFill>
                        <a:srgbClr val="4471C4"/>
                      </a:solidFill>
                      <a:prstDash val="solid"/>
                      <a:round/>
                      <a:headEnd len="sm" w="sm" type="none"/>
                      <a:tailEnd len="sm" w="sm" type="none"/>
                    </a:lnL>
                  </a:tcPr>
                </a:tc>
              </a:tr>
              <a:tr h="484625">
                <a:tc gridSpan="2">
                  <a:txBody>
                    <a:bodyPr/>
                    <a:lstStyle/>
                    <a:p>
                      <a:pPr indent="0" lvl="0" marL="203200" marR="0" rtl="0" algn="l">
                        <a:lnSpc>
                          <a:spcPct val="100000"/>
                        </a:lnSpc>
                        <a:spcBef>
                          <a:spcPts val="0"/>
                        </a:spcBef>
                        <a:spcAft>
                          <a:spcPts val="0"/>
                        </a:spcAft>
                        <a:buNone/>
                      </a:pPr>
                      <a:r>
                        <a:rPr lang="en-GB" sz="1700" u="none" cap="none" strike="noStrike">
                          <a:solidFill>
                            <a:srgbClr val="FFFFFF"/>
                          </a:solidFill>
                          <a:latin typeface="Century Gothic"/>
                          <a:ea typeface="Century Gothic"/>
                          <a:cs typeface="Century Gothic"/>
                          <a:sym typeface="Century Gothic"/>
                        </a:rPr>
                        <a:t>Link to Action</a:t>
                      </a:r>
                      <a:endParaRPr sz="1700" u="none" cap="none" strike="noStrike">
                        <a:latin typeface="Century Gothic"/>
                        <a:ea typeface="Century Gothic"/>
                        <a:cs typeface="Century Gothic"/>
                        <a:sym typeface="Century Gothic"/>
                      </a:endParaRPr>
                    </a:p>
                  </a:txBody>
                  <a:tcPr marT="110500" marB="0" marR="0" marL="0"/>
                </a:tc>
                <a:tc hMerge="1"/>
              </a:tr>
            </a:tbl>
          </a:graphicData>
        </a:graphic>
      </p:graphicFrame>
      <p:sp>
        <p:nvSpPr>
          <p:cNvPr id="139" name="Google Shape;139;p24"/>
          <p:cNvSpPr txBox="1"/>
          <p:nvPr/>
        </p:nvSpPr>
        <p:spPr>
          <a:xfrm>
            <a:off x="7545800" y="4733353"/>
            <a:ext cx="82867"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900">
                <a:solidFill>
                  <a:srgbClr val="888888"/>
                </a:solidFill>
                <a:latin typeface="Arial"/>
                <a:ea typeface="Arial"/>
                <a:cs typeface="Arial"/>
                <a:sym typeface="Arial"/>
              </a:rPr>
              <a:t>6</a:t>
            </a:r>
            <a:endParaRPr sz="9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756097" y="464656"/>
            <a:ext cx="7407592"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Data Sources for Public Health Surveillance</a:t>
            </a:r>
            <a:endParaRPr sz="3000">
              <a:latin typeface="Arial"/>
              <a:ea typeface="Arial"/>
              <a:cs typeface="Arial"/>
              <a:sym typeface="Arial"/>
            </a:endParaRPr>
          </a:p>
        </p:txBody>
      </p:sp>
      <p:sp>
        <p:nvSpPr>
          <p:cNvPr id="145" name="Google Shape;145;p25"/>
          <p:cNvSpPr txBox="1"/>
          <p:nvPr/>
        </p:nvSpPr>
        <p:spPr>
          <a:xfrm>
            <a:off x="834796" y="1155821"/>
            <a:ext cx="6731794" cy="2891176"/>
          </a:xfrm>
          <a:prstGeom prst="rect">
            <a:avLst/>
          </a:prstGeom>
          <a:noFill/>
          <a:ln>
            <a:noFill/>
          </a:ln>
        </p:spPr>
        <p:txBody>
          <a:bodyPr anchorCtr="0" anchor="t" bIns="0" lIns="0" spcFirstLastPara="1" rIns="0" wrap="square" tIns="57150">
            <a:spAutoFit/>
          </a:bodyPr>
          <a:lstStyle/>
          <a:p>
            <a:pPr indent="-50800" lvl="0" marL="177800" marR="0" rtl="0" algn="l">
              <a:lnSpc>
                <a:spcPct val="100000"/>
              </a:lnSpc>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50800" lvl="0" marL="177800" marR="0" rtl="0" algn="l">
              <a:lnSpc>
                <a:spcPct val="100000"/>
              </a:lnSpc>
              <a:spcBef>
                <a:spcPts val="50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50800" lvl="0" marL="177800" marR="0" rtl="0" algn="l">
              <a:lnSpc>
                <a:spcPct val="100000"/>
              </a:lnSpc>
              <a:spcBef>
                <a:spcPts val="50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165100" lvl="0" marL="177800" marR="0" rtl="0" algn="l">
              <a:lnSpc>
                <a:spcPct val="100000"/>
              </a:lnSpc>
              <a:spcBef>
                <a:spcPts val="500"/>
              </a:spcBef>
              <a:spcAft>
                <a:spcPts val="0"/>
              </a:spcAft>
              <a:buClr>
                <a:schemeClr val="dk1"/>
              </a:buClr>
              <a:buSzPts val="1800"/>
              <a:buFont typeface="Arial"/>
              <a:buChar char="•"/>
            </a:pPr>
            <a:r>
              <a:rPr lang="en-GB" sz="1800">
                <a:solidFill>
                  <a:schemeClr val="dk1"/>
                </a:solidFill>
                <a:latin typeface="Arial"/>
                <a:ea typeface="Arial"/>
                <a:cs typeface="Arial"/>
                <a:sym typeface="Arial"/>
              </a:rPr>
              <a:t>Reported diseases or syndromes</a:t>
            </a:r>
            <a:endParaRPr sz="1800">
              <a:solidFill>
                <a:schemeClr val="dk1"/>
              </a:solidFill>
              <a:latin typeface="Arial"/>
              <a:ea typeface="Arial"/>
              <a:cs typeface="Arial"/>
              <a:sym typeface="Arial"/>
            </a:endParaRPr>
          </a:p>
          <a:p>
            <a:pPr indent="-165100" lvl="0" marL="1778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Electronic health records (e.g., hospital discharge data)</a:t>
            </a:r>
            <a:endParaRPr sz="1800">
              <a:solidFill>
                <a:schemeClr val="dk1"/>
              </a:solidFill>
              <a:latin typeface="Arial"/>
              <a:ea typeface="Arial"/>
              <a:cs typeface="Arial"/>
              <a:sym typeface="Arial"/>
            </a:endParaRPr>
          </a:p>
          <a:p>
            <a:pPr indent="-165100" lvl="0" marL="1778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Vital records (e.g., birth and death certificates)</a:t>
            </a:r>
            <a:endParaRPr sz="1800">
              <a:solidFill>
                <a:schemeClr val="dk1"/>
              </a:solidFill>
              <a:latin typeface="Arial"/>
              <a:ea typeface="Arial"/>
              <a:cs typeface="Arial"/>
              <a:sym typeface="Arial"/>
            </a:endParaRPr>
          </a:p>
          <a:p>
            <a:pPr indent="-165100" lvl="0" marL="177800" marR="0" rtl="0" algn="l">
              <a:lnSpc>
                <a:spcPct val="100000"/>
              </a:lnSpc>
              <a:spcBef>
                <a:spcPts val="400"/>
              </a:spcBef>
              <a:spcAft>
                <a:spcPts val="0"/>
              </a:spcAft>
              <a:buClr>
                <a:schemeClr val="dk1"/>
              </a:buClr>
              <a:buSzPts val="1800"/>
              <a:buFont typeface="Arial"/>
              <a:buChar char="•"/>
            </a:pPr>
            <a:r>
              <a:rPr lang="en-GB" sz="1800">
                <a:solidFill>
                  <a:schemeClr val="dk1"/>
                </a:solidFill>
                <a:latin typeface="Arial"/>
                <a:ea typeface="Arial"/>
                <a:cs typeface="Arial"/>
                <a:sym typeface="Arial"/>
              </a:rPr>
              <a:t>Registries (e.g., cancer, immunization etc.)</a:t>
            </a:r>
            <a:endParaRPr sz="1100"/>
          </a:p>
          <a:p>
            <a:pPr indent="-165100" lvl="0" marL="177800" marR="0" rtl="0" algn="l">
              <a:lnSpc>
                <a:spcPct val="107916"/>
              </a:lnSpc>
              <a:spcBef>
                <a:spcPts val="600"/>
              </a:spcBef>
              <a:spcAft>
                <a:spcPts val="0"/>
              </a:spcAft>
              <a:buClr>
                <a:schemeClr val="dk1"/>
              </a:buClr>
              <a:buSzPts val="1800"/>
              <a:buFont typeface="Arial"/>
              <a:buChar char="•"/>
            </a:pPr>
            <a:r>
              <a:rPr lang="en-GB" sz="1800">
                <a:solidFill>
                  <a:schemeClr val="dk1"/>
                </a:solidFill>
                <a:latin typeface="Arial"/>
                <a:ea typeface="Arial"/>
                <a:cs typeface="Arial"/>
                <a:sym typeface="Arial"/>
              </a:rPr>
              <a:t>Surveys (e.g., National Health and Nutrition Examination Survey,  Demographic and Health Survey etc.)</a:t>
            </a:r>
            <a:endParaRPr sz="1100"/>
          </a:p>
        </p:txBody>
      </p:sp>
      <p:sp>
        <p:nvSpPr>
          <p:cNvPr id="146" name="Google Shape;146;p25"/>
          <p:cNvSpPr txBox="1"/>
          <p:nvPr/>
        </p:nvSpPr>
        <p:spPr>
          <a:xfrm>
            <a:off x="7588663" y="4733353"/>
            <a:ext cx="82867" cy="156209"/>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900">
                <a:solidFill>
                  <a:srgbClr val="888888"/>
                </a:solidFill>
                <a:latin typeface="Arial"/>
                <a:ea typeface="Arial"/>
                <a:cs typeface="Arial"/>
                <a:sym typeface="Arial"/>
              </a:rPr>
              <a:t>7</a:t>
            </a:r>
            <a:endParaRPr sz="9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148935" y="293917"/>
            <a:ext cx="4846320" cy="47625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b="0" lang="en-GB" sz="3000">
                <a:solidFill>
                  <a:srgbClr val="001F5F"/>
                </a:solidFill>
                <a:latin typeface="Arial"/>
                <a:ea typeface="Arial"/>
                <a:cs typeface="Arial"/>
                <a:sym typeface="Arial"/>
              </a:rPr>
              <a:t>Who Performs Surveillance?</a:t>
            </a:r>
            <a:endParaRPr sz="3000">
              <a:latin typeface="Arial"/>
              <a:ea typeface="Arial"/>
              <a:cs typeface="Arial"/>
              <a:sym typeface="Arial"/>
            </a:endParaRPr>
          </a:p>
        </p:txBody>
      </p:sp>
      <p:sp>
        <p:nvSpPr>
          <p:cNvPr id="152" name="Google Shape;152;p26"/>
          <p:cNvSpPr txBox="1"/>
          <p:nvPr/>
        </p:nvSpPr>
        <p:spPr>
          <a:xfrm>
            <a:off x="687704" y="1280369"/>
            <a:ext cx="7014686" cy="3042179"/>
          </a:xfrm>
          <a:prstGeom prst="rect">
            <a:avLst/>
          </a:prstGeom>
          <a:noFill/>
          <a:ln>
            <a:noFill/>
          </a:ln>
        </p:spPr>
        <p:txBody>
          <a:bodyPr anchorCtr="0" anchor="t" bIns="0" lIns="0" spcFirstLastPara="1" rIns="0" wrap="square" tIns="73325">
            <a:spAutoFit/>
          </a:bodyPr>
          <a:lstStyle/>
          <a:p>
            <a:pPr indent="-38100" lvl="0" marL="177800" marR="0" rtl="0" algn="l">
              <a:lnSpc>
                <a:spcPct val="100000"/>
              </a:lnSpc>
              <a:spcBef>
                <a:spcPts val="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a:p>
            <a:pPr indent="-38100" lvl="0" marL="177800" marR="0" rtl="0" algn="l">
              <a:lnSpc>
                <a:spcPct val="100000"/>
              </a:lnSpc>
              <a:spcBef>
                <a:spcPts val="60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a:p>
            <a:pPr indent="-171450" lvl="0" marL="177800" marR="0" rtl="0" algn="l">
              <a:lnSpc>
                <a:spcPct val="100000"/>
              </a:lnSpc>
              <a:spcBef>
                <a:spcPts val="6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Epidemiologists</a:t>
            </a:r>
            <a:endParaRPr sz="2100">
              <a:solidFill>
                <a:schemeClr val="dk1"/>
              </a:solidFill>
              <a:latin typeface="Calibri"/>
              <a:ea typeface="Calibri"/>
              <a:cs typeface="Calibri"/>
              <a:sym typeface="Calibri"/>
            </a:endParaRPr>
          </a:p>
          <a:p>
            <a:pPr indent="-171450" lvl="0" marL="177800" marR="0" rtl="0" algn="l">
              <a:lnSpc>
                <a:spcPct val="108214"/>
              </a:lnSpc>
              <a:spcBef>
                <a:spcPts val="8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Medical professionals (doctors, nurses, pharmacists, laboratory  personnel etc)</a:t>
            </a:r>
            <a:endParaRPr sz="2100">
              <a:solidFill>
                <a:schemeClr val="dk1"/>
              </a:solidFill>
              <a:latin typeface="Calibri"/>
              <a:ea typeface="Calibri"/>
              <a:cs typeface="Calibri"/>
              <a:sym typeface="Calibri"/>
            </a:endParaRPr>
          </a:p>
          <a:p>
            <a:pPr indent="-171450" lvl="0" marL="177800" marR="0" rtl="0" algn="l">
              <a:lnSpc>
                <a:spcPct val="100000"/>
              </a:lnSpc>
              <a:spcBef>
                <a:spcPts val="5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Health insurance providers</a:t>
            </a:r>
            <a:endParaRPr sz="2100">
              <a:solidFill>
                <a:schemeClr val="dk1"/>
              </a:solidFill>
              <a:latin typeface="Calibri"/>
              <a:ea typeface="Calibri"/>
              <a:cs typeface="Calibri"/>
              <a:sym typeface="Calibri"/>
            </a:endParaRPr>
          </a:p>
          <a:p>
            <a:pPr indent="-171450" lvl="0" marL="177800" marR="0" rtl="0" algn="l">
              <a:lnSpc>
                <a:spcPct val="100000"/>
              </a:lnSpc>
              <a:spcBef>
                <a:spcPts val="5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Emergency responders (emergency management technicians)</a:t>
            </a:r>
            <a:endParaRPr sz="2100">
              <a:solidFill>
                <a:schemeClr val="dk1"/>
              </a:solidFill>
              <a:latin typeface="Calibri"/>
              <a:ea typeface="Calibri"/>
              <a:cs typeface="Calibri"/>
              <a:sym typeface="Calibri"/>
            </a:endParaRPr>
          </a:p>
          <a:p>
            <a:pPr indent="-171450" lvl="0" marL="177800" marR="0" rtl="0" algn="l">
              <a:lnSpc>
                <a:spcPct val="100000"/>
              </a:lnSpc>
              <a:spcBef>
                <a:spcPts val="5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Public health departments (local, provincial, national)</a:t>
            </a:r>
            <a:endParaRPr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914400" y="498851"/>
            <a:ext cx="7658100" cy="470802"/>
          </a:xfrm>
          <a:prstGeom prst="rect">
            <a:avLst/>
          </a:prstGeom>
          <a:noFill/>
          <a:ln>
            <a:noFill/>
          </a:ln>
        </p:spPr>
        <p:txBody>
          <a:bodyPr anchorCtr="0" anchor="t" bIns="0" lIns="0" spcFirstLastPara="1" rIns="0" wrap="square" tIns="9050">
            <a:spAutoFit/>
          </a:bodyPr>
          <a:lstStyle/>
          <a:p>
            <a:pPr indent="-1384300" lvl="0" marL="1397000" marR="0" rtl="0" algn="l">
              <a:lnSpc>
                <a:spcPct val="100000"/>
              </a:lnSpc>
              <a:spcBef>
                <a:spcPts val="0"/>
              </a:spcBef>
              <a:spcAft>
                <a:spcPts val="0"/>
              </a:spcAft>
              <a:buNone/>
            </a:pPr>
            <a:r>
              <a:rPr b="0" lang="en-GB" sz="3000">
                <a:latin typeface="Arial"/>
                <a:ea typeface="Arial"/>
                <a:cs typeface="Arial"/>
                <a:sym typeface="Arial"/>
              </a:rPr>
              <a:t>Nationally Notifiable Disease  Surveillance</a:t>
            </a:r>
            <a:endParaRPr sz="3000">
              <a:latin typeface="Arial"/>
              <a:ea typeface="Arial"/>
              <a:cs typeface="Arial"/>
              <a:sym typeface="Arial"/>
            </a:endParaRPr>
          </a:p>
        </p:txBody>
      </p:sp>
      <p:sp>
        <p:nvSpPr>
          <p:cNvPr id="158" name="Google Shape;158;p27"/>
          <p:cNvSpPr txBox="1"/>
          <p:nvPr>
            <p:ph idx="1" type="body"/>
          </p:nvPr>
        </p:nvSpPr>
        <p:spPr>
          <a:xfrm>
            <a:off x="761976" y="1485900"/>
            <a:ext cx="7315271" cy="31874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The NICD supports the core capacity for surveillance in South Africa.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NICD laboratory-based surveillance covers a number of communicable diseases. such as: </a:t>
            </a:r>
            <a:endParaRPr/>
          </a:p>
          <a:p>
            <a:pPr indent="0" lvl="0" marL="12700" marR="647700" rtl="0" algn="l">
              <a:spcBef>
                <a:spcPts val="100"/>
              </a:spcBef>
              <a:spcAft>
                <a:spcPts val="0"/>
              </a:spcAft>
              <a:buNone/>
            </a:pPr>
            <a:r>
              <a:t/>
            </a:r>
            <a:endParaRPr/>
          </a:p>
          <a:p>
            <a:pPr indent="-260350" lvl="0" marL="266700" marR="647700" rtl="0" algn="l">
              <a:spcBef>
                <a:spcPts val="100"/>
              </a:spcBef>
              <a:spcAft>
                <a:spcPts val="0"/>
              </a:spcAft>
              <a:buClr>
                <a:srgbClr val="FF0000"/>
              </a:buClr>
              <a:buSzPts val="1500"/>
              <a:buFont typeface="Arial"/>
              <a:buChar char="•"/>
            </a:pPr>
            <a:r>
              <a:rPr lang="en-GB" sz="1500">
                <a:solidFill>
                  <a:srgbClr val="FF0000"/>
                </a:solidFill>
              </a:rPr>
              <a:t>Epidemic-prone diseases</a:t>
            </a:r>
            <a:endParaRPr/>
          </a:p>
          <a:p>
            <a:pPr indent="-260350" lvl="0" marL="266700" marR="647700" rtl="0" algn="l">
              <a:spcBef>
                <a:spcPts val="100"/>
              </a:spcBef>
              <a:spcAft>
                <a:spcPts val="0"/>
              </a:spcAft>
              <a:buClr>
                <a:srgbClr val="FF0000"/>
              </a:buClr>
              <a:buSzPts val="1500"/>
              <a:buFont typeface="Arial"/>
              <a:buChar char="•"/>
            </a:pPr>
            <a:r>
              <a:rPr lang="en-GB" sz="1500">
                <a:solidFill>
                  <a:srgbClr val="FF0000"/>
                </a:solidFill>
              </a:rPr>
              <a:t>Vaccine-preventable diseases</a:t>
            </a:r>
            <a:endParaRPr/>
          </a:p>
          <a:p>
            <a:pPr indent="-260350" lvl="0" marL="266700" marR="647700" rtl="0" algn="l">
              <a:spcBef>
                <a:spcPts val="100"/>
              </a:spcBef>
              <a:spcAft>
                <a:spcPts val="0"/>
              </a:spcAft>
              <a:buClr>
                <a:srgbClr val="FF0000"/>
              </a:buClr>
              <a:buSzPts val="1500"/>
              <a:buFont typeface="Arial"/>
              <a:buChar char="•"/>
            </a:pPr>
            <a:r>
              <a:rPr lang="en-GB" sz="1500">
                <a:solidFill>
                  <a:srgbClr val="FF0000"/>
                </a:solidFill>
              </a:rPr>
              <a:t>Disease-targeted for eradication or elimination</a:t>
            </a:r>
            <a:endParaRPr/>
          </a:p>
          <a:p>
            <a:pPr indent="-260350" lvl="0" marL="266700" marR="647700" rtl="0" algn="l">
              <a:spcBef>
                <a:spcPts val="100"/>
              </a:spcBef>
              <a:spcAft>
                <a:spcPts val="0"/>
              </a:spcAft>
              <a:buClr>
                <a:srgbClr val="FF0000"/>
              </a:buClr>
              <a:buSzPts val="1500"/>
              <a:buFont typeface="Arial"/>
              <a:buChar char="•"/>
            </a:pPr>
            <a:r>
              <a:rPr lang="en-GB" sz="1500">
                <a:solidFill>
                  <a:srgbClr val="FF0000"/>
                </a:solidFill>
              </a:rPr>
              <a:t>Opportunistic infections associated with HIV</a:t>
            </a:r>
            <a:endParaRPr/>
          </a:p>
          <a:p>
            <a:pPr indent="-139700" lvl="0" marL="254000" rtl="0" algn="l">
              <a:spcBef>
                <a:spcPts val="0"/>
              </a:spcBef>
              <a:spcAft>
                <a:spcPts val="0"/>
              </a:spcAft>
              <a:buClr>
                <a:schemeClr val="dk1"/>
              </a:buClr>
              <a:buSzPts val="1800"/>
              <a:buFont typeface="Arial"/>
              <a:buNone/>
            </a:pPr>
            <a:r>
              <a:t/>
            </a:r>
            <a:endParaRPr>
              <a:solidFill>
                <a:srgbClr val="FF0000"/>
              </a:solidFill>
            </a:endParaRPr>
          </a:p>
          <a:p>
            <a:pPr indent="0" lvl="0" marL="0" rtl="0" algn="l">
              <a:spcBef>
                <a:spcPts val="0"/>
              </a:spcBef>
              <a:spcAft>
                <a:spcPts val="0"/>
              </a:spcAft>
              <a:buNone/>
            </a:pPr>
            <a:r>
              <a:t/>
            </a:r>
            <a:endParaRPr/>
          </a:p>
        </p:txBody>
      </p:sp>
      <p:sp>
        <p:nvSpPr>
          <p:cNvPr id="159" name="Google Shape;159;p27"/>
          <p:cNvSpPr txBox="1"/>
          <p:nvPr>
            <p:ph idx="2" type="body"/>
          </p:nvPr>
        </p:nvSpPr>
        <p:spPr>
          <a:xfrm>
            <a:off x="5543550" y="2686050"/>
            <a:ext cx="3143250" cy="189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60" name="Google Shape;160;p27"/>
          <p:cNvSpPr txBox="1"/>
          <p:nvPr/>
        </p:nvSpPr>
        <p:spPr>
          <a:xfrm>
            <a:off x="4286250" y="1708113"/>
            <a:ext cx="4514850" cy="2073644"/>
          </a:xfrm>
          <a:prstGeom prst="rect">
            <a:avLst/>
          </a:prstGeom>
          <a:noFill/>
          <a:ln>
            <a:noFill/>
          </a:ln>
        </p:spPr>
        <p:txBody>
          <a:bodyPr anchorCtr="0" anchor="t" bIns="0" lIns="0" spcFirstLastPara="1" rIns="0" wrap="square" tIns="9525">
            <a:spAutoFit/>
          </a:bodyPr>
          <a:lstStyle/>
          <a:p>
            <a:pPr indent="0" lvl="0" marL="12700" marR="647700" rtl="0" algn="l">
              <a:spcBef>
                <a:spcPts val="0"/>
              </a:spcBef>
              <a:spcAft>
                <a:spcPts val="0"/>
              </a:spcAft>
              <a:buNone/>
            </a:pPr>
            <a:r>
              <a:t/>
            </a:r>
            <a:endParaRPr sz="1800">
              <a:solidFill>
                <a:schemeClr val="dk1"/>
              </a:solidFill>
              <a:latin typeface="Arial"/>
              <a:ea typeface="Arial"/>
              <a:cs typeface="Arial"/>
              <a:sym typeface="Arial"/>
            </a:endParaRPr>
          </a:p>
          <a:p>
            <a:pPr indent="0" lvl="0" marL="12700" marR="647700" rtl="0" algn="l">
              <a:spcBef>
                <a:spcPts val="100"/>
              </a:spcBef>
              <a:spcAft>
                <a:spcPts val="0"/>
              </a:spcAft>
              <a:buNone/>
            </a:pPr>
            <a:r>
              <a:t/>
            </a:r>
            <a:endParaRPr sz="1800">
              <a:solidFill>
                <a:schemeClr val="dk1"/>
              </a:solidFill>
              <a:latin typeface="Arial"/>
              <a:ea typeface="Arial"/>
              <a:cs typeface="Arial"/>
              <a:sym typeface="Arial"/>
            </a:endParaRPr>
          </a:p>
          <a:p>
            <a:pPr indent="0" lvl="0" marL="12700" marR="647700" rtl="0" algn="l">
              <a:lnSpc>
                <a:spcPct val="100000"/>
              </a:lnSpc>
              <a:spcBef>
                <a:spcPts val="100"/>
              </a:spcBef>
              <a:spcAft>
                <a:spcPts val="0"/>
              </a:spcAft>
              <a:buNone/>
            </a:pPr>
            <a:r>
              <a:t/>
            </a:r>
            <a:endParaRPr sz="1800">
              <a:solidFill>
                <a:schemeClr val="dk1"/>
              </a:solidFill>
              <a:latin typeface="Arial"/>
              <a:ea typeface="Arial"/>
              <a:cs typeface="Arial"/>
              <a:sym typeface="Arial"/>
            </a:endParaRPr>
          </a:p>
          <a:p>
            <a:pPr indent="0" lvl="0" marL="12700" marR="647700" rtl="0" algn="l">
              <a:lnSpc>
                <a:spcPct val="100000"/>
              </a:lnSpc>
              <a:spcBef>
                <a:spcPts val="100"/>
              </a:spcBef>
              <a:spcAft>
                <a:spcPts val="0"/>
              </a:spcAft>
              <a:buNone/>
            </a:pPr>
            <a:r>
              <a:t/>
            </a:r>
            <a:endParaRPr sz="1800">
              <a:solidFill>
                <a:schemeClr val="dk1"/>
              </a:solidFill>
              <a:latin typeface="Arial"/>
              <a:ea typeface="Arial"/>
              <a:cs typeface="Arial"/>
              <a:sym typeface="Arial"/>
            </a:endParaRPr>
          </a:p>
          <a:p>
            <a:pPr indent="0" lvl="0" marL="12700" marR="647700" rtl="0" algn="l">
              <a:lnSpc>
                <a:spcPct val="100000"/>
              </a:lnSpc>
              <a:spcBef>
                <a:spcPts val="10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100">
              <a:solidFill>
                <a:schemeClr val="dk1"/>
              </a:solidFill>
              <a:latin typeface="Arial"/>
              <a:ea typeface="Arial"/>
              <a:cs typeface="Arial"/>
              <a:sym typeface="Arial"/>
            </a:endParaRPr>
          </a:p>
        </p:txBody>
      </p:sp>
      <p:pic>
        <p:nvPicPr>
          <p:cNvPr descr="A screenshot of a cell phone&#10;&#10;Description automatically generated" id="161" name="Google Shape;161;p27"/>
          <p:cNvPicPr preferRelativeResize="0"/>
          <p:nvPr/>
        </p:nvPicPr>
        <p:blipFill rotWithShape="1">
          <a:blip r:embed="rId3">
            <a:alphaModFix/>
          </a:blip>
          <a:srcRect b="0" l="0" r="0" t="0"/>
          <a:stretch/>
        </p:blipFill>
        <p:spPr>
          <a:xfrm>
            <a:off x="5143500" y="2922105"/>
            <a:ext cx="3657599" cy="1891665"/>
          </a:xfrm>
          <a:prstGeom prst="rect">
            <a:avLst/>
          </a:prstGeom>
          <a:solidFill>
            <a:schemeClr val="lt1"/>
          </a:solidFill>
          <a:ln cap="flat" cmpd="sng" w="25400">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