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896c2c68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0896c2c688_2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96c2c688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896c2c688_2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96c2c688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0896c2c688_2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96c2c688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896c2c688_2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96c2c688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896c2c688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896c2c688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0896c2c688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896c2c68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0896c2c688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896c2c688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0896c2c688_2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896c2c688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896c2c688_2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896c2c68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896c2c688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96c2c688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0896c2c688_2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896c2c688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0896c2c688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896c2c688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0896c2c688_2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896c2c688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896c2c688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896c2c688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896c2c688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896c2c688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896c2c688_2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896c2c688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0896c2c688_2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896c2c688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0896c2c688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896c2c688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0896c2c688_2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896c2c688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0896c2c688_2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896c2c688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0896c2c688_2_1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896c2c688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0896c2c688_2_1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96c2c68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896c2c688_2_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896c2c688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0896c2c688_2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896c2c688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0896c2c688_2_2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896c2c688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0896c2c688_2_2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896c2c688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0896c2c688_2_2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896c2c688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0896c2c688_2_2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896c2c688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0896c2c688_2_2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896c2c688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896c2c688_2_2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896c2c688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0896c2c688_2_2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896c2c688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0896c2c688_2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896c2c688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0896c2c688_2_2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896c2c68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0896c2c688_2_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896c2c688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0896c2c688_2_2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896c2c688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0896c2c688_2_2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896c2c688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0896c2c688_2_2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96c2c688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0896c2c688_2_2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896c2c688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0896c2c688_2_2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896c2c688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0896c2c688_2_2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896c2c688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0896c2c688_2_2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896c2c688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0896c2c688_2_2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896c2c688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0896c2c688_2_2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896c2c688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0896c2c688_2_2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896c2c688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0896c2c688_2_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896c2c688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0896c2c688_2_2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896c2c688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0896c2c688_2_3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896c2c688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0896c2c688_2_3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896c2c688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0896c2c688_2_3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896c2c688_2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0896c2c688_2_3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896c2c688_2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0896c2c688_2_3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896c2c688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0896c2c688_2_3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896c2c688_2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0896c2c688_2_3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896c2c688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0896c2c688_2_3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896c2c688_2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0896c2c688_2_3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96c2c688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896c2c688_2_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896c2c688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0896c2c688_2_3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896c2c688_2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10896c2c688_2_3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96c2c688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0896c2c688_2_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96c2c688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0896c2c688_2_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96c2c688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896c2c688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415158" y="981703"/>
            <a:ext cx="4313682" cy="1583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i="0" sz="1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7704" y="292665"/>
            <a:ext cx="7768590" cy="8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7704" y="2048846"/>
            <a:ext cx="7768590" cy="1073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87704" y="292665"/>
            <a:ext cx="7768590" cy="8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87704" y="292665"/>
            <a:ext cx="7768590" cy="8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7704" y="292665"/>
            <a:ext cx="7768590" cy="8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7704" y="2048846"/>
            <a:ext cx="7768590" cy="1073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250529" y="981703"/>
            <a:ext cx="8717548" cy="1487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400">
            <a:spAutoFit/>
          </a:bodyPr>
          <a:lstStyle/>
          <a:p>
            <a:pPr indent="-901700" lvl="0" marL="914400" marR="0" rtl="0" algn="ctr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Outbreak Investigation</a:t>
            </a:r>
            <a:br>
              <a:rPr b="1" lang="en-GB"/>
            </a:br>
            <a:endParaRPr b="1" sz="2100"/>
          </a:p>
        </p:txBody>
      </p:sp>
      <p:sp>
        <p:nvSpPr>
          <p:cNvPr id="89" name="Google Shape;89;p19"/>
          <p:cNvSpPr txBox="1"/>
          <p:nvPr/>
        </p:nvSpPr>
        <p:spPr>
          <a:xfrm>
            <a:off x="2171700" y="3028950"/>
            <a:ext cx="50256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Dr Ola Adetokunboh MD P</a:t>
            </a:r>
            <a:r>
              <a:rPr b="1" lang="en-GB" sz="24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hD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ctr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Division of Epidemiology and Biostatistics,</a:t>
            </a:r>
            <a:endParaRPr sz="1100"/>
          </a:p>
          <a:p>
            <a:pPr indent="0" lvl="0" marL="12700" marR="0" rtl="0" algn="ctr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Faculty of Medicine and Health Sciences  </a:t>
            </a:r>
            <a:endParaRPr sz="1100"/>
          </a:p>
          <a:p>
            <a:pPr indent="0" lvl="0" marL="12700" marR="0" rtl="0" algn="ctr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Stellenbosch Universit</a:t>
            </a:r>
            <a:r>
              <a:rPr b="0" i="0" lang="en-GB" sz="2100" u="none" cap="none" strike="noStrik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July 2020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28" y="3792482"/>
            <a:ext cx="985838" cy="1214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91" name="Google Shape;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4286250"/>
            <a:ext cx="1995778" cy="7206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3829050" y="2433250"/>
            <a:ext cx="30289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 Clinical Epidemiology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687704" y="457257"/>
            <a:ext cx="6351270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Why should we investigate outbreaks?</a:t>
            </a:r>
            <a:endParaRPr b="1" sz="3300"/>
          </a:p>
        </p:txBody>
      </p:sp>
      <p:sp>
        <p:nvSpPr>
          <p:cNvPr id="153" name="Google Shape;153;p28"/>
          <p:cNvSpPr txBox="1"/>
          <p:nvPr/>
        </p:nvSpPr>
        <p:spPr>
          <a:xfrm>
            <a:off x="687704" y="1261448"/>
            <a:ext cx="6246494" cy="2862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our mandate as a health department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outbreak situation everyone looks up-to us to do something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reassure the public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improve our knowledge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more about the disease (research)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future outbreaks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new field staff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687704" y="313468"/>
            <a:ext cx="6224111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Which diseases require investigation?</a:t>
            </a:r>
            <a:endParaRPr b="1" sz="3300"/>
          </a:p>
        </p:txBody>
      </p:sp>
      <p:sp>
        <p:nvSpPr>
          <p:cNvPr id="159" name="Google Shape;159;p29"/>
          <p:cNvSpPr txBox="1"/>
          <p:nvPr/>
        </p:nvSpPr>
        <p:spPr>
          <a:xfrm>
            <a:off x="687704" y="1151173"/>
            <a:ext cx="6426518" cy="3353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Epidemic prone diseases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cholera, meningococcal meningitis, etc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Diseases targeted for eradication or elimination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Polio, neonatal tetanus, measles, malaria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a single case requires investigation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Internationally important diseases with high case fatality rates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 fever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Outbreaks of unknown aetiology or unclear mode of spread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87704" y="262032"/>
            <a:ext cx="6405086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Role of epidemiology during outbreaks</a:t>
            </a:r>
            <a:endParaRPr b="1" sz="3300"/>
          </a:p>
        </p:txBody>
      </p:sp>
      <p:sp>
        <p:nvSpPr>
          <p:cNvPr id="165" name="Google Shape;165;p30"/>
          <p:cNvSpPr txBox="1"/>
          <p:nvPr/>
        </p:nvSpPr>
        <p:spPr>
          <a:xfrm>
            <a:off x="687704" y="1019294"/>
            <a:ext cx="4346734" cy="3570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375">
            <a:spAutoFit/>
          </a:bodyPr>
          <a:lstStyle/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Identification of the outbreak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❖"/>
            </a:pPr>
            <a:r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disease surveillance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Systematic description of outbreak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Identification of risk 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❖"/>
            </a:pPr>
            <a:r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descriptive or analytical methods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Identification of interventions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Implement/recommend control measures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Evaluate the impact of control measures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687704" y="383248"/>
            <a:ext cx="6106954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Summary steps in outbreak investigation</a:t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687704" y="1171860"/>
            <a:ext cx="357663" cy="3454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4300" rtl="0" algn="just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 iii.  iv.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3500" rtl="0" algn="l">
              <a:lnSpc>
                <a:spcPct val="12541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vi.  vii.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25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viii.  ix.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3500" rtl="0" algn="l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xi.  xii.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1459420" y="1171860"/>
            <a:ext cx="3785235" cy="3454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5">
            <a:spAutoFit/>
          </a:bodyPr>
          <a:lstStyle/>
          <a:p>
            <a:pPr indent="0" lvl="0" marL="12700" marR="1689100" rtl="0" algn="l">
              <a:lnSpc>
                <a:spcPct val="12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for field work  Verify the diagnosis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existence of an outbreak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and count cases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88900" rtl="0" algn="l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the data -person, place &amp; time  Formulate and test hypothesis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the local response capacity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06400" rtl="0" algn="l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immediate control measures  Address the resource gaps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written report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0" rtl="0" algn="l">
              <a:lnSpc>
                <a:spcPct val="10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Disseminate/communicate the findings  Intensify surveillance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687704" y="417289"/>
            <a:ext cx="4625816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Why are the steps important?</a:t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687704" y="1770601"/>
            <a:ext cx="6172200" cy="2102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Provides a systematic way of approaching an outbreak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to collect sufficient and relevant information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you don’t miss out critical information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make a quick and accurate diagnosis of outbreak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appropriate control measures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687704" y="202882"/>
            <a:ext cx="3609022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Prepare for field work</a:t>
            </a:r>
            <a:endParaRPr b="1" sz="3300"/>
          </a:p>
        </p:txBody>
      </p:sp>
      <p:sp>
        <p:nvSpPr>
          <p:cNvPr id="184" name="Google Shape;184;p33"/>
          <p:cNvSpPr txBox="1"/>
          <p:nvPr/>
        </p:nvSpPr>
        <p:spPr>
          <a:xfrm>
            <a:off x="687704" y="1352893"/>
            <a:ext cx="7242810" cy="307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Gather as much information about outbreak and population at risk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 a team –Outbreak Response Team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relevant supplies and equipment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203200" rtl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media, specimen bottles, IEC, treatment guidelines &amp; medical supplies,  transport, communication means, investigation forms, funds, etc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next level –district, province, national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Familiarize with the disease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 and read further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6664024" y="3499868"/>
            <a:ext cx="1250652" cy="12002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687704" y="236695"/>
            <a:ext cx="295084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Verify the diagnosis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687704" y="1185256"/>
            <a:ext cx="6754177" cy="2515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9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 out misdiagnosis, laboratory errors, etc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with attending clinician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clinical findings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patients yourself (interview and examine for symptoms and signs)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with laboratorian -confirm laboratory testing (diagnosis)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that all the cases have the same disease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6532245" y="3057519"/>
            <a:ext cx="1957070" cy="18116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687704" y="234372"/>
            <a:ext cx="5544026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Verifying the diagnosis –to note!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687704" y="1356836"/>
            <a:ext cx="6403658" cy="1751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 careful when interpreting negative laboratory results…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Illness could be due to an organism that wasn’t tested for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Specimens could have been collected too late in the illness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Mishandling of the specimen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5974460" y="3055288"/>
            <a:ext cx="2247569" cy="15772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687704" y="230943"/>
            <a:ext cx="5652135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Establish existence of an epidemic</a:t>
            </a:r>
            <a:endParaRPr b="1" sz="3300"/>
          </a:p>
        </p:txBody>
      </p:sp>
      <p:sp>
        <p:nvSpPr>
          <p:cNvPr id="205" name="Google Shape;205;p36"/>
          <p:cNvSpPr txBox="1"/>
          <p:nvPr/>
        </p:nvSpPr>
        <p:spPr>
          <a:xfrm>
            <a:off x="687704" y="1688306"/>
            <a:ext cx="7221379" cy="1393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5">
            <a:spAutoFit/>
          </a:bodyPr>
          <a:lstStyle/>
          <a:p>
            <a:pPr indent="-171450" lvl="0" marL="17780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said an outbreak is the occurrence of more cases of a disease  than expected in a population at a particular time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how can you know the expected number of cases??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6116379" y="3350143"/>
            <a:ext cx="1707125" cy="1631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87704" y="172174"/>
            <a:ext cx="5289709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Establish existence of an epidemic</a:t>
            </a:r>
            <a:endParaRPr/>
          </a:p>
        </p:txBody>
      </p:sp>
      <p:sp>
        <p:nvSpPr>
          <p:cNvPr id="212" name="Google Shape;212;p37"/>
          <p:cNvSpPr txBox="1"/>
          <p:nvPr/>
        </p:nvSpPr>
        <p:spPr>
          <a:xfrm>
            <a:off x="687704" y="1365694"/>
            <a:ext cx="7649528" cy="2911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475">
            <a:spAutoFit/>
          </a:bodyPr>
          <a:lstStyle/>
          <a:p>
            <a:pPr indent="-171450" lvl="0" marL="177800" marR="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 observed incidence with the expected for that </a:t>
            </a:r>
            <a:r>
              <a:rPr b="1"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place </a:t>
            </a: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that  point in </a:t>
            </a:r>
            <a:r>
              <a:rPr b="1"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reportable diseases use surveillance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other diseases and conditions, look for existing data locally –e.g. hospital  admission or discharge records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889000" rtl="0" algn="l">
              <a:lnSpc>
                <a:spcPct val="958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data not readily available may have to conduct a telephone survey of  physicians, laboratories, etc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368300" rtl="0" algn="l">
              <a:lnSpc>
                <a:spcPct val="958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a survey of the community to establish the background or historical  level of disease.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87704" y="177737"/>
            <a:ext cx="3016568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Session objectives</a:t>
            </a:r>
            <a:endParaRPr b="1" sz="3300"/>
          </a:p>
        </p:txBody>
      </p:sp>
      <p:sp>
        <p:nvSpPr>
          <p:cNvPr id="98" name="Google Shape;98;p20"/>
          <p:cNvSpPr txBox="1"/>
          <p:nvPr/>
        </p:nvSpPr>
        <p:spPr>
          <a:xfrm>
            <a:off x="687704" y="1439323"/>
            <a:ext cx="6336983" cy="2255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After completion of this session you should be able to: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an outbreak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how outbreaks are detected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reasons for investigating disease outbreaks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the key steps in investigating a disease outbreaks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687704" y="436683"/>
            <a:ext cx="5652135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Establish existence of an epidemic</a:t>
            </a:r>
            <a:endParaRPr b="1" sz="3300"/>
          </a:p>
        </p:txBody>
      </p:sp>
      <p:sp>
        <p:nvSpPr>
          <p:cNvPr id="218" name="Google Shape;218;p38"/>
          <p:cNvSpPr txBox="1"/>
          <p:nvPr/>
        </p:nvSpPr>
        <p:spPr>
          <a:xfrm>
            <a:off x="407669" y="1770601"/>
            <a:ext cx="4818221" cy="2327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 careful when comparing the incidence: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7916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 disease: compare incidence from similar  periods of earlier years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330200" rtl="0" algn="l">
              <a:lnSpc>
                <a:spcPct val="107916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seasonal disease: compare with incidence  from previous weeks/ months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5430392" y="1071023"/>
            <a:ext cx="3200001" cy="16584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5492986" y="3181747"/>
            <a:ext cx="3004487" cy="14811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687704" y="230943"/>
            <a:ext cx="5827394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Establish existence of an epidemic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687704" y="1344892"/>
            <a:ext cx="7700486" cy="2721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use alert and action thresholds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3937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cut-off that alerts public health officials to take action is set at certain level  above the expected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past data to calculate a baseline and decide if an event is abnormal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identify possible outbreaks using surveillance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 threshold and action thresholds differ depending on the disease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/>
          <p:nvPr/>
        </p:nvSpPr>
        <p:spPr>
          <a:xfrm>
            <a:off x="451624" y="461309"/>
            <a:ext cx="8425639" cy="44385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687704" y="234372"/>
            <a:ext cx="4781550" cy="5179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Our previous TB scenario</a:t>
            </a:r>
            <a:r>
              <a:rPr b="0" lang="en-GB" sz="33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687704" y="1349502"/>
            <a:ext cx="6861334" cy="3446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5">
            <a:spAutoFit/>
          </a:bodyPr>
          <a:lstStyle/>
          <a:p>
            <a:pPr indent="-171450" lvl="0" marL="177800" marR="3810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During the initial investigation of the outbreak you gather the  following information: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residents live at the home, including 43 children with cerebral palsy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256 staff taking care of the residents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 and 2011 –No TB cases diagnosed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 –3 cases &amp; 1 died (residents), 3 cases &amp; 1 died (staff)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 (Jan-August) –9 cases &amp; 2 died (residents) and 2 cases (staff)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 this confirm an outbreak of TB?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687704" y="230943"/>
            <a:ext cx="6074569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2E5496"/>
                </a:solidFill>
              </a:rPr>
              <a:t>Systematically identify &amp; count cases</a:t>
            </a:r>
            <a:endParaRPr sz="3300"/>
          </a:p>
        </p:txBody>
      </p:sp>
      <p:sp>
        <p:nvSpPr>
          <p:cNvPr id="248" name="Google Shape;248;p43"/>
          <p:cNvSpPr txBox="1"/>
          <p:nvPr/>
        </p:nvSpPr>
        <p:spPr>
          <a:xfrm>
            <a:off x="687704" y="1313969"/>
            <a:ext cx="7444264" cy="3111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575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a working case definition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for deciding if a person should be classified as suffering from the  disease under investigation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building a case definition we usually include: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and/or biological criteria –signs &amp; symptoms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Epidemiologic criteria –time, place, person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Laboratory criteria –in some diseases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803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definition should be highly sensitive at beginning –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108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tighten as more information is gathered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687704" y="402431"/>
            <a:ext cx="552164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Systematically identify &amp; count cases</a:t>
            </a:r>
            <a:endParaRPr/>
          </a:p>
        </p:txBody>
      </p:sp>
      <p:sp>
        <p:nvSpPr>
          <p:cNvPr id="254" name="Google Shape;254;p44"/>
          <p:cNvSpPr txBox="1"/>
          <p:nvPr/>
        </p:nvSpPr>
        <p:spPr>
          <a:xfrm>
            <a:off x="687704" y="1299713"/>
            <a:ext cx="7419499" cy="2760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Using the working case definition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information on cases and deaths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information: name, physical address.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Demographic: age, sex, tribe.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Clinical: symptoms and signs, date of onset, lab results, Rx, outcome of  Rx.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Exposure and risk factor information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Record the information on a </a:t>
            </a:r>
            <a:r>
              <a:rPr b="1"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 listing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59" name="Google Shape;2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285750"/>
            <a:ext cx="8743950" cy="46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687704" y="604742"/>
            <a:ext cx="5697379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Systematically identify &amp; count cases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687704" y="1779745"/>
            <a:ext cx="7682389" cy="2339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do you look for the cases?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 care facilities where the diagnosis is likely to be made -physicians ,  clinics, hospitals, laboratories.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decide to alert the public directly e.g. through the local media.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tracing –to identify contacts to case-patients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 a survey of the entire population.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687704" y="494538"/>
            <a:ext cx="4642008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1F3863"/>
                </a:solidFill>
                <a:latin typeface="Arial"/>
                <a:ea typeface="Arial"/>
                <a:cs typeface="Arial"/>
                <a:sym typeface="Arial"/>
              </a:rPr>
              <a:t>Remember –Time is crucial</a:t>
            </a:r>
            <a:endParaRPr/>
          </a:p>
        </p:txBody>
      </p:sp>
      <p:sp>
        <p:nvSpPr>
          <p:cNvPr id="271" name="Google Shape;271;p47"/>
          <p:cNvSpPr txBox="1"/>
          <p:nvPr/>
        </p:nvSpPr>
        <p:spPr>
          <a:xfrm>
            <a:off x="687704" y="1697450"/>
            <a:ext cx="6737033" cy="139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are not in any fixed order –most can be done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concurrently </a:t>
            </a: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the situation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main task is to STOP the outbreak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control and preventive measures throughout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6914006" y="3631307"/>
            <a:ext cx="1585231" cy="1102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87704" y="171793"/>
            <a:ext cx="3549967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What is an outbreak?</a:t>
            </a:r>
            <a:endParaRPr b="1" sz="3300"/>
          </a:p>
        </p:txBody>
      </p:sp>
      <p:sp>
        <p:nvSpPr>
          <p:cNvPr id="104" name="Google Shape;104;p21"/>
          <p:cNvSpPr txBox="1"/>
          <p:nvPr/>
        </p:nvSpPr>
        <p:spPr>
          <a:xfrm>
            <a:off x="687704" y="919981"/>
            <a:ext cx="4137184" cy="915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250">
            <a:spAutoFit/>
          </a:bodyPr>
          <a:lstStyle/>
          <a:p>
            <a:pPr indent="-171450" lvl="0" marL="177800" marR="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Occurrence of more cases of disease  or other health problem than  normally expected: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87704" y="2646388"/>
            <a:ext cx="3719989" cy="1394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250">
            <a:spAutoFit/>
          </a:bodyPr>
          <a:lstStyle/>
          <a:p>
            <a:pPr indent="-165100" lvl="0" marL="177800" marR="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a group of people or in a  specific place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 Symbols"/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a specified period of time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5023656" y="1061925"/>
            <a:ext cx="3211731" cy="16585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5074920" y="3078565"/>
            <a:ext cx="3386792" cy="16049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687704" y="412718"/>
            <a:ext cx="423481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1F3863"/>
                </a:solidFill>
                <a:latin typeface="Arial"/>
                <a:ea typeface="Arial"/>
                <a:cs typeface="Arial"/>
                <a:sym typeface="Arial"/>
              </a:rPr>
              <a:t>Descriptive data analysis</a:t>
            </a:r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687704" y="1716467"/>
            <a:ext cx="6653689" cy="2662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150">
            <a:spAutoFit/>
          </a:bodyPr>
          <a:lstStyle/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the data that you have collected this far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information from the line list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provide clues or information about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−Magnitude &amp; extent of the outbreak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−Sub-populations that are most affected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−Target interventions for control + prevention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−Generate hypotheses about source / cause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687704" y="455200"/>
            <a:ext cx="3558064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1F3863"/>
                </a:solidFill>
                <a:latin typeface="Arial"/>
                <a:ea typeface="Arial"/>
                <a:cs typeface="Arial"/>
                <a:sym typeface="Arial"/>
              </a:rPr>
              <a:t>Analyse data by time</a:t>
            </a:r>
            <a:endParaRPr/>
          </a:p>
        </p:txBody>
      </p:sp>
      <p:sp>
        <p:nvSpPr>
          <p:cNvPr id="284" name="Google Shape;284;p49"/>
          <p:cNvSpPr txBox="1"/>
          <p:nvPr/>
        </p:nvSpPr>
        <p:spPr>
          <a:xfrm>
            <a:off x="687704" y="1715564"/>
            <a:ext cx="5578316" cy="254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325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Distribution of cases by date or time of onset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May answer the questions: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t/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exact period of the outbreak?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probable period of exposure?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outbreak likely common source or propagated?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the outbreak response effective?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687704" y="246945"/>
            <a:ext cx="2887503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solidFill>
                  <a:srgbClr val="1F3863"/>
                </a:solidFill>
                <a:latin typeface="Arial"/>
                <a:ea typeface="Arial"/>
                <a:cs typeface="Arial"/>
                <a:sym typeface="Arial"/>
              </a:rPr>
              <a:t>Epidemic curve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0"/>
          <p:cNvSpPr txBox="1"/>
          <p:nvPr/>
        </p:nvSpPr>
        <p:spPr>
          <a:xfrm>
            <a:off x="687704" y="1396365"/>
            <a:ext cx="7371874" cy="3198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100">
            <a:spAutoFit/>
          </a:bodyPr>
          <a:lstStyle/>
          <a:p>
            <a:pPr indent="-171450" lvl="0" marL="177800" marR="1270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graph that shows the no of new cases of disease over  time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tool in any outbreak investigation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visual representation of time course of the outbreak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help to understand cause of an epidemic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Agent , route of transmission,	exposure period, incubation period, etc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355600" rtl="0" algn="l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evaluating the effectiveness of an intervention or  control measure implemented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Traditionally displayed using a histogram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/>
          <p:nvPr/>
        </p:nvSpPr>
        <p:spPr>
          <a:xfrm>
            <a:off x="360044" y="190881"/>
            <a:ext cx="7935957" cy="4678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687704" y="292665"/>
            <a:ext cx="7768590" cy="8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Exercise: What epi-curve pattern would you expect  in the following scenarios?</a:t>
            </a:r>
            <a:endParaRPr/>
          </a:p>
        </p:txBody>
      </p:sp>
      <p:sp>
        <p:nvSpPr>
          <p:cNvPr id="301" name="Google Shape;301;p52"/>
          <p:cNvSpPr txBox="1"/>
          <p:nvPr/>
        </p:nvSpPr>
        <p:spPr>
          <a:xfrm>
            <a:off x="687704" y="2066639"/>
            <a:ext cx="7730966" cy="2410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50">
            <a:spAutoFit/>
          </a:bodyPr>
          <a:lstStyle/>
          <a:p>
            <a:pPr indent="-177800" lvl="0" marL="177800" marR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 cases of shigellosis among children and workers at a day care  center over a period of 6 weeks, no external source identified  (incubation period for shigellosis is usually 1—3 days)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1524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 cases of giardiasis over 6 weeks traced to occasional use of a  supplementary reservoir (incubation period for giardiasis 3–25 days  or more, usually 7–10 days)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 cases of norovirus infection over 2 days traced to the ice machine  on a cruise ship (incubation period for norovirus is usually 24–48  hours)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687704" y="399002"/>
            <a:ext cx="366903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Analyse data –by person</a:t>
            </a:r>
            <a:endParaRPr/>
          </a:p>
        </p:txBody>
      </p:sp>
      <p:sp>
        <p:nvSpPr>
          <p:cNvPr id="307" name="Google Shape;307;p53"/>
          <p:cNvSpPr txBox="1"/>
          <p:nvPr/>
        </p:nvSpPr>
        <p:spPr>
          <a:xfrm>
            <a:off x="687704" y="1697450"/>
            <a:ext cx="7416641" cy="2394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which people are at highest and lowest risk of illness?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Demographic characteristics: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Age, gender, marital status, race distribution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exposures: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Occupation, source of drinking water, food consumed, etc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687704" y="332670"/>
            <a:ext cx="6211253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44536A"/>
                </a:solidFill>
              </a:rPr>
              <a:t>Descriptive analysis of data by person</a:t>
            </a:r>
            <a:endParaRPr b="1" sz="3300"/>
          </a:p>
        </p:txBody>
      </p:sp>
      <p:sp>
        <p:nvSpPr>
          <p:cNvPr id="313" name="Google Shape;313;p54"/>
          <p:cNvSpPr txBox="1"/>
          <p:nvPr/>
        </p:nvSpPr>
        <p:spPr>
          <a:xfrm>
            <a:off x="687704" y="4545101"/>
            <a:ext cx="6639401" cy="166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Outbreak in Beijing, 2003. </a:t>
            </a:r>
            <a:r>
              <a:rPr i="1" lang="en-GB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JAMA. 2003;290(24):3215-3221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Pang et al. </a:t>
            </a:r>
            <a:r>
              <a:rPr b="1" i="1" lang="en-GB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of Control Measures Implemented in the Severe Acute Respiratory Syndrome Evaluation of Control Measures Implemented in the Severe Acute Respiratory Syndrome Outbreak in Beijing, 2003</a:t>
            </a:r>
            <a:r>
              <a:rPr i="1" lang="en-GB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JAMA. 2003;290(24):3215-3221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314" name="Google Shape;31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971550"/>
            <a:ext cx="76580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687704" y="457257"/>
            <a:ext cx="3788569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44536A"/>
                </a:solidFill>
              </a:rPr>
              <a:t>Analyse data - by place</a:t>
            </a:r>
            <a:endParaRPr b="1" sz="3300"/>
          </a:p>
        </p:txBody>
      </p:sp>
      <p:sp>
        <p:nvSpPr>
          <p:cNvPr id="320" name="Google Shape;320;p55"/>
          <p:cNvSpPr txBox="1"/>
          <p:nvPr/>
        </p:nvSpPr>
        <p:spPr>
          <a:xfrm>
            <a:off x="687704" y="1606010"/>
            <a:ext cx="3704273" cy="2937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475">
            <a:spAutoFit/>
          </a:bodyPr>
          <a:lstStyle/>
          <a:p>
            <a:pPr indent="-171450" lvl="0" marL="177800" marR="53340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Illustrates the geographic  extent of the outbreak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889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 provide important  etiologic clues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of cases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Display the data using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958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Spot map -where cases live, work,  or may have been exposed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190500" rtl="0" algn="l">
              <a:lnSpc>
                <a:spcPct val="958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 or tables, e.g. number of  cases by province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5"/>
          <p:cNvSpPr/>
          <p:nvPr/>
        </p:nvSpPr>
        <p:spPr>
          <a:xfrm>
            <a:off x="4804028" y="2787795"/>
            <a:ext cx="3872964" cy="20813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5"/>
          <p:cNvSpPr/>
          <p:nvPr/>
        </p:nvSpPr>
        <p:spPr>
          <a:xfrm>
            <a:off x="4804028" y="157704"/>
            <a:ext cx="3948727" cy="24140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/>
          <p:nvPr>
            <p:ph type="title"/>
          </p:nvPr>
        </p:nvSpPr>
        <p:spPr>
          <a:xfrm>
            <a:off x="687704" y="622363"/>
            <a:ext cx="6003607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001F5F"/>
                </a:solidFill>
              </a:rPr>
              <a:t>Analyse data –by possible exposures</a:t>
            </a:r>
            <a:endParaRPr b="1" sz="3300"/>
          </a:p>
        </p:txBody>
      </p:sp>
      <p:sp>
        <p:nvSpPr>
          <p:cNvPr id="328" name="Google Shape;328;p56"/>
          <p:cNvSpPr txBox="1"/>
          <p:nvPr/>
        </p:nvSpPr>
        <p:spPr>
          <a:xfrm>
            <a:off x="687704" y="1333225"/>
            <a:ext cx="7525702" cy="319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625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Depending on the disease, possible exposures may include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consumed,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Drugs administered,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Occupation,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of residence,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Vaccination status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of drinking water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Important for generating hypothesis regarding possible source  of outbreak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title"/>
          </p:nvPr>
        </p:nvSpPr>
        <p:spPr>
          <a:xfrm>
            <a:off x="687704" y="484498"/>
            <a:ext cx="567309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Analyse data -by possible risk factors</a:t>
            </a:r>
            <a:endParaRPr/>
          </a:p>
        </p:txBody>
      </p:sp>
      <p:sp>
        <p:nvSpPr>
          <p:cNvPr id="334" name="Google Shape;334;p57"/>
          <p:cNvSpPr/>
          <p:nvPr/>
        </p:nvSpPr>
        <p:spPr>
          <a:xfrm>
            <a:off x="516635" y="1113310"/>
            <a:ext cx="8196581" cy="3755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87704" y="457257"/>
            <a:ext cx="3573780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What is an epidemic?</a:t>
            </a:r>
            <a:endParaRPr b="1" sz="3300"/>
          </a:p>
        </p:txBody>
      </p:sp>
      <p:sp>
        <p:nvSpPr>
          <p:cNvPr id="113" name="Google Shape;113;p22"/>
          <p:cNvSpPr txBox="1"/>
          <p:nvPr/>
        </p:nvSpPr>
        <p:spPr>
          <a:xfrm>
            <a:off x="687704" y="1344892"/>
            <a:ext cx="7630001" cy="314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250">
            <a:spAutoFit/>
          </a:bodyPr>
          <a:lstStyle/>
          <a:p>
            <a:pPr indent="-171450" lvl="0" marL="177800" marR="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Occurrence of more cases of illness, or other health related events in  excess of normally expected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Synonymous with the term ‘outbreak’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reserve the term ‘epidemic’ to more widespread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geographical area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prolonged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more than one focal point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‘epidemic’ known to raise alarm in the population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type="title"/>
          </p:nvPr>
        </p:nvSpPr>
        <p:spPr>
          <a:xfrm>
            <a:off x="687704" y="524446"/>
            <a:ext cx="326612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F5F"/>
                </a:solidFill>
              </a:rPr>
              <a:t>Formulate hypothesis</a:t>
            </a:r>
            <a:endParaRPr/>
          </a:p>
        </p:txBody>
      </p:sp>
      <p:sp>
        <p:nvSpPr>
          <p:cNvPr id="340" name="Google Shape;340;p58"/>
          <p:cNvSpPr txBox="1"/>
          <p:nvPr/>
        </p:nvSpPr>
        <p:spPr>
          <a:xfrm>
            <a:off x="687704" y="1564374"/>
            <a:ext cx="4004310" cy="2856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725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Hypothesis should address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of the agent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of transmission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Exposures (risk factors)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formulating the hypothesis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agent’s usual reservoir?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it usually transmitted?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vehicles are commonly implicated?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known risk factors?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/>
          <p:nvPr>
            <p:ph type="title"/>
          </p:nvPr>
        </p:nvSpPr>
        <p:spPr>
          <a:xfrm>
            <a:off x="687704" y="622363"/>
            <a:ext cx="6220778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3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Test hypothesis –case-control design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9"/>
          <p:cNvSpPr txBox="1"/>
          <p:nvPr/>
        </p:nvSpPr>
        <p:spPr>
          <a:xfrm>
            <a:off x="687704" y="1418272"/>
            <a:ext cx="7716679" cy="3086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-17145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Consider a case-control study design to investigate an outbreak  when: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Affected population is wide and not well defined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cases of disease are very few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381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 is known about the risk factors for illness and multiple exposures are  of interest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disease takes a long time to develop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ill persons (cases) with well persons (controls)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odds ratios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>
            <p:ph type="title"/>
          </p:nvPr>
        </p:nvSpPr>
        <p:spPr>
          <a:xfrm>
            <a:off x="687704" y="622363"/>
            <a:ext cx="4844891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Example -Case control design</a:t>
            </a:r>
            <a:endParaRPr b="1" sz="3300"/>
          </a:p>
        </p:txBody>
      </p:sp>
      <p:sp>
        <p:nvSpPr>
          <p:cNvPr id="352" name="Google Shape;352;p60"/>
          <p:cNvSpPr/>
          <p:nvPr/>
        </p:nvSpPr>
        <p:spPr>
          <a:xfrm>
            <a:off x="392048" y="1267587"/>
            <a:ext cx="8444484" cy="36015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title"/>
          </p:nvPr>
        </p:nvSpPr>
        <p:spPr>
          <a:xfrm>
            <a:off x="687704" y="684085"/>
            <a:ext cx="4929187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Test hypothesis –cohort study</a:t>
            </a:r>
            <a:endParaRPr b="1" sz="3300"/>
          </a:p>
        </p:txBody>
      </p:sp>
      <p:sp>
        <p:nvSpPr>
          <p:cNvPr id="358" name="Google Shape;358;p61"/>
          <p:cNvSpPr txBox="1"/>
          <p:nvPr/>
        </p:nvSpPr>
        <p:spPr>
          <a:xfrm>
            <a:off x="687704" y="1564374"/>
            <a:ext cx="7390924" cy="284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725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Consider cohort study design for outbreak when: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1524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outbreak is in a small, well defined group: e.g. food borne illness after  wedding party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2045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very few people have been exposed to the hypothesized exposure –want to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2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enroll as many exposed as possible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Retrospective cohort is more efficient in most outbreak situations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exposed persons with non exposed persons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203200" marR="0" rtl="0" algn="l">
              <a:lnSpc>
                <a:spcPct val="102045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attack rates in exposed and compare with attack rate in unexposed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2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(attack rate ratio/relative risk)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/>
          <p:nvPr>
            <p:ph type="title"/>
          </p:nvPr>
        </p:nvSpPr>
        <p:spPr>
          <a:xfrm>
            <a:off x="687704" y="622363"/>
            <a:ext cx="5800249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2E5496"/>
                </a:solidFill>
              </a:rPr>
              <a:t>Example: Analysis in a cohort study</a:t>
            </a:r>
            <a:endParaRPr b="1" sz="3300"/>
          </a:p>
        </p:txBody>
      </p:sp>
      <p:sp>
        <p:nvSpPr>
          <p:cNvPr id="364" name="Google Shape;364;p62"/>
          <p:cNvSpPr/>
          <p:nvPr/>
        </p:nvSpPr>
        <p:spPr>
          <a:xfrm>
            <a:off x="449198" y="1333469"/>
            <a:ext cx="8181473" cy="34259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"/>
          <p:cNvSpPr txBox="1"/>
          <p:nvPr>
            <p:ph type="title"/>
          </p:nvPr>
        </p:nvSpPr>
        <p:spPr>
          <a:xfrm>
            <a:off x="687704" y="253613"/>
            <a:ext cx="5804059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Verify hypothesis –other investigations</a:t>
            </a:r>
            <a:endParaRPr/>
          </a:p>
        </p:txBody>
      </p:sp>
      <p:sp>
        <p:nvSpPr>
          <p:cNvPr id="370" name="Google Shape;370;p63"/>
          <p:cNvSpPr txBox="1"/>
          <p:nvPr/>
        </p:nvSpPr>
        <p:spPr>
          <a:xfrm>
            <a:off x="687704" y="1697450"/>
            <a:ext cx="7315200" cy="2805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5">
            <a:spAutoFit/>
          </a:bodyPr>
          <a:lstStyle/>
          <a:p>
            <a:pPr indent="-171450" lvl="0" marL="17780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epidemiological investigation is only a component of the  outbreak investigation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1054100" rtl="0" algn="l">
              <a:lnSpc>
                <a:spcPct val="10821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investigations should support/compliment the  epidemiological analysis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Microbiological investigation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Environmental investigation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Veterinarian investigation	- e.g. Herds supplying milk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Trace back investigations (origin of foods)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❖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Entomological investigations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/>
          <p:nvPr>
            <p:ph type="title"/>
          </p:nvPr>
        </p:nvSpPr>
        <p:spPr>
          <a:xfrm>
            <a:off x="687704" y="692086"/>
            <a:ext cx="5138261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E5496"/>
                </a:solidFill>
              </a:rPr>
              <a:t>Assess the local response capacity</a:t>
            </a:r>
            <a:endParaRPr/>
          </a:p>
        </p:txBody>
      </p:sp>
      <p:sp>
        <p:nvSpPr>
          <p:cNvPr id="376" name="Google Shape;376;p64"/>
          <p:cNvSpPr txBox="1"/>
          <p:nvPr/>
        </p:nvSpPr>
        <p:spPr>
          <a:xfrm>
            <a:off x="687704" y="1291562"/>
            <a:ext cx="7655242" cy="3240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875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Depending on magnitude of outbreak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investigation should be linked to a response to control/stop  the outbreak</a:t>
            </a:r>
            <a:endParaRPr sz="1100"/>
          </a:p>
          <a:p>
            <a:pPr indent="-171450" lvl="0" marL="177800" marR="939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come up with comprehensive interventions and  recommendations the ORT should assess the available  response capacity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and type of staff is available locally?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 supplies are available to treat the cases?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has been done in terms of response?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steps have been taken to interrupt transmission?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/>
          <p:nvPr>
            <p:ph type="title"/>
          </p:nvPr>
        </p:nvSpPr>
        <p:spPr>
          <a:xfrm>
            <a:off x="687704" y="273901"/>
            <a:ext cx="5890736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Set up immediate control measures</a:t>
            </a:r>
            <a:endParaRPr b="1" sz="3300"/>
          </a:p>
        </p:txBody>
      </p:sp>
      <p:sp>
        <p:nvSpPr>
          <p:cNvPr id="382" name="Google Shape;382;p65"/>
          <p:cNvSpPr/>
          <p:nvPr/>
        </p:nvSpPr>
        <p:spPr>
          <a:xfrm>
            <a:off x="407147" y="1106090"/>
            <a:ext cx="8409954" cy="38016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6"/>
          <p:cNvSpPr txBox="1"/>
          <p:nvPr>
            <p:ph type="title"/>
          </p:nvPr>
        </p:nvSpPr>
        <p:spPr>
          <a:xfrm>
            <a:off x="687704" y="667465"/>
            <a:ext cx="4538186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Control measures -example</a:t>
            </a:r>
            <a:endParaRPr b="1" sz="3300"/>
          </a:p>
        </p:txBody>
      </p:sp>
      <p:sp>
        <p:nvSpPr>
          <p:cNvPr id="388" name="Google Shape;388;p66"/>
          <p:cNvSpPr txBox="1"/>
          <p:nvPr/>
        </p:nvSpPr>
        <p:spPr>
          <a:xfrm>
            <a:off x="687704" y="1779745"/>
            <a:ext cx="5840730" cy="2435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Controlling a food borne outbreak may involve: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Destroying contaminated foods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Recalling a batch of contaminated food from the market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Slaughtering infected animals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Treating an infectious food handler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Providing chemoprophylaxis to those exposed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7"/>
          <p:cNvSpPr txBox="1"/>
          <p:nvPr>
            <p:ph type="title"/>
          </p:nvPr>
        </p:nvSpPr>
        <p:spPr>
          <a:xfrm>
            <a:off x="687704" y="622363"/>
            <a:ext cx="3722846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Address resource gaps</a:t>
            </a:r>
            <a:endParaRPr b="1" sz="3300"/>
          </a:p>
        </p:txBody>
      </p:sp>
      <p:sp>
        <p:nvSpPr>
          <p:cNvPr id="394" name="Google Shape;394;p67"/>
          <p:cNvSpPr txBox="1"/>
          <p:nvPr/>
        </p:nvSpPr>
        <p:spPr>
          <a:xfrm>
            <a:off x="687704" y="1711165"/>
            <a:ext cx="7088505" cy="268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available capacity, done as need may arise: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Clinical supplies –drugs, vaccines, etc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Personnel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Laboratory support.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 support.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information.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❖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Transport, communication and other logistics.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87704" y="626420"/>
            <a:ext cx="4274344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What is a disease cluster?</a:t>
            </a:r>
            <a:endParaRPr b="1" sz="3300"/>
          </a:p>
        </p:txBody>
      </p:sp>
      <p:sp>
        <p:nvSpPr>
          <p:cNvPr id="119" name="Google Shape;119;p23"/>
          <p:cNvSpPr txBox="1"/>
          <p:nvPr/>
        </p:nvSpPr>
        <p:spPr>
          <a:xfrm>
            <a:off x="687704" y="1344892"/>
            <a:ext cx="7724775" cy="2449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250">
            <a:spAutoFit/>
          </a:bodyPr>
          <a:lstStyle/>
          <a:p>
            <a:pPr indent="-177800" lvl="0" marL="177800" marR="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geographical or temporal collection of cases that is suspected to be  greater than expected in a certain place and/or time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turn out to be an outbreak or not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Warrants investigation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25400" rtl="0" algn="l">
              <a:lnSpc>
                <a:spcPct val="10821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Outbreak investigations often begin with identification of a suspected  cluster of cases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8"/>
          <p:cNvSpPr txBox="1"/>
          <p:nvPr>
            <p:ph type="title"/>
          </p:nvPr>
        </p:nvSpPr>
        <p:spPr>
          <a:xfrm>
            <a:off x="687704" y="292665"/>
            <a:ext cx="7768590" cy="888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What is an outbreak report</a:t>
            </a:r>
            <a:r>
              <a:rPr lang="en-GB">
                <a:solidFill>
                  <a:srgbClr val="1F3863"/>
                </a:solidFill>
              </a:rPr>
              <a:t>?</a:t>
            </a:r>
            <a:endParaRPr/>
          </a:p>
        </p:txBody>
      </p:sp>
      <p:sp>
        <p:nvSpPr>
          <p:cNvPr id="400" name="Google Shape;400;p68"/>
          <p:cNvSpPr txBox="1"/>
          <p:nvPr>
            <p:ph idx="1" type="body"/>
          </p:nvPr>
        </p:nvSpPr>
        <p:spPr>
          <a:xfrm>
            <a:off x="457200" y="1183005"/>
            <a:ext cx="3656171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 document summarizing the proceedings, main findings and  recommendations of the outbreak field investigation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a sign&#10;&#10;Description automatically generated" id="402" name="Google Shape;40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100" y="1085850"/>
            <a:ext cx="4572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9"/>
          <p:cNvSpPr txBox="1"/>
          <p:nvPr>
            <p:ph type="title"/>
          </p:nvPr>
        </p:nvSpPr>
        <p:spPr>
          <a:xfrm>
            <a:off x="687704" y="230943"/>
            <a:ext cx="6578441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Why should we write outbreak reports?</a:t>
            </a:r>
            <a:endParaRPr b="1" sz="3300"/>
          </a:p>
        </p:txBody>
      </p:sp>
      <p:sp>
        <p:nvSpPr>
          <p:cNvPr id="408" name="Google Shape;408;p69"/>
          <p:cNvSpPr txBox="1"/>
          <p:nvPr/>
        </p:nvSpPr>
        <p:spPr>
          <a:xfrm>
            <a:off x="687704" y="1330951"/>
            <a:ext cx="5442585" cy="2625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05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document the outbreak</a:t>
            </a:r>
            <a:endParaRPr sz="1100"/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Permanent reference for the future</a:t>
            </a:r>
            <a:endParaRPr sz="1100"/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Provides a forum for reflection and review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Encourages a systematic, critical approach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substantiate and share recommendations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❖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Blue print for any action</a:t>
            </a:r>
            <a:endParaRPr sz="11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/>
          <p:nvPr>
            <p:ph type="title"/>
          </p:nvPr>
        </p:nvSpPr>
        <p:spPr>
          <a:xfrm>
            <a:off x="687704" y="399002"/>
            <a:ext cx="597789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Why should we write outbreak reports?</a:t>
            </a:r>
            <a:endParaRPr/>
          </a:p>
        </p:txBody>
      </p:sp>
      <p:sp>
        <p:nvSpPr>
          <p:cNvPr id="414" name="Google Shape;414;p70"/>
          <p:cNvSpPr txBox="1"/>
          <p:nvPr/>
        </p:nvSpPr>
        <p:spPr>
          <a:xfrm>
            <a:off x="687704" y="1779745"/>
            <a:ext cx="6483191" cy="2750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5">
            <a:spAutoFit/>
          </a:bodyPr>
          <a:lstStyle/>
          <a:p>
            <a:pPr indent="-171450" lvl="0" marL="17780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reporting requirement -a way of communicating  investigation findings to: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Colleagues –public health community,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Scientific community,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Media, etc</a:t>
            </a:r>
            <a:endParaRPr sz="11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687704" y="497777"/>
            <a:ext cx="553307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Types of reports in field investigation</a:t>
            </a:r>
            <a:endParaRPr/>
          </a:p>
        </p:txBody>
      </p:sp>
      <p:sp>
        <p:nvSpPr>
          <p:cNvPr id="420" name="Google Shape;420;p71"/>
          <p:cNvSpPr txBox="1"/>
          <p:nvPr/>
        </p:nvSpPr>
        <p:spPr>
          <a:xfrm>
            <a:off x="687704" y="1707563"/>
            <a:ext cx="7376160" cy="2165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900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reports are created at various stages of the field investigation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main types of field investigation reports: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Notification of investigation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Preliminary report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Interim report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report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687704" y="485832"/>
            <a:ext cx="603456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be included in the report?</a:t>
            </a:r>
            <a:endParaRPr/>
          </a:p>
        </p:txBody>
      </p:sp>
      <p:sp>
        <p:nvSpPr>
          <p:cNvPr id="426" name="Google Shape;426;p72"/>
          <p:cNvSpPr txBox="1"/>
          <p:nvPr/>
        </p:nvSpPr>
        <p:spPr>
          <a:xfrm>
            <a:off x="687704" y="1355179"/>
            <a:ext cx="7166610" cy="2874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250">
            <a:spAutoFit/>
          </a:bodyPr>
          <a:lstStyle/>
          <a:p>
            <a:pPr indent="-171450" lvl="0" marL="177800" marR="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Describe the situation using the information gathered in the  above steps.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what has happened so far guided by the steps discussed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2921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need for additional assistance (if any), depending on  resource gaps identified.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conclusions on the outbreak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279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recommendations on priority activities based on findings and  conclusions -short term, long term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3"/>
          <p:cNvSpPr txBox="1"/>
          <p:nvPr>
            <p:ph type="title"/>
          </p:nvPr>
        </p:nvSpPr>
        <p:spPr>
          <a:xfrm>
            <a:off x="687704" y="242601"/>
            <a:ext cx="584549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Basic structure of final outbreak report</a:t>
            </a:r>
            <a:endParaRPr/>
          </a:p>
        </p:txBody>
      </p:sp>
      <p:sp>
        <p:nvSpPr>
          <p:cNvPr id="432" name="Google Shape;432;p73"/>
          <p:cNvSpPr txBox="1"/>
          <p:nvPr/>
        </p:nvSpPr>
        <p:spPr>
          <a:xfrm>
            <a:off x="687704" y="1015078"/>
            <a:ext cx="3901440" cy="3480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-1651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Introduction/ background information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Aims &amp; objectives of investigation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of response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response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evaluation and lessons learned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 and recommendations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/>
          <p:nvPr>
            <p:ph type="title"/>
          </p:nvPr>
        </p:nvSpPr>
        <p:spPr>
          <a:xfrm>
            <a:off x="687704" y="450875"/>
            <a:ext cx="4082415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F3863"/>
                </a:solidFill>
              </a:rPr>
              <a:t>Disseminate information</a:t>
            </a:r>
            <a:endParaRPr sz="3300"/>
          </a:p>
        </p:txBody>
      </p:sp>
      <p:sp>
        <p:nvSpPr>
          <p:cNvPr id="438" name="Google Shape;438;p74"/>
          <p:cNvSpPr txBox="1"/>
          <p:nvPr/>
        </p:nvSpPr>
        <p:spPr>
          <a:xfrm>
            <a:off x="687704" y="1333505"/>
            <a:ext cx="6380321" cy="3376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125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Distribute the report to those who need to know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Investigation team and other key stakeholders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District/Provincial health department, local authority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Partners you are working with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forget to inform the public of: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likely causes of outbreak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risks of contracting the disease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 control steps, etc.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Also remember the media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 txBox="1"/>
          <p:nvPr>
            <p:ph type="title"/>
          </p:nvPr>
        </p:nvSpPr>
        <p:spPr>
          <a:xfrm>
            <a:off x="687704" y="572262"/>
            <a:ext cx="462819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Intensify/maintain surveillance</a:t>
            </a:r>
            <a:endParaRPr/>
          </a:p>
        </p:txBody>
      </p:sp>
      <p:sp>
        <p:nvSpPr>
          <p:cNvPr id="444" name="Google Shape;444;p75"/>
          <p:cNvSpPr txBox="1"/>
          <p:nvPr/>
        </p:nvSpPr>
        <p:spPr>
          <a:xfrm>
            <a:off x="687704" y="1480242"/>
            <a:ext cx="7609046" cy="330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-165100" lvl="0" marL="177800" marR="0" rtl="0" algn="l">
              <a:lnSpc>
                <a:spcPct val="1193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surveillance to monitor outbreak</a:t>
            </a:r>
            <a:endParaRPr sz="1100"/>
          </a:p>
          <a:p>
            <a:pPr indent="-1651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contact with the local staff for daily updates until the  epidemic is over</a:t>
            </a:r>
            <a:endParaRPr sz="1100"/>
          </a:p>
          <a:p>
            <a:pPr indent="-165100" lvl="0" marL="177800" marR="266700" rtl="0" algn="l">
              <a:lnSpc>
                <a:spcPct val="701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active surveillance during period of outbreak –to get  more timely and complete data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381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 the routine passive disease reporting system during the  outbreak –to collect more information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cases –admissions, outpatients, discharges etc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Deaths,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66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❖"/>
            </a:pPr>
            <a:r>
              <a:rPr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areas affected, etc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330200" rtl="0" algn="l">
              <a:lnSpc>
                <a:spcPct val="701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need to implement laboratory surveillance –depending on  situation</a:t>
            </a:r>
            <a:endParaRPr sz="1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6"/>
          <p:cNvSpPr txBox="1"/>
          <p:nvPr>
            <p:ph type="title"/>
          </p:nvPr>
        </p:nvSpPr>
        <p:spPr>
          <a:xfrm>
            <a:off x="687704" y="474878"/>
            <a:ext cx="1983581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F3863"/>
                </a:solidFill>
              </a:rPr>
              <a:t>Keep in mind</a:t>
            </a:r>
            <a:endParaRPr/>
          </a:p>
        </p:txBody>
      </p:sp>
      <p:sp>
        <p:nvSpPr>
          <p:cNvPr id="450" name="Google Shape;450;p76"/>
          <p:cNvSpPr txBox="1"/>
          <p:nvPr/>
        </p:nvSpPr>
        <p:spPr>
          <a:xfrm>
            <a:off x="687704" y="1779745"/>
            <a:ext cx="7417117" cy="19702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-171450" lvl="0" marL="17780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steps in outbreak investigation can be done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concurrently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marR="0" rtl="0" algn="l">
              <a:lnSpc>
                <a:spcPct val="1139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main reason for investigating an outbreak is to be able to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</a:t>
            </a: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outbreak</a:t>
            </a:r>
            <a:endParaRPr sz="1100"/>
          </a:p>
          <a:p>
            <a:pPr indent="-171450" lvl="0" marL="177800" marR="241300" rtl="0" algn="l">
              <a:lnSpc>
                <a:spcPct val="10821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control and preventive measures throughout the  investigation</a:t>
            </a:r>
            <a:endParaRPr sz="11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7"/>
          <p:cNvSpPr txBox="1"/>
          <p:nvPr>
            <p:ph type="title"/>
          </p:nvPr>
        </p:nvSpPr>
        <p:spPr>
          <a:xfrm>
            <a:off x="687704" y="446780"/>
            <a:ext cx="4101941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3863"/>
                </a:solidFill>
              </a:rPr>
              <a:t>Recap of session objectives</a:t>
            </a:r>
            <a:endParaRPr/>
          </a:p>
        </p:txBody>
      </p:sp>
      <p:sp>
        <p:nvSpPr>
          <p:cNvPr id="456" name="Google Shape;456;p77"/>
          <p:cNvSpPr txBox="1"/>
          <p:nvPr/>
        </p:nvSpPr>
        <p:spPr>
          <a:xfrm>
            <a:off x="687704" y="1779745"/>
            <a:ext cx="7760017" cy="1996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5">
            <a:spAutoFit/>
          </a:bodyPr>
          <a:lstStyle/>
          <a:p>
            <a:pPr indent="-171450" lvl="0" marL="177800" marR="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come to the end of the session –by now you should be  able to: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an outbreak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 how outbreaks are detected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reasons for investigating disease outbreaks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❖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 the key steps in investigating a disease outbreak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687704" y="489547"/>
            <a:ext cx="3473291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What is a pandemic?</a:t>
            </a:r>
            <a:endParaRPr b="1" sz="3300"/>
          </a:p>
        </p:txBody>
      </p:sp>
      <p:sp>
        <p:nvSpPr>
          <p:cNvPr id="125" name="Google Shape;125;p24"/>
          <p:cNvSpPr txBox="1"/>
          <p:nvPr/>
        </p:nvSpPr>
        <p:spPr>
          <a:xfrm>
            <a:off x="687704" y="1319746"/>
            <a:ext cx="3745230" cy="2982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325">
            <a:spAutoFit/>
          </a:bodyPr>
          <a:lstStyle/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an outbreak occurs over a very  wide area affecting a large  proportion of the population in  several countries or continents  the Director General of the WHO  can declare it a pandemic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‘Pan’ all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‘Demos’ people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map&#10;&#10;Description automatically generated"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571500"/>
            <a:ext cx="42291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6000750" y="4686300"/>
            <a:ext cx="2514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 global spread</a:t>
            </a:r>
            <a:endParaRPr sz="11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8"/>
          <p:cNvSpPr txBox="1"/>
          <p:nvPr>
            <p:ph type="title"/>
          </p:nvPr>
        </p:nvSpPr>
        <p:spPr>
          <a:xfrm>
            <a:off x="687704" y="457257"/>
            <a:ext cx="2952750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Acknowledgment</a:t>
            </a:r>
            <a:endParaRPr b="1" sz="3300"/>
          </a:p>
        </p:txBody>
      </p:sp>
      <p:sp>
        <p:nvSpPr>
          <p:cNvPr id="462" name="Google Shape;462;p78"/>
          <p:cNvSpPr txBox="1"/>
          <p:nvPr/>
        </p:nvSpPr>
        <p:spPr>
          <a:xfrm>
            <a:off x="687704" y="2048846"/>
            <a:ext cx="7549991" cy="1073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375">
            <a:spAutoFit/>
          </a:bodyPr>
          <a:lstStyle/>
          <a:p>
            <a:pPr indent="-1714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Ude Obike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Lazarus Kuonza (South Africa FELTP South Africa Regional Disease  Detection Centre, National Institute for Communicable Diseases)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9"/>
          <p:cNvSpPr txBox="1"/>
          <p:nvPr>
            <p:ph type="title"/>
          </p:nvPr>
        </p:nvSpPr>
        <p:spPr>
          <a:xfrm>
            <a:off x="2154364" y="2259768"/>
            <a:ext cx="4518660" cy="1024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6600"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660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87704" y="684085"/>
            <a:ext cx="1446371" cy="522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Scenario</a:t>
            </a:r>
            <a:endParaRPr b="1" sz="3300"/>
          </a:p>
        </p:txBody>
      </p:sp>
      <p:sp>
        <p:nvSpPr>
          <p:cNvPr id="133" name="Google Shape;133;p25"/>
          <p:cNvSpPr txBox="1"/>
          <p:nvPr/>
        </p:nvSpPr>
        <p:spPr>
          <a:xfrm>
            <a:off x="687704" y="1729454"/>
            <a:ext cx="7418546" cy="1681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5">
            <a:spAutoFit/>
          </a:bodyPr>
          <a:lstStyle/>
          <a:p>
            <a:pPr indent="-171450" lvl="0" marL="177800" marR="78740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the Communicable Disease Control Coordinator for  eThekwini District health department.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108214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informed that 17 residents of a shelter for disabled people  have been diagnosed with MDR TB since January 2019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413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an outbreak of TB?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687704" y="457257"/>
            <a:ext cx="6928485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1F3863"/>
                </a:solidFill>
              </a:rPr>
              <a:t>How do we get to know about outbreaks?</a:t>
            </a:r>
            <a:endParaRPr b="1" sz="3300"/>
          </a:p>
        </p:txBody>
      </p:sp>
      <p:sp>
        <p:nvSpPr>
          <p:cNvPr id="139" name="Google Shape;139;p26"/>
          <p:cNvSpPr txBox="1"/>
          <p:nvPr/>
        </p:nvSpPr>
        <p:spPr>
          <a:xfrm>
            <a:off x="687704" y="1201350"/>
            <a:ext cx="4605814" cy="3373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health surveillance data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Health care practitioners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Clinicians, infection control professionals, laboratorians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Patient or patient's family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media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Newspaper, television and radio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Professional networks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Promed Digest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687704" y="284188"/>
            <a:ext cx="6351270" cy="52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2E5496"/>
                </a:solidFill>
              </a:rPr>
              <a:t>Why should we investigate outbreaks?</a:t>
            </a:r>
            <a:endParaRPr b="1" sz="3300"/>
          </a:p>
        </p:txBody>
      </p:sp>
      <p:sp>
        <p:nvSpPr>
          <p:cNvPr id="145" name="Google Shape;145;p27"/>
          <p:cNvSpPr txBox="1"/>
          <p:nvPr/>
        </p:nvSpPr>
        <p:spPr>
          <a:xfrm>
            <a:off x="687704" y="1006125"/>
            <a:ext cx="3670935" cy="322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Primarily to STOP the outbreak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know what is causing the outbreak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of transmission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factors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control measures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know magnitude of problem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Severity of illness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Morbidity and mortality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for further spread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Effectiveness of control measures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5739118" y="1106334"/>
            <a:ext cx="2558951" cy="16127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5728716" y="2988950"/>
            <a:ext cx="2560568" cy="16468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