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168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ZA"/>
              <a:t>Navigating a systematic review result section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859866"/>
            <a:ext cx="9144000" cy="151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ZA">
                <a:solidFill>
                  <a:srgbClr val="0070C0"/>
                </a:solidFill>
              </a:rPr>
              <a:t>Ola Adetokunboh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ZA">
                <a:solidFill>
                  <a:srgbClr val="0070C0"/>
                </a:solidFill>
              </a:rPr>
              <a:t>Stellenbosch University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ZA">
                <a:solidFill>
                  <a:srgbClr val="0070C0"/>
                </a:solidFill>
              </a:rPr>
              <a:t>Cape Town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ZA">
                <a:solidFill>
                  <a:srgbClr val="0070C0"/>
                </a:solidFill>
              </a:rPr>
              <a:t>August 2020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47333" y="3429000"/>
            <a:ext cx="8153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Z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course on systematic reviews and meta-analysis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Z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African Institute for Development Policy/University of Malawi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38" y="5056643"/>
            <a:ext cx="13144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6400" y="5715000"/>
            <a:ext cx="2661037" cy="96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1417833"/>
            <a:ext cx="10515600" cy="1099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ZA"/>
              <a:t>ACKNOWLEDGMENT</a:t>
            </a:r>
            <a:endParaRPr b="1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200" y="2794571"/>
            <a:ext cx="10515600" cy="3382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Alessandro Liberati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Jean Nachega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ZA"/>
              <a:t>LEARNING OBJECTIVES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ZA"/>
              <a:t>After completion of this lecture you should be able to understand: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ZA"/>
              <a:t>Study selection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ZA"/>
              <a:t>Study characteristics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ZA"/>
              <a:t>Risk of Bias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ZA"/>
              <a:t>Synthesis of results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ZA"/>
              <a:t>Additional analyses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ZA"/>
              <a:t>STUDY SELECTION</a:t>
            </a:r>
            <a:br>
              <a:rPr b="1" lang="en-ZA"/>
            </a:b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Numbers of studies screened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Studies assessed for eligibility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Studies included in the review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Excluded studies with reasons for exclusions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Ideally with a flow diagram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&#10;&#10;Description automatically generated" id="101" name="Google Shape;101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60268" l="0" r="0" t="0"/>
          <a:stretch/>
        </p:blipFill>
        <p:spPr>
          <a:xfrm>
            <a:off x="6397480" y="1152911"/>
            <a:ext cx="5078860" cy="14361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480" y="2691828"/>
            <a:ext cx="5078860" cy="37295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3" name="Google Shape;103;p15"/>
          <p:cNvSpPr/>
          <p:nvPr/>
        </p:nvSpPr>
        <p:spPr>
          <a:xfrm>
            <a:off x="6688476" y="1825625"/>
            <a:ext cx="1726059" cy="51688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840876" y="2897311"/>
            <a:ext cx="1726059" cy="3357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flipH="1" rot="10800000">
            <a:off x="6840876" y="4335694"/>
            <a:ext cx="2169560" cy="44874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ZA"/>
              <a:t>STUDY CHARACTERISTICS</a:t>
            </a:r>
            <a:br>
              <a:rPr lang="en-ZA"/>
            </a:b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199" y="1191802"/>
            <a:ext cx="9148281" cy="4985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ZA"/>
              <a:t>Present study characteristics for which data were extracted: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Study 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PICOS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Follow-up period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Citation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411" y="4017196"/>
            <a:ext cx="9783568" cy="22947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1017142"/>
            <a:ext cx="10515600" cy="673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ZA" sz="4900"/>
            </a:br>
            <a:r>
              <a:rPr b="1" lang="en-ZA" sz="4900"/>
              <a:t>RISK OF BIAS WITHIN STUDIES </a:t>
            </a:r>
            <a:br>
              <a:rPr lang="en-ZA" sz="4900"/>
            </a:br>
            <a:br>
              <a:rPr lang="en-ZA" sz="4900"/>
            </a:br>
            <a:endParaRPr sz="49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Data on risk of bias of each study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19" name="Google Shape;119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1" y="2794572"/>
            <a:ext cx="10156859" cy="327745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ZA" sz="4900"/>
              <a:t>RESULTS OF INDIVIDUAL STUDIES</a:t>
            </a:r>
            <a:br>
              <a:rPr lang="en-ZA"/>
            </a:b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325366"/>
            <a:ext cx="5100263" cy="4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ZA"/>
              <a:t>For all outcomes considered (benefits and harms), present, for each study: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Simple summary data for each intervention group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26" name="Google Shape;126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2" y="1869898"/>
            <a:ext cx="5181598" cy="4715838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ZA" sz="4900"/>
              <a:t>SYNTHESES OF RESULTS</a:t>
            </a:r>
            <a:br>
              <a:rPr lang="en-ZA"/>
            </a:b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Present the main results of the review.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For meta-analysis, include confidence intervals and measures of consistency.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Effect estimates and confidence intervals, ideally with a forest plot.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&#10;&#10;Description automatically generated" id="133" name="Google Shape;133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243173"/>
            <a:ext cx="5591710" cy="511653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4" name="Google Shape;134;p19"/>
          <p:cNvSpPr/>
          <p:nvPr/>
        </p:nvSpPr>
        <p:spPr>
          <a:xfrm>
            <a:off x="10417996" y="5034337"/>
            <a:ext cx="1253447" cy="35959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7705618" y="5034337"/>
            <a:ext cx="1376737" cy="35959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ZA" sz="4900"/>
              <a:t>RISK OF BIAS ACROSS STUDIES</a:t>
            </a:r>
            <a:br>
              <a:rPr lang="en-ZA"/>
            </a:b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45050" y="182562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ZA" sz="2400"/>
              <a:t>Present results of any assessment of risk of bias across studies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ZA" sz="2000">
                <a:latin typeface="Times New Roman"/>
                <a:ea typeface="Times New Roman"/>
                <a:cs typeface="Times New Roman"/>
                <a:sym typeface="Times New Roman"/>
              </a:rPr>
              <a:t>‘‘Strong evidence of heterogeneity (I</a:t>
            </a:r>
            <a:r>
              <a:rPr i="1" lang="en-ZA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ZA" sz="2000">
                <a:latin typeface="Times New Roman"/>
                <a:ea typeface="Times New Roman"/>
                <a:cs typeface="Times New Roman"/>
                <a:sym typeface="Times New Roman"/>
              </a:rPr>
              <a:t> =79%, P,0.001) was observed. To explore this heterogeneity, a funnel plot was drawn. The funnel plot in Figure 4 shows evidence of considerable asymmetry.’’</a:t>
            </a:r>
            <a:endParaRPr/>
          </a:p>
        </p:txBody>
      </p:sp>
      <p:pic>
        <p:nvPicPr>
          <p:cNvPr descr="A close up of a piece of paper&#10;&#10;Description automatically generated" id="142" name="Google Shape;142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422" y="1690687"/>
            <a:ext cx="5181600" cy="4486275"/>
          </a:xfrm>
          <a:prstGeom prst="rect">
            <a:avLst/>
          </a:prstGeom>
          <a:noFill/>
          <a:ln cap="sq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3" name="Google Shape;143;p20"/>
          <p:cNvSpPr/>
          <p:nvPr/>
        </p:nvSpPr>
        <p:spPr>
          <a:xfrm>
            <a:off x="838200" y="3544584"/>
            <a:ext cx="5151634" cy="168496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842481"/>
            <a:ext cx="10515600" cy="84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ZA" sz="4900"/>
              <a:t>ADDITIONAL ANALYSES</a:t>
            </a:r>
            <a:br>
              <a:rPr lang="en-ZA"/>
            </a:b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838200" y="2301411"/>
            <a:ext cx="10515600" cy="38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ZA"/>
              <a:t>Give results of additional analyses if done: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Sensitivity or subgroup analyses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ZA"/>
              <a:t>Meta-regression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