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8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051828" y="1989016"/>
            <a:ext cx="1008112" cy="55228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Monaco" panose="020B0509030404040204" pitchFamily="49" charset="0"/>
                <a:ea typeface="맑은 고딕" panose="020B0503020000020004" pitchFamily="50" charset="-127"/>
              </a:rPr>
              <a:t>Inbound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Monaco" panose="020B0509030404040204" pitchFamily="49" charset="0"/>
                <a:ea typeface="맑은 고딕" panose="020B0503020000020004" pitchFamily="50" charset="-127"/>
              </a:rPr>
              <a:t>Server</a:t>
            </a:r>
            <a:endParaRPr lang="ko-KR" altLang="en-US" sz="1200">
              <a:solidFill>
                <a:schemeClr val="tx1"/>
              </a:solidFill>
              <a:latin typeface="Monaco" panose="020B050903040404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9" name="원통 8"/>
          <p:cNvSpPr/>
          <p:nvPr/>
        </p:nvSpPr>
        <p:spPr>
          <a:xfrm rot="5400000">
            <a:off x="3828805" y="1069239"/>
            <a:ext cx="465090" cy="1085444"/>
          </a:xfrm>
          <a:prstGeom prst="can">
            <a:avLst>
              <a:gd name="adj" fmla="val 44741"/>
            </a:avLst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6472" y="1428978"/>
            <a:ext cx="65081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smtClean="0">
                <a:solidFill>
                  <a:schemeClr val="bg1"/>
                </a:solidFill>
                <a:latin typeface="Monaco" panose="020B0509030404040204" pitchFamily="49" charset="0"/>
              </a:rPr>
              <a:t>Inbound</a:t>
            </a:r>
          </a:p>
          <a:p>
            <a:pPr algn="ctr"/>
            <a:r>
              <a:rPr lang="en-US" altLang="ko-KR" sz="1200" smtClean="0">
                <a:solidFill>
                  <a:schemeClr val="bg1"/>
                </a:solidFill>
                <a:latin typeface="Monaco" panose="020B0509030404040204" pitchFamily="49" charset="0"/>
              </a:rPr>
              <a:t>Queue</a:t>
            </a:r>
            <a:endParaRPr lang="ko-KR" altLang="en-US" sz="1200">
              <a:solidFill>
                <a:schemeClr val="bg1"/>
              </a:solidFill>
              <a:latin typeface="Monaco" panose="020B050903040404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30245" y="1097988"/>
            <a:ext cx="2190907" cy="102537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Monaco" panose="020B050903040404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30245" y="2395416"/>
            <a:ext cx="2190907" cy="102537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Monaco" panose="020B0509030404040204" pitchFamily="49" charset="0"/>
              <a:ea typeface="맑은 고딕" panose="020B0503020000020004" pitchFamily="50" charset="-127"/>
            </a:endParaRPr>
          </a:p>
        </p:txBody>
      </p:sp>
      <p:cxnSp>
        <p:nvCxnSpPr>
          <p:cNvPr id="27" name="직선 화살표 연결선 26"/>
          <p:cNvCxnSpPr>
            <a:stCxn id="6" idx="3"/>
            <a:endCxn id="9" idx="3"/>
          </p:cNvCxnSpPr>
          <p:nvPr/>
        </p:nvCxnSpPr>
        <p:spPr>
          <a:xfrm flipV="1">
            <a:off x="3059940" y="1611961"/>
            <a:ext cx="458688" cy="65319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1"/>
            <a:endCxn id="11" idx="1"/>
          </p:cNvCxnSpPr>
          <p:nvPr/>
        </p:nvCxnSpPr>
        <p:spPr>
          <a:xfrm flipV="1">
            <a:off x="4604072" y="1610675"/>
            <a:ext cx="326173" cy="128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원통 38"/>
          <p:cNvSpPr/>
          <p:nvPr/>
        </p:nvSpPr>
        <p:spPr>
          <a:xfrm rot="5400000">
            <a:off x="3828806" y="2365383"/>
            <a:ext cx="465088" cy="1085444"/>
          </a:xfrm>
          <a:prstGeom prst="can">
            <a:avLst>
              <a:gd name="adj" fmla="val 44741"/>
            </a:avLst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76472" y="2725122"/>
            <a:ext cx="65081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smtClean="0">
                <a:solidFill>
                  <a:schemeClr val="bg1"/>
                </a:solidFill>
                <a:latin typeface="Monaco" panose="020B0509030404040204" pitchFamily="49" charset="0"/>
              </a:rPr>
              <a:t>Inbound</a:t>
            </a:r>
          </a:p>
          <a:p>
            <a:pPr algn="ctr"/>
            <a:r>
              <a:rPr lang="en-US" altLang="ko-KR" sz="1200" smtClean="0">
                <a:solidFill>
                  <a:schemeClr val="bg1"/>
                </a:solidFill>
                <a:latin typeface="Monaco" panose="020B0509030404040204" pitchFamily="49" charset="0"/>
              </a:rPr>
              <a:t>Queue</a:t>
            </a:r>
            <a:endParaRPr lang="ko-KR" altLang="en-US" sz="1200">
              <a:solidFill>
                <a:schemeClr val="bg1"/>
              </a:solidFill>
              <a:latin typeface="Monaco" panose="020B0509030404040204" pitchFamily="49" charset="0"/>
            </a:endParaRPr>
          </a:p>
        </p:txBody>
      </p:sp>
      <p:cxnSp>
        <p:nvCxnSpPr>
          <p:cNvPr id="41" name="직선 화살표 연결선 40"/>
          <p:cNvCxnSpPr>
            <a:stCxn id="6" idx="3"/>
            <a:endCxn id="39" idx="3"/>
          </p:cNvCxnSpPr>
          <p:nvPr/>
        </p:nvCxnSpPr>
        <p:spPr>
          <a:xfrm>
            <a:off x="3059940" y="2265159"/>
            <a:ext cx="458688" cy="64294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9" idx="1"/>
            <a:endCxn id="12" idx="1"/>
          </p:cNvCxnSpPr>
          <p:nvPr/>
        </p:nvCxnSpPr>
        <p:spPr>
          <a:xfrm flipV="1">
            <a:off x="4604072" y="2908103"/>
            <a:ext cx="326173" cy="2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995689" y="1337086"/>
            <a:ext cx="102271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smtClean="0">
                <a:latin typeface="Monaco" panose="020B0509030404040204" pitchFamily="49" charset="0"/>
              </a:rPr>
              <a:t>Outbound</a:t>
            </a:r>
          </a:p>
          <a:p>
            <a:pPr algn="ctr"/>
            <a:r>
              <a:rPr lang="en-US" altLang="ko-KR" sz="1200" smtClean="0">
                <a:latin typeface="Monaco" panose="020B0509030404040204" pitchFamily="49" charset="0"/>
              </a:rPr>
              <a:t>Server</a:t>
            </a:r>
          </a:p>
          <a:p>
            <a:pPr algn="ctr"/>
            <a:r>
              <a:rPr lang="en-US" altLang="ko-KR" sz="1200" smtClean="0">
                <a:latin typeface="Monaco" panose="020B0509030404040204" pitchFamily="49" charset="0"/>
              </a:rPr>
              <a:t>(TCPSocket)</a:t>
            </a:r>
            <a:endParaRPr lang="ko-KR" altLang="en-US" sz="1200">
              <a:latin typeface="Monaco" panose="020B050903040404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95689" y="2642137"/>
            <a:ext cx="102271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smtClean="0">
                <a:latin typeface="Monaco" panose="020B0509030404040204" pitchFamily="49" charset="0"/>
              </a:rPr>
              <a:t>Outbound</a:t>
            </a:r>
          </a:p>
          <a:p>
            <a:pPr algn="ctr"/>
            <a:r>
              <a:rPr lang="en-US" altLang="ko-KR" sz="1200" smtClean="0">
                <a:latin typeface="Monaco" panose="020B0509030404040204" pitchFamily="49" charset="0"/>
              </a:rPr>
              <a:t>Server</a:t>
            </a:r>
          </a:p>
          <a:p>
            <a:pPr algn="ctr"/>
            <a:r>
              <a:rPr lang="en-US" altLang="ko-KR" sz="1200" smtClean="0">
                <a:latin typeface="Monaco" panose="020B0509030404040204" pitchFamily="49" charset="0"/>
              </a:rPr>
              <a:t>(WebSocket)</a:t>
            </a:r>
            <a:endParaRPr lang="ko-KR" altLang="en-US" sz="1200">
              <a:latin typeface="Monaco" panose="020B0509030404040204" pitchFamily="49" charset="0"/>
            </a:endParaRPr>
          </a:p>
        </p:txBody>
      </p:sp>
      <p:sp>
        <p:nvSpPr>
          <p:cNvPr id="100" name="원통 99"/>
          <p:cNvSpPr/>
          <p:nvPr/>
        </p:nvSpPr>
        <p:spPr>
          <a:xfrm rot="5400000">
            <a:off x="6364774" y="916347"/>
            <a:ext cx="374819" cy="935815"/>
          </a:xfrm>
          <a:prstGeom prst="can">
            <a:avLst>
              <a:gd name="adj" fmla="val 44741"/>
            </a:avLst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201720" y="1234934"/>
            <a:ext cx="61555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Monaco" panose="020B0509030404040204" pitchFamily="49" charset="0"/>
              </a:rPr>
              <a:t>Outbound</a:t>
            </a:r>
          </a:p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Monaco" panose="020B0509030404040204" pitchFamily="49" charset="0"/>
              </a:rPr>
              <a:t>Queue</a:t>
            </a:r>
            <a:endParaRPr lang="ko-KR" altLang="en-US" sz="1000">
              <a:solidFill>
                <a:schemeClr val="bg1"/>
              </a:solidFill>
              <a:latin typeface="Monaco" panose="020B0509030404040204" pitchFamily="49" charset="0"/>
            </a:endParaRPr>
          </a:p>
        </p:txBody>
      </p:sp>
      <p:sp>
        <p:nvSpPr>
          <p:cNvPr id="104" name="원통 103"/>
          <p:cNvSpPr/>
          <p:nvPr/>
        </p:nvSpPr>
        <p:spPr>
          <a:xfrm rot="5400000">
            <a:off x="6364774" y="1376598"/>
            <a:ext cx="374819" cy="935815"/>
          </a:xfrm>
          <a:prstGeom prst="can">
            <a:avLst>
              <a:gd name="adj" fmla="val 44741"/>
            </a:avLst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201720" y="1695185"/>
            <a:ext cx="61555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Monaco" panose="020B0509030404040204" pitchFamily="49" charset="0"/>
              </a:rPr>
              <a:t>Outbound</a:t>
            </a:r>
          </a:p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Monaco" panose="020B0509030404040204" pitchFamily="49" charset="0"/>
              </a:rPr>
              <a:t>Queue</a:t>
            </a:r>
            <a:endParaRPr lang="ko-KR" altLang="en-US" sz="1000">
              <a:solidFill>
                <a:schemeClr val="bg1"/>
              </a:solidFill>
              <a:latin typeface="Monaco" panose="020B0509030404040204" pitchFamily="49" charset="0"/>
            </a:endParaRPr>
          </a:p>
        </p:txBody>
      </p:sp>
      <p:sp>
        <p:nvSpPr>
          <p:cNvPr id="109" name="원통 108"/>
          <p:cNvSpPr/>
          <p:nvPr/>
        </p:nvSpPr>
        <p:spPr>
          <a:xfrm rot="5400000">
            <a:off x="6364774" y="2206864"/>
            <a:ext cx="374819" cy="935815"/>
          </a:xfrm>
          <a:prstGeom prst="can">
            <a:avLst>
              <a:gd name="adj" fmla="val 44741"/>
            </a:avLst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201720" y="2525451"/>
            <a:ext cx="61555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Monaco" panose="020B0509030404040204" pitchFamily="49" charset="0"/>
              </a:rPr>
              <a:t>Outbound</a:t>
            </a:r>
          </a:p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Monaco" panose="020B0509030404040204" pitchFamily="49" charset="0"/>
              </a:rPr>
              <a:t>Queue</a:t>
            </a:r>
            <a:endParaRPr lang="ko-KR" altLang="en-US" sz="1000">
              <a:solidFill>
                <a:schemeClr val="bg1"/>
              </a:solidFill>
              <a:latin typeface="Monaco" panose="020B0509030404040204" pitchFamily="49" charset="0"/>
            </a:endParaRPr>
          </a:p>
        </p:txBody>
      </p:sp>
      <p:sp>
        <p:nvSpPr>
          <p:cNvPr id="111" name="원통 110"/>
          <p:cNvSpPr/>
          <p:nvPr/>
        </p:nvSpPr>
        <p:spPr>
          <a:xfrm rot="5400000">
            <a:off x="6364774" y="2667115"/>
            <a:ext cx="374819" cy="935815"/>
          </a:xfrm>
          <a:prstGeom prst="can">
            <a:avLst>
              <a:gd name="adj" fmla="val 44741"/>
            </a:avLst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201720" y="2985702"/>
            <a:ext cx="61555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Monaco" panose="020B0509030404040204" pitchFamily="49" charset="0"/>
              </a:rPr>
              <a:t>Outbound</a:t>
            </a:r>
          </a:p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Monaco" panose="020B0509030404040204" pitchFamily="49" charset="0"/>
              </a:rPr>
              <a:t>Queue</a:t>
            </a:r>
            <a:endParaRPr lang="ko-KR" altLang="en-US" sz="1000">
              <a:solidFill>
                <a:schemeClr val="bg1"/>
              </a:solidFill>
              <a:latin typeface="Monaco" panose="020B0509030404040204" pitchFamily="49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8087014" y="1196845"/>
            <a:ext cx="661450" cy="37481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Monaco" panose="020B0509030404040204" pitchFamily="49" charset="0"/>
                <a:ea typeface="맑은 고딕" panose="020B0503020000020004" pitchFamily="50" charset="-127"/>
              </a:rPr>
              <a:t>Client</a:t>
            </a:r>
            <a:endParaRPr lang="ko-KR" altLang="en-US" sz="1000">
              <a:solidFill>
                <a:schemeClr val="tx1"/>
              </a:solidFill>
              <a:latin typeface="Monaco" panose="020B050903040404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087014" y="1657095"/>
            <a:ext cx="661450" cy="37481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Monaco" panose="020B0509030404040204" pitchFamily="49" charset="0"/>
                <a:ea typeface="맑은 고딕" panose="020B0503020000020004" pitchFamily="50" charset="-127"/>
              </a:rPr>
              <a:t>Client</a:t>
            </a:r>
            <a:endParaRPr lang="ko-KR" altLang="en-US" sz="1000">
              <a:solidFill>
                <a:schemeClr val="tx1"/>
              </a:solidFill>
              <a:latin typeface="Monaco" panose="020B050903040404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8087014" y="2487362"/>
            <a:ext cx="661450" cy="37091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Monaco" panose="020B0509030404040204" pitchFamily="49" charset="0"/>
                <a:ea typeface="맑은 고딕" panose="020B0503020000020004" pitchFamily="50" charset="-127"/>
              </a:rPr>
              <a:t>Client</a:t>
            </a:r>
            <a:endParaRPr lang="ko-KR" altLang="en-US" sz="1000">
              <a:solidFill>
                <a:schemeClr val="tx1"/>
              </a:solidFill>
              <a:latin typeface="Monaco" panose="020B050903040404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8087014" y="2943712"/>
            <a:ext cx="661450" cy="37481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Monaco" panose="020B0509030404040204" pitchFamily="49" charset="0"/>
                <a:ea typeface="맑은 고딕" panose="020B0503020000020004" pitchFamily="50" charset="-127"/>
              </a:rPr>
              <a:t>Client</a:t>
            </a:r>
            <a:endParaRPr lang="ko-KR" altLang="en-US" sz="1000">
              <a:solidFill>
                <a:schemeClr val="tx1"/>
              </a:solidFill>
              <a:latin typeface="Monaco" panose="020B0509030404040204" pitchFamily="49" charset="0"/>
              <a:ea typeface="맑은 고딕" panose="020B0503020000020004" pitchFamily="50" charset="-127"/>
            </a:endParaRPr>
          </a:p>
        </p:txBody>
      </p:sp>
      <p:cxnSp>
        <p:nvCxnSpPr>
          <p:cNvPr id="123" name="직선 화살표 연결선 122"/>
          <p:cNvCxnSpPr>
            <a:stCxn id="100" idx="1"/>
            <a:endCxn id="115" idx="1"/>
          </p:cNvCxnSpPr>
          <p:nvPr/>
        </p:nvCxnSpPr>
        <p:spPr>
          <a:xfrm>
            <a:off x="7020091" y="1384255"/>
            <a:ext cx="106692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104" idx="1"/>
            <a:endCxn id="116" idx="1"/>
          </p:cNvCxnSpPr>
          <p:nvPr/>
        </p:nvCxnSpPr>
        <p:spPr>
          <a:xfrm flipV="1">
            <a:off x="7020091" y="1844505"/>
            <a:ext cx="1066923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09" idx="1"/>
            <a:endCxn id="117" idx="1"/>
          </p:cNvCxnSpPr>
          <p:nvPr/>
        </p:nvCxnSpPr>
        <p:spPr>
          <a:xfrm flipV="1">
            <a:off x="7020091" y="2672822"/>
            <a:ext cx="1066923" cy="19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111" idx="1"/>
            <a:endCxn id="118" idx="1"/>
          </p:cNvCxnSpPr>
          <p:nvPr/>
        </p:nvCxnSpPr>
        <p:spPr>
          <a:xfrm flipV="1">
            <a:off x="7020091" y="3131122"/>
            <a:ext cx="1066923" cy="39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38" idx="3"/>
            <a:endCxn id="6" idx="1"/>
          </p:cNvCxnSpPr>
          <p:nvPr/>
        </p:nvCxnSpPr>
        <p:spPr>
          <a:xfrm>
            <a:off x="1253565" y="2265159"/>
            <a:ext cx="79826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>
          <a:xfrm>
            <a:off x="222531" y="2042956"/>
            <a:ext cx="1031034" cy="4444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Monaco" panose="020B0509030404040204" pitchFamily="49" charset="0"/>
                <a:ea typeface="맑은 고딕" panose="020B0503020000020004" pitchFamily="50" charset="-127"/>
              </a:rPr>
              <a:t>Business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Monaco" panose="020B0509030404040204" pitchFamily="49" charset="0"/>
                <a:ea typeface="맑은 고딕" panose="020B0503020000020004" pitchFamily="50" charset="-127"/>
              </a:rPr>
              <a:t>Application</a:t>
            </a:r>
            <a:endParaRPr lang="ko-KR" altLang="en-US" sz="1000">
              <a:solidFill>
                <a:schemeClr val="tx1"/>
              </a:solidFill>
              <a:latin typeface="Monaco" panose="020B050903040404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437924" y="2060941"/>
            <a:ext cx="2308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latin typeface="Monaco" panose="020B0509030404040204" pitchFamily="49" charset="0"/>
              </a:rPr>
              <a:t>TCP</a:t>
            </a:r>
            <a:endParaRPr lang="ko-KR" altLang="en-US" sz="1000">
              <a:latin typeface="Monaco" panose="020B0509030404040204" pitchFamily="49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522533" y="1542711"/>
            <a:ext cx="2308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latin typeface="Monaco" panose="020B0509030404040204" pitchFamily="49" charset="0"/>
              </a:rPr>
              <a:t>TCP</a:t>
            </a:r>
            <a:endParaRPr lang="ko-KR" altLang="en-US" sz="1000">
              <a:latin typeface="Monaco" panose="020B0509030404040204" pitchFamily="49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334092" y="2828331"/>
            <a:ext cx="69249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latin typeface="Monaco" panose="020B0509030404040204" pitchFamily="49" charset="0"/>
              </a:rPr>
              <a:t>WebSocket</a:t>
            </a:r>
            <a:endParaRPr lang="ko-KR" altLang="en-US" sz="1000">
              <a:latin typeface="Monaco" panose="020B0509030404040204" pitchFamily="49" charset="0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831610" y="868392"/>
            <a:ext cx="5452120" cy="271235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Monaco" panose="020B0509030404040204" pitchFamily="49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899969" y="928520"/>
            <a:ext cx="193322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smtClean="0">
                <a:latin typeface="Monaco" panose="020B0509030404040204" pitchFamily="49" charset="0"/>
              </a:rPr>
              <a:t>simple-push-server</a:t>
            </a:r>
            <a:endParaRPr lang="ko-KR" altLang="en-US" sz="1400">
              <a:latin typeface="Monaco" panose="020B0509030404040204" pitchFamily="49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64288" y="333236"/>
            <a:ext cx="30809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smtClean="0">
                <a:latin typeface="Monaco" panose="020B0509030404040204" pitchFamily="49" charset="0"/>
              </a:rPr>
              <a:t>* simple-push-server </a:t>
            </a:r>
            <a:r>
              <a:rPr lang="ko-KR" altLang="en-US" sz="1400" smtClean="0">
                <a:latin typeface="Monaco" panose="020B0509030404040204" pitchFamily="49" charset="0"/>
              </a:rPr>
              <a:t>최종 구성</a:t>
            </a:r>
            <a:endParaRPr lang="ko-KR" altLang="en-US" sz="1400">
              <a:latin typeface="Monaco" panose="020B050903040404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40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925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</a:spPr>
      <a:bodyPr rtlCol="0" anchor="ctr"/>
      <a:lstStyle>
        <a:defPPr algn="ctr">
          <a:defRPr err="1" smtClean="0">
            <a:solidFill>
              <a:schemeClr val="tx1"/>
            </a:solidFill>
            <a:latin typeface="Monaco" panose="020B050903040404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38</Words>
  <Application>Microsoft Office PowerPoint</Application>
  <PresentationFormat>화면 슬라이드 쇼(4:3)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chess</cp:lastModifiedBy>
  <cp:revision>28</cp:revision>
  <dcterms:created xsi:type="dcterms:W3CDTF">2006-10-05T04:04:58Z</dcterms:created>
  <dcterms:modified xsi:type="dcterms:W3CDTF">2017-07-13T12:35:35Z</dcterms:modified>
</cp:coreProperties>
</file>