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314" r:id="rId5"/>
    <p:sldId id="315" r:id="rId6"/>
    <p:sldId id="276" r:id="rId7"/>
    <p:sldId id="316" r:id="rId8"/>
    <p:sldId id="318" r:id="rId9"/>
    <p:sldId id="319" r:id="rId10"/>
    <p:sldId id="320" r:id="rId11"/>
    <p:sldId id="321" r:id="rId12"/>
    <p:sldId id="31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8" autoAdjust="0"/>
    <p:restoredTop sz="90803" autoAdjust="0"/>
  </p:normalViewPr>
  <p:slideViewPr>
    <p:cSldViewPr snapToGrid="0">
      <p:cViewPr varScale="1">
        <p:scale>
          <a:sx n="77" d="100"/>
          <a:sy n="77" d="100"/>
        </p:scale>
        <p:origin x="109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4E55-ACF5-476B-B68B-7F46658DB4C6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FC3E-E936-478A-9778-5A0711882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7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0134-7FBA-464C-B69A-33E371DD49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5050"/>
            <a:ext cx="9144000" cy="1204913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발표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C0FE3-AC36-4348-81A6-9D01D4B7E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62400"/>
            <a:ext cx="9144000" cy="1339789"/>
          </a:xfrm>
        </p:spPr>
        <p:txBody>
          <a:bodyPr/>
          <a:lstStyle>
            <a:lvl1pPr marL="0" indent="0" algn="ctr">
              <a:buNone/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발표자 이름</a:t>
            </a:r>
          </a:p>
          <a:p>
            <a:r>
              <a:rPr lang="en-US" altLang="ko-KR" dirty="0"/>
              <a:t>- 2020. XX. XX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685A-30F1-4F0F-BA69-D986A72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3EF2C-9620-4132-94B1-92B37353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CBE48-EDA2-4254-82DF-4A072204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30CECC-15C1-492D-A8B7-CFFBE0D5F0D8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E19FD5-94A8-4025-ACB5-B42BFFC927B3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8975E583-8975-4B2D-9478-4877215CA4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5371" y="812792"/>
            <a:ext cx="3932237" cy="291875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6608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7476-F895-4641-9318-41137D81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BA80-0678-474F-AEDE-5AB29BC5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E3CB14-35E7-4FA1-A1ED-6FFFB9F7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1CE36-68C0-4257-87D2-9367F28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7E476-F40E-49E9-A7E6-B2A3F9A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A697D-41FC-4E9C-AF91-848B317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FB05F-8D1C-49F8-A672-CBA9F77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26E1-EF9A-4550-97F0-8B24AC6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F624A-DA21-4E65-96D6-45233C3D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D8CB-FE3F-4C58-9550-DDD389D3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BB2C-3B96-4657-B5BE-738DE7A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3C49E-10AB-4DC3-8C6F-0C10FDF8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6B332-C984-45B4-BFE8-B1346BCC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38B65-372D-4C7E-B7DE-72DA2DB1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92AAF-8F0D-4EF0-A518-2339357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4AFFA-1082-4B10-A91C-2B539D1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9437-DB0F-4391-9E1A-CFBDFD5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1524008"/>
            <a:ext cx="6172200" cy="4194012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3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err="1"/>
              <a:t>대목차</a:t>
            </a:r>
            <a:endParaRPr lang="en-US" altLang="ko-KR" dirty="0"/>
          </a:p>
          <a:p>
            <a:pPr lvl="1"/>
            <a:r>
              <a:rPr lang="ko-KR" altLang="en-US" dirty="0" err="1"/>
              <a:t>중목차</a:t>
            </a:r>
            <a:endParaRPr lang="en-US" altLang="ko-KR" dirty="0"/>
          </a:p>
          <a:p>
            <a:pPr lvl="2"/>
            <a:r>
              <a:rPr lang="ko-KR" altLang="en-US" dirty="0" err="1"/>
              <a:t>소목차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2075" y="435268"/>
            <a:ext cx="3932237" cy="2918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5D5355-CF93-42F2-AA68-E6F4EBA4CBD2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663246-2119-4CB9-A648-8C6D52E93160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E6F5630-30DD-4A05-AF47-1F6A1BC5C005}"/>
              </a:ext>
            </a:extLst>
          </p:cNvPr>
          <p:cNvSpPr/>
          <p:nvPr userDrawn="1"/>
        </p:nvSpPr>
        <p:spPr>
          <a:xfrm flipV="1">
            <a:off x="334391" y="765203"/>
            <a:ext cx="2437384" cy="996912"/>
          </a:xfrm>
          <a:prstGeom prst="snip1Rect">
            <a:avLst>
              <a:gd name="adj" fmla="val 3421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93BB8-0E5E-4563-869F-53C1A4398E6E}"/>
              </a:ext>
            </a:extLst>
          </p:cNvPr>
          <p:cNvSpPr txBox="1"/>
          <p:nvPr userDrawn="1"/>
        </p:nvSpPr>
        <p:spPr>
          <a:xfrm>
            <a:off x="1123950" y="1149728"/>
            <a:ext cx="14287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2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숫자</a:t>
            </a:r>
            <a:r>
              <a:rPr lang="en-US" altLang="ko-KR" dirty="0"/>
              <a:t>. </a:t>
            </a:r>
            <a:r>
              <a:rPr lang="ko-KR" altLang="en-US" dirty="0" err="1"/>
              <a:t>중목차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/>
          <a:lstStyle>
            <a:lvl1pPr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6E9D829C-34F8-461C-BD1C-A26324F1BD0D}"/>
              </a:ext>
            </a:extLst>
          </p:cNvPr>
          <p:cNvSpPr/>
          <p:nvPr userDrawn="1"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DD985F-1FBA-447B-8678-410F22532241}"/>
              </a:ext>
            </a:extLst>
          </p:cNvPr>
          <p:cNvGrpSpPr/>
          <p:nvPr userDrawn="1"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490CCBA-9F74-487D-ADBC-9C25AF0659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F225FB6-7720-4A58-97BF-45AD5FF21B3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28726"/>
            <a:ext cx="10515600" cy="4765358"/>
          </a:xfrm>
        </p:spPr>
        <p:txBody>
          <a:bodyPr/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8D4BF-197C-480B-8F22-A3DC19E2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4836F-36B0-438B-93ED-914C640B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5D1BE-A5A8-4E43-8962-5307150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5FF5-DB1D-48EB-B88F-5A8318BA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D16C-0818-4CBB-B27A-4BB967A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CA7F-A012-4150-80D7-9D846D11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9E8AA-9F49-4357-BC8C-FF0041E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4726-FA9F-40E7-9E0E-BD13D671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5A5CA-6A46-4535-95B0-95E4D19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54AC1-A0A4-43A9-B90C-BD847F81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EDC7C-DB50-4581-8A9D-ABA3E7B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8A40-EA68-43B0-B338-ED80E0F1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7CAEE-8AD3-419C-AC03-C15D47AD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4394B-AA09-4448-B108-422D04C5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A7E465-1DA3-4EC8-8919-F28EA12F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E6732-468D-465B-889D-0CCE3383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67DEA1-7A59-413F-BA09-BDE7E32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4B735-6406-4193-A47A-7C2F3135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BB15-64A0-4AD7-8929-0F8D146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3147-F667-4B89-913B-541FBD4D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A290A-D352-477A-BB57-C9AC0BF8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311F3-29F8-4B1E-B211-E5C2E376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0EA1C-3782-4088-A630-AB1B073F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01DC1-BE36-4D9A-A108-8C905AB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8BDF0-0DA6-4E42-9014-884927F4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CB0B2-5C15-4AD9-968F-7AB81A3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8B6332-F318-41BE-A84E-9A568837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EF14-92AD-412F-A346-F26BFBA3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5E37-D9C6-45AC-8C19-48034326F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F67-3F41-49FB-9493-6C835140613E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C412-34A2-4F8F-A577-60FD74AD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63C7A-7656-4B4A-ABAA-1FF5EC11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Text</a:t>
            </a:r>
            <a:r>
              <a:rPr lang="ko-KR" altLang="en-US" b="1" dirty="0"/>
              <a:t> </a:t>
            </a:r>
            <a:r>
              <a:rPr lang="en-US" altLang="ko-KR" b="1" dirty="0"/>
              <a:t>Preprocessing</a:t>
            </a:r>
            <a:br>
              <a:rPr lang="en-US" altLang="ko-KR" b="1" dirty="0"/>
            </a:br>
            <a:r>
              <a:rPr lang="en-US" altLang="ko-KR" sz="3100" b="1" dirty="0"/>
              <a:t>(</a:t>
            </a:r>
            <a:r>
              <a:rPr lang="ko-KR" altLang="en-US" sz="3100" b="1" dirty="0" err="1"/>
              <a:t>강필성</a:t>
            </a:r>
            <a:r>
              <a:rPr lang="ko-KR" altLang="en-US" sz="3100" b="1" dirty="0"/>
              <a:t> 교수님 </a:t>
            </a:r>
            <a:r>
              <a:rPr lang="en-US" altLang="ko-KR" sz="3100" b="1" dirty="0"/>
              <a:t>Lecture 2)</a:t>
            </a:r>
            <a:endParaRPr lang="ko-KR" altLang="en-US" sz="31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423"/>
            <a:ext cx="9144000" cy="1339789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이호재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- 2020. 10. 16 -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2020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271866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4. 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8662207" y="549852"/>
            <a:ext cx="306445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Ⅱ. Lexical Analysis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요건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4B65623-C5A2-4EA2-933D-EA4AF9474F93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학습데이터가 필요하다</a:t>
            </a:r>
            <a:endParaRPr lang="en-US" altLang="ko-KR" b="1" dirty="0"/>
          </a:p>
          <a:p>
            <a:pPr lvl="1"/>
            <a:r>
              <a:rPr lang="ko-KR" altLang="en-US" dirty="0"/>
              <a:t>직접 사람이 손으로 </a:t>
            </a:r>
            <a:r>
              <a:rPr lang="en-US" altLang="ko-KR" dirty="0"/>
              <a:t>Token sequence – Tag sequence </a:t>
            </a:r>
            <a:r>
              <a:rPr lang="ko-KR" altLang="en-US" dirty="0"/>
              <a:t>매칭한 데이터</a:t>
            </a:r>
            <a:endParaRPr lang="en-US" altLang="ko-KR" dirty="0"/>
          </a:p>
          <a:p>
            <a:pPr lvl="1"/>
            <a:r>
              <a:rPr lang="ko-KR" altLang="en-US" dirty="0"/>
              <a:t>학습 데이터를 알고리즘에 학습시키는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유의 사항</a:t>
            </a:r>
            <a:endParaRPr lang="en-US" altLang="ko-KR" b="1" dirty="0"/>
          </a:p>
          <a:p>
            <a:pPr lvl="1"/>
            <a:r>
              <a:rPr lang="ko-KR" altLang="en-US" dirty="0"/>
              <a:t>같은 도메인에 대한 학습 데이터를 만들어야 한다</a:t>
            </a:r>
            <a:endParaRPr lang="en-US" altLang="ko-KR" dirty="0"/>
          </a:p>
          <a:p>
            <a:pPr lvl="1"/>
            <a:r>
              <a:rPr lang="ko-KR" altLang="en-US" dirty="0"/>
              <a:t>도메인이 다른 분야로 학습 데이터를 만드는 경우 모델이 </a:t>
            </a:r>
            <a:r>
              <a:rPr lang="en-US" altLang="ko-KR" dirty="0"/>
              <a:t>token</a:t>
            </a:r>
            <a:r>
              <a:rPr lang="ko-KR" altLang="en-US" dirty="0"/>
              <a:t>의 </a:t>
            </a:r>
            <a:r>
              <a:rPr lang="en-US" altLang="ko-KR" dirty="0"/>
              <a:t>tag</a:t>
            </a:r>
            <a:r>
              <a:rPr lang="ko-KR" altLang="en-US" dirty="0"/>
              <a:t>를 혼동하게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90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4. 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8662207" y="549852"/>
            <a:ext cx="306445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Ⅱ. Lexical Analysis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4B65623-C5A2-4EA2-933D-EA4AF9474F93}"/>
              </a:ext>
            </a:extLst>
          </p:cNvPr>
          <p:cNvSpPr txBox="1">
            <a:spLocks/>
          </p:cNvSpPr>
          <p:nvPr/>
        </p:nvSpPr>
        <p:spPr>
          <a:xfrm>
            <a:off x="838200" y="1698003"/>
            <a:ext cx="10515600" cy="4665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Pointwise prediction</a:t>
            </a:r>
          </a:p>
          <a:p>
            <a:pPr lvl="1"/>
            <a:r>
              <a:rPr lang="ko-KR" altLang="en-US" sz="1600" dirty="0"/>
              <a:t>주변 </a:t>
            </a:r>
            <a:r>
              <a:rPr lang="en-US" altLang="ko-KR" sz="1600" dirty="0"/>
              <a:t>token</a:t>
            </a:r>
            <a:r>
              <a:rPr lang="ko-KR" altLang="en-US" sz="1600" dirty="0"/>
              <a:t>을 보고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</a:t>
            </a:r>
            <a:r>
              <a:rPr lang="en-US" altLang="ko-KR" sz="1600" dirty="0"/>
              <a:t>token</a:t>
            </a:r>
            <a:r>
              <a:rPr lang="ko-KR" altLang="en-US" sz="1600" dirty="0"/>
              <a:t>의 </a:t>
            </a:r>
            <a:r>
              <a:rPr lang="en-US" altLang="ko-KR" sz="1600" dirty="0"/>
              <a:t>tag</a:t>
            </a:r>
            <a:r>
              <a:rPr lang="ko-KR" altLang="en-US" sz="1600" dirty="0"/>
              <a:t>를 예측</a:t>
            </a:r>
            <a:r>
              <a:rPr lang="en-US" altLang="ko-KR" sz="1600" dirty="0"/>
              <a:t>(window)</a:t>
            </a:r>
          </a:p>
          <a:p>
            <a:pPr lvl="2"/>
            <a:r>
              <a:rPr lang="en-US" altLang="ko-KR" sz="1400" dirty="0"/>
              <a:t>Feature </a:t>
            </a:r>
            <a:r>
              <a:rPr lang="ko-KR" altLang="en-US" sz="1400" dirty="0"/>
              <a:t>생성 방식 </a:t>
            </a:r>
            <a:r>
              <a:rPr lang="en-US" altLang="ko-KR" sz="1400" dirty="0"/>
              <a:t>: hand-craft</a:t>
            </a:r>
          </a:p>
          <a:p>
            <a:pPr lvl="2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주변 </a:t>
            </a:r>
            <a:r>
              <a:rPr lang="en-US" altLang="ko-KR" sz="1400" dirty="0"/>
              <a:t>token</a:t>
            </a:r>
            <a:r>
              <a:rPr lang="ko-KR" altLang="en-US" sz="1400" dirty="0"/>
              <a:t>과 개별적 </a:t>
            </a:r>
            <a:r>
              <a:rPr lang="en-US" altLang="ko-KR" sz="1400" dirty="0"/>
              <a:t>token </a:t>
            </a:r>
          </a:p>
          <a:p>
            <a:pPr lvl="2"/>
            <a:r>
              <a:rPr lang="en-US" altLang="ko-KR" sz="1400" dirty="0"/>
              <a:t>Output : </a:t>
            </a:r>
            <a:r>
              <a:rPr lang="ko-KR" altLang="en-US" sz="1400" dirty="0"/>
              <a:t>해당 </a:t>
            </a:r>
            <a:r>
              <a:rPr lang="en-US" altLang="ko-KR" sz="1400" dirty="0"/>
              <a:t>token</a:t>
            </a:r>
            <a:r>
              <a:rPr lang="ko-KR" altLang="en-US" sz="1400" dirty="0"/>
              <a:t>의 확률</a:t>
            </a:r>
            <a:endParaRPr lang="en-US" altLang="ko-KR" sz="1400" dirty="0"/>
          </a:p>
          <a:p>
            <a:pPr lvl="1"/>
            <a:endParaRPr lang="en-US" altLang="ko-KR" sz="1600" b="1" dirty="0"/>
          </a:p>
          <a:p>
            <a:r>
              <a:rPr lang="en-US" altLang="ko-KR" sz="2000" b="1" dirty="0"/>
              <a:t>Probabilistic models</a:t>
            </a:r>
          </a:p>
          <a:p>
            <a:pPr lvl="1"/>
            <a:r>
              <a:rPr lang="ko-KR" altLang="en-US" sz="1600" dirty="0"/>
              <a:t>각 </a:t>
            </a:r>
            <a:r>
              <a:rPr lang="en-US" altLang="ko-KR" sz="1600" dirty="0"/>
              <a:t>token</a:t>
            </a:r>
            <a:r>
              <a:rPr lang="ko-KR" altLang="en-US" sz="1600" dirty="0"/>
              <a:t>의 </a:t>
            </a:r>
            <a:r>
              <a:rPr lang="en-US" altLang="ko-KR" sz="1600" dirty="0"/>
              <a:t>sequence</a:t>
            </a:r>
            <a:r>
              <a:rPr lang="ko-KR" altLang="en-US" sz="1600" dirty="0"/>
              <a:t>를 고려하여 </a:t>
            </a:r>
            <a:r>
              <a:rPr lang="en-US" altLang="ko-KR" sz="1600" dirty="0"/>
              <a:t>tag sequence</a:t>
            </a:r>
            <a:r>
              <a:rPr lang="ko-KR" altLang="en-US" sz="1600" dirty="0"/>
              <a:t>를 예측</a:t>
            </a:r>
            <a:r>
              <a:rPr lang="en-US" altLang="ko-KR" sz="1600" dirty="0"/>
              <a:t>(</a:t>
            </a:r>
            <a:r>
              <a:rPr lang="ko-KR" altLang="en-US" sz="1600" dirty="0"/>
              <a:t>전체 문장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HMM(</a:t>
            </a:r>
            <a:r>
              <a:rPr lang="ko-KR" altLang="en-US" sz="1600" dirty="0"/>
              <a:t>순차적</a:t>
            </a:r>
            <a:r>
              <a:rPr lang="en-US" altLang="ko-KR" sz="1600" dirty="0"/>
              <a:t>), CRF(</a:t>
            </a:r>
            <a:r>
              <a:rPr lang="ko-KR" altLang="en-US" sz="1600" dirty="0"/>
              <a:t>문장 전체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r>
              <a:rPr lang="en-US" altLang="ko-KR" sz="2000" b="1" dirty="0"/>
              <a:t>Neural network-based models</a:t>
            </a:r>
          </a:p>
          <a:p>
            <a:pPr lvl="1"/>
            <a:r>
              <a:rPr lang="en-US" altLang="ko-KR" sz="1600" dirty="0"/>
              <a:t>Input</a:t>
            </a:r>
            <a:r>
              <a:rPr lang="ko-KR" altLang="en-US" sz="1600" dirty="0"/>
              <a:t> 생성 방식 </a:t>
            </a:r>
            <a:r>
              <a:rPr lang="en-US" altLang="ko-KR" sz="1600" dirty="0"/>
              <a:t>: Window-based, Sentence-based</a:t>
            </a:r>
          </a:p>
          <a:p>
            <a:pPr lvl="2"/>
            <a:r>
              <a:rPr lang="en-US" altLang="ko-KR" sz="1400" dirty="0"/>
              <a:t>LSTM (many-to-many)</a:t>
            </a:r>
          </a:p>
          <a:p>
            <a:pPr lvl="2"/>
            <a:r>
              <a:rPr lang="en-US" altLang="ko-KR" sz="1400" dirty="0"/>
              <a:t>Hybrid model </a:t>
            </a:r>
          </a:p>
          <a:p>
            <a:pPr lvl="3"/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압축</a:t>
            </a:r>
            <a:r>
              <a:rPr lang="en-US" altLang="ko-KR" dirty="0"/>
              <a:t> : LSTM or CNN</a:t>
            </a:r>
          </a:p>
          <a:p>
            <a:pPr lvl="3"/>
            <a:r>
              <a:rPr lang="ko-KR" altLang="en-US" dirty="0"/>
              <a:t>최종 예측 </a:t>
            </a:r>
            <a:r>
              <a:rPr lang="en-US" altLang="ko-KR" dirty="0"/>
              <a:t>: CRF</a:t>
            </a:r>
          </a:p>
        </p:txBody>
      </p:sp>
    </p:spTree>
    <p:extLst>
      <p:ext uri="{BB962C8B-B14F-4D97-AF65-F5344CB8AC3E}">
        <p14:creationId xmlns:p14="http://schemas.microsoft.com/office/powerpoint/2010/main" val="158500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감사합니다</a:t>
            </a:r>
            <a:r>
              <a:rPr lang="en-US" altLang="ko-KR" b="1"/>
              <a:t>.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이호재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- 2020. 10. 17 -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DS</a:t>
            </a:r>
            <a:r>
              <a:rPr lang="ko-KR" altLang="en-US"/>
              <a:t> </a:t>
            </a:r>
            <a:r>
              <a:rPr lang="ko-KR" altLang="en-US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11914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775E78-CC02-4CB6-909D-3E0FF1B7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075" y="1068235"/>
            <a:ext cx="6172200" cy="497816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NLP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요소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어려운 이유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/>
              <a:t>Lexical Analysis</a:t>
            </a:r>
          </a:p>
          <a:p>
            <a:pPr lvl="1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토큰화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형태소 분석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 Tagging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AA972-FBBC-4B78-A85A-F79D49DC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Text 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E6040B-46E3-4DD4-A25B-891EDCB8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21" y="1678125"/>
            <a:ext cx="6452966" cy="3421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7" y="346058"/>
            <a:ext cx="7326941" cy="5193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1. NLP </a:t>
            </a:r>
            <a:r>
              <a:rPr lang="ko-KR" altLang="en-US" dirty="0"/>
              <a:t>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636145" y="549852"/>
            <a:ext cx="213498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Ⅰ. Intro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광의와 협의의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NLP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F1CC15-ACF4-414D-9170-F33542D30A38}"/>
              </a:ext>
            </a:extLst>
          </p:cNvPr>
          <p:cNvSpPr/>
          <p:nvPr/>
        </p:nvSpPr>
        <p:spPr>
          <a:xfrm>
            <a:off x="5127317" y="5201125"/>
            <a:ext cx="7617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음운론</a:t>
            </a:r>
            <a:endParaRPr lang="en-US" altLang="ko-KR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FE454E-A994-4749-B68C-CEE9BD322DDF}"/>
              </a:ext>
            </a:extLst>
          </p:cNvPr>
          <p:cNvSpPr/>
          <p:nvPr/>
        </p:nvSpPr>
        <p:spPr>
          <a:xfrm>
            <a:off x="356984" y="1644216"/>
            <a:ext cx="40430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dirty="0"/>
              <a:t>NLP(Natural Language Processing)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광의 </a:t>
            </a:r>
            <a:r>
              <a:rPr lang="en-US" altLang="ko-KR" sz="1600" dirty="0"/>
              <a:t>: Text</a:t>
            </a:r>
            <a:r>
              <a:rPr lang="ko-KR" altLang="en-US" sz="1600" dirty="0"/>
              <a:t>에 해당하는 것을 분석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협의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구문분석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문장 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어휘분석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, </a:t>
            </a:r>
            <a:r>
              <a:rPr lang="ko-KR" altLang="en-US" sz="1600" b="1" dirty="0"/>
              <a:t>의미분석</a:t>
            </a:r>
            <a:r>
              <a:rPr lang="en-US" altLang="ko-KR" sz="1600" b="1"/>
              <a:t>, </a:t>
            </a:r>
            <a:r>
              <a:rPr lang="ko-KR" altLang="en-US" sz="1600" b="1"/>
              <a:t>어휘분석 </a:t>
            </a:r>
            <a:endParaRPr lang="en-US" altLang="ko-KR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17D2DD-4E07-418E-A245-B7DDF2EDB2A6}"/>
              </a:ext>
            </a:extLst>
          </p:cNvPr>
          <p:cNvSpPr/>
          <p:nvPr/>
        </p:nvSpPr>
        <p:spPr>
          <a:xfrm>
            <a:off x="6334776" y="519966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통사론</a:t>
            </a:r>
            <a:endParaRPr lang="en-US" altLang="ko-KR" sz="1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E1E145-E8C8-4356-ACAB-16EAFFF68C9A}"/>
              </a:ext>
            </a:extLst>
          </p:cNvPr>
          <p:cNvSpPr/>
          <p:nvPr/>
        </p:nvSpPr>
        <p:spPr>
          <a:xfrm>
            <a:off x="7626330" y="5219392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구문분석</a:t>
            </a:r>
            <a:endParaRPr lang="en-US" altLang="ko-KR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50B79-8A23-423E-950A-2D425D1E0B4E}"/>
              </a:ext>
            </a:extLst>
          </p:cNvPr>
          <p:cNvSpPr/>
          <p:nvPr/>
        </p:nvSpPr>
        <p:spPr>
          <a:xfrm>
            <a:off x="8853409" y="5224744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의미분석</a:t>
            </a:r>
            <a:endParaRPr lang="en-US" altLang="ko-KR" sz="1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FD0480-BAE0-4DDA-9B62-D01278CD097E}"/>
              </a:ext>
            </a:extLst>
          </p:cNvPr>
          <p:cNvSpPr/>
          <p:nvPr/>
        </p:nvSpPr>
        <p:spPr>
          <a:xfrm>
            <a:off x="4540397" y="5574076"/>
            <a:ext cx="1540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음성 </a:t>
            </a:r>
            <a:r>
              <a:rPr lang="en-US" altLang="ko-KR" sz="1200" b="1" dirty="0"/>
              <a:t>-&gt; </a:t>
            </a:r>
            <a:r>
              <a:rPr lang="ko-KR" altLang="en-US" sz="1200" b="1" dirty="0"/>
              <a:t>음절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글자</a:t>
            </a:r>
            <a:r>
              <a:rPr lang="en-US" altLang="ko-KR" sz="1200" b="1" dirty="0"/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7812F4-CD10-4003-B60E-AABCB0B76A3C}"/>
              </a:ext>
            </a:extLst>
          </p:cNvPr>
          <p:cNvSpPr/>
          <p:nvPr/>
        </p:nvSpPr>
        <p:spPr>
          <a:xfrm>
            <a:off x="6029418" y="5574076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의미가 존재하는 </a:t>
            </a:r>
            <a:br>
              <a:rPr lang="en-US" altLang="ko-KR" sz="1200" b="1" dirty="0"/>
            </a:br>
            <a:r>
              <a:rPr lang="ko-KR" altLang="en-US" sz="1200" b="1" dirty="0"/>
              <a:t>가장 작은 단위</a:t>
            </a:r>
            <a:endParaRPr lang="en-US" altLang="ko-KR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2ABB38-9AB7-4007-97ED-2459D9AB991E}"/>
              </a:ext>
            </a:extLst>
          </p:cNvPr>
          <p:cNvSpPr/>
          <p:nvPr/>
        </p:nvSpPr>
        <p:spPr>
          <a:xfrm>
            <a:off x="7400306" y="5555308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관계를 규명</a:t>
            </a:r>
            <a:endParaRPr lang="en-US" altLang="ko-KR" sz="1200" b="1" dirty="0"/>
          </a:p>
          <a:p>
            <a:r>
              <a:rPr lang="ko-KR" altLang="en-US" sz="1200" b="1" dirty="0"/>
              <a:t>문장 내에서 역할</a:t>
            </a:r>
            <a:br>
              <a:rPr lang="en-US" altLang="ko-KR" sz="1200" b="1" dirty="0"/>
            </a:br>
            <a:r>
              <a:rPr lang="en-US" altLang="ko-KR" sz="1200" b="1" dirty="0"/>
              <a:t>(</a:t>
            </a:r>
            <a:r>
              <a:rPr lang="ko-KR" altLang="en-US" sz="1200" b="1" dirty="0"/>
              <a:t>동사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목적어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서술어</a:t>
            </a:r>
            <a:r>
              <a:rPr lang="en-US" altLang="ko-KR" sz="1200" b="1" dirty="0"/>
              <a:t>..)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B7C05-B9D1-4BD7-90C2-C9324744667A}"/>
              </a:ext>
            </a:extLst>
          </p:cNvPr>
          <p:cNvSpPr/>
          <p:nvPr/>
        </p:nvSpPr>
        <p:spPr>
          <a:xfrm>
            <a:off x="9110023" y="5496788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숨어있는 의미 파악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교실에서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떴다</a:t>
            </a:r>
            <a:r>
              <a:rPr lang="en-US" altLang="ko-KR" sz="1200" b="1" dirty="0"/>
              <a:t>!!</a:t>
            </a:r>
          </a:p>
          <a:p>
            <a:r>
              <a:rPr lang="en-US" altLang="ko-KR" sz="1200" b="1" dirty="0"/>
              <a:t>-&gt; </a:t>
            </a:r>
            <a:r>
              <a:rPr lang="ko-KR" altLang="en-US" sz="1200" b="1" dirty="0"/>
              <a:t>담임선생님 온다</a:t>
            </a:r>
            <a:r>
              <a:rPr lang="en-US" altLang="ko-KR" sz="1200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2010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2. NLP </a:t>
            </a:r>
            <a:r>
              <a:rPr lang="ko-KR" altLang="en-US" dirty="0"/>
              <a:t>주요 요소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636145" y="549852"/>
            <a:ext cx="213498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Ⅰ. Intro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 및 수행 요소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DFC7E2-B5C1-41BB-A8C3-46986F2CA5CA}"/>
              </a:ext>
            </a:extLst>
          </p:cNvPr>
          <p:cNvGrpSpPr/>
          <p:nvPr/>
        </p:nvGrpSpPr>
        <p:grpSpPr>
          <a:xfrm>
            <a:off x="660104" y="1812788"/>
            <a:ext cx="8191129" cy="4202140"/>
            <a:chOff x="1576801" y="2290730"/>
            <a:chExt cx="7686675" cy="39433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C1C3C1-2529-4403-8D81-3BAF40E0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6801" y="2290730"/>
              <a:ext cx="7686675" cy="394335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C59C6B-1C84-4E8E-901C-C6A41D5AE7F9}"/>
                </a:ext>
              </a:extLst>
            </p:cNvPr>
            <p:cNvSpPr/>
            <p:nvPr/>
          </p:nvSpPr>
          <p:spPr>
            <a:xfrm>
              <a:off x="1823989" y="2848141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어휘 분석</a:t>
              </a:r>
              <a:endParaRPr lang="en-US" altLang="ko-KR" sz="1400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35C2264-648F-4E11-8A79-BDB6A3CB91F4}"/>
                </a:ext>
              </a:extLst>
            </p:cNvPr>
            <p:cNvSpPr/>
            <p:nvPr/>
          </p:nvSpPr>
          <p:spPr>
            <a:xfrm>
              <a:off x="1823988" y="3761344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구문 분석</a:t>
              </a:r>
              <a:endParaRPr lang="en-US" altLang="ko-KR" sz="14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660DAD-CDE7-4E67-AD6B-FF553B759358}"/>
                </a:ext>
              </a:extLst>
            </p:cNvPr>
            <p:cNvSpPr/>
            <p:nvPr/>
          </p:nvSpPr>
          <p:spPr>
            <a:xfrm>
              <a:off x="1823987" y="4659139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의미 분석</a:t>
              </a:r>
              <a:endParaRPr lang="en-US" altLang="ko-KR" sz="1400" b="1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ABA26E-53D0-4E2C-A1F2-697DFFBB07F5}"/>
              </a:ext>
            </a:extLst>
          </p:cNvPr>
          <p:cNvSpPr/>
          <p:nvPr/>
        </p:nvSpPr>
        <p:spPr>
          <a:xfrm>
            <a:off x="8719931" y="2258211"/>
            <a:ext cx="24922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Tokenization,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Standardization</a:t>
            </a:r>
            <a:br>
              <a:rPr lang="en-US" altLang="ko-KR" sz="1400" b="1" dirty="0"/>
            </a:br>
            <a:r>
              <a:rPr lang="en-US" altLang="ko-KR" sz="1400" b="1" dirty="0"/>
              <a:t>(lemmatization, stemming)</a:t>
            </a:r>
          </a:p>
          <a:p>
            <a:r>
              <a:rPr lang="en-US" altLang="ko-KR" sz="1400" b="1" dirty="0"/>
              <a:t>POS Tagging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B275B7-773C-49D3-A9A7-DC6A1D9DEFD6}"/>
              </a:ext>
            </a:extLst>
          </p:cNvPr>
          <p:cNvSpPr/>
          <p:nvPr/>
        </p:nvSpPr>
        <p:spPr>
          <a:xfrm>
            <a:off x="8719931" y="338975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문장 구조 파악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5167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3. NLP</a:t>
            </a:r>
            <a:r>
              <a:rPr lang="ko-KR" altLang="en-US" dirty="0"/>
              <a:t>가 어려운 이유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636145" y="549852"/>
            <a:ext cx="213498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Ⅰ. </a:t>
            </a:r>
            <a:r>
              <a:rPr lang="en-US" altLang="ko-KR" sz="1600" dirty="0">
                <a:solidFill>
                  <a:prstClr val="white"/>
                </a:solidFill>
              </a:rPr>
              <a:t>Intro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시간에 따른 변화가 심하다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002601C-5BCB-4B12-8C46-6264D715366C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Ambiguity(</a:t>
            </a:r>
            <a:r>
              <a:rPr lang="ko-KR" altLang="en-US" b="1" dirty="0"/>
              <a:t>애매함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문장 구조 설정 방법에 따라 해석</a:t>
            </a:r>
            <a:r>
              <a:rPr lang="en-US" altLang="ko-KR" dirty="0"/>
              <a:t>(</a:t>
            </a:r>
            <a:r>
              <a:rPr lang="ko-KR" altLang="en-US" dirty="0"/>
              <a:t>의미</a:t>
            </a:r>
            <a:r>
              <a:rPr lang="en-US" altLang="ko-KR" dirty="0"/>
              <a:t>)</a:t>
            </a:r>
            <a:r>
              <a:rPr lang="ko-KR" altLang="en-US" dirty="0"/>
              <a:t>가 달라진다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다른 문장</a:t>
            </a:r>
            <a:r>
              <a:rPr lang="en-US" altLang="ko-KR" b="1" dirty="0"/>
              <a:t>, </a:t>
            </a:r>
            <a:r>
              <a:rPr lang="ko-KR" altLang="en-US" b="1" dirty="0"/>
              <a:t>같은 의미</a:t>
            </a:r>
          </a:p>
          <a:p>
            <a:pPr lvl="1"/>
            <a:r>
              <a:rPr lang="ko-KR" altLang="en-US" dirty="0"/>
              <a:t>같은 의미이지만 주어</a:t>
            </a:r>
            <a:r>
              <a:rPr lang="en-US" altLang="ko-KR" dirty="0"/>
              <a:t>, </a:t>
            </a:r>
            <a:r>
              <a:rPr lang="ko-KR" altLang="en-US" dirty="0"/>
              <a:t>목적어가 바뀌는 경우 </a:t>
            </a:r>
            <a:r>
              <a:rPr lang="en-US" altLang="ko-KR" dirty="0"/>
              <a:t>BOW</a:t>
            </a:r>
            <a:r>
              <a:rPr lang="ko-KR" altLang="en-US" dirty="0"/>
              <a:t>만으로는 다른 의미의 문장이 </a:t>
            </a:r>
            <a:r>
              <a:rPr lang="ko-KR" altLang="en-US" dirty="0" err="1"/>
              <a:t>되어버림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Ex) </a:t>
            </a:r>
          </a:p>
          <a:p>
            <a:pPr lvl="2"/>
            <a:r>
              <a:rPr lang="ko-KR" altLang="en-US" dirty="0"/>
              <a:t>의미적 관점 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때렸다 </a:t>
            </a:r>
            <a:r>
              <a:rPr lang="en-US" altLang="ko-KR" dirty="0"/>
              <a:t>=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에게 맞았다</a:t>
            </a:r>
          </a:p>
          <a:p>
            <a:pPr lvl="2"/>
            <a:r>
              <a:rPr lang="en-US" altLang="ko-KR" dirty="0"/>
              <a:t>BOW </a:t>
            </a:r>
            <a:r>
              <a:rPr lang="ko-KR" altLang="en-US" dirty="0"/>
              <a:t>관점 </a:t>
            </a:r>
            <a:r>
              <a:rPr lang="en-US" altLang="ko-KR" dirty="0"/>
              <a:t>: (A, B, </a:t>
            </a:r>
            <a:r>
              <a:rPr lang="ko-KR" altLang="en-US" b="1" dirty="0"/>
              <a:t>때리다</a:t>
            </a:r>
            <a:r>
              <a:rPr lang="en-US" altLang="ko-KR" dirty="0"/>
              <a:t>) != (A, B</a:t>
            </a:r>
            <a:r>
              <a:rPr lang="en-US" altLang="ko-KR" b="1" dirty="0"/>
              <a:t>, </a:t>
            </a:r>
            <a:r>
              <a:rPr lang="ko-KR" altLang="en-US" b="1" dirty="0"/>
              <a:t>맞다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b="1" dirty="0"/>
              <a:t>의미 변화</a:t>
            </a:r>
          </a:p>
          <a:p>
            <a:pPr lvl="1"/>
            <a:r>
              <a:rPr lang="ko-KR" altLang="en-US" dirty="0"/>
              <a:t>사회 문화적 통념</a:t>
            </a:r>
          </a:p>
          <a:p>
            <a:pPr lvl="1"/>
            <a:r>
              <a:rPr lang="ko-KR" altLang="en-US" dirty="0"/>
              <a:t>같은 단어라도 도메인에 따라 다르게 인식 </a:t>
            </a:r>
            <a:r>
              <a:rPr lang="en-US" altLang="ko-KR" dirty="0"/>
              <a:t>ex) </a:t>
            </a:r>
            <a:r>
              <a:rPr lang="ko-KR" altLang="en-US" dirty="0"/>
              <a:t>애플</a:t>
            </a:r>
          </a:p>
        </p:txBody>
      </p:sp>
    </p:spTree>
    <p:extLst>
      <p:ext uri="{BB962C8B-B14F-4D97-AF65-F5344CB8AC3E}">
        <p14:creationId xmlns:p14="http://schemas.microsoft.com/office/powerpoint/2010/main" val="9947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문장</a:t>
            </a:r>
            <a:r>
              <a:rPr lang="en-US" altLang="ko-KR" b="1" dirty="0"/>
              <a:t>(character</a:t>
            </a:r>
            <a:r>
              <a:rPr lang="ko-KR" altLang="en-US" b="1" dirty="0"/>
              <a:t>의 </a:t>
            </a:r>
            <a:r>
              <a:rPr lang="en-US" altLang="ko-KR" b="1" dirty="0"/>
              <a:t>sequence) </a:t>
            </a:r>
            <a:r>
              <a:rPr lang="ko-KR" altLang="en-US" b="1" dirty="0"/>
              <a:t>→ </a:t>
            </a:r>
            <a:r>
              <a:rPr lang="en-US" altLang="ko-KR" b="1" dirty="0"/>
              <a:t>Token</a:t>
            </a:r>
            <a:r>
              <a:rPr lang="ko-KR" altLang="en-US" b="1" dirty="0"/>
              <a:t>의 </a:t>
            </a:r>
            <a:r>
              <a:rPr lang="en-US" altLang="ko-KR" b="1" dirty="0"/>
              <a:t>sequence</a:t>
            </a:r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최소한 의미를 지닌 문자</a:t>
            </a:r>
            <a:r>
              <a:rPr lang="en-US" altLang="ko-KR" dirty="0"/>
              <a:t>, </a:t>
            </a:r>
            <a:r>
              <a:rPr lang="ko-KR" altLang="en-US" dirty="0"/>
              <a:t>목표에 따라 선택하기 나름이다</a:t>
            </a:r>
            <a:endParaRPr lang="en-US" altLang="ko-KR" dirty="0"/>
          </a:p>
          <a:p>
            <a:pPr lvl="2"/>
            <a:r>
              <a:rPr lang="en-US" altLang="ko-KR" dirty="0"/>
              <a:t>Words(</a:t>
            </a:r>
            <a:r>
              <a:rPr lang="ko-KR" altLang="en-US" dirty="0"/>
              <a:t>단어</a:t>
            </a:r>
            <a:r>
              <a:rPr lang="en-US" altLang="ko-KR" dirty="0"/>
              <a:t>) : Semantic analysis </a:t>
            </a:r>
            <a:r>
              <a:rPr lang="ko-KR" altLang="en-US" dirty="0"/>
              <a:t>관점에서 큰 의미가 없다고 판단 시 주로 사용</a:t>
            </a:r>
            <a:endParaRPr lang="en-US" altLang="ko-KR" dirty="0"/>
          </a:p>
          <a:p>
            <a:pPr lvl="2"/>
            <a:r>
              <a:rPr lang="en-US" altLang="ko-KR" dirty="0"/>
              <a:t>Morpheme(</a:t>
            </a:r>
            <a:r>
              <a:rPr lang="ko-KR" altLang="en-US" dirty="0"/>
              <a:t>형태소</a:t>
            </a:r>
            <a:r>
              <a:rPr lang="en-US" altLang="ko-KR" dirty="0"/>
              <a:t>)</a:t>
            </a:r>
          </a:p>
          <a:p>
            <a:pPr lvl="2"/>
            <a:endParaRPr lang="en-US" altLang="ko-KR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8662207" y="549852"/>
            <a:ext cx="306445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Ⅱ. Lexical Analysis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85715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토큰화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8662207" y="549852"/>
            <a:ext cx="306445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Ⅱ. Lexical Analysis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사항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4B65623-C5A2-4EA2-933D-EA4AF9474F93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Sentence Tokenization</a:t>
            </a:r>
          </a:p>
          <a:p>
            <a:pPr lvl="1"/>
            <a:r>
              <a:rPr lang="ko-KR" altLang="en-US" dirty="0"/>
              <a:t>일반적인 규칙 </a:t>
            </a:r>
            <a:r>
              <a:rPr lang="en-US" altLang="ko-KR" dirty="0"/>
              <a:t>: </a:t>
            </a:r>
            <a:r>
              <a:rPr lang="ko-KR" altLang="en-US" dirty="0"/>
              <a:t>문장 끝은 </a:t>
            </a:r>
            <a:r>
              <a:rPr lang="en-US" altLang="ko-KR" dirty="0"/>
              <a:t>“.”, “?”,</a:t>
            </a:r>
            <a:r>
              <a:rPr lang="ko-KR" altLang="en-US" dirty="0"/>
              <a:t> </a:t>
            </a:r>
            <a:r>
              <a:rPr lang="en-US" altLang="ko-KR" dirty="0"/>
              <a:t>“!”</a:t>
            </a:r>
            <a:r>
              <a:rPr lang="ko-KR" altLang="en-US" dirty="0"/>
              <a:t> 로 끝난다</a:t>
            </a:r>
            <a:endParaRPr lang="en-US" altLang="ko-KR" dirty="0"/>
          </a:p>
          <a:p>
            <a:pPr lvl="1"/>
            <a:r>
              <a:rPr lang="ko-KR" altLang="en-US" dirty="0"/>
              <a:t>자르기 애매한 것들</a:t>
            </a:r>
            <a:endParaRPr lang="en-US" altLang="ko-KR" dirty="0"/>
          </a:p>
          <a:p>
            <a:pPr lvl="2"/>
            <a:r>
              <a:rPr lang="en-US" altLang="ko-KR" dirty="0"/>
              <a:t>“MR. X”, “3.1415”</a:t>
            </a:r>
          </a:p>
          <a:p>
            <a:pPr lvl="1"/>
            <a:r>
              <a:rPr lang="ko-KR" altLang="en-US" dirty="0"/>
              <a:t>상황에 맞는 </a:t>
            </a:r>
            <a:r>
              <a:rPr lang="en-US" altLang="ko-KR" dirty="0"/>
              <a:t>tokenizer</a:t>
            </a:r>
            <a:r>
              <a:rPr lang="ko-KR" altLang="en-US" dirty="0"/>
              <a:t>를 사용하는 것이 중요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BOW</a:t>
            </a:r>
            <a:r>
              <a:rPr lang="ko-KR" altLang="en-US" dirty="0"/>
              <a:t>를 </a:t>
            </a:r>
            <a:r>
              <a:rPr lang="en-US" altLang="ko-KR" dirty="0"/>
              <a:t>input data</a:t>
            </a:r>
            <a:r>
              <a:rPr lang="ko-KR" altLang="en-US" dirty="0"/>
              <a:t>로 사용하는 모델에는 민감하지 않다</a:t>
            </a:r>
            <a:endParaRPr lang="en-US" altLang="ko-KR" dirty="0"/>
          </a:p>
          <a:p>
            <a:pPr lvl="2"/>
            <a:r>
              <a:rPr lang="ko-KR" altLang="en-US" dirty="0"/>
              <a:t>빈도 수 기반 모델</a:t>
            </a:r>
            <a:r>
              <a:rPr lang="en-US" altLang="ko-KR" dirty="0"/>
              <a:t>, Topic Modeling</a:t>
            </a:r>
          </a:p>
          <a:p>
            <a:pPr lvl="2"/>
            <a:endParaRPr lang="en-US" altLang="ko-KR" b="1" dirty="0"/>
          </a:p>
          <a:p>
            <a:r>
              <a:rPr lang="en-US" altLang="ko-KR" b="1" dirty="0"/>
              <a:t>Words Tokenization</a:t>
            </a:r>
          </a:p>
          <a:p>
            <a:pPr lvl="1"/>
            <a:r>
              <a:rPr lang="ko-KR" altLang="en-US" dirty="0"/>
              <a:t>자르기 애매한 것들</a:t>
            </a:r>
            <a:endParaRPr lang="en-US" altLang="ko-KR" dirty="0"/>
          </a:p>
          <a:p>
            <a:pPr lvl="2"/>
            <a:r>
              <a:rPr lang="ko-KR" altLang="en-US" dirty="0"/>
              <a:t>하이픈</a:t>
            </a:r>
            <a:endParaRPr lang="en-US" altLang="ko-KR" dirty="0"/>
          </a:p>
          <a:p>
            <a:pPr lvl="2"/>
            <a:r>
              <a:rPr lang="ko-KR" altLang="en-US" dirty="0"/>
              <a:t>단어 사전에 없는 경우 </a:t>
            </a:r>
            <a:r>
              <a:rPr lang="en-US" altLang="ko-KR" dirty="0"/>
              <a:t>: </a:t>
            </a:r>
            <a:r>
              <a:rPr lang="ko-KR" altLang="en-US" dirty="0"/>
              <a:t>신조어</a:t>
            </a:r>
            <a:endParaRPr lang="en-US" altLang="ko-KR" dirty="0"/>
          </a:p>
          <a:p>
            <a:pPr lvl="2"/>
            <a:r>
              <a:rPr lang="ko-KR" altLang="en-US" dirty="0"/>
              <a:t>단어 자체가 뜻을 가지는 경우 </a:t>
            </a:r>
            <a:r>
              <a:rPr lang="en-US" altLang="ko-KR" dirty="0"/>
              <a:t>: </a:t>
            </a:r>
            <a:r>
              <a:rPr lang="ko-KR" altLang="en-US" dirty="0"/>
              <a:t>중국어 </a:t>
            </a:r>
            <a:endParaRPr lang="en-US" altLang="ko-KR" dirty="0"/>
          </a:p>
          <a:p>
            <a:pPr lvl="2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8016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형태소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8662207" y="549852"/>
            <a:ext cx="306445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Ⅱ. Lexical Analysis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표준화의 필요성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4B65623-C5A2-4EA2-933D-EA4AF9474F93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같은 의미를 지니는 단어라도 다른 </a:t>
            </a:r>
            <a:r>
              <a:rPr lang="en-US" altLang="ko-KR" dirty="0"/>
              <a:t>character</a:t>
            </a:r>
            <a:r>
              <a:rPr lang="ko-KR" altLang="en-US" dirty="0"/>
              <a:t>로 인식됨 </a:t>
            </a:r>
            <a:r>
              <a:rPr lang="en-US" altLang="ko-KR" sz="1800" dirty="0"/>
              <a:t>ex) do -&gt; does, doing, done..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변수의 수 증가 </a:t>
            </a:r>
            <a:r>
              <a:rPr lang="en-US" altLang="ko-KR" dirty="0"/>
              <a:t>=&gt; </a:t>
            </a:r>
            <a:r>
              <a:rPr lang="ko-KR" altLang="en-US" dirty="0"/>
              <a:t>차원의 저주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표준화 방법</a:t>
            </a:r>
            <a:endParaRPr lang="en-US" altLang="ko-KR" dirty="0"/>
          </a:p>
          <a:p>
            <a:pPr lvl="1"/>
            <a:r>
              <a:rPr lang="en-US" altLang="ko-KR" dirty="0"/>
              <a:t>Stemming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base form</a:t>
            </a:r>
            <a:r>
              <a:rPr lang="ko-KR" altLang="en-US" dirty="0"/>
              <a:t>으로 자르기</a:t>
            </a:r>
            <a:endParaRPr lang="en-US" altLang="ko-KR" dirty="0"/>
          </a:p>
          <a:p>
            <a:pPr lvl="1"/>
            <a:r>
              <a:rPr lang="en-US" altLang="ko-KR" dirty="0"/>
              <a:t>Lemmatization : </a:t>
            </a:r>
            <a:r>
              <a:rPr lang="ko-KR" altLang="en-US" dirty="0"/>
              <a:t>품사를 보존하는 단어의 원형</a:t>
            </a:r>
            <a:endParaRPr lang="en-US" altLang="ko-KR" dirty="0"/>
          </a:p>
          <a:p>
            <a:pPr lvl="2"/>
            <a:r>
              <a:rPr lang="ko-KR" altLang="en-US" dirty="0"/>
              <a:t>시간이 오래 걸리지만 효과는 좋다</a:t>
            </a:r>
            <a:endParaRPr lang="en-US" altLang="ko-KR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0A6B6-612C-4AE3-BBCD-706ADF60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12" y="3144950"/>
            <a:ext cx="5017190" cy="30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9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4. 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2020-10-17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8662207" y="549852"/>
            <a:ext cx="306445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prstClr val="white"/>
                </a:solidFill>
                <a:cs typeface="+mn-cs"/>
              </a:rPr>
              <a:t>Ⅱ. Lexical Analysis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4B65623-C5A2-4EA2-933D-EA4AF9474F93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문장</a:t>
            </a:r>
            <a:r>
              <a:rPr lang="en-US" altLang="ko-KR" b="1" dirty="0"/>
              <a:t> </a:t>
            </a:r>
            <a:r>
              <a:rPr lang="ko-KR" altLang="en-US" b="1" dirty="0"/>
              <a:t>내에서의 역할을 찾는 것</a:t>
            </a:r>
            <a:endParaRPr lang="en-US" altLang="ko-KR" b="1" dirty="0"/>
          </a:p>
          <a:p>
            <a:pPr lvl="1"/>
            <a:r>
              <a:rPr lang="ko-KR" altLang="en-US" b="1" dirty="0"/>
              <a:t>체언</a:t>
            </a:r>
            <a:endParaRPr lang="en-US" altLang="ko-KR" b="1" dirty="0"/>
          </a:p>
          <a:p>
            <a:pPr lvl="1"/>
            <a:r>
              <a:rPr lang="ko-KR" altLang="en-US" b="1" dirty="0"/>
              <a:t>용언</a:t>
            </a:r>
            <a:endParaRPr lang="en-US" altLang="ko-KR" b="1" dirty="0"/>
          </a:p>
          <a:p>
            <a:pPr lvl="1"/>
            <a:r>
              <a:rPr lang="ko-KR" altLang="en-US" b="1" dirty="0"/>
              <a:t>관형사</a:t>
            </a:r>
            <a:endParaRPr lang="en-US" altLang="ko-KR" b="1" dirty="0"/>
          </a:p>
          <a:p>
            <a:pPr lvl="1"/>
            <a:r>
              <a:rPr lang="ko-KR" altLang="en-US" b="1" dirty="0"/>
              <a:t>부사</a:t>
            </a:r>
            <a:endParaRPr lang="en-US" altLang="ko-KR" b="1" dirty="0"/>
          </a:p>
          <a:p>
            <a:pPr lvl="1"/>
            <a:r>
              <a:rPr lang="ko-KR" altLang="en-US" b="1" dirty="0"/>
              <a:t>감탄사</a:t>
            </a:r>
            <a:endParaRPr lang="en-US" altLang="ko-KR" b="1" dirty="0"/>
          </a:p>
          <a:p>
            <a:pPr lvl="1"/>
            <a:r>
              <a:rPr lang="ko-KR" altLang="en-US" b="1" dirty="0"/>
              <a:t>조사</a:t>
            </a:r>
            <a:endParaRPr lang="en-US" altLang="ko-KR" b="1" dirty="0"/>
          </a:p>
          <a:p>
            <a:pPr lvl="1"/>
            <a:r>
              <a:rPr lang="ko-KR" altLang="en-US" b="1" dirty="0"/>
              <a:t>등등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1CE7C-E3FC-49CC-B46D-9152E7DB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93" y="1701039"/>
            <a:ext cx="4663434" cy="46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619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맑은 고딕</vt:lpstr>
      <vt:lpstr>Arial</vt:lpstr>
      <vt:lpstr>Wingdings</vt:lpstr>
      <vt:lpstr>Office 테마</vt:lpstr>
      <vt:lpstr>Text Preprocessing (강필성 교수님 Lecture 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호재</dc:creator>
  <cp:lastModifiedBy>이 호재</cp:lastModifiedBy>
  <cp:revision>199</cp:revision>
  <dcterms:created xsi:type="dcterms:W3CDTF">2020-03-28T10:59:02Z</dcterms:created>
  <dcterms:modified xsi:type="dcterms:W3CDTF">2020-10-17T00:58:26Z</dcterms:modified>
</cp:coreProperties>
</file>