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07" r:id="rId3"/>
    <p:sldId id="296" r:id="rId4"/>
    <p:sldId id="261" r:id="rId5"/>
    <p:sldId id="285" r:id="rId6"/>
    <p:sldId id="263" r:id="rId7"/>
    <p:sldId id="306" r:id="rId8"/>
    <p:sldId id="308" r:id="rId9"/>
    <p:sldId id="309" r:id="rId10"/>
    <p:sldId id="291" r:id="rId11"/>
    <p:sldId id="310" r:id="rId12"/>
    <p:sldId id="311" r:id="rId13"/>
    <p:sldId id="313" r:id="rId14"/>
    <p:sldId id="314" r:id="rId15"/>
    <p:sldId id="315" r:id="rId16"/>
    <p:sldId id="316" r:id="rId17"/>
    <p:sldId id="312" r:id="rId18"/>
    <p:sldId id="317" r:id="rId19"/>
    <p:sldId id="318" r:id="rId20"/>
    <p:sldId id="319" r:id="rId21"/>
    <p:sldId id="320" r:id="rId22"/>
    <p:sldId id="321" r:id="rId23"/>
    <p:sldId id="274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5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yBI51rv9pNb64Xu8q6DJgObo3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97ACAE-09E1-4D5F-8C76-AB4D3DEFF1DC}">
  <a:tblStyle styleId="{A597ACAE-09E1-4D5F-8C76-AB4D3DEFF1DC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E6E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6E6E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3"/>
    <p:restoredTop sz="94715"/>
  </p:normalViewPr>
  <p:slideViewPr>
    <p:cSldViewPr snapToGrid="0">
      <p:cViewPr varScale="1">
        <p:scale>
          <a:sx n="169" d="100"/>
          <a:sy n="169" d="100"/>
        </p:scale>
        <p:origin x="192" y="936"/>
      </p:cViewPr>
      <p:guideLst>
        <p:guide pos="2880"/>
        <p:guide orient="horz" pos="5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/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274300" tIns="92950" rIns="91425" bIns="929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2148840" y="8902677"/>
            <a:ext cx="256032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0" i="0" u="none" strike="noStrike" cap="none" dirty="0">
                <a:solidFill>
                  <a:srgbClr val="0871B1"/>
                </a:solidFill>
                <a:latin typeface="Calibri"/>
                <a:ea typeface="Calibri"/>
                <a:cs typeface="Calibri"/>
                <a:sym typeface="Calibri"/>
              </a:rPr>
              <a:t>Copyright © SAS Institute Inc. All rights reserved.</a:t>
            </a:r>
            <a:endParaRPr dirty="0"/>
          </a:p>
        </p:txBody>
      </p:sp>
      <p:sp>
        <p:nvSpPr>
          <p:cNvPr id="7" name="Google Shape;7;n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sas.com</a:t>
            </a:r>
            <a:endParaRPr dirty="0"/>
          </a:p>
        </p:txBody>
      </p:sp>
      <p:pic>
        <p:nvPicPr>
          <p:cNvPr id="8" name="Google Shape;8;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71746" y="0"/>
            <a:ext cx="2514508" cy="1244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9261" y="8785834"/>
            <a:ext cx="558779" cy="2539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Answers: a, b,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365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answer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0940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answer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5955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answer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7840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answer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8502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2" name="Google Shape;30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59673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answer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587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Answers: a, b, c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Answers: a, b,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28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022424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answer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85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Answers: a, b,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027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Organizer">
  <p:cSld name="1_Organiz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0" y="237682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body" idx="2"/>
          </p:nvPr>
        </p:nvSpPr>
        <p:spPr>
          <a:xfrm>
            <a:off x="508001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30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4" name="Google Shape;94;p30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1"/>
          <p:cNvSpPr txBox="1"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1"/>
          <p:cNvSpPr>
            <a:spLocks noGrp="1"/>
          </p:cNvSpPr>
          <p:nvPr>
            <p:ph type="pic" idx="2"/>
          </p:nvPr>
        </p:nvSpPr>
        <p:spPr>
          <a:xfrm>
            <a:off x="508001" y="457200"/>
            <a:ext cx="6447501" cy="2884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98" name="Google Shape;98;p31"/>
          <p:cNvSpPr txBox="1">
            <a:spLocks noGrp="1"/>
          </p:cNvSpPr>
          <p:nvPr>
            <p:ph type="body" idx="1"/>
          </p:nvPr>
        </p:nvSpPr>
        <p:spPr>
          <a:xfrm>
            <a:off x="508001" y="4025504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0" name="Google Shape;100;p31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1" name="Google Shape;101;p31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2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2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3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" name="Google Shape;106;p32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7" name="Google Shape;107;p32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1" name="Google Shape;111;p33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3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3" name="Google Shape;113;p3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4" name="Google Shape;114;p33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15" name="Google Shape;115;p3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dirty="0"/>
          </a:p>
        </p:txBody>
      </p:sp>
      <p:sp>
        <p:nvSpPr>
          <p:cNvPr id="116" name="Google Shape;116;p33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350" dirty="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4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4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1" name="Google Shape;121;p3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2" name="Google Shape;122;p34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5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5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6" name="Google Shape;126;p35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8" name="Google Shape;128;p3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9" name="Google Shape;129;p35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30" name="Google Shape;130;p35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dirty="0"/>
          </a:p>
        </p:txBody>
      </p:sp>
      <p:sp>
        <p:nvSpPr>
          <p:cNvPr id="131" name="Google Shape;131;p35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7" name="Google Shape;137;p36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8" name="Google Shape;138;p36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7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1"/>
          </p:nvPr>
        </p:nvSpPr>
        <p:spPr>
          <a:xfrm rot="5400000">
            <a:off x="2276462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3" name="Google Shape;143;p3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4" name="Google Shape;144;p37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>
            <a:spLocks noGrp="1"/>
          </p:cNvSpPr>
          <p:nvPr>
            <p:ph type="title"/>
          </p:nvPr>
        </p:nvSpPr>
        <p:spPr>
          <a:xfrm rot="5400000">
            <a:off x="4495739" y="1937215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body" idx="1"/>
          </p:nvPr>
        </p:nvSpPr>
        <p:spPr>
          <a:xfrm rot="5400000">
            <a:off x="1186264" y="-221063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8" name="Google Shape;148;p3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9" name="Google Shape;149;p38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0" name="Google Shape;150;p38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">
  <p:cSld name="1_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6364" y="805297"/>
            <a:ext cx="7891272" cy="363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2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2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46" name="Google Shape;46;p2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" name="Google Shape;47;p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8" name="Google Shape;48;p2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9" name="Google Shape;49;p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0" name="Google Shape;50;p2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52" name="Google Shape;52;p2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53" name="Google Shape;53;p2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54" name="Google Shape;54;p2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6" name="Google Shape;56;p25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Trebuchet MS"/>
              <a:buNone/>
              <a:defRPr sz="405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750"/>
              </a:spcBef>
              <a:spcAft>
                <a:spcPts val="0"/>
              </a:spcAft>
              <a:buSzPts val="108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26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26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14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1" name="Google Shape;81;p28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28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6" name="Google Shape;86;p29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7" name="Google Shape;87;p29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0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12" name="Google Shape;12;p2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2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14;p2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5" name="Google Shape;15;p2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6" name="Google Shape;16;p2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0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2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9" name="Google Shape;19;p20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0" name="Google Shape;20;p2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9718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►"/>
              <a:defRPr sz="13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8956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81939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sz="10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4319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title"/>
          </p:nvPr>
        </p:nvSpPr>
        <p:spPr>
          <a:xfrm>
            <a:off x="4571141" y="945998"/>
            <a:ext cx="2623174" cy="225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/>
            <a:r>
              <a:rPr lang="en-US" sz="330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Cody Ch 12:</a:t>
            </a:r>
            <a:r>
              <a:rPr lang="en-US" sz="3300" dirty="0">
                <a:solidFill>
                  <a:schemeClr val="accent1"/>
                </a:solidFill>
              </a:rPr>
              <a:t> Simple and Multiple Regression</a:t>
            </a:r>
            <a:endParaRPr sz="3300" dirty="0">
              <a:solidFill>
                <a:schemeClr val="accent1"/>
              </a:solidFill>
            </a:endParaRPr>
          </a:p>
        </p:txBody>
      </p:sp>
      <p:graphicFrame>
        <p:nvGraphicFramePr>
          <p:cNvPr id="156" name="Google Shape;156;p1"/>
          <p:cNvGraphicFramePr/>
          <p:nvPr>
            <p:extLst>
              <p:ext uri="{D42A27DB-BD31-4B8C-83A1-F6EECF244321}">
                <p14:modId xmlns:p14="http://schemas.microsoft.com/office/powerpoint/2010/main" val="788939511"/>
              </p:ext>
            </p:extLst>
          </p:nvPr>
        </p:nvGraphicFramePr>
        <p:xfrm>
          <a:off x="666452" y="1545168"/>
          <a:ext cx="3665525" cy="1582650"/>
        </p:xfrm>
        <a:graphic>
          <a:graphicData uri="http://schemas.openxmlformats.org/drawingml/2006/table">
            <a:tbl>
              <a:tblPr firstRow="1" bandRow="1">
                <a:noFill/>
                <a:tableStyleId>{A597ACAE-09E1-4D5F-8C76-AB4D3DEFF1DC}</a:tableStyleId>
              </a:tblPr>
              <a:tblGrid>
                <a:gridCol w="36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</a:rPr>
                        <a:t>12.1 Simple Regression</a:t>
                      </a:r>
                      <a:endParaRPr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</a:rPr>
                        <a:t>12.1 Multiple Regression</a:t>
                      </a:r>
                      <a:endParaRPr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12.03 Activity</a:t>
            </a:r>
            <a:endParaRPr dirty="0"/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sp>
        <p:nvSpPr>
          <p:cNvPr id="216" name="Google Shape;216;p7"/>
          <p:cNvSpPr txBox="1"/>
          <p:nvPr/>
        </p:nvSpPr>
        <p:spPr>
          <a:xfrm>
            <a:off x="149013" y="272600"/>
            <a:ext cx="328506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We would like to add an additional predictor (independent) variables to our Pushups model. </a:t>
            </a:r>
            <a:endParaRPr dirty="0"/>
          </a:p>
        </p:txBody>
      </p:sp>
      <p:sp>
        <p:nvSpPr>
          <p:cNvPr id="9" name="Google Shape;215;p7">
            <a:extLst>
              <a:ext uri="{FF2B5EF4-FFF2-40B4-BE49-F238E27FC236}">
                <a16:creationId xmlns:a16="http://schemas.microsoft.com/office/drawing/2014/main" id="{EF8131F3-0569-45B1-A461-4A3E1B0594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762" y="1815560"/>
            <a:ext cx="6648703" cy="317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</a:t>
            </a:r>
            <a:r>
              <a:rPr lang="en-US" b="1" dirty="0"/>
              <a:t>Tasks and Utilities </a:t>
            </a:r>
            <a:r>
              <a:rPr lang="en-US" dirty="0"/>
              <a:t>in the Navigation pane. Expand </a:t>
            </a:r>
            <a:r>
              <a:rPr lang="en-US" b="1" dirty="0"/>
              <a:t>Tasks</a:t>
            </a:r>
            <a:r>
              <a:rPr lang="en-US" dirty="0"/>
              <a:t>, expand </a:t>
            </a:r>
            <a:r>
              <a:rPr lang="en-US" b="1" dirty="0"/>
              <a:t>Statistics </a:t>
            </a:r>
            <a:r>
              <a:rPr lang="en-US" dirty="0"/>
              <a:t>and double-click </a:t>
            </a:r>
            <a:r>
              <a:rPr lang="en-US" b="1" dirty="0"/>
              <a:t>Correlation Analysis</a:t>
            </a:r>
            <a:r>
              <a:rPr lang="en-US" dirty="0"/>
              <a:t>. </a:t>
            </a:r>
            <a:endParaRPr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</a:t>
            </a:r>
            <a:r>
              <a:rPr lang="en-US" b="1" dirty="0"/>
              <a:t>STATS.EXERCISE2</a:t>
            </a:r>
            <a:r>
              <a:rPr lang="en-US" dirty="0"/>
              <a:t> data set</a:t>
            </a:r>
            <a:endParaRPr b="1" dirty="0"/>
          </a:p>
          <a:p>
            <a:pPr lvl="0" indent="-466090">
              <a:buAutoNum type="arabicPeriod"/>
            </a:pPr>
            <a:r>
              <a:rPr lang="en-US" dirty="0"/>
              <a:t>Select </a:t>
            </a:r>
            <a:r>
              <a:rPr lang="en-US" b="1" dirty="0"/>
              <a:t>Flexibility, Strength, Pushups</a:t>
            </a:r>
            <a:r>
              <a:rPr lang="en-US" dirty="0"/>
              <a:t>, and </a:t>
            </a:r>
            <a:r>
              <a:rPr lang="en-US" b="1" dirty="0"/>
              <a:t>Endurance</a:t>
            </a:r>
            <a:r>
              <a:rPr lang="en-US" dirty="0"/>
              <a:t> as the </a:t>
            </a:r>
            <a:r>
              <a:rPr lang="en-US" b="1" dirty="0"/>
              <a:t>Analysis variables</a:t>
            </a:r>
            <a:endParaRPr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OPTIONS </a:t>
            </a:r>
            <a:r>
              <a:rPr lang="en-US" dirty="0"/>
              <a:t>tab, under </a:t>
            </a:r>
            <a:r>
              <a:rPr lang="en-US" b="1" dirty="0"/>
              <a:t>STATISTICS </a:t>
            </a:r>
            <a:r>
              <a:rPr lang="en-US" dirty="0"/>
              <a:t>select </a:t>
            </a:r>
            <a:r>
              <a:rPr lang="en-US" b="1" dirty="0"/>
              <a:t>Selected statistics </a:t>
            </a:r>
            <a:r>
              <a:rPr lang="en-US" dirty="0"/>
              <a:t> for </a:t>
            </a:r>
            <a:r>
              <a:rPr lang="en-US" b="1" dirty="0"/>
              <a:t>Display statistics: </a:t>
            </a:r>
            <a:r>
              <a:rPr lang="en-US" dirty="0"/>
              <a:t> and check </a:t>
            </a:r>
            <a:r>
              <a:rPr lang="en-US" b="1" dirty="0"/>
              <a:t>Correlations </a:t>
            </a:r>
            <a:r>
              <a:rPr lang="en-US" dirty="0"/>
              <a:t>and </a:t>
            </a:r>
            <a:r>
              <a:rPr lang="en-US" b="1" dirty="0"/>
              <a:t>Display p-values. </a:t>
            </a:r>
            <a:r>
              <a:rPr lang="en-US" dirty="0"/>
              <a:t>. </a:t>
            </a:r>
          </a:p>
          <a:p>
            <a:pPr indent="-457200"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OPTIONS </a:t>
            </a:r>
            <a:r>
              <a:rPr lang="en-US" dirty="0"/>
              <a:t>tab, under </a:t>
            </a:r>
            <a:r>
              <a:rPr lang="en-US" b="1" dirty="0"/>
              <a:t>PLOTS </a:t>
            </a:r>
            <a:r>
              <a:rPr lang="en-US" dirty="0"/>
              <a:t>select </a:t>
            </a:r>
            <a:r>
              <a:rPr lang="en-US" b="1" dirty="0"/>
              <a:t>Matrix of scatter plots </a:t>
            </a:r>
            <a:r>
              <a:rPr lang="en-US" dirty="0"/>
              <a:t> for </a:t>
            </a:r>
            <a:r>
              <a:rPr lang="en-US" b="1" dirty="0"/>
              <a:t>Type of plot: </a:t>
            </a:r>
            <a:r>
              <a:rPr lang="en-US" dirty="0"/>
              <a:t> and check </a:t>
            </a:r>
            <a:r>
              <a:rPr lang="en-US" b="1" dirty="0"/>
              <a:t>Include histograms</a:t>
            </a:r>
            <a:r>
              <a:rPr lang="en-US" dirty="0"/>
              <a:t>. </a:t>
            </a:r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Running Icon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1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12.04 Multiple Answer Question</a:t>
            </a:r>
            <a:endParaRPr dirty="0"/>
          </a:p>
        </p:txBody>
      </p:sp>
      <p:sp>
        <p:nvSpPr>
          <p:cNvPr id="223" name="Google Shape;223;p8"/>
          <p:cNvSpPr txBox="1">
            <a:spLocks noGrp="1"/>
          </p:cNvSpPr>
          <p:nvPr>
            <p:ph type="body" idx="1"/>
          </p:nvPr>
        </p:nvSpPr>
        <p:spPr>
          <a:xfrm>
            <a:off x="626364" y="1198150"/>
            <a:ext cx="6282436" cy="31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 dirty="0"/>
              <a:t>Which variable(s) might to be good predictors of Pushups?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800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Strength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Flexibility</a:t>
            </a:r>
            <a:endParaRPr lang="en-US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Endurance</a:t>
            </a:r>
          </a:p>
          <a:p>
            <a:pPr marL="342900" lvl="1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dirty="0"/>
          </a:p>
          <a:p>
            <a:pPr marL="342900" lvl="1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Choose all that apply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8166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12.04 Multiple Answer Question</a:t>
            </a:r>
            <a:endParaRPr dirty="0"/>
          </a:p>
        </p:txBody>
      </p:sp>
      <p:sp>
        <p:nvSpPr>
          <p:cNvPr id="223" name="Google Shape;223;p8"/>
          <p:cNvSpPr txBox="1">
            <a:spLocks noGrp="1"/>
          </p:cNvSpPr>
          <p:nvPr>
            <p:ph type="body" idx="1"/>
          </p:nvPr>
        </p:nvSpPr>
        <p:spPr>
          <a:xfrm>
            <a:off x="626364" y="1198150"/>
            <a:ext cx="6282436" cy="31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 dirty="0"/>
              <a:t>Which variable(s) might to be good predictors of Pushups?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800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Strength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Flexibility</a:t>
            </a:r>
            <a:endParaRPr lang="en-US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Endurance</a:t>
            </a:r>
          </a:p>
          <a:p>
            <a:pPr marL="342900" lvl="1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dirty="0"/>
          </a:p>
          <a:p>
            <a:pPr marL="342900" lvl="1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Choose all that apply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endParaRPr lang="en-US" sz="1800" dirty="0"/>
          </a:p>
        </p:txBody>
      </p:sp>
      <p:pic>
        <p:nvPicPr>
          <p:cNvPr id="4" name="Google Shape;231;gcbc916b85a_0_170" descr="Checkmark with solid fill">
            <a:extLst>
              <a:ext uri="{FF2B5EF4-FFF2-40B4-BE49-F238E27FC236}">
                <a16:creationId xmlns:a16="http://schemas.microsoft.com/office/drawing/2014/main" id="{A9DF736D-C565-4A58-B91B-F4A3D1E6291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363" y="1866365"/>
            <a:ext cx="278609" cy="278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31;gcbc916b85a_0_170" descr="Checkmark with solid fill">
            <a:extLst>
              <a:ext uri="{FF2B5EF4-FFF2-40B4-BE49-F238E27FC236}">
                <a16:creationId xmlns:a16="http://schemas.microsoft.com/office/drawing/2014/main" id="{BCE81DA0-0AA2-4AAF-AC8F-3C77C00B13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885" y="2585100"/>
            <a:ext cx="278609" cy="278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745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12.05 Activity</a:t>
            </a:r>
            <a:endParaRPr dirty="0"/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216" name="Google Shape;216;p7"/>
          <p:cNvSpPr txBox="1"/>
          <p:nvPr/>
        </p:nvSpPr>
        <p:spPr>
          <a:xfrm>
            <a:off x="149013" y="272600"/>
            <a:ext cx="328506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Check if Endurance is a good predictor of Pushups since they are highly correlated.</a:t>
            </a:r>
            <a:endParaRPr dirty="0"/>
          </a:p>
        </p:txBody>
      </p:sp>
      <p:sp>
        <p:nvSpPr>
          <p:cNvPr id="9" name="Google Shape;215;p7">
            <a:extLst>
              <a:ext uri="{FF2B5EF4-FFF2-40B4-BE49-F238E27FC236}">
                <a16:creationId xmlns:a16="http://schemas.microsoft.com/office/drawing/2014/main" id="{EF8131F3-0569-45B1-A461-4A3E1B0594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762" y="1815560"/>
            <a:ext cx="6648703" cy="317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</a:t>
            </a:r>
            <a:r>
              <a:rPr lang="en-US" b="1" dirty="0"/>
              <a:t>Tasks and Utilities </a:t>
            </a:r>
            <a:r>
              <a:rPr lang="en-US" dirty="0"/>
              <a:t>in the Navigation pane. Expand </a:t>
            </a:r>
            <a:r>
              <a:rPr lang="en-US" b="1" dirty="0"/>
              <a:t>Tasks</a:t>
            </a:r>
            <a:r>
              <a:rPr lang="en-US" dirty="0"/>
              <a:t>, expand </a:t>
            </a:r>
            <a:r>
              <a:rPr lang="en-US" b="1" dirty="0"/>
              <a:t>Linear Models </a:t>
            </a:r>
            <a:r>
              <a:rPr lang="en-US" dirty="0"/>
              <a:t>and double-click </a:t>
            </a:r>
            <a:r>
              <a:rPr lang="en-US" b="1" dirty="0"/>
              <a:t>Linear Regression</a:t>
            </a:r>
            <a:r>
              <a:rPr lang="en-US" dirty="0"/>
              <a:t>. </a:t>
            </a:r>
            <a:endParaRPr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</a:t>
            </a:r>
            <a:r>
              <a:rPr lang="en-US" b="1" dirty="0"/>
              <a:t>STATS.EXERCISE2</a:t>
            </a:r>
            <a:r>
              <a:rPr lang="en-US" dirty="0"/>
              <a:t> data set</a:t>
            </a:r>
            <a:endParaRPr b="1" dirty="0"/>
          </a:p>
          <a:p>
            <a:pPr lvl="0" indent="-466090">
              <a:buAutoNum type="arabicPeriod"/>
            </a:pPr>
            <a:r>
              <a:rPr lang="en-US" dirty="0"/>
              <a:t>Select </a:t>
            </a:r>
            <a:r>
              <a:rPr lang="en-US" b="1" dirty="0"/>
              <a:t>Pushups</a:t>
            </a:r>
            <a:r>
              <a:rPr lang="en-US" dirty="0"/>
              <a:t> for the </a:t>
            </a:r>
            <a:r>
              <a:rPr lang="en-US" b="1" dirty="0"/>
              <a:t>Dependent variable</a:t>
            </a:r>
            <a:r>
              <a:rPr lang="en-US" dirty="0"/>
              <a:t> and </a:t>
            </a:r>
            <a:r>
              <a:rPr lang="en-US" b="1" dirty="0"/>
              <a:t>Endurance</a:t>
            </a:r>
            <a:r>
              <a:rPr lang="en-US" dirty="0"/>
              <a:t> as the </a:t>
            </a:r>
            <a:r>
              <a:rPr lang="en-US" b="1" dirty="0"/>
              <a:t>Continuous variables</a:t>
            </a:r>
            <a:endParaRPr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MODEL </a:t>
            </a:r>
            <a:r>
              <a:rPr lang="en-US" dirty="0"/>
              <a:t>tab, select  </a:t>
            </a:r>
            <a:r>
              <a:rPr lang="en-US" b="1" dirty="0"/>
              <a:t>Edit</a:t>
            </a:r>
            <a:r>
              <a:rPr lang="en-US" dirty="0"/>
              <a:t> and add </a:t>
            </a:r>
            <a:r>
              <a:rPr lang="en-US" b="1" dirty="0"/>
              <a:t>Endurance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None/>
            </a:pPr>
            <a:r>
              <a:rPr lang="en-US" dirty="0"/>
              <a:t>	(the model is Pushups=Endurance)</a:t>
            </a:r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Running Icon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322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12.05 Activity</a:t>
            </a:r>
            <a:endParaRPr dirty="0"/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216" name="Google Shape;216;p7"/>
          <p:cNvSpPr txBox="1"/>
          <p:nvPr/>
        </p:nvSpPr>
        <p:spPr>
          <a:xfrm>
            <a:off x="149013" y="272600"/>
            <a:ext cx="32850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Add Endurance and Strength as predictors of Pushups.</a:t>
            </a:r>
            <a:endParaRPr dirty="0"/>
          </a:p>
        </p:txBody>
      </p:sp>
      <p:sp>
        <p:nvSpPr>
          <p:cNvPr id="9" name="Google Shape;215;p7">
            <a:extLst>
              <a:ext uri="{FF2B5EF4-FFF2-40B4-BE49-F238E27FC236}">
                <a16:creationId xmlns:a16="http://schemas.microsoft.com/office/drawing/2014/main" id="{EF8131F3-0569-45B1-A461-4A3E1B0594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762" y="1815560"/>
            <a:ext cx="6648703" cy="317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Use the same task as in 12.05. </a:t>
            </a:r>
            <a:endParaRPr dirty="0"/>
          </a:p>
          <a:p>
            <a:pPr lvl="0" indent="-466090">
              <a:buAutoNum type="arabicPeriod"/>
            </a:pPr>
            <a:r>
              <a:rPr lang="en-US" dirty="0"/>
              <a:t>Add </a:t>
            </a:r>
            <a:r>
              <a:rPr lang="en-US" b="1" dirty="0"/>
              <a:t>Strength </a:t>
            </a:r>
            <a:r>
              <a:rPr lang="en-US" dirty="0"/>
              <a:t>as the </a:t>
            </a:r>
            <a:r>
              <a:rPr lang="en-US" b="1" dirty="0"/>
              <a:t>Continuous variables</a:t>
            </a:r>
            <a:endParaRPr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MODEL </a:t>
            </a:r>
            <a:r>
              <a:rPr lang="en-US" dirty="0"/>
              <a:t>tab, select  </a:t>
            </a:r>
            <a:r>
              <a:rPr lang="en-US" b="1" dirty="0"/>
              <a:t>Edit</a:t>
            </a:r>
            <a:r>
              <a:rPr lang="en-US" dirty="0"/>
              <a:t> and add </a:t>
            </a:r>
            <a:r>
              <a:rPr lang="en-US" b="1" dirty="0"/>
              <a:t>Endurance</a:t>
            </a:r>
            <a:r>
              <a:rPr lang="en-US" dirty="0"/>
              <a:t> and </a:t>
            </a:r>
            <a:r>
              <a:rPr lang="en-US" b="1" dirty="0"/>
              <a:t>Strength</a:t>
            </a:r>
            <a:endParaRPr lang="en-US" dirty="0"/>
          </a:p>
          <a:p>
            <a:pPr marL="457200" lvl="1" indent="0">
              <a:buClr>
                <a:srgbClr val="3F3F3F"/>
              </a:buClr>
              <a:buSzPts val="1300"/>
              <a:buNone/>
            </a:pPr>
            <a:r>
              <a:rPr lang="en-US" dirty="0"/>
              <a:t>(the model is Pushups=Endurance+Strength)</a:t>
            </a:r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Running Icon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8725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EDB0-9FD1-4A43-8868-B544D75D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3143" y="15343"/>
            <a:ext cx="7891272" cy="457200"/>
          </a:xfrm>
        </p:spPr>
        <p:txBody>
          <a:bodyPr/>
          <a:lstStyle/>
          <a:p>
            <a:r>
              <a:rPr lang="en-US" dirty="0"/>
              <a:t>Comparing the Three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74189-C509-4A83-B8F7-07BC16943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409" y="1068081"/>
            <a:ext cx="2555040" cy="2568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FD34C5-E35C-44CF-B059-B3B24A32E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496" y="2574725"/>
            <a:ext cx="2326913" cy="2568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6263DD-5AEA-4E7D-B7C7-814E55DA5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89" y="1068081"/>
            <a:ext cx="2382207" cy="25717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778FA60-3FD4-4AC2-A6BE-545145FCC84C}"/>
              </a:ext>
            </a:extLst>
          </p:cNvPr>
          <p:cNvSpPr/>
          <p:nvPr/>
        </p:nvSpPr>
        <p:spPr>
          <a:xfrm>
            <a:off x="2808222" y="2157283"/>
            <a:ext cx="16754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Endurance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9ACA5D-3867-4957-BA8B-F238F80BED28}"/>
              </a:ext>
            </a:extLst>
          </p:cNvPr>
          <p:cNvSpPr/>
          <p:nvPr/>
        </p:nvSpPr>
        <p:spPr>
          <a:xfrm>
            <a:off x="617168" y="681264"/>
            <a:ext cx="13484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Strength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17F37D-C668-418C-953B-7DFBE6B40CE5}"/>
              </a:ext>
            </a:extLst>
          </p:cNvPr>
          <p:cNvSpPr/>
          <p:nvPr/>
        </p:nvSpPr>
        <p:spPr>
          <a:xfrm>
            <a:off x="4809409" y="713754"/>
            <a:ext cx="26837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Strength + Endurance</a:t>
            </a:r>
          </a:p>
        </p:txBody>
      </p:sp>
    </p:spTree>
    <p:extLst>
      <p:ext uri="{BB962C8B-B14F-4D97-AF65-F5344CB8AC3E}">
        <p14:creationId xmlns:p14="http://schemas.microsoft.com/office/powerpoint/2010/main" val="2296438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39AC-9D64-4889-8600-147D1D0A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F5FAE-0495-479B-BBDD-B34C0A084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LiberationSans"/>
              </a:rPr>
              <a:t>The variable Strength had strong predictive value. </a:t>
            </a:r>
          </a:p>
          <a:p>
            <a:pPr algn="l"/>
            <a:r>
              <a:rPr lang="en-US" sz="1800" b="0" i="0" u="none" strike="noStrike" baseline="0" dirty="0">
                <a:latin typeface="LiberationSans"/>
              </a:rPr>
              <a:t>Strength explains almost all of the variance of Pushups. </a:t>
            </a:r>
          </a:p>
          <a:p>
            <a:pPr algn="l"/>
            <a:r>
              <a:rPr lang="en-US" sz="1800" b="0" i="0" u="none" strike="noStrike" baseline="0" dirty="0">
                <a:latin typeface="LiberationSans"/>
              </a:rPr>
              <a:t>Endurance does not have much more to contribute to the model. </a:t>
            </a:r>
          </a:p>
          <a:p>
            <a:pPr algn="l"/>
            <a:r>
              <a:rPr lang="en-US" sz="1800" dirty="0">
                <a:latin typeface="LiberationSans"/>
              </a:rPr>
              <a:t>We look for the </a:t>
            </a:r>
            <a:r>
              <a:rPr lang="en-US" sz="1800" b="0" i="0" u="none" strike="noStrike" baseline="0" dirty="0">
                <a:latin typeface="LiberationSans"/>
              </a:rPr>
              <a:t>unique contribution of each independent variable.</a:t>
            </a:r>
          </a:p>
          <a:p>
            <a:pPr algn="l"/>
            <a:r>
              <a:rPr lang="en-US" sz="1800" b="0" i="0" u="none" strike="noStrike" baseline="0" dirty="0">
                <a:latin typeface="LiberationSans"/>
              </a:rPr>
              <a:t>The correlation matrix showed Strength and Endurance are highly correlated</a:t>
            </a:r>
          </a:p>
          <a:p>
            <a:pPr algn="l"/>
            <a:r>
              <a:rPr lang="en-US" sz="1800" dirty="0">
                <a:latin typeface="LiberationSans"/>
              </a:rPr>
              <a:t>Therefore we don't want both in the model</a:t>
            </a:r>
            <a:endParaRPr lang="en-US" sz="1800" b="0" i="0" u="none" strike="noStrike" baseline="0" dirty="0">
              <a:latin typeface="LiberationSans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66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3508-D22A-4D47-A8F6-992164C5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Multicollinearity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59757-78FE-46BA-B798-0C62E99D9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364" y="805297"/>
            <a:ext cx="7078193" cy="3639312"/>
          </a:xfrm>
        </p:spPr>
        <p:txBody>
          <a:bodyPr/>
          <a:lstStyle/>
          <a:p>
            <a:r>
              <a:rPr lang="en-US" sz="1800" dirty="0"/>
              <a:t>One of the predictors (independent variables) can be predicted from the others</a:t>
            </a:r>
          </a:p>
          <a:p>
            <a:r>
              <a:rPr lang="en-US" sz="1800" dirty="0"/>
              <a:t>That is two or more of the predictors are highly correlated with each other</a:t>
            </a:r>
          </a:p>
          <a:p>
            <a:r>
              <a:rPr lang="en-US" sz="1800" dirty="0"/>
              <a:t>Use </a:t>
            </a:r>
            <a:r>
              <a:rPr lang="en-US" sz="1800" b="1" dirty="0"/>
              <a:t>Variance Inflation Factors </a:t>
            </a:r>
            <a:r>
              <a:rPr lang="en-US" sz="1800" dirty="0"/>
              <a:t>(VIF) to detect multicollinearity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56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74AA-3B54-481D-B00B-EA71C1B4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Inflation 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D0D02C7-8F6E-4AA0-B50F-9E1A5C5EEBB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predictor variable</a:t>
                </a:r>
              </a:p>
              <a:p>
                <a:pPr lvl="1"/>
                <a:r>
                  <a:rPr lang="en-US" dirty="0"/>
                  <a:t>Perform a regression with the other predictors</a:t>
                </a:r>
              </a:p>
              <a:p>
                <a:pPr lvl="2"/>
                <a:r>
                  <a:rPr lang="en-US" dirty="0"/>
                  <a:t>Strength = Flexibility + Endurance</a:t>
                </a:r>
              </a:p>
              <a:p>
                <a:pPr lvl="2"/>
                <a:r>
                  <a:rPr lang="en-US" dirty="0"/>
                  <a:t>Flexibility = Strength + Endurance</a:t>
                </a:r>
              </a:p>
              <a:p>
                <a:pPr lvl="2"/>
                <a:r>
                  <a:rPr lang="en-US" dirty="0"/>
                  <a:t>Endurance = Strength + Flexibility</a:t>
                </a:r>
              </a:p>
              <a:p>
                <a:r>
                  <a:rPr lang="en-US" dirty="0"/>
                  <a:t>Large VIR values indicate multicollinearity</a:t>
                </a:r>
              </a:p>
              <a:p>
                <a:pPr marL="594360" lvl="1" indent="0">
                  <a:buNone/>
                </a:pPr>
                <a:endParaRPr lang="en-US" dirty="0"/>
              </a:p>
              <a:p>
                <a:pPr marL="5943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𝑉𝐼𝐹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𝑅𝑖</m:t>
                          </m:r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D0D02C7-8F6E-4AA0-B50F-9E1A5C5EE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770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12.06 Activity</a:t>
            </a:r>
            <a:endParaRPr dirty="0"/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dirty="0"/>
          </a:p>
        </p:txBody>
      </p:sp>
      <p:sp>
        <p:nvSpPr>
          <p:cNvPr id="216" name="Google Shape;216;p7"/>
          <p:cNvSpPr txBox="1"/>
          <p:nvPr/>
        </p:nvSpPr>
        <p:spPr>
          <a:xfrm>
            <a:off x="190308" y="909247"/>
            <a:ext cx="32850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Use VIR to check for multicollinearity.</a:t>
            </a:r>
            <a:endParaRPr dirty="0"/>
          </a:p>
        </p:txBody>
      </p:sp>
      <p:sp>
        <p:nvSpPr>
          <p:cNvPr id="9" name="Google Shape;215;p7">
            <a:extLst>
              <a:ext uri="{FF2B5EF4-FFF2-40B4-BE49-F238E27FC236}">
                <a16:creationId xmlns:a16="http://schemas.microsoft.com/office/drawing/2014/main" id="{EF8131F3-0569-45B1-A461-4A3E1B0594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762" y="1815560"/>
            <a:ext cx="6648703" cy="317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Use the same task as in 12.05. </a:t>
            </a:r>
            <a:endParaRPr dirty="0"/>
          </a:p>
          <a:p>
            <a:pPr lvl="0" indent="-466090">
              <a:buAutoNum type="arabicPeriod"/>
            </a:pPr>
            <a:r>
              <a:rPr lang="en-US" dirty="0"/>
              <a:t>Include </a:t>
            </a:r>
            <a:r>
              <a:rPr lang="en-US" b="1" dirty="0"/>
              <a:t>Strength</a:t>
            </a:r>
            <a:r>
              <a:rPr lang="en-US" dirty="0"/>
              <a:t>, </a:t>
            </a:r>
            <a:r>
              <a:rPr lang="en-US" b="1" dirty="0"/>
              <a:t>Flexibility </a:t>
            </a:r>
            <a:r>
              <a:rPr lang="en-US" dirty="0"/>
              <a:t>and </a:t>
            </a:r>
            <a:r>
              <a:rPr lang="en-US" b="1" dirty="0"/>
              <a:t>Endurance </a:t>
            </a:r>
            <a:r>
              <a:rPr lang="en-US" dirty="0"/>
              <a:t>as the </a:t>
            </a:r>
            <a:r>
              <a:rPr lang="en-US" b="1" dirty="0"/>
              <a:t>Continuous variables</a:t>
            </a:r>
            <a:endParaRPr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MODEL </a:t>
            </a:r>
            <a:r>
              <a:rPr lang="en-US" dirty="0"/>
              <a:t>tab, select </a:t>
            </a:r>
            <a:r>
              <a:rPr lang="en-US" b="1" dirty="0"/>
              <a:t>Strength</a:t>
            </a:r>
            <a:r>
              <a:rPr lang="en-US" dirty="0"/>
              <a:t>, </a:t>
            </a:r>
            <a:r>
              <a:rPr lang="en-US" b="1" dirty="0"/>
              <a:t>Flexibility </a:t>
            </a:r>
            <a:r>
              <a:rPr lang="en-US" dirty="0"/>
              <a:t>and </a:t>
            </a:r>
            <a:r>
              <a:rPr lang="en-US" b="1" dirty="0"/>
              <a:t>Endurance</a:t>
            </a:r>
            <a:endParaRPr lang="en-US" dirty="0"/>
          </a:p>
          <a:p>
            <a:pPr marL="457200" lvl="1" indent="0">
              <a:buClr>
                <a:srgbClr val="3F3F3F"/>
              </a:buClr>
              <a:buSzPts val="1300"/>
              <a:buNone/>
            </a:pPr>
            <a:r>
              <a:rPr lang="en-US" dirty="0"/>
              <a:t>(the model is Pushups=Endurance+Strength+Flexibility)</a:t>
            </a:r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OPTIONS</a:t>
            </a:r>
            <a:r>
              <a:rPr lang="en-US" dirty="0"/>
              <a:t> tab, expand </a:t>
            </a:r>
            <a:r>
              <a:rPr lang="en-US" b="1" dirty="0"/>
              <a:t>STATISTICS</a:t>
            </a:r>
            <a:r>
              <a:rPr lang="en-US" dirty="0"/>
              <a:t> select </a:t>
            </a:r>
            <a:r>
              <a:rPr lang="en-US" b="1" dirty="0"/>
              <a:t>Default and selected statistics</a:t>
            </a:r>
            <a:r>
              <a:rPr lang="en-US" dirty="0"/>
              <a:t> and expand </a:t>
            </a:r>
            <a:r>
              <a:rPr lang="en-US" b="1" dirty="0"/>
              <a:t>Collinearity</a:t>
            </a:r>
            <a:r>
              <a:rPr lang="en-US" dirty="0"/>
              <a:t> then check </a:t>
            </a:r>
            <a:r>
              <a:rPr lang="en-US" b="1" dirty="0"/>
              <a:t>Variance inflation factors</a:t>
            </a:r>
            <a:endParaRPr lang="en-US"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Running Icon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403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title"/>
          </p:nvPr>
        </p:nvSpPr>
        <p:spPr>
          <a:xfrm>
            <a:off x="4571141" y="945998"/>
            <a:ext cx="2623174" cy="225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/>
            <a:r>
              <a:rPr lang="en-US" sz="330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Cody Ch 12:</a:t>
            </a:r>
            <a:r>
              <a:rPr lang="en-US" sz="3300" dirty="0">
                <a:solidFill>
                  <a:schemeClr val="accent1"/>
                </a:solidFill>
              </a:rPr>
              <a:t> Simple and Multiple Regression</a:t>
            </a:r>
            <a:endParaRPr sz="3300" dirty="0">
              <a:solidFill>
                <a:schemeClr val="accent1"/>
              </a:solidFill>
            </a:endParaRPr>
          </a:p>
        </p:txBody>
      </p:sp>
      <p:graphicFrame>
        <p:nvGraphicFramePr>
          <p:cNvPr id="156" name="Google Shape;156;p1"/>
          <p:cNvGraphicFramePr/>
          <p:nvPr>
            <p:extLst>
              <p:ext uri="{D42A27DB-BD31-4B8C-83A1-F6EECF244321}">
                <p14:modId xmlns:p14="http://schemas.microsoft.com/office/powerpoint/2010/main" val="136796040"/>
              </p:ext>
            </p:extLst>
          </p:nvPr>
        </p:nvGraphicFramePr>
        <p:xfrm>
          <a:off x="666452" y="1545168"/>
          <a:ext cx="3665525" cy="1582650"/>
        </p:xfrm>
        <a:graphic>
          <a:graphicData uri="http://schemas.openxmlformats.org/drawingml/2006/table">
            <a:tbl>
              <a:tblPr firstRow="1" bandRow="1">
                <a:noFill/>
                <a:tableStyleId>{A597ACAE-09E1-4D5F-8C76-AB4D3DEFF1DC}</a:tableStyleId>
              </a:tblPr>
              <a:tblGrid>
                <a:gridCol w="36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</a:rPr>
                        <a:t>12.1 Simple Regression</a:t>
                      </a:r>
                      <a:endParaRPr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</a:rPr>
                        <a:t>12.1 Multiple Regression</a:t>
                      </a:r>
                      <a:endParaRPr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320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E4F0-984F-4C05-BCBF-9BFCD458F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0" y="169624"/>
            <a:ext cx="7891272" cy="457200"/>
          </a:xfrm>
        </p:spPr>
        <p:txBody>
          <a:bodyPr/>
          <a:lstStyle/>
          <a:p>
            <a:r>
              <a:rPr lang="en-US" dirty="0"/>
              <a:t>High VIF Indicates Multicollinearity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8AF7B-C3CE-4280-92D5-99EED9B22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85" y="1590538"/>
            <a:ext cx="5229955" cy="196242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661E9E4-C6AE-457D-A70B-3A7D78CC99D3}"/>
              </a:ext>
            </a:extLst>
          </p:cNvPr>
          <p:cNvSpPr/>
          <p:nvPr/>
        </p:nvSpPr>
        <p:spPr>
          <a:xfrm>
            <a:off x="5769569" y="2672408"/>
            <a:ext cx="761017" cy="200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41C41A-C922-41A3-80C7-368FE8FD6648}"/>
              </a:ext>
            </a:extLst>
          </p:cNvPr>
          <p:cNvSpPr/>
          <p:nvPr/>
        </p:nvSpPr>
        <p:spPr>
          <a:xfrm>
            <a:off x="5803983" y="3196470"/>
            <a:ext cx="761017" cy="200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96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12.07 Demo</a:t>
            </a:r>
            <a:endParaRPr dirty="0"/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 dirty="0"/>
          </a:p>
        </p:txBody>
      </p:sp>
      <p:sp>
        <p:nvSpPr>
          <p:cNvPr id="216" name="Google Shape;216;p7"/>
          <p:cNvSpPr txBox="1"/>
          <p:nvPr/>
        </p:nvSpPr>
        <p:spPr>
          <a:xfrm>
            <a:off x="626364" y="863100"/>
            <a:ext cx="647288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Using “Selection Methods” to automatically select a model.</a:t>
            </a:r>
            <a:endParaRPr dirty="0"/>
          </a:p>
        </p:txBody>
      </p:sp>
      <p:sp>
        <p:nvSpPr>
          <p:cNvPr id="9" name="Google Shape;215;p7">
            <a:extLst>
              <a:ext uri="{FF2B5EF4-FFF2-40B4-BE49-F238E27FC236}">
                <a16:creationId xmlns:a16="http://schemas.microsoft.com/office/drawing/2014/main" id="{EF8131F3-0569-45B1-A461-4A3E1B0594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762" y="1815560"/>
            <a:ext cx="6648703" cy="317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Use the same task as in 12.06. </a:t>
            </a:r>
            <a:endParaRPr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SELECTION </a:t>
            </a:r>
            <a:r>
              <a:rPr lang="en-US" dirty="0"/>
              <a:t>tab under Settings, select </a:t>
            </a:r>
            <a:r>
              <a:rPr lang="en-US" b="1" dirty="0"/>
              <a:t>Stepwise selection</a:t>
            </a:r>
            <a:r>
              <a:rPr lang="en-US" dirty="0"/>
              <a:t> for the </a:t>
            </a:r>
            <a:r>
              <a:rPr lang="en-US" b="1" dirty="0"/>
              <a:t>Selection method.</a:t>
            </a:r>
            <a:endParaRPr lang="en-US"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OPTIONS</a:t>
            </a:r>
            <a:r>
              <a:rPr lang="en-US" dirty="0"/>
              <a:t> tab, expand </a:t>
            </a:r>
            <a:r>
              <a:rPr lang="en-US" b="1" dirty="0"/>
              <a:t>STATISTICS</a:t>
            </a:r>
            <a:r>
              <a:rPr lang="en-US" dirty="0"/>
              <a:t> select </a:t>
            </a:r>
            <a:r>
              <a:rPr lang="en-US" b="1" dirty="0"/>
              <a:t>Default and selected statistics</a:t>
            </a:r>
            <a:r>
              <a:rPr lang="en-US" dirty="0"/>
              <a:t> and expand </a:t>
            </a:r>
            <a:r>
              <a:rPr lang="en-US" b="1" dirty="0"/>
              <a:t>Collinearity</a:t>
            </a:r>
            <a:r>
              <a:rPr lang="en-US" dirty="0"/>
              <a:t> then check </a:t>
            </a:r>
            <a:r>
              <a:rPr lang="en-US" b="1" dirty="0"/>
              <a:t>Variance inflation factors</a:t>
            </a:r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Keep all other settings under </a:t>
            </a:r>
            <a:r>
              <a:rPr lang="en-US" b="1" dirty="0"/>
              <a:t>Selection method</a:t>
            </a:r>
            <a:r>
              <a:rPr lang="en-US" dirty="0"/>
              <a:t> as the defaults.</a:t>
            </a:r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Running Icon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3742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E4F0-984F-4C05-BCBF-9BFCD458F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0" y="169624"/>
            <a:ext cx="7891272" cy="457200"/>
          </a:xfrm>
        </p:spPr>
        <p:txBody>
          <a:bodyPr/>
          <a:lstStyle/>
          <a:p>
            <a:r>
              <a:rPr lang="en-US" dirty="0"/>
              <a:t>Stepwise Select Method Results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9E259FC1-85AB-5C49-8F45-04B15BFF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86" y="626824"/>
            <a:ext cx="2766269" cy="44186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9F1B7C-1F37-AB49-A6F6-2DEECCDAB2D0}"/>
              </a:ext>
            </a:extLst>
          </p:cNvPr>
          <p:cNvSpPr txBox="1"/>
          <p:nvPr/>
        </p:nvSpPr>
        <p:spPr>
          <a:xfrm>
            <a:off x="4451721" y="1775901"/>
            <a:ext cx="25164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Optimal model according to SBC achieved after adding Flexibility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DAFA30-0DE4-1440-A01A-64B8D9C74B2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841441" y="2145233"/>
            <a:ext cx="1610280" cy="7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826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 txBox="1"/>
          <p:nvPr/>
        </p:nvSpPr>
        <p:spPr>
          <a:xfrm>
            <a:off x="2794000" y="1851694"/>
            <a:ext cx="40195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27B1B"/>
              </a:buClr>
              <a:buSzPts val="2700"/>
              <a:buFont typeface="Trebuchet MS"/>
              <a:buNone/>
            </a:pPr>
            <a:r>
              <a:rPr lang="en-US" sz="2700" dirty="0">
                <a:solidFill>
                  <a:srgbClr val="627B1B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Questions?</a:t>
            </a:r>
            <a:endParaRPr dirty="0"/>
          </a:p>
        </p:txBody>
      </p:sp>
      <p:sp>
        <p:nvSpPr>
          <p:cNvPr id="305" name="Google Shape;305;p19"/>
          <p:cNvSpPr/>
          <p:nvPr/>
        </p:nvSpPr>
        <p:spPr>
          <a:xfrm>
            <a:off x="3906243" y="2554512"/>
            <a:ext cx="1406386" cy="1638108"/>
          </a:xfrm>
          <a:custGeom>
            <a:avLst/>
            <a:gdLst/>
            <a:ahLst/>
            <a:cxnLst/>
            <a:rect l="l" t="t" r="r" b="b"/>
            <a:pathLst>
              <a:path w="3066" h="3572" extrusionOk="0">
                <a:moveTo>
                  <a:pt x="1943" y="2586"/>
                </a:moveTo>
                <a:lnTo>
                  <a:pt x="1912" y="2589"/>
                </a:lnTo>
                <a:lnTo>
                  <a:pt x="1883" y="2598"/>
                </a:lnTo>
                <a:lnTo>
                  <a:pt x="1883" y="2857"/>
                </a:lnTo>
                <a:lnTo>
                  <a:pt x="1881" y="2886"/>
                </a:lnTo>
                <a:lnTo>
                  <a:pt x="1879" y="2913"/>
                </a:lnTo>
                <a:lnTo>
                  <a:pt x="1910" y="2922"/>
                </a:lnTo>
                <a:lnTo>
                  <a:pt x="1943" y="2925"/>
                </a:lnTo>
                <a:lnTo>
                  <a:pt x="1973" y="2923"/>
                </a:lnTo>
                <a:lnTo>
                  <a:pt x="2002" y="2914"/>
                </a:lnTo>
                <a:lnTo>
                  <a:pt x="2028" y="2902"/>
                </a:lnTo>
                <a:lnTo>
                  <a:pt x="2052" y="2885"/>
                </a:lnTo>
                <a:lnTo>
                  <a:pt x="2073" y="2865"/>
                </a:lnTo>
                <a:lnTo>
                  <a:pt x="2089" y="2841"/>
                </a:lnTo>
                <a:lnTo>
                  <a:pt x="2103" y="2815"/>
                </a:lnTo>
                <a:lnTo>
                  <a:pt x="2110" y="2785"/>
                </a:lnTo>
                <a:lnTo>
                  <a:pt x="2112" y="2756"/>
                </a:lnTo>
                <a:lnTo>
                  <a:pt x="2110" y="2725"/>
                </a:lnTo>
                <a:lnTo>
                  <a:pt x="2103" y="2696"/>
                </a:lnTo>
                <a:lnTo>
                  <a:pt x="2089" y="2670"/>
                </a:lnTo>
                <a:lnTo>
                  <a:pt x="2073" y="2646"/>
                </a:lnTo>
                <a:lnTo>
                  <a:pt x="2052" y="2626"/>
                </a:lnTo>
                <a:lnTo>
                  <a:pt x="2028" y="2609"/>
                </a:lnTo>
                <a:lnTo>
                  <a:pt x="2002" y="2597"/>
                </a:lnTo>
                <a:lnTo>
                  <a:pt x="1973" y="2588"/>
                </a:lnTo>
                <a:lnTo>
                  <a:pt x="1943" y="2586"/>
                </a:lnTo>
                <a:close/>
                <a:moveTo>
                  <a:pt x="297" y="2586"/>
                </a:moveTo>
                <a:lnTo>
                  <a:pt x="267" y="2588"/>
                </a:lnTo>
                <a:lnTo>
                  <a:pt x="237" y="2597"/>
                </a:lnTo>
                <a:lnTo>
                  <a:pt x="211" y="2609"/>
                </a:lnTo>
                <a:lnTo>
                  <a:pt x="187" y="2626"/>
                </a:lnTo>
                <a:lnTo>
                  <a:pt x="167" y="2646"/>
                </a:lnTo>
                <a:lnTo>
                  <a:pt x="150" y="2670"/>
                </a:lnTo>
                <a:lnTo>
                  <a:pt x="138" y="2696"/>
                </a:lnTo>
                <a:lnTo>
                  <a:pt x="129" y="2725"/>
                </a:lnTo>
                <a:lnTo>
                  <a:pt x="127" y="2756"/>
                </a:lnTo>
                <a:lnTo>
                  <a:pt x="129" y="2785"/>
                </a:lnTo>
                <a:lnTo>
                  <a:pt x="138" y="2815"/>
                </a:lnTo>
                <a:lnTo>
                  <a:pt x="150" y="2841"/>
                </a:lnTo>
                <a:lnTo>
                  <a:pt x="167" y="2865"/>
                </a:lnTo>
                <a:lnTo>
                  <a:pt x="187" y="2885"/>
                </a:lnTo>
                <a:lnTo>
                  <a:pt x="211" y="2902"/>
                </a:lnTo>
                <a:lnTo>
                  <a:pt x="237" y="2914"/>
                </a:lnTo>
                <a:lnTo>
                  <a:pt x="267" y="2923"/>
                </a:lnTo>
                <a:lnTo>
                  <a:pt x="297" y="2925"/>
                </a:lnTo>
                <a:lnTo>
                  <a:pt x="325" y="2923"/>
                </a:lnTo>
                <a:lnTo>
                  <a:pt x="352" y="2916"/>
                </a:lnTo>
                <a:lnTo>
                  <a:pt x="350" y="2887"/>
                </a:lnTo>
                <a:lnTo>
                  <a:pt x="349" y="2856"/>
                </a:lnTo>
                <a:lnTo>
                  <a:pt x="349" y="2595"/>
                </a:lnTo>
                <a:lnTo>
                  <a:pt x="324" y="2588"/>
                </a:lnTo>
                <a:lnTo>
                  <a:pt x="297" y="2586"/>
                </a:lnTo>
                <a:close/>
                <a:moveTo>
                  <a:pt x="1346" y="2451"/>
                </a:moveTo>
                <a:lnTo>
                  <a:pt x="1369" y="2454"/>
                </a:lnTo>
                <a:lnTo>
                  <a:pt x="1391" y="2463"/>
                </a:lnTo>
                <a:lnTo>
                  <a:pt x="1409" y="2477"/>
                </a:lnTo>
                <a:lnTo>
                  <a:pt x="1423" y="2494"/>
                </a:lnTo>
                <a:lnTo>
                  <a:pt x="1432" y="2515"/>
                </a:lnTo>
                <a:lnTo>
                  <a:pt x="1435" y="2539"/>
                </a:lnTo>
                <a:lnTo>
                  <a:pt x="1432" y="2563"/>
                </a:lnTo>
                <a:lnTo>
                  <a:pt x="1423" y="2584"/>
                </a:lnTo>
                <a:lnTo>
                  <a:pt x="1409" y="2602"/>
                </a:lnTo>
                <a:lnTo>
                  <a:pt x="1391" y="2615"/>
                </a:lnTo>
                <a:lnTo>
                  <a:pt x="1369" y="2625"/>
                </a:lnTo>
                <a:lnTo>
                  <a:pt x="1346" y="2627"/>
                </a:lnTo>
                <a:lnTo>
                  <a:pt x="1322" y="2625"/>
                </a:lnTo>
                <a:lnTo>
                  <a:pt x="1301" y="2615"/>
                </a:lnTo>
                <a:lnTo>
                  <a:pt x="1283" y="2602"/>
                </a:lnTo>
                <a:lnTo>
                  <a:pt x="1270" y="2584"/>
                </a:lnTo>
                <a:lnTo>
                  <a:pt x="1260" y="2563"/>
                </a:lnTo>
                <a:lnTo>
                  <a:pt x="1258" y="2539"/>
                </a:lnTo>
                <a:lnTo>
                  <a:pt x="1260" y="2515"/>
                </a:lnTo>
                <a:lnTo>
                  <a:pt x="1270" y="2494"/>
                </a:lnTo>
                <a:lnTo>
                  <a:pt x="1283" y="2477"/>
                </a:lnTo>
                <a:lnTo>
                  <a:pt x="1301" y="2463"/>
                </a:lnTo>
                <a:lnTo>
                  <a:pt x="1322" y="2454"/>
                </a:lnTo>
                <a:lnTo>
                  <a:pt x="1346" y="2451"/>
                </a:lnTo>
                <a:close/>
                <a:moveTo>
                  <a:pt x="940" y="2451"/>
                </a:moveTo>
                <a:lnTo>
                  <a:pt x="964" y="2454"/>
                </a:lnTo>
                <a:lnTo>
                  <a:pt x="985" y="2463"/>
                </a:lnTo>
                <a:lnTo>
                  <a:pt x="1004" y="2477"/>
                </a:lnTo>
                <a:lnTo>
                  <a:pt x="1018" y="2494"/>
                </a:lnTo>
                <a:lnTo>
                  <a:pt x="1027" y="2515"/>
                </a:lnTo>
                <a:lnTo>
                  <a:pt x="1030" y="2539"/>
                </a:lnTo>
                <a:lnTo>
                  <a:pt x="1027" y="2563"/>
                </a:lnTo>
                <a:lnTo>
                  <a:pt x="1018" y="2584"/>
                </a:lnTo>
                <a:lnTo>
                  <a:pt x="1004" y="2602"/>
                </a:lnTo>
                <a:lnTo>
                  <a:pt x="985" y="2615"/>
                </a:lnTo>
                <a:lnTo>
                  <a:pt x="964" y="2625"/>
                </a:lnTo>
                <a:lnTo>
                  <a:pt x="940" y="2627"/>
                </a:lnTo>
                <a:lnTo>
                  <a:pt x="917" y="2625"/>
                </a:lnTo>
                <a:lnTo>
                  <a:pt x="895" y="2615"/>
                </a:lnTo>
                <a:lnTo>
                  <a:pt x="878" y="2602"/>
                </a:lnTo>
                <a:lnTo>
                  <a:pt x="864" y="2584"/>
                </a:lnTo>
                <a:lnTo>
                  <a:pt x="855" y="2563"/>
                </a:lnTo>
                <a:lnTo>
                  <a:pt x="851" y="2539"/>
                </a:lnTo>
                <a:lnTo>
                  <a:pt x="855" y="2515"/>
                </a:lnTo>
                <a:lnTo>
                  <a:pt x="864" y="2494"/>
                </a:lnTo>
                <a:lnTo>
                  <a:pt x="878" y="2477"/>
                </a:lnTo>
                <a:lnTo>
                  <a:pt x="895" y="2463"/>
                </a:lnTo>
                <a:lnTo>
                  <a:pt x="917" y="2454"/>
                </a:lnTo>
                <a:lnTo>
                  <a:pt x="940" y="2451"/>
                </a:lnTo>
                <a:close/>
                <a:moveTo>
                  <a:pt x="471" y="2243"/>
                </a:moveTo>
                <a:lnTo>
                  <a:pt x="453" y="2284"/>
                </a:lnTo>
                <a:lnTo>
                  <a:pt x="440" y="2325"/>
                </a:lnTo>
                <a:lnTo>
                  <a:pt x="432" y="2369"/>
                </a:lnTo>
                <a:lnTo>
                  <a:pt x="430" y="2412"/>
                </a:lnTo>
                <a:lnTo>
                  <a:pt x="430" y="2856"/>
                </a:lnTo>
                <a:lnTo>
                  <a:pt x="433" y="2922"/>
                </a:lnTo>
                <a:lnTo>
                  <a:pt x="442" y="2985"/>
                </a:lnTo>
                <a:lnTo>
                  <a:pt x="459" y="3045"/>
                </a:lnTo>
                <a:lnTo>
                  <a:pt x="479" y="3104"/>
                </a:lnTo>
                <a:lnTo>
                  <a:pt x="507" y="3160"/>
                </a:lnTo>
                <a:lnTo>
                  <a:pt x="538" y="3212"/>
                </a:lnTo>
                <a:lnTo>
                  <a:pt x="576" y="3261"/>
                </a:lnTo>
                <a:lnTo>
                  <a:pt x="616" y="3306"/>
                </a:lnTo>
                <a:lnTo>
                  <a:pt x="662" y="3347"/>
                </a:lnTo>
                <a:lnTo>
                  <a:pt x="710" y="3383"/>
                </a:lnTo>
                <a:lnTo>
                  <a:pt x="763" y="3415"/>
                </a:lnTo>
                <a:lnTo>
                  <a:pt x="819" y="3442"/>
                </a:lnTo>
                <a:lnTo>
                  <a:pt x="878" y="3463"/>
                </a:lnTo>
                <a:lnTo>
                  <a:pt x="939" y="3479"/>
                </a:lnTo>
                <a:lnTo>
                  <a:pt x="1001" y="3489"/>
                </a:lnTo>
                <a:lnTo>
                  <a:pt x="1067" y="3492"/>
                </a:lnTo>
                <a:lnTo>
                  <a:pt x="1166" y="3492"/>
                </a:lnTo>
                <a:lnTo>
                  <a:pt x="1230" y="3489"/>
                </a:lnTo>
                <a:lnTo>
                  <a:pt x="1294" y="3479"/>
                </a:lnTo>
                <a:lnTo>
                  <a:pt x="1355" y="3463"/>
                </a:lnTo>
                <a:lnTo>
                  <a:pt x="1413" y="3442"/>
                </a:lnTo>
                <a:lnTo>
                  <a:pt x="1469" y="3415"/>
                </a:lnTo>
                <a:lnTo>
                  <a:pt x="1521" y="3383"/>
                </a:lnTo>
                <a:lnTo>
                  <a:pt x="1571" y="3347"/>
                </a:lnTo>
                <a:lnTo>
                  <a:pt x="1616" y="3306"/>
                </a:lnTo>
                <a:lnTo>
                  <a:pt x="1657" y="3261"/>
                </a:lnTo>
                <a:lnTo>
                  <a:pt x="1693" y="3212"/>
                </a:lnTo>
                <a:lnTo>
                  <a:pt x="1725" y="3160"/>
                </a:lnTo>
                <a:lnTo>
                  <a:pt x="1752" y="3104"/>
                </a:lnTo>
                <a:lnTo>
                  <a:pt x="1773" y="3046"/>
                </a:lnTo>
                <a:lnTo>
                  <a:pt x="1790" y="2985"/>
                </a:lnTo>
                <a:lnTo>
                  <a:pt x="1799" y="2923"/>
                </a:lnTo>
                <a:lnTo>
                  <a:pt x="1803" y="2857"/>
                </a:lnTo>
                <a:lnTo>
                  <a:pt x="1803" y="2412"/>
                </a:lnTo>
                <a:lnTo>
                  <a:pt x="1799" y="2371"/>
                </a:lnTo>
                <a:lnTo>
                  <a:pt x="1793" y="2329"/>
                </a:lnTo>
                <a:lnTo>
                  <a:pt x="1781" y="2289"/>
                </a:lnTo>
                <a:lnTo>
                  <a:pt x="1764" y="2251"/>
                </a:lnTo>
                <a:lnTo>
                  <a:pt x="1652" y="2269"/>
                </a:lnTo>
                <a:lnTo>
                  <a:pt x="1544" y="2285"/>
                </a:lnTo>
                <a:lnTo>
                  <a:pt x="1441" y="2297"/>
                </a:lnTo>
                <a:lnTo>
                  <a:pt x="1343" y="2305"/>
                </a:lnTo>
                <a:lnTo>
                  <a:pt x="1250" y="2312"/>
                </a:lnTo>
                <a:lnTo>
                  <a:pt x="1161" y="2315"/>
                </a:lnTo>
                <a:lnTo>
                  <a:pt x="1078" y="2316"/>
                </a:lnTo>
                <a:lnTo>
                  <a:pt x="999" y="2315"/>
                </a:lnTo>
                <a:lnTo>
                  <a:pt x="925" y="2312"/>
                </a:lnTo>
                <a:lnTo>
                  <a:pt x="857" y="2308"/>
                </a:lnTo>
                <a:lnTo>
                  <a:pt x="793" y="2302"/>
                </a:lnTo>
                <a:lnTo>
                  <a:pt x="734" y="2296"/>
                </a:lnTo>
                <a:lnTo>
                  <a:pt x="681" y="2288"/>
                </a:lnTo>
                <a:lnTo>
                  <a:pt x="633" y="2280"/>
                </a:lnTo>
                <a:lnTo>
                  <a:pt x="590" y="2272"/>
                </a:lnTo>
                <a:lnTo>
                  <a:pt x="553" y="2264"/>
                </a:lnTo>
                <a:lnTo>
                  <a:pt x="520" y="2256"/>
                </a:lnTo>
                <a:lnTo>
                  <a:pt x="492" y="2250"/>
                </a:lnTo>
                <a:lnTo>
                  <a:pt x="471" y="2243"/>
                </a:lnTo>
                <a:close/>
                <a:moveTo>
                  <a:pt x="1123" y="1319"/>
                </a:moveTo>
                <a:lnTo>
                  <a:pt x="1082" y="1333"/>
                </a:lnTo>
                <a:lnTo>
                  <a:pt x="1042" y="1349"/>
                </a:lnTo>
                <a:lnTo>
                  <a:pt x="1004" y="1365"/>
                </a:lnTo>
                <a:lnTo>
                  <a:pt x="965" y="1381"/>
                </a:lnTo>
                <a:lnTo>
                  <a:pt x="929" y="1398"/>
                </a:lnTo>
                <a:lnTo>
                  <a:pt x="895" y="1414"/>
                </a:lnTo>
                <a:lnTo>
                  <a:pt x="862" y="1431"/>
                </a:lnTo>
                <a:lnTo>
                  <a:pt x="833" y="1446"/>
                </a:lnTo>
                <a:lnTo>
                  <a:pt x="807" y="1460"/>
                </a:lnTo>
                <a:lnTo>
                  <a:pt x="783" y="1473"/>
                </a:lnTo>
                <a:lnTo>
                  <a:pt x="762" y="1485"/>
                </a:lnTo>
                <a:lnTo>
                  <a:pt x="745" y="1494"/>
                </a:lnTo>
                <a:lnTo>
                  <a:pt x="733" y="1501"/>
                </a:lnTo>
                <a:lnTo>
                  <a:pt x="726" y="1506"/>
                </a:lnTo>
                <a:lnTo>
                  <a:pt x="722" y="1508"/>
                </a:lnTo>
                <a:lnTo>
                  <a:pt x="711" y="1513"/>
                </a:lnTo>
                <a:lnTo>
                  <a:pt x="698" y="1513"/>
                </a:lnTo>
                <a:lnTo>
                  <a:pt x="686" y="1511"/>
                </a:lnTo>
                <a:lnTo>
                  <a:pt x="676" y="1505"/>
                </a:lnTo>
                <a:lnTo>
                  <a:pt x="668" y="1495"/>
                </a:lnTo>
                <a:lnTo>
                  <a:pt x="650" y="1464"/>
                </a:lnTo>
                <a:lnTo>
                  <a:pt x="638" y="1435"/>
                </a:lnTo>
                <a:lnTo>
                  <a:pt x="629" y="1408"/>
                </a:lnTo>
                <a:lnTo>
                  <a:pt x="602" y="1443"/>
                </a:lnTo>
                <a:lnTo>
                  <a:pt x="575" y="1477"/>
                </a:lnTo>
                <a:lnTo>
                  <a:pt x="550" y="1513"/>
                </a:lnTo>
                <a:lnTo>
                  <a:pt x="526" y="1548"/>
                </a:lnTo>
                <a:lnTo>
                  <a:pt x="506" y="1582"/>
                </a:lnTo>
                <a:lnTo>
                  <a:pt x="486" y="1615"/>
                </a:lnTo>
                <a:lnTo>
                  <a:pt x="467" y="1645"/>
                </a:lnTo>
                <a:lnTo>
                  <a:pt x="452" y="1673"/>
                </a:lnTo>
                <a:lnTo>
                  <a:pt x="438" y="1699"/>
                </a:lnTo>
                <a:lnTo>
                  <a:pt x="426" y="1721"/>
                </a:lnTo>
                <a:lnTo>
                  <a:pt x="417" y="1738"/>
                </a:lnTo>
                <a:lnTo>
                  <a:pt x="410" y="1751"/>
                </a:lnTo>
                <a:lnTo>
                  <a:pt x="406" y="1760"/>
                </a:lnTo>
                <a:lnTo>
                  <a:pt x="404" y="1763"/>
                </a:lnTo>
                <a:lnTo>
                  <a:pt x="397" y="1774"/>
                </a:lnTo>
                <a:lnTo>
                  <a:pt x="386" y="1782"/>
                </a:lnTo>
                <a:lnTo>
                  <a:pt x="374" y="1786"/>
                </a:lnTo>
                <a:lnTo>
                  <a:pt x="361" y="1786"/>
                </a:lnTo>
                <a:lnTo>
                  <a:pt x="349" y="1782"/>
                </a:lnTo>
                <a:lnTo>
                  <a:pt x="339" y="1774"/>
                </a:lnTo>
                <a:lnTo>
                  <a:pt x="252" y="1684"/>
                </a:lnTo>
                <a:lnTo>
                  <a:pt x="242" y="1728"/>
                </a:lnTo>
                <a:lnTo>
                  <a:pt x="235" y="1774"/>
                </a:lnTo>
                <a:lnTo>
                  <a:pt x="230" y="1820"/>
                </a:lnTo>
                <a:lnTo>
                  <a:pt x="226" y="1864"/>
                </a:lnTo>
                <a:lnTo>
                  <a:pt x="223" y="1906"/>
                </a:lnTo>
                <a:lnTo>
                  <a:pt x="222" y="1947"/>
                </a:lnTo>
                <a:lnTo>
                  <a:pt x="222" y="1984"/>
                </a:lnTo>
                <a:lnTo>
                  <a:pt x="222" y="2017"/>
                </a:lnTo>
                <a:lnTo>
                  <a:pt x="222" y="2046"/>
                </a:lnTo>
                <a:lnTo>
                  <a:pt x="223" y="2070"/>
                </a:lnTo>
                <a:lnTo>
                  <a:pt x="224" y="2088"/>
                </a:lnTo>
                <a:lnTo>
                  <a:pt x="225" y="2099"/>
                </a:lnTo>
                <a:lnTo>
                  <a:pt x="225" y="2104"/>
                </a:lnTo>
                <a:lnTo>
                  <a:pt x="224" y="2117"/>
                </a:lnTo>
                <a:lnTo>
                  <a:pt x="220" y="2128"/>
                </a:lnTo>
                <a:lnTo>
                  <a:pt x="212" y="2137"/>
                </a:lnTo>
                <a:lnTo>
                  <a:pt x="201" y="2144"/>
                </a:lnTo>
                <a:lnTo>
                  <a:pt x="189" y="2147"/>
                </a:lnTo>
                <a:lnTo>
                  <a:pt x="177" y="2146"/>
                </a:lnTo>
                <a:lnTo>
                  <a:pt x="143" y="2139"/>
                </a:lnTo>
                <a:lnTo>
                  <a:pt x="114" y="2128"/>
                </a:lnTo>
                <a:lnTo>
                  <a:pt x="89" y="2117"/>
                </a:lnTo>
                <a:lnTo>
                  <a:pt x="96" y="2165"/>
                </a:lnTo>
                <a:lnTo>
                  <a:pt x="106" y="2213"/>
                </a:lnTo>
                <a:lnTo>
                  <a:pt x="117" y="2262"/>
                </a:lnTo>
                <a:lnTo>
                  <a:pt x="130" y="2309"/>
                </a:lnTo>
                <a:lnTo>
                  <a:pt x="143" y="2355"/>
                </a:lnTo>
                <a:lnTo>
                  <a:pt x="156" y="2397"/>
                </a:lnTo>
                <a:lnTo>
                  <a:pt x="168" y="2436"/>
                </a:lnTo>
                <a:lnTo>
                  <a:pt x="181" y="2471"/>
                </a:lnTo>
                <a:lnTo>
                  <a:pt x="191" y="2501"/>
                </a:lnTo>
                <a:lnTo>
                  <a:pt x="200" y="2525"/>
                </a:lnTo>
                <a:lnTo>
                  <a:pt x="231" y="2515"/>
                </a:lnTo>
                <a:lnTo>
                  <a:pt x="264" y="2508"/>
                </a:lnTo>
                <a:lnTo>
                  <a:pt x="297" y="2506"/>
                </a:lnTo>
                <a:lnTo>
                  <a:pt x="324" y="2507"/>
                </a:lnTo>
                <a:lnTo>
                  <a:pt x="349" y="2512"/>
                </a:lnTo>
                <a:lnTo>
                  <a:pt x="349" y="2412"/>
                </a:lnTo>
                <a:lnTo>
                  <a:pt x="351" y="2365"/>
                </a:lnTo>
                <a:lnTo>
                  <a:pt x="359" y="2320"/>
                </a:lnTo>
                <a:lnTo>
                  <a:pt x="371" y="2275"/>
                </a:lnTo>
                <a:lnTo>
                  <a:pt x="388" y="2231"/>
                </a:lnTo>
                <a:lnTo>
                  <a:pt x="409" y="2189"/>
                </a:lnTo>
                <a:lnTo>
                  <a:pt x="411" y="2185"/>
                </a:lnTo>
                <a:lnTo>
                  <a:pt x="414" y="2182"/>
                </a:lnTo>
                <a:lnTo>
                  <a:pt x="415" y="2181"/>
                </a:lnTo>
                <a:lnTo>
                  <a:pt x="420" y="2170"/>
                </a:lnTo>
                <a:lnTo>
                  <a:pt x="430" y="2161"/>
                </a:lnTo>
                <a:lnTo>
                  <a:pt x="441" y="2157"/>
                </a:lnTo>
                <a:lnTo>
                  <a:pt x="453" y="2155"/>
                </a:lnTo>
                <a:lnTo>
                  <a:pt x="466" y="2157"/>
                </a:lnTo>
                <a:lnTo>
                  <a:pt x="469" y="2158"/>
                </a:lnTo>
                <a:lnTo>
                  <a:pt x="478" y="2161"/>
                </a:lnTo>
                <a:lnTo>
                  <a:pt x="494" y="2166"/>
                </a:lnTo>
                <a:lnTo>
                  <a:pt x="513" y="2171"/>
                </a:lnTo>
                <a:lnTo>
                  <a:pt x="540" y="2178"/>
                </a:lnTo>
                <a:lnTo>
                  <a:pt x="571" y="2185"/>
                </a:lnTo>
                <a:lnTo>
                  <a:pt x="607" y="2193"/>
                </a:lnTo>
                <a:lnTo>
                  <a:pt x="650" y="2201"/>
                </a:lnTo>
                <a:lnTo>
                  <a:pt x="697" y="2208"/>
                </a:lnTo>
                <a:lnTo>
                  <a:pt x="750" y="2216"/>
                </a:lnTo>
                <a:lnTo>
                  <a:pt x="808" y="2223"/>
                </a:lnTo>
                <a:lnTo>
                  <a:pt x="871" y="2228"/>
                </a:lnTo>
                <a:lnTo>
                  <a:pt x="939" y="2231"/>
                </a:lnTo>
                <a:lnTo>
                  <a:pt x="1011" y="2235"/>
                </a:lnTo>
                <a:lnTo>
                  <a:pt x="1090" y="2236"/>
                </a:lnTo>
                <a:lnTo>
                  <a:pt x="1172" y="2235"/>
                </a:lnTo>
                <a:lnTo>
                  <a:pt x="1260" y="2230"/>
                </a:lnTo>
                <a:lnTo>
                  <a:pt x="1353" y="2225"/>
                </a:lnTo>
                <a:lnTo>
                  <a:pt x="1450" y="2216"/>
                </a:lnTo>
                <a:lnTo>
                  <a:pt x="1552" y="2203"/>
                </a:lnTo>
                <a:lnTo>
                  <a:pt x="1658" y="2188"/>
                </a:lnTo>
                <a:lnTo>
                  <a:pt x="1769" y="2168"/>
                </a:lnTo>
                <a:lnTo>
                  <a:pt x="1775" y="2168"/>
                </a:lnTo>
                <a:lnTo>
                  <a:pt x="1786" y="2167"/>
                </a:lnTo>
                <a:lnTo>
                  <a:pt x="1800" y="2170"/>
                </a:lnTo>
                <a:lnTo>
                  <a:pt x="1813" y="2177"/>
                </a:lnTo>
                <a:lnTo>
                  <a:pt x="1821" y="2188"/>
                </a:lnTo>
                <a:lnTo>
                  <a:pt x="1844" y="2232"/>
                </a:lnTo>
                <a:lnTo>
                  <a:pt x="1862" y="2280"/>
                </a:lnTo>
                <a:lnTo>
                  <a:pt x="1874" y="2331"/>
                </a:lnTo>
                <a:lnTo>
                  <a:pt x="1880" y="2381"/>
                </a:lnTo>
                <a:lnTo>
                  <a:pt x="1891" y="2351"/>
                </a:lnTo>
                <a:lnTo>
                  <a:pt x="1903" y="2324"/>
                </a:lnTo>
                <a:lnTo>
                  <a:pt x="1915" y="2300"/>
                </a:lnTo>
                <a:lnTo>
                  <a:pt x="1925" y="2280"/>
                </a:lnTo>
                <a:lnTo>
                  <a:pt x="1935" y="2264"/>
                </a:lnTo>
                <a:lnTo>
                  <a:pt x="1943" y="2251"/>
                </a:lnTo>
                <a:lnTo>
                  <a:pt x="1948" y="2243"/>
                </a:lnTo>
                <a:lnTo>
                  <a:pt x="1950" y="2240"/>
                </a:lnTo>
                <a:lnTo>
                  <a:pt x="1959" y="2230"/>
                </a:lnTo>
                <a:lnTo>
                  <a:pt x="1970" y="2225"/>
                </a:lnTo>
                <a:lnTo>
                  <a:pt x="1983" y="2223"/>
                </a:lnTo>
                <a:lnTo>
                  <a:pt x="2018" y="2224"/>
                </a:lnTo>
                <a:lnTo>
                  <a:pt x="2050" y="2228"/>
                </a:lnTo>
                <a:lnTo>
                  <a:pt x="2077" y="2235"/>
                </a:lnTo>
                <a:lnTo>
                  <a:pt x="2063" y="2196"/>
                </a:lnTo>
                <a:lnTo>
                  <a:pt x="2047" y="2158"/>
                </a:lnTo>
                <a:lnTo>
                  <a:pt x="2030" y="2121"/>
                </a:lnTo>
                <a:lnTo>
                  <a:pt x="2013" y="2085"/>
                </a:lnTo>
                <a:lnTo>
                  <a:pt x="1995" y="2050"/>
                </a:lnTo>
                <a:lnTo>
                  <a:pt x="1978" y="2017"/>
                </a:lnTo>
                <a:lnTo>
                  <a:pt x="1961" y="1988"/>
                </a:lnTo>
                <a:lnTo>
                  <a:pt x="1945" y="1960"/>
                </a:lnTo>
                <a:lnTo>
                  <a:pt x="1931" y="1935"/>
                </a:lnTo>
                <a:lnTo>
                  <a:pt x="1917" y="1913"/>
                </a:lnTo>
                <a:lnTo>
                  <a:pt x="1906" y="1894"/>
                </a:lnTo>
                <a:lnTo>
                  <a:pt x="1896" y="1879"/>
                </a:lnTo>
                <a:lnTo>
                  <a:pt x="1888" y="1867"/>
                </a:lnTo>
                <a:lnTo>
                  <a:pt x="1883" y="1860"/>
                </a:lnTo>
                <a:lnTo>
                  <a:pt x="1881" y="1857"/>
                </a:lnTo>
                <a:lnTo>
                  <a:pt x="1875" y="1845"/>
                </a:lnTo>
                <a:lnTo>
                  <a:pt x="1874" y="1831"/>
                </a:lnTo>
                <a:lnTo>
                  <a:pt x="1878" y="1818"/>
                </a:lnTo>
                <a:lnTo>
                  <a:pt x="1886" y="1806"/>
                </a:lnTo>
                <a:lnTo>
                  <a:pt x="1913" y="1782"/>
                </a:lnTo>
                <a:lnTo>
                  <a:pt x="1940" y="1763"/>
                </a:lnTo>
                <a:lnTo>
                  <a:pt x="1965" y="1749"/>
                </a:lnTo>
                <a:lnTo>
                  <a:pt x="1924" y="1728"/>
                </a:lnTo>
                <a:lnTo>
                  <a:pt x="1885" y="1709"/>
                </a:lnTo>
                <a:lnTo>
                  <a:pt x="1844" y="1691"/>
                </a:lnTo>
                <a:lnTo>
                  <a:pt x="1805" y="1674"/>
                </a:lnTo>
                <a:lnTo>
                  <a:pt x="1768" y="1659"/>
                </a:lnTo>
                <a:lnTo>
                  <a:pt x="1732" y="1645"/>
                </a:lnTo>
                <a:lnTo>
                  <a:pt x="1698" y="1632"/>
                </a:lnTo>
                <a:lnTo>
                  <a:pt x="1667" y="1621"/>
                </a:lnTo>
                <a:lnTo>
                  <a:pt x="1640" y="1612"/>
                </a:lnTo>
                <a:lnTo>
                  <a:pt x="1616" y="1604"/>
                </a:lnTo>
                <a:lnTo>
                  <a:pt x="1596" y="1597"/>
                </a:lnTo>
                <a:lnTo>
                  <a:pt x="1582" y="1593"/>
                </a:lnTo>
                <a:lnTo>
                  <a:pt x="1572" y="1590"/>
                </a:lnTo>
                <a:lnTo>
                  <a:pt x="1568" y="1589"/>
                </a:lnTo>
                <a:lnTo>
                  <a:pt x="1557" y="1584"/>
                </a:lnTo>
                <a:lnTo>
                  <a:pt x="1549" y="1577"/>
                </a:lnTo>
                <a:lnTo>
                  <a:pt x="1543" y="1567"/>
                </a:lnTo>
                <a:lnTo>
                  <a:pt x="1540" y="1556"/>
                </a:lnTo>
                <a:lnTo>
                  <a:pt x="1540" y="1544"/>
                </a:lnTo>
                <a:lnTo>
                  <a:pt x="1543" y="1533"/>
                </a:lnTo>
                <a:lnTo>
                  <a:pt x="1561" y="1503"/>
                </a:lnTo>
                <a:lnTo>
                  <a:pt x="1579" y="1476"/>
                </a:lnTo>
                <a:lnTo>
                  <a:pt x="1598" y="1455"/>
                </a:lnTo>
                <a:lnTo>
                  <a:pt x="1553" y="1450"/>
                </a:lnTo>
                <a:lnTo>
                  <a:pt x="1507" y="1446"/>
                </a:lnTo>
                <a:lnTo>
                  <a:pt x="1462" y="1444"/>
                </a:lnTo>
                <a:lnTo>
                  <a:pt x="1418" y="1443"/>
                </a:lnTo>
                <a:lnTo>
                  <a:pt x="1376" y="1443"/>
                </a:lnTo>
                <a:lnTo>
                  <a:pt x="1335" y="1443"/>
                </a:lnTo>
                <a:lnTo>
                  <a:pt x="1297" y="1444"/>
                </a:lnTo>
                <a:lnTo>
                  <a:pt x="1263" y="1446"/>
                </a:lnTo>
                <a:lnTo>
                  <a:pt x="1232" y="1447"/>
                </a:lnTo>
                <a:lnTo>
                  <a:pt x="1206" y="1449"/>
                </a:lnTo>
                <a:lnTo>
                  <a:pt x="1184" y="1451"/>
                </a:lnTo>
                <a:lnTo>
                  <a:pt x="1168" y="1452"/>
                </a:lnTo>
                <a:lnTo>
                  <a:pt x="1157" y="1453"/>
                </a:lnTo>
                <a:lnTo>
                  <a:pt x="1154" y="1455"/>
                </a:lnTo>
                <a:lnTo>
                  <a:pt x="1142" y="1453"/>
                </a:lnTo>
                <a:lnTo>
                  <a:pt x="1132" y="1450"/>
                </a:lnTo>
                <a:lnTo>
                  <a:pt x="1122" y="1445"/>
                </a:lnTo>
                <a:lnTo>
                  <a:pt x="1114" y="1436"/>
                </a:lnTo>
                <a:lnTo>
                  <a:pt x="1110" y="1425"/>
                </a:lnTo>
                <a:lnTo>
                  <a:pt x="1109" y="1414"/>
                </a:lnTo>
                <a:lnTo>
                  <a:pt x="1110" y="1378"/>
                </a:lnTo>
                <a:lnTo>
                  <a:pt x="1115" y="1348"/>
                </a:lnTo>
                <a:lnTo>
                  <a:pt x="1123" y="1319"/>
                </a:lnTo>
                <a:close/>
                <a:moveTo>
                  <a:pt x="1226" y="1212"/>
                </a:moveTo>
                <a:lnTo>
                  <a:pt x="1239" y="1217"/>
                </a:lnTo>
                <a:lnTo>
                  <a:pt x="1250" y="1225"/>
                </a:lnTo>
                <a:lnTo>
                  <a:pt x="1258" y="1239"/>
                </a:lnTo>
                <a:lnTo>
                  <a:pt x="1260" y="1253"/>
                </a:lnTo>
                <a:lnTo>
                  <a:pt x="1256" y="1267"/>
                </a:lnTo>
                <a:lnTo>
                  <a:pt x="1249" y="1279"/>
                </a:lnTo>
                <a:lnTo>
                  <a:pt x="1237" y="1288"/>
                </a:lnTo>
                <a:lnTo>
                  <a:pt x="1235" y="1289"/>
                </a:lnTo>
                <a:lnTo>
                  <a:pt x="1230" y="1293"/>
                </a:lnTo>
                <a:lnTo>
                  <a:pt x="1223" y="1301"/>
                </a:lnTo>
                <a:lnTo>
                  <a:pt x="1215" y="1312"/>
                </a:lnTo>
                <a:lnTo>
                  <a:pt x="1206" y="1326"/>
                </a:lnTo>
                <a:lnTo>
                  <a:pt x="1198" y="1345"/>
                </a:lnTo>
                <a:lnTo>
                  <a:pt x="1192" y="1369"/>
                </a:lnTo>
                <a:lnTo>
                  <a:pt x="1227" y="1367"/>
                </a:lnTo>
                <a:lnTo>
                  <a:pt x="1269" y="1365"/>
                </a:lnTo>
                <a:lnTo>
                  <a:pt x="1316" y="1363"/>
                </a:lnTo>
                <a:lnTo>
                  <a:pt x="1369" y="1362"/>
                </a:lnTo>
                <a:lnTo>
                  <a:pt x="1425" y="1362"/>
                </a:lnTo>
                <a:lnTo>
                  <a:pt x="1484" y="1364"/>
                </a:lnTo>
                <a:lnTo>
                  <a:pt x="1544" y="1368"/>
                </a:lnTo>
                <a:lnTo>
                  <a:pt x="1607" y="1375"/>
                </a:lnTo>
                <a:lnTo>
                  <a:pt x="1667" y="1385"/>
                </a:lnTo>
                <a:lnTo>
                  <a:pt x="1726" y="1398"/>
                </a:lnTo>
                <a:lnTo>
                  <a:pt x="1739" y="1404"/>
                </a:lnTo>
                <a:lnTo>
                  <a:pt x="1749" y="1414"/>
                </a:lnTo>
                <a:lnTo>
                  <a:pt x="1756" y="1427"/>
                </a:lnTo>
                <a:lnTo>
                  <a:pt x="1756" y="1441"/>
                </a:lnTo>
                <a:lnTo>
                  <a:pt x="1751" y="1456"/>
                </a:lnTo>
                <a:lnTo>
                  <a:pt x="1742" y="1467"/>
                </a:lnTo>
                <a:lnTo>
                  <a:pt x="1730" y="1474"/>
                </a:lnTo>
                <a:lnTo>
                  <a:pt x="1716" y="1476"/>
                </a:lnTo>
                <a:lnTo>
                  <a:pt x="1713" y="1477"/>
                </a:lnTo>
                <a:lnTo>
                  <a:pt x="1704" y="1480"/>
                </a:lnTo>
                <a:lnTo>
                  <a:pt x="1692" y="1484"/>
                </a:lnTo>
                <a:lnTo>
                  <a:pt x="1677" y="1493"/>
                </a:lnTo>
                <a:lnTo>
                  <a:pt x="1659" y="1507"/>
                </a:lnTo>
                <a:lnTo>
                  <a:pt x="1641" y="1528"/>
                </a:lnTo>
                <a:lnTo>
                  <a:pt x="1669" y="1537"/>
                </a:lnTo>
                <a:lnTo>
                  <a:pt x="1702" y="1548"/>
                </a:lnTo>
                <a:lnTo>
                  <a:pt x="1739" y="1563"/>
                </a:lnTo>
                <a:lnTo>
                  <a:pt x="1781" y="1578"/>
                </a:lnTo>
                <a:lnTo>
                  <a:pt x="1823" y="1595"/>
                </a:lnTo>
                <a:lnTo>
                  <a:pt x="1869" y="1614"/>
                </a:lnTo>
                <a:lnTo>
                  <a:pt x="1917" y="1636"/>
                </a:lnTo>
                <a:lnTo>
                  <a:pt x="1964" y="1659"/>
                </a:lnTo>
                <a:lnTo>
                  <a:pt x="2011" y="1683"/>
                </a:lnTo>
                <a:lnTo>
                  <a:pt x="2058" y="1709"/>
                </a:lnTo>
                <a:lnTo>
                  <a:pt x="2103" y="1737"/>
                </a:lnTo>
                <a:lnTo>
                  <a:pt x="2112" y="1747"/>
                </a:lnTo>
                <a:lnTo>
                  <a:pt x="2119" y="1760"/>
                </a:lnTo>
                <a:lnTo>
                  <a:pt x="2120" y="1774"/>
                </a:lnTo>
                <a:lnTo>
                  <a:pt x="2117" y="1788"/>
                </a:lnTo>
                <a:lnTo>
                  <a:pt x="2108" y="1800"/>
                </a:lnTo>
                <a:lnTo>
                  <a:pt x="2096" y="1808"/>
                </a:lnTo>
                <a:lnTo>
                  <a:pt x="2082" y="1810"/>
                </a:lnTo>
                <a:lnTo>
                  <a:pt x="2068" y="1808"/>
                </a:lnTo>
                <a:lnTo>
                  <a:pt x="2065" y="1808"/>
                </a:lnTo>
                <a:lnTo>
                  <a:pt x="2059" y="1807"/>
                </a:lnTo>
                <a:lnTo>
                  <a:pt x="2050" y="1807"/>
                </a:lnTo>
                <a:lnTo>
                  <a:pt x="2038" y="1808"/>
                </a:lnTo>
                <a:lnTo>
                  <a:pt x="2024" y="1811"/>
                </a:lnTo>
                <a:lnTo>
                  <a:pt x="2007" y="1818"/>
                </a:lnTo>
                <a:lnTo>
                  <a:pt x="1988" y="1828"/>
                </a:lnTo>
                <a:lnTo>
                  <a:pt x="1967" y="1842"/>
                </a:lnTo>
                <a:lnTo>
                  <a:pt x="1981" y="1863"/>
                </a:lnTo>
                <a:lnTo>
                  <a:pt x="1996" y="1890"/>
                </a:lnTo>
                <a:lnTo>
                  <a:pt x="2015" y="1920"/>
                </a:lnTo>
                <a:lnTo>
                  <a:pt x="2035" y="1955"/>
                </a:lnTo>
                <a:lnTo>
                  <a:pt x="2057" y="1993"/>
                </a:lnTo>
                <a:lnTo>
                  <a:pt x="2077" y="2035"/>
                </a:lnTo>
                <a:lnTo>
                  <a:pt x="2099" y="2079"/>
                </a:lnTo>
                <a:lnTo>
                  <a:pt x="2120" y="2124"/>
                </a:lnTo>
                <a:lnTo>
                  <a:pt x="2140" y="2172"/>
                </a:lnTo>
                <a:lnTo>
                  <a:pt x="2158" y="2221"/>
                </a:lnTo>
                <a:lnTo>
                  <a:pt x="2174" y="2271"/>
                </a:lnTo>
                <a:lnTo>
                  <a:pt x="2188" y="2321"/>
                </a:lnTo>
                <a:lnTo>
                  <a:pt x="2188" y="2336"/>
                </a:lnTo>
                <a:lnTo>
                  <a:pt x="2184" y="2349"/>
                </a:lnTo>
                <a:lnTo>
                  <a:pt x="2175" y="2360"/>
                </a:lnTo>
                <a:lnTo>
                  <a:pt x="2163" y="2368"/>
                </a:lnTo>
                <a:lnTo>
                  <a:pt x="2147" y="2370"/>
                </a:lnTo>
                <a:lnTo>
                  <a:pt x="2134" y="2368"/>
                </a:lnTo>
                <a:lnTo>
                  <a:pt x="2122" y="2360"/>
                </a:lnTo>
                <a:lnTo>
                  <a:pt x="2112" y="2349"/>
                </a:lnTo>
                <a:lnTo>
                  <a:pt x="2111" y="2347"/>
                </a:lnTo>
                <a:lnTo>
                  <a:pt x="2107" y="2341"/>
                </a:lnTo>
                <a:lnTo>
                  <a:pt x="2100" y="2335"/>
                </a:lnTo>
                <a:lnTo>
                  <a:pt x="2089" y="2327"/>
                </a:lnTo>
                <a:lnTo>
                  <a:pt x="2075" y="2320"/>
                </a:lnTo>
                <a:lnTo>
                  <a:pt x="2057" y="2312"/>
                </a:lnTo>
                <a:lnTo>
                  <a:pt x="2034" y="2307"/>
                </a:lnTo>
                <a:lnTo>
                  <a:pt x="2005" y="2303"/>
                </a:lnTo>
                <a:lnTo>
                  <a:pt x="1995" y="2320"/>
                </a:lnTo>
                <a:lnTo>
                  <a:pt x="1984" y="2341"/>
                </a:lnTo>
                <a:lnTo>
                  <a:pt x="1972" y="2368"/>
                </a:lnTo>
                <a:lnTo>
                  <a:pt x="1959" y="2398"/>
                </a:lnTo>
                <a:lnTo>
                  <a:pt x="1948" y="2431"/>
                </a:lnTo>
                <a:lnTo>
                  <a:pt x="1940" y="2468"/>
                </a:lnTo>
                <a:lnTo>
                  <a:pt x="1932" y="2506"/>
                </a:lnTo>
                <a:lnTo>
                  <a:pt x="1937" y="2506"/>
                </a:lnTo>
                <a:lnTo>
                  <a:pt x="1943" y="2506"/>
                </a:lnTo>
                <a:lnTo>
                  <a:pt x="1983" y="2509"/>
                </a:lnTo>
                <a:lnTo>
                  <a:pt x="2022" y="2518"/>
                </a:lnTo>
                <a:lnTo>
                  <a:pt x="2058" y="2533"/>
                </a:lnTo>
                <a:lnTo>
                  <a:pt x="2091" y="2554"/>
                </a:lnTo>
                <a:lnTo>
                  <a:pt x="2119" y="2579"/>
                </a:lnTo>
                <a:lnTo>
                  <a:pt x="2144" y="2608"/>
                </a:lnTo>
                <a:lnTo>
                  <a:pt x="2165" y="2640"/>
                </a:lnTo>
                <a:lnTo>
                  <a:pt x="2180" y="2676"/>
                </a:lnTo>
                <a:lnTo>
                  <a:pt x="2190" y="2715"/>
                </a:lnTo>
                <a:lnTo>
                  <a:pt x="2193" y="2756"/>
                </a:lnTo>
                <a:lnTo>
                  <a:pt x="2190" y="2796"/>
                </a:lnTo>
                <a:lnTo>
                  <a:pt x="2180" y="2835"/>
                </a:lnTo>
                <a:lnTo>
                  <a:pt x="2165" y="2871"/>
                </a:lnTo>
                <a:lnTo>
                  <a:pt x="2144" y="2903"/>
                </a:lnTo>
                <a:lnTo>
                  <a:pt x="2119" y="2932"/>
                </a:lnTo>
                <a:lnTo>
                  <a:pt x="2091" y="2957"/>
                </a:lnTo>
                <a:lnTo>
                  <a:pt x="2058" y="2977"/>
                </a:lnTo>
                <a:lnTo>
                  <a:pt x="2022" y="2993"/>
                </a:lnTo>
                <a:lnTo>
                  <a:pt x="1983" y="3001"/>
                </a:lnTo>
                <a:lnTo>
                  <a:pt x="1943" y="3005"/>
                </a:lnTo>
                <a:lnTo>
                  <a:pt x="1906" y="3003"/>
                </a:lnTo>
                <a:lnTo>
                  <a:pt x="1869" y="2994"/>
                </a:lnTo>
                <a:lnTo>
                  <a:pt x="1853" y="3058"/>
                </a:lnTo>
                <a:lnTo>
                  <a:pt x="1832" y="3120"/>
                </a:lnTo>
                <a:lnTo>
                  <a:pt x="1805" y="3180"/>
                </a:lnTo>
                <a:lnTo>
                  <a:pt x="1773" y="3237"/>
                </a:lnTo>
                <a:lnTo>
                  <a:pt x="1736" y="3289"/>
                </a:lnTo>
                <a:lnTo>
                  <a:pt x="1694" y="3340"/>
                </a:lnTo>
                <a:lnTo>
                  <a:pt x="1648" y="3385"/>
                </a:lnTo>
                <a:lnTo>
                  <a:pt x="1599" y="3426"/>
                </a:lnTo>
                <a:lnTo>
                  <a:pt x="1544" y="3463"/>
                </a:lnTo>
                <a:lnTo>
                  <a:pt x="1489" y="3496"/>
                </a:lnTo>
                <a:lnTo>
                  <a:pt x="1429" y="3522"/>
                </a:lnTo>
                <a:lnTo>
                  <a:pt x="1366" y="3544"/>
                </a:lnTo>
                <a:lnTo>
                  <a:pt x="1301" y="3559"/>
                </a:lnTo>
                <a:lnTo>
                  <a:pt x="1235" y="3569"/>
                </a:lnTo>
                <a:lnTo>
                  <a:pt x="1166" y="3572"/>
                </a:lnTo>
                <a:lnTo>
                  <a:pt x="1067" y="3572"/>
                </a:lnTo>
                <a:lnTo>
                  <a:pt x="998" y="3569"/>
                </a:lnTo>
                <a:lnTo>
                  <a:pt x="931" y="3559"/>
                </a:lnTo>
                <a:lnTo>
                  <a:pt x="867" y="3544"/>
                </a:lnTo>
                <a:lnTo>
                  <a:pt x="804" y="3522"/>
                </a:lnTo>
                <a:lnTo>
                  <a:pt x="744" y="3496"/>
                </a:lnTo>
                <a:lnTo>
                  <a:pt x="687" y="3464"/>
                </a:lnTo>
                <a:lnTo>
                  <a:pt x="635" y="3427"/>
                </a:lnTo>
                <a:lnTo>
                  <a:pt x="584" y="3385"/>
                </a:lnTo>
                <a:lnTo>
                  <a:pt x="538" y="3341"/>
                </a:lnTo>
                <a:lnTo>
                  <a:pt x="497" y="3292"/>
                </a:lnTo>
                <a:lnTo>
                  <a:pt x="461" y="3238"/>
                </a:lnTo>
                <a:lnTo>
                  <a:pt x="428" y="3181"/>
                </a:lnTo>
                <a:lnTo>
                  <a:pt x="401" y="3123"/>
                </a:lnTo>
                <a:lnTo>
                  <a:pt x="379" y="3060"/>
                </a:lnTo>
                <a:lnTo>
                  <a:pt x="363" y="2996"/>
                </a:lnTo>
                <a:lnTo>
                  <a:pt x="330" y="3003"/>
                </a:lnTo>
                <a:lnTo>
                  <a:pt x="297" y="3005"/>
                </a:lnTo>
                <a:lnTo>
                  <a:pt x="256" y="3001"/>
                </a:lnTo>
                <a:lnTo>
                  <a:pt x="218" y="2993"/>
                </a:lnTo>
                <a:lnTo>
                  <a:pt x="182" y="2977"/>
                </a:lnTo>
                <a:lnTo>
                  <a:pt x="149" y="2957"/>
                </a:lnTo>
                <a:lnTo>
                  <a:pt x="120" y="2932"/>
                </a:lnTo>
                <a:lnTo>
                  <a:pt x="95" y="2903"/>
                </a:lnTo>
                <a:lnTo>
                  <a:pt x="74" y="2871"/>
                </a:lnTo>
                <a:lnTo>
                  <a:pt x="59" y="2835"/>
                </a:lnTo>
                <a:lnTo>
                  <a:pt x="50" y="2796"/>
                </a:lnTo>
                <a:lnTo>
                  <a:pt x="47" y="2756"/>
                </a:lnTo>
                <a:lnTo>
                  <a:pt x="49" y="2719"/>
                </a:lnTo>
                <a:lnTo>
                  <a:pt x="57" y="2684"/>
                </a:lnTo>
                <a:lnTo>
                  <a:pt x="69" y="2651"/>
                </a:lnTo>
                <a:lnTo>
                  <a:pt x="86" y="2621"/>
                </a:lnTo>
                <a:lnTo>
                  <a:pt x="107" y="2593"/>
                </a:lnTo>
                <a:lnTo>
                  <a:pt x="131" y="2569"/>
                </a:lnTo>
                <a:lnTo>
                  <a:pt x="124" y="2551"/>
                </a:lnTo>
                <a:lnTo>
                  <a:pt x="115" y="2526"/>
                </a:lnTo>
                <a:lnTo>
                  <a:pt x="105" y="2496"/>
                </a:lnTo>
                <a:lnTo>
                  <a:pt x="93" y="2463"/>
                </a:lnTo>
                <a:lnTo>
                  <a:pt x="81" y="2425"/>
                </a:lnTo>
                <a:lnTo>
                  <a:pt x="68" y="2384"/>
                </a:lnTo>
                <a:lnTo>
                  <a:pt x="56" y="2340"/>
                </a:lnTo>
                <a:lnTo>
                  <a:pt x="43" y="2295"/>
                </a:lnTo>
                <a:lnTo>
                  <a:pt x="32" y="2248"/>
                </a:lnTo>
                <a:lnTo>
                  <a:pt x="22" y="2200"/>
                </a:lnTo>
                <a:lnTo>
                  <a:pt x="13" y="2152"/>
                </a:lnTo>
                <a:lnTo>
                  <a:pt x="6" y="2105"/>
                </a:lnTo>
                <a:lnTo>
                  <a:pt x="2" y="2058"/>
                </a:lnTo>
                <a:lnTo>
                  <a:pt x="0" y="2013"/>
                </a:lnTo>
                <a:lnTo>
                  <a:pt x="3" y="1999"/>
                </a:lnTo>
                <a:lnTo>
                  <a:pt x="10" y="1987"/>
                </a:lnTo>
                <a:lnTo>
                  <a:pt x="21" y="1978"/>
                </a:lnTo>
                <a:lnTo>
                  <a:pt x="35" y="1974"/>
                </a:lnTo>
                <a:lnTo>
                  <a:pt x="49" y="1974"/>
                </a:lnTo>
                <a:lnTo>
                  <a:pt x="62" y="1979"/>
                </a:lnTo>
                <a:lnTo>
                  <a:pt x="73" y="1989"/>
                </a:lnTo>
                <a:lnTo>
                  <a:pt x="79" y="2002"/>
                </a:lnTo>
                <a:lnTo>
                  <a:pt x="80" y="2005"/>
                </a:lnTo>
                <a:lnTo>
                  <a:pt x="84" y="2011"/>
                </a:lnTo>
                <a:lnTo>
                  <a:pt x="91" y="2020"/>
                </a:lnTo>
                <a:lnTo>
                  <a:pt x="103" y="2031"/>
                </a:lnTo>
                <a:lnTo>
                  <a:pt x="119" y="2041"/>
                </a:lnTo>
                <a:lnTo>
                  <a:pt x="142" y="2053"/>
                </a:lnTo>
                <a:lnTo>
                  <a:pt x="141" y="2017"/>
                </a:lnTo>
                <a:lnTo>
                  <a:pt x="141" y="1975"/>
                </a:lnTo>
                <a:lnTo>
                  <a:pt x="142" y="1927"/>
                </a:lnTo>
                <a:lnTo>
                  <a:pt x="144" y="1876"/>
                </a:lnTo>
                <a:lnTo>
                  <a:pt x="149" y="1820"/>
                </a:lnTo>
                <a:lnTo>
                  <a:pt x="155" y="1763"/>
                </a:lnTo>
                <a:lnTo>
                  <a:pt x="165" y="1705"/>
                </a:lnTo>
                <a:lnTo>
                  <a:pt x="177" y="1649"/>
                </a:lnTo>
                <a:lnTo>
                  <a:pt x="193" y="1593"/>
                </a:lnTo>
                <a:lnTo>
                  <a:pt x="199" y="1580"/>
                </a:lnTo>
                <a:lnTo>
                  <a:pt x="209" y="1571"/>
                </a:lnTo>
                <a:lnTo>
                  <a:pt x="222" y="1566"/>
                </a:lnTo>
                <a:lnTo>
                  <a:pt x="235" y="1565"/>
                </a:lnTo>
                <a:lnTo>
                  <a:pt x="248" y="1569"/>
                </a:lnTo>
                <a:lnTo>
                  <a:pt x="259" y="1577"/>
                </a:lnTo>
                <a:lnTo>
                  <a:pt x="358" y="1678"/>
                </a:lnTo>
                <a:lnTo>
                  <a:pt x="372" y="1652"/>
                </a:lnTo>
                <a:lnTo>
                  <a:pt x="388" y="1620"/>
                </a:lnTo>
                <a:lnTo>
                  <a:pt x="408" y="1587"/>
                </a:lnTo>
                <a:lnTo>
                  <a:pt x="430" y="1549"/>
                </a:lnTo>
                <a:lnTo>
                  <a:pt x="455" y="1510"/>
                </a:lnTo>
                <a:lnTo>
                  <a:pt x="483" y="1470"/>
                </a:lnTo>
                <a:lnTo>
                  <a:pt x="511" y="1428"/>
                </a:lnTo>
                <a:lnTo>
                  <a:pt x="543" y="1387"/>
                </a:lnTo>
                <a:lnTo>
                  <a:pt x="576" y="1347"/>
                </a:lnTo>
                <a:lnTo>
                  <a:pt x="611" y="1307"/>
                </a:lnTo>
                <a:lnTo>
                  <a:pt x="647" y="1270"/>
                </a:lnTo>
                <a:lnTo>
                  <a:pt x="659" y="1261"/>
                </a:lnTo>
                <a:lnTo>
                  <a:pt x="673" y="1258"/>
                </a:lnTo>
                <a:lnTo>
                  <a:pt x="687" y="1260"/>
                </a:lnTo>
                <a:lnTo>
                  <a:pt x="699" y="1267"/>
                </a:lnTo>
                <a:lnTo>
                  <a:pt x="709" y="1278"/>
                </a:lnTo>
                <a:lnTo>
                  <a:pt x="715" y="1292"/>
                </a:lnTo>
                <a:lnTo>
                  <a:pt x="715" y="1306"/>
                </a:lnTo>
                <a:lnTo>
                  <a:pt x="709" y="1319"/>
                </a:lnTo>
                <a:lnTo>
                  <a:pt x="708" y="1321"/>
                </a:lnTo>
                <a:lnTo>
                  <a:pt x="706" y="1327"/>
                </a:lnTo>
                <a:lnTo>
                  <a:pt x="704" y="1335"/>
                </a:lnTo>
                <a:lnTo>
                  <a:pt x="703" y="1345"/>
                </a:lnTo>
                <a:lnTo>
                  <a:pt x="703" y="1360"/>
                </a:lnTo>
                <a:lnTo>
                  <a:pt x="705" y="1377"/>
                </a:lnTo>
                <a:lnTo>
                  <a:pt x="709" y="1396"/>
                </a:lnTo>
                <a:lnTo>
                  <a:pt x="717" y="1419"/>
                </a:lnTo>
                <a:lnTo>
                  <a:pt x="741" y="1404"/>
                </a:lnTo>
                <a:lnTo>
                  <a:pt x="769" y="1389"/>
                </a:lnTo>
                <a:lnTo>
                  <a:pt x="802" y="1372"/>
                </a:lnTo>
                <a:lnTo>
                  <a:pt x="838" y="1353"/>
                </a:lnTo>
                <a:lnTo>
                  <a:pt x="879" y="1333"/>
                </a:lnTo>
                <a:lnTo>
                  <a:pt x="922" y="1313"/>
                </a:lnTo>
                <a:lnTo>
                  <a:pt x="966" y="1293"/>
                </a:lnTo>
                <a:lnTo>
                  <a:pt x="1013" y="1273"/>
                </a:lnTo>
                <a:lnTo>
                  <a:pt x="1063" y="1256"/>
                </a:lnTo>
                <a:lnTo>
                  <a:pt x="1112" y="1239"/>
                </a:lnTo>
                <a:lnTo>
                  <a:pt x="1161" y="1224"/>
                </a:lnTo>
                <a:lnTo>
                  <a:pt x="1212" y="1212"/>
                </a:lnTo>
                <a:lnTo>
                  <a:pt x="1226" y="1212"/>
                </a:lnTo>
                <a:close/>
                <a:moveTo>
                  <a:pt x="2283" y="737"/>
                </a:moveTo>
                <a:lnTo>
                  <a:pt x="2306" y="740"/>
                </a:lnTo>
                <a:lnTo>
                  <a:pt x="2328" y="749"/>
                </a:lnTo>
                <a:lnTo>
                  <a:pt x="2346" y="762"/>
                </a:lnTo>
                <a:lnTo>
                  <a:pt x="2360" y="779"/>
                </a:lnTo>
                <a:lnTo>
                  <a:pt x="2369" y="800"/>
                </a:lnTo>
                <a:lnTo>
                  <a:pt x="2372" y="823"/>
                </a:lnTo>
                <a:lnTo>
                  <a:pt x="2369" y="846"/>
                </a:lnTo>
                <a:lnTo>
                  <a:pt x="2360" y="867"/>
                </a:lnTo>
                <a:lnTo>
                  <a:pt x="2346" y="885"/>
                </a:lnTo>
                <a:lnTo>
                  <a:pt x="2328" y="898"/>
                </a:lnTo>
                <a:lnTo>
                  <a:pt x="2307" y="907"/>
                </a:lnTo>
                <a:lnTo>
                  <a:pt x="2283" y="910"/>
                </a:lnTo>
                <a:lnTo>
                  <a:pt x="2259" y="907"/>
                </a:lnTo>
                <a:lnTo>
                  <a:pt x="2238" y="898"/>
                </a:lnTo>
                <a:lnTo>
                  <a:pt x="2220" y="885"/>
                </a:lnTo>
                <a:lnTo>
                  <a:pt x="2205" y="868"/>
                </a:lnTo>
                <a:lnTo>
                  <a:pt x="2197" y="847"/>
                </a:lnTo>
                <a:lnTo>
                  <a:pt x="2193" y="824"/>
                </a:lnTo>
                <a:lnTo>
                  <a:pt x="2197" y="801"/>
                </a:lnTo>
                <a:lnTo>
                  <a:pt x="2205" y="780"/>
                </a:lnTo>
                <a:lnTo>
                  <a:pt x="2220" y="763"/>
                </a:lnTo>
                <a:lnTo>
                  <a:pt x="2237" y="749"/>
                </a:lnTo>
                <a:lnTo>
                  <a:pt x="2259" y="740"/>
                </a:lnTo>
                <a:lnTo>
                  <a:pt x="2283" y="737"/>
                </a:lnTo>
                <a:close/>
                <a:moveTo>
                  <a:pt x="2290" y="236"/>
                </a:moveTo>
                <a:lnTo>
                  <a:pt x="2317" y="237"/>
                </a:lnTo>
                <a:lnTo>
                  <a:pt x="2343" y="241"/>
                </a:lnTo>
                <a:lnTo>
                  <a:pt x="2370" y="247"/>
                </a:lnTo>
                <a:lnTo>
                  <a:pt x="2394" y="256"/>
                </a:lnTo>
                <a:lnTo>
                  <a:pt x="2417" y="267"/>
                </a:lnTo>
                <a:lnTo>
                  <a:pt x="2439" y="281"/>
                </a:lnTo>
                <a:lnTo>
                  <a:pt x="2457" y="296"/>
                </a:lnTo>
                <a:lnTo>
                  <a:pt x="2474" y="316"/>
                </a:lnTo>
                <a:lnTo>
                  <a:pt x="2488" y="337"/>
                </a:lnTo>
                <a:lnTo>
                  <a:pt x="2498" y="361"/>
                </a:lnTo>
                <a:lnTo>
                  <a:pt x="2503" y="389"/>
                </a:lnTo>
                <a:lnTo>
                  <a:pt x="2505" y="419"/>
                </a:lnTo>
                <a:lnTo>
                  <a:pt x="2504" y="448"/>
                </a:lnTo>
                <a:lnTo>
                  <a:pt x="2499" y="473"/>
                </a:lnTo>
                <a:lnTo>
                  <a:pt x="2490" y="495"/>
                </a:lnTo>
                <a:lnTo>
                  <a:pt x="2478" y="514"/>
                </a:lnTo>
                <a:lnTo>
                  <a:pt x="2464" y="533"/>
                </a:lnTo>
                <a:lnTo>
                  <a:pt x="2446" y="550"/>
                </a:lnTo>
                <a:lnTo>
                  <a:pt x="2425" y="568"/>
                </a:lnTo>
                <a:lnTo>
                  <a:pt x="2404" y="585"/>
                </a:lnTo>
                <a:lnTo>
                  <a:pt x="2386" y="600"/>
                </a:lnTo>
                <a:lnTo>
                  <a:pt x="2373" y="612"/>
                </a:lnTo>
                <a:lnTo>
                  <a:pt x="2363" y="625"/>
                </a:lnTo>
                <a:lnTo>
                  <a:pt x="2358" y="639"/>
                </a:lnTo>
                <a:lnTo>
                  <a:pt x="2354" y="653"/>
                </a:lnTo>
                <a:lnTo>
                  <a:pt x="2353" y="670"/>
                </a:lnTo>
                <a:lnTo>
                  <a:pt x="2353" y="694"/>
                </a:lnTo>
                <a:lnTo>
                  <a:pt x="2211" y="694"/>
                </a:lnTo>
                <a:lnTo>
                  <a:pt x="2211" y="659"/>
                </a:lnTo>
                <a:lnTo>
                  <a:pt x="2212" y="634"/>
                </a:lnTo>
                <a:lnTo>
                  <a:pt x="2216" y="611"/>
                </a:lnTo>
                <a:lnTo>
                  <a:pt x="2224" y="592"/>
                </a:lnTo>
                <a:lnTo>
                  <a:pt x="2235" y="574"/>
                </a:lnTo>
                <a:lnTo>
                  <a:pt x="2248" y="557"/>
                </a:lnTo>
                <a:lnTo>
                  <a:pt x="2263" y="540"/>
                </a:lnTo>
                <a:lnTo>
                  <a:pt x="2283" y="523"/>
                </a:lnTo>
                <a:lnTo>
                  <a:pt x="2314" y="495"/>
                </a:lnTo>
                <a:lnTo>
                  <a:pt x="2325" y="483"/>
                </a:lnTo>
                <a:lnTo>
                  <a:pt x="2336" y="472"/>
                </a:lnTo>
                <a:lnTo>
                  <a:pt x="2343" y="459"/>
                </a:lnTo>
                <a:lnTo>
                  <a:pt x="2349" y="445"/>
                </a:lnTo>
                <a:lnTo>
                  <a:pt x="2351" y="429"/>
                </a:lnTo>
                <a:lnTo>
                  <a:pt x="2349" y="412"/>
                </a:lnTo>
                <a:lnTo>
                  <a:pt x="2342" y="395"/>
                </a:lnTo>
                <a:lnTo>
                  <a:pt x="2332" y="383"/>
                </a:lnTo>
                <a:lnTo>
                  <a:pt x="2319" y="373"/>
                </a:lnTo>
                <a:lnTo>
                  <a:pt x="2303" y="367"/>
                </a:lnTo>
                <a:lnTo>
                  <a:pt x="2284" y="366"/>
                </a:lnTo>
                <a:lnTo>
                  <a:pt x="2263" y="368"/>
                </a:lnTo>
                <a:lnTo>
                  <a:pt x="2247" y="375"/>
                </a:lnTo>
                <a:lnTo>
                  <a:pt x="2233" y="385"/>
                </a:lnTo>
                <a:lnTo>
                  <a:pt x="2221" y="399"/>
                </a:lnTo>
                <a:lnTo>
                  <a:pt x="2213" y="414"/>
                </a:lnTo>
                <a:lnTo>
                  <a:pt x="2208" y="431"/>
                </a:lnTo>
                <a:lnTo>
                  <a:pt x="2205" y="450"/>
                </a:lnTo>
                <a:lnTo>
                  <a:pt x="2059" y="435"/>
                </a:lnTo>
                <a:lnTo>
                  <a:pt x="2065" y="401"/>
                </a:lnTo>
                <a:lnTo>
                  <a:pt x="2075" y="369"/>
                </a:lnTo>
                <a:lnTo>
                  <a:pt x="2088" y="341"/>
                </a:lnTo>
                <a:lnTo>
                  <a:pt x="2105" y="317"/>
                </a:lnTo>
                <a:lnTo>
                  <a:pt x="2124" y="295"/>
                </a:lnTo>
                <a:lnTo>
                  <a:pt x="2147" y="277"/>
                </a:lnTo>
                <a:lnTo>
                  <a:pt x="2172" y="262"/>
                </a:lnTo>
                <a:lnTo>
                  <a:pt x="2199" y="251"/>
                </a:lnTo>
                <a:lnTo>
                  <a:pt x="2227" y="243"/>
                </a:lnTo>
                <a:lnTo>
                  <a:pt x="2258" y="238"/>
                </a:lnTo>
                <a:lnTo>
                  <a:pt x="2290" y="236"/>
                </a:lnTo>
                <a:close/>
                <a:moveTo>
                  <a:pt x="1761" y="80"/>
                </a:moveTo>
                <a:lnTo>
                  <a:pt x="1732" y="83"/>
                </a:lnTo>
                <a:lnTo>
                  <a:pt x="1705" y="93"/>
                </a:lnTo>
                <a:lnTo>
                  <a:pt x="1681" y="107"/>
                </a:lnTo>
                <a:lnTo>
                  <a:pt x="1661" y="127"/>
                </a:lnTo>
                <a:lnTo>
                  <a:pt x="1647" y="151"/>
                </a:lnTo>
                <a:lnTo>
                  <a:pt x="1637" y="177"/>
                </a:lnTo>
                <a:lnTo>
                  <a:pt x="1634" y="207"/>
                </a:lnTo>
                <a:lnTo>
                  <a:pt x="1634" y="954"/>
                </a:lnTo>
                <a:lnTo>
                  <a:pt x="1637" y="983"/>
                </a:lnTo>
                <a:lnTo>
                  <a:pt x="1647" y="1009"/>
                </a:lnTo>
                <a:lnTo>
                  <a:pt x="1661" y="1033"/>
                </a:lnTo>
                <a:lnTo>
                  <a:pt x="1681" y="1053"/>
                </a:lnTo>
                <a:lnTo>
                  <a:pt x="1705" y="1067"/>
                </a:lnTo>
                <a:lnTo>
                  <a:pt x="1732" y="1077"/>
                </a:lnTo>
                <a:lnTo>
                  <a:pt x="1761" y="1080"/>
                </a:lnTo>
                <a:lnTo>
                  <a:pt x="1962" y="1080"/>
                </a:lnTo>
                <a:lnTo>
                  <a:pt x="1962" y="1080"/>
                </a:lnTo>
                <a:lnTo>
                  <a:pt x="1973" y="1081"/>
                </a:lnTo>
                <a:lnTo>
                  <a:pt x="1983" y="1086"/>
                </a:lnTo>
                <a:lnTo>
                  <a:pt x="1991" y="1092"/>
                </a:lnTo>
                <a:lnTo>
                  <a:pt x="1998" y="1100"/>
                </a:lnTo>
                <a:lnTo>
                  <a:pt x="2002" y="1110"/>
                </a:lnTo>
                <a:lnTo>
                  <a:pt x="2003" y="1121"/>
                </a:lnTo>
                <a:lnTo>
                  <a:pt x="2003" y="1426"/>
                </a:lnTo>
                <a:lnTo>
                  <a:pt x="2338" y="1092"/>
                </a:lnTo>
                <a:lnTo>
                  <a:pt x="2347" y="1086"/>
                </a:lnTo>
                <a:lnTo>
                  <a:pt x="2357" y="1081"/>
                </a:lnTo>
                <a:lnTo>
                  <a:pt x="2366" y="1080"/>
                </a:lnTo>
                <a:lnTo>
                  <a:pt x="2859" y="1080"/>
                </a:lnTo>
                <a:lnTo>
                  <a:pt x="2887" y="1077"/>
                </a:lnTo>
                <a:lnTo>
                  <a:pt x="2915" y="1067"/>
                </a:lnTo>
                <a:lnTo>
                  <a:pt x="2938" y="1053"/>
                </a:lnTo>
                <a:lnTo>
                  <a:pt x="2957" y="1033"/>
                </a:lnTo>
                <a:lnTo>
                  <a:pt x="2973" y="1009"/>
                </a:lnTo>
                <a:lnTo>
                  <a:pt x="2982" y="983"/>
                </a:lnTo>
                <a:lnTo>
                  <a:pt x="2986" y="954"/>
                </a:lnTo>
                <a:lnTo>
                  <a:pt x="2986" y="207"/>
                </a:lnTo>
                <a:lnTo>
                  <a:pt x="2982" y="177"/>
                </a:lnTo>
                <a:lnTo>
                  <a:pt x="2973" y="151"/>
                </a:lnTo>
                <a:lnTo>
                  <a:pt x="2957" y="127"/>
                </a:lnTo>
                <a:lnTo>
                  <a:pt x="2938" y="107"/>
                </a:lnTo>
                <a:lnTo>
                  <a:pt x="2915" y="93"/>
                </a:lnTo>
                <a:lnTo>
                  <a:pt x="2887" y="83"/>
                </a:lnTo>
                <a:lnTo>
                  <a:pt x="2859" y="80"/>
                </a:lnTo>
                <a:lnTo>
                  <a:pt x="1761" y="80"/>
                </a:lnTo>
                <a:close/>
                <a:moveTo>
                  <a:pt x="1761" y="0"/>
                </a:moveTo>
                <a:lnTo>
                  <a:pt x="2859" y="0"/>
                </a:lnTo>
                <a:lnTo>
                  <a:pt x="2896" y="4"/>
                </a:lnTo>
                <a:lnTo>
                  <a:pt x="2931" y="12"/>
                </a:lnTo>
                <a:lnTo>
                  <a:pt x="2963" y="28"/>
                </a:lnTo>
                <a:lnTo>
                  <a:pt x="2992" y="48"/>
                </a:lnTo>
                <a:lnTo>
                  <a:pt x="3017" y="73"/>
                </a:lnTo>
                <a:lnTo>
                  <a:pt x="3037" y="102"/>
                </a:lnTo>
                <a:lnTo>
                  <a:pt x="3053" y="135"/>
                </a:lnTo>
                <a:lnTo>
                  <a:pt x="3063" y="169"/>
                </a:lnTo>
                <a:lnTo>
                  <a:pt x="3066" y="207"/>
                </a:lnTo>
                <a:lnTo>
                  <a:pt x="3066" y="954"/>
                </a:lnTo>
                <a:lnTo>
                  <a:pt x="3063" y="991"/>
                </a:lnTo>
                <a:lnTo>
                  <a:pt x="3053" y="1026"/>
                </a:lnTo>
                <a:lnTo>
                  <a:pt x="3037" y="1059"/>
                </a:lnTo>
                <a:lnTo>
                  <a:pt x="3017" y="1087"/>
                </a:lnTo>
                <a:lnTo>
                  <a:pt x="2992" y="1112"/>
                </a:lnTo>
                <a:lnTo>
                  <a:pt x="2963" y="1133"/>
                </a:lnTo>
                <a:lnTo>
                  <a:pt x="2931" y="1148"/>
                </a:lnTo>
                <a:lnTo>
                  <a:pt x="2896" y="1157"/>
                </a:lnTo>
                <a:lnTo>
                  <a:pt x="2859" y="1160"/>
                </a:lnTo>
                <a:lnTo>
                  <a:pt x="2384" y="1160"/>
                </a:lnTo>
                <a:lnTo>
                  <a:pt x="1991" y="1552"/>
                </a:lnTo>
                <a:lnTo>
                  <a:pt x="1982" y="1557"/>
                </a:lnTo>
                <a:lnTo>
                  <a:pt x="1973" y="1561"/>
                </a:lnTo>
                <a:lnTo>
                  <a:pt x="1962" y="1563"/>
                </a:lnTo>
                <a:lnTo>
                  <a:pt x="1955" y="1563"/>
                </a:lnTo>
                <a:lnTo>
                  <a:pt x="1947" y="1559"/>
                </a:lnTo>
                <a:lnTo>
                  <a:pt x="1937" y="1554"/>
                </a:lnTo>
                <a:lnTo>
                  <a:pt x="1930" y="1545"/>
                </a:lnTo>
                <a:lnTo>
                  <a:pt x="1924" y="1534"/>
                </a:lnTo>
                <a:lnTo>
                  <a:pt x="1923" y="1523"/>
                </a:lnTo>
                <a:lnTo>
                  <a:pt x="1923" y="1160"/>
                </a:lnTo>
                <a:lnTo>
                  <a:pt x="1761" y="1160"/>
                </a:lnTo>
                <a:lnTo>
                  <a:pt x="1724" y="1157"/>
                </a:lnTo>
                <a:lnTo>
                  <a:pt x="1689" y="1148"/>
                </a:lnTo>
                <a:lnTo>
                  <a:pt x="1656" y="1133"/>
                </a:lnTo>
                <a:lnTo>
                  <a:pt x="1628" y="1112"/>
                </a:lnTo>
                <a:lnTo>
                  <a:pt x="1602" y="1087"/>
                </a:lnTo>
                <a:lnTo>
                  <a:pt x="1582" y="1059"/>
                </a:lnTo>
                <a:lnTo>
                  <a:pt x="1566" y="1026"/>
                </a:lnTo>
                <a:lnTo>
                  <a:pt x="1557" y="991"/>
                </a:lnTo>
                <a:lnTo>
                  <a:pt x="1554" y="954"/>
                </a:lnTo>
                <a:lnTo>
                  <a:pt x="1554" y="207"/>
                </a:lnTo>
                <a:lnTo>
                  <a:pt x="1557" y="169"/>
                </a:lnTo>
                <a:lnTo>
                  <a:pt x="1566" y="135"/>
                </a:lnTo>
                <a:lnTo>
                  <a:pt x="1582" y="102"/>
                </a:lnTo>
                <a:lnTo>
                  <a:pt x="1602" y="73"/>
                </a:lnTo>
                <a:lnTo>
                  <a:pt x="1628" y="48"/>
                </a:lnTo>
                <a:lnTo>
                  <a:pt x="1656" y="28"/>
                </a:lnTo>
                <a:lnTo>
                  <a:pt x="1689" y="12"/>
                </a:lnTo>
                <a:lnTo>
                  <a:pt x="1724" y="4"/>
                </a:lnTo>
                <a:lnTo>
                  <a:pt x="1761" y="0"/>
                </a:lnTo>
                <a:close/>
              </a:path>
            </a:pathLst>
          </a:custGeom>
          <a:solidFill>
            <a:srgbClr val="708D1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E01A-968D-465F-963B-373E88E2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531707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107F8-9916-4287-B4B5-AE9C85D75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Simple Regression</a:t>
            </a:r>
          </a:p>
          <a:p>
            <a:pPr lvl="1"/>
            <a:r>
              <a:rPr lang="en-US" sz="1800" dirty="0"/>
              <a:t>Enables prediction of one variable based on the values of another variable</a:t>
            </a:r>
          </a:p>
          <a:p>
            <a:r>
              <a:rPr lang="en-US" sz="1800" dirty="0"/>
              <a:t>Multiple Regression</a:t>
            </a:r>
          </a:p>
          <a:p>
            <a:pPr lvl="1"/>
            <a:r>
              <a:rPr lang="en-US" sz="1800" dirty="0"/>
              <a:t>Enables prediction of one variable based on the values of two or more variables</a:t>
            </a:r>
          </a:p>
          <a:p>
            <a:r>
              <a:rPr lang="en-US" sz="1950" dirty="0"/>
              <a:t>Assumptions</a:t>
            </a:r>
          </a:p>
          <a:p>
            <a:pPr lvl="1"/>
            <a:r>
              <a:rPr lang="en-US" sz="1800" dirty="0"/>
              <a:t>Residuals are Normally Distributed</a:t>
            </a:r>
          </a:p>
          <a:p>
            <a:pPr lvl="1"/>
            <a:r>
              <a:rPr lang="en-US" sz="1800" dirty="0"/>
              <a:t>Homogenous variance across the independent variables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5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-US" dirty="0"/>
              <a:t>Linear Regression Task</a:t>
            </a:r>
            <a:endParaRPr dirty="0"/>
          </a:p>
        </p:txBody>
      </p:sp>
      <p:sp>
        <p:nvSpPr>
          <p:cNvPr id="204" name="Google Shape;204;p6"/>
          <p:cNvSpPr/>
          <p:nvPr/>
        </p:nvSpPr>
        <p:spPr>
          <a:xfrm>
            <a:off x="408721" y="4071366"/>
            <a:ext cx="814102" cy="880110"/>
          </a:xfrm>
          <a:custGeom>
            <a:avLst/>
            <a:gdLst/>
            <a:ahLst/>
            <a:cxnLst/>
            <a:rect l="l" t="t" r="r" b="b"/>
            <a:pathLst>
              <a:path w="5328" h="5760" extrusionOk="0">
                <a:moveTo>
                  <a:pt x="4733" y="3339"/>
                </a:moveTo>
                <a:lnTo>
                  <a:pt x="4676" y="3343"/>
                </a:lnTo>
                <a:lnTo>
                  <a:pt x="4622" y="3355"/>
                </a:lnTo>
                <a:lnTo>
                  <a:pt x="4569" y="3372"/>
                </a:lnTo>
                <a:lnTo>
                  <a:pt x="4569" y="4023"/>
                </a:lnTo>
                <a:lnTo>
                  <a:pt x="4566" y="4097"/>
                </a:lnTo>
                <a:lnTo>
                  <a:pt x="4560" y="4170"/>
                </a:lnTo>
                <a:lnTo>
                  <a:pt x="4616" y="4189"/>
                </a:lnTo>
                <a:lnTo>
                  <a:pt x="4674" y="4201"/>
                </a:lnTo>
                <a:lnTo>
                  <a:pt x="4733" y="4207"/>
                </a:lnTo>
                <a:lnTo>
                  <a:pt x="4796" y="4201"/>
                </a:lnTo>
                <a:lnTo>
                  <a:pt x="4857" y="4187"/>
                </a:lnTo>
                <a:lnTo>
                  <a:pt x="4915" y="4166"/>
                </a:lnTo>
                <a:lnTo>
                  <a:pt x="4969" y="4137"/>
                </a:lnTo>
                <a:lnTo>
                  <a:pt x="5016" y="4100"/>
                </a:lnTo>
                <a:lnTo>
                  <a:pt x="5059" y="4056"/>
                </a:lnTo>
                <a:lnTo>
                  <a:pt x="5096" y="4009"/>
                </a:lnTo>
                <a:lnTo>
                  <a:pt x="5126" y="3955"/>
                </a:lnTo>
                <a:lnTo>
                  <a:pt x="5147" y="3898"/>
                </a:lnTo>
                <a:lnTo>
                  <a:pt x="5161" y="3837"/>
                </a:lnTo>
                <a:lnTo>
                  <a:pt x="5166" y="3772"/>
                </a:lnTo>
                <a:lnTo>
                  <a:pt x="5161" y="3709"/>
                </a:lnTo>
                <a:lnTo>
                  <a:pt x="5147" y="3648"/>
                </a:lnTo>
                <a:lnTo>
                  <a:pt x="5126" y="3590"/>
                </a:lnTo>
                <a:lnTo>
                  <a:pt x="5096" y="3536"/>
                </a:lnTo>
                <a:lnTo>
                  <a:pt x="5059" y="3489"/>
                </a:lnTo>
                <a:lnTo>
                  <a:pt x="5016" y="3446"/>
                </a:lnTo>
                <a:lnTo>
                  <a:pt x="4969" y="3409"/>
                </a:lnTo>
                <a:lnTo>
                  <a:pt x="4915" y="3379"/>
                </a:lnTo>
                <a:lnTo>
                  <a:pt x="4857" y="3358"/>
                </a:lnTo>
                <a:lnTo>
                  <a:pt x="4796" y="3344"/>
                </a:lnTo>
                <a:lnTo>
                  <a:pt x="4733" y="3339"/>
                </a:lnTo>
                <a:close/>
                <a:moveTo>
                  <a:pt x="709" y="3339"/>
                </a:moveTo>
                <a:lnTo>
                  <a:pt x="646" y="3344"/>
                </a:lnTo>
                <a:lnTo>
                  <a:pt x="585" y="3358"/>
                </a:lnTo>
                <a:lnTo>
                  <a:pt x="527" y="3379"/>
                </a:lnTo>
                <a:lnTo>
                  <a:pt x="473" y="3409"/>
                </a:lnTo>
                <a:lnTo>
                  <a:pt x="426" y="3446"/>
                </a:lnTo>
                <a:lnTo>
                  <a:pt x="382" y="3489"/>
                </a:lnTo>
                <a:lnTo>
                  <a:pt x="346" y="3536"/>
                </a:lnTo>
                <a:lnTo>
                  <a:pt x="316" y="3590"/>
                </a:lnTo>
                <a:lnTo>
                  <a:pt x="295" y="3648"/>
                </a:lnTo>
                <a:lnTo>
                  <a:pt x="281" y="3709"/>
                </a:lnTo>
                <a:lnTo>
                  <a:pt x="276" y="3772"/>
                </a:lnTo>
                <a:lnTo>
                  <a:pt x="281" y="3837"/>
                </a:lnTo>
                <a:lnTo>
                  <a:pt x="295" y="3898"/>
                </a:lnTo>
                <a:lnTo>
                  <a:pt x="316" y="3955"/>
                </a:lnTo>
                <a:lnTo>
                  <a:pt x="346" y="4009"/>
                </a:lnTo>
                <a:lnTo>
                  <a:pt x="382" y="4056"/>
                </a:lnTo>
                <a:lnTo>
                  <a:pt x="426" y="4100"/>
                </a:lnTo>
                <a:lnTo>
                  <a:pt x="473" y="4137"/>
                </a:lnTo>
                <a:lnTo>
                  <a:pt x="527" y="4166"/>
                </a:lnTo>
                <a:lnTo>
                  <a:pt x="585" y="4187"/>
                </a:lnTo>
                <a:lnTo>
                  <a:pt x="646" y="4201"/>
                </a:lnTo>
                <a:lnTo>
                  <a:pt x="709" y="4207"/>
                </a:lnTo>
                <a:lnTo>
                  <a:pt x="761" y="4203"/>
                </a:lnTo>
                <a:lnTo>
                  <a:pt x="813" y="4194"/>
                </a:lnTo>
                <a:lnTo>
                  <a:pt x="862" y="4179"/>
                </a:lnTo>
                <a:lnTo>
                  <a:pt x="857" y="4100"/>
                </a:lnTo>
                <a:lnTo>
                  <a:pt x="853" y="4022"/>
                </a:lnTo>
                <a:lnTo>
                  <a:pt x="853" y="3365"/>
                </a:lnTo>
                <a:lnTo>
                  <a:pt x="806" y="3351"/>
                </a:lnTo>
                <a:lnTo>
                  <a:pt x="759" y="3343"/>
                </a:lnTo>
                <a:lnTo>
                  <a:pt x="709" y="3339"/>
                </a:lnTo>
                <a:close/>
                <a:moveTo>
                  <a:pt x="3275" y="3034"/>
                </a:moveTo>
                <a:lnTo>
                  <a:pt x="3317" y="3039"/>
                </a:lnTo>
                <a:lnTo>
                  <a:pt x="3355" y="3051"/>
                </a:lnTo>
                <a:lnTo>
                  <a:pt x="3390" y="3069"/>
                </a:lnTo>
                <a:lnTo>
                  <a:pt x="3421" y="3095"/>
                </a:lnTo>
                <a:lnTo>
                  <a:pt x="3446" y="3126"/>
                </a:lnTo>
                <a:lnTo>
                  <a:pt x="3465" y="3161"/>
                </a:lnTo>
                <a:lnTo>
                  <a:pt x="3477" y="3199"/>
                </a:lnTo>
                <a:lnTo>
                  <a:pt x="3482" y="3241"/>
                </a:lnTo>
                <a:lnTo>
                  <a:pt x="3477" y="3283"/>
                </a:lnTo>
                <a:lnTo>
                  <a:pt x="3465" y="3322"/>
                </a:lnTo>
                <a:lnTo>
                  <a:pt x="3446" y="3357"/>
                </a:lnTo>
                <a:lnTo>
                  <a:pt x="3421" y="3388"/>
                </a:lnTo>
                <a:lnTo>
                  <a:pt x="3390" y="3414"/>
                </a:lnTo>
                <a:lnTo>
                  <a:pt x="3355" y="3433"/>
                </a:lnTo>
                <a:lnTo>
                  <a:pt x="3317" y="3446"/>
                </a:lnTo>
                <a:lnTo>
                  <a:pt x="3275" y="3449"/>
                </a:lnTo>
                <a:lnTo>
                  <a:pt x="3233" y="3446"/>
                </a:lnTo>
                <a:lnTo>
                  <a:pt x="3193" y="3433"/>
                </a:lnTo>
                <a:lnTo>
                  <a:pt x="3158" y="3414"/>
                </a:lnTo>
                <a:lnTo>
                  <a:pt x="3128" y="3388"/>
                </a:lnTo>
                <a:lnTo>
                  <a:pt x="3102" y="3357"/>
                </a:lnTo>
                <a:lnTo>
                  <a:pt x="3083" y="3322"/>
                </a:lnTo>
                <a:lnTo>
                  <a:pt x="3071" y="3283"/>
                </a:lnTo>
                <a:lnTo>
                  <a:pt x="3067" y="3241"/>
                </a:lnTo>
                <a:lnTo>
                  <a:pt x="3071" y="3199"/>
                </a:lnTo>
                <a:lnTo>
                  <a:pt x="3083" y="3161"/>
                </a:lnTo>
                <a:lnTo>
                  <a:pt x="3102" y="3126"/>
                </a:lnTo>
                <a:lnTo>
                  <a:pt x="3128" y="3095"/>
                </a:lnTo>
                <a:lnTo>
                  <a:pt x="3158" y="3069"/>
                </a:lnTo>
                <a:lnTo>
                  <a:pt x="3193" y="3051"/>
                </a:lnTo>
                <a:lnTo>
                  <a:pt x="3233" y="3039"/>
                </a:lnTo>
                <a:lnTo>
                  <a:pt x="3275" y="3034"/>
                </a:lnTo>
                <a:close/>
                <a:moveTo>
                  <a:pt x="2282" y="3034"/>
                </a:moveTo>
                <a:lnTo>
                  <a:pt x="2324" y="3039"/>
                </a:lnTo>
                <a:lnTo>
                  <a:pt x="2364" y="3051"/>
                </a:lnTo>
                <a:lnTo>
                  <a:pt x="2399" y="3069"/>
                </a:lnTo>
                <a:lnTo>
                  <a:pt x="2429" y="3095"/>
                </a:lnTo>
                <a:lnTo>
                  <a:pt x="2455" y="3126"/>
                </a:lnTo>
                <a:lnTo>
                  <a:pt x="2474" y="3161"/>
                </a:lnTo>
                <a:lnTo>
                  <a:pt x="2486" y="3199"/>
                </a:lnTo>
                <a:lnTo>
                  <a:pt x="2490" y="3241"/>
                </a:lnTo>
                <a:lnTo>
                  <a:pt x="2486" y="3283"/>
                </a:lnTo>
                <a:lnTo>
                  <a:pt x="2474" y="3322"/>
                </a:lnTo>
                <a:lnTo>
                  <a:pt x="2455" y="3357"/>
                </a:lnTo>
                <a:lnTo>
                  <a:pt x="2429" y="3388"/>
                </a:lnTo>
                <a:lnTo>
                  <a:pt x="2399" y="3414"/>
                </a:lnTo>
                <a:lnTo>
                  <a:pt x="2364" y="3433"/>
                </a:lnTo>
                <a:lnTo>
                  <a:pt x="2324" y="3446"/>
                </a:lnTo>
                <a:lnTo>
                  <a:pt x="2282" y="3449"/>
                </a:lnTo>
                <a:lnTo>
                  <a:pt x="2240" y="3446"/>
                </a:lnTo>
                <a:lnTo>
                  <a:pt x="2202" y="3433"/>
                </a:lnTo>
                <a:lnTo>
                  <a:pt x="2167" y="3414"/>
                </a:lnTo>
                <a:lnTo>
                  <a:pt x="2136" y="3388"/>
                </a:lnTo>
                <a:lnTo>
                  <a:pt x="2111" y="3357"/>
                </a:lnTo>
                <a:lnTo>
                  <a:pt x="2092" y="3322"/>
                </a:lnTo>
                <a:lnTo>
                  <a:pt x="2080" y="3283"/>
                </a:lnTo>
                <a:lnTo>
                  <a:pt x="2074" y="3241"/>
                </a:lnTo>
                <a:lnTo>
                  <a:pt x="2080" y="3199"/>
                </a:lnTo>
                <a:lnTo>
                  <a:pt x="2092" y="3161"/>
                </a:lnTo>
                <a:lnTo>
                  <a:pt x="2111" y="3126"/>
                </a:lnTo>
                <a:lnTo>
                  <a:pt x="2136" y="3095"/>
                </a:lnTo>
                <a:lnTo>
                  <a:pt x="2167" y="3069"/>
                </a:lnTo>
                <a:lnTo>
                  <a:pt x="2202" y="3051"/>
                </a:lnTo>
                <a:lnTo>
                  <a:pt x="2240" y="3039"/>
                </a:lnTo>
                <a:lnTo>
                  <a:pt x="2282" y="3034"/>
                </a:lnTo>
                <a:close/>
                <a:moveTo>
                  <a:pt x="1125" y="2494"/>
                </a:moveTo>
                <a:lnTo>
                  <a:pt x="1087" y="2578"/>
                </a:lnTo>
                <a:lnTo>
                  <a:pt x="1056" y="2664"/>
                </a:lnTo>
                <a:lnTo>
                  <a:pt x="1035" y="2751"/>
                </a:lnTo>
                <a:lnTo>
                  <a:pt x="1021" y="2842"/>
                </a:lnTo>
                <a:lnTo>
                  <a:pt x="1016" y="2932"/>
                </a:lnTo>
                <a:lnTo>
                  <a:pt x="1016" y="4022"/>
                </a:lnTo>
                <a:lnTo>
                  <a:pt x="1021" y="4151"/>
                </a:lnTo>
                <a:lnTo>
                  <a:pt x="1037" y="4276"/>
                </a:lnTo>
                <a:lnTo>
                  <a:pt x="1063" y="4400"/>
                </a:lnTo>
                <a:lnTo>
                  <a:pt x="1098" y="4519"/>
                </a:lnTo>
                <a:lnTo>
                  <a:pt x="1141" y="4634"/>
                </a:lnTo>
                <a:lnTo>
                  <a:pt x="1192" y="4746"/>
                </a:lnTo>
                <a:lnTo>
                  <a:pt x="1253" y="4851"/>
                </a:lnTo>
                <a:lnTo>
                  <a:pt x="1321" y="4952"/>
                </a:lnTo>
                <a:lnTo>
                  <a:pt x="1396" y="5046"/>
                </a:lnTo>
                <a:lnTo>
                  <a:pt x="1478" y="5135"/>
                </a:lnTo>
                <a:lnTo>
                  <a:pt x="1567" y="5217"/>
                </a:lnTo>
                <a:lnTo>
                  <a:pt x="1661" y="5292"/>
                </a:lnTo>
                <a:lnTo>
                  <a:pt x="1762" y="5360"/>
                </a:lnTo>
                <a:lnTo>
                  <a:pt x="1869" y="5421"/>
                </a:lnTo>
                <a:lnTo>
                  <a:pt x="1979" y="5474"/>
                </a:lnTo>
                <a:lnTo>
                  <a:pt x="2094" y="5517"/>
                </a:lnTo>
                <a:lnTo>
                  <a:pt x="2214" y="5552"/>
                </a:lnTo>
                <a:lnTo>
                  <a:pt x="2336" y="5577"/>
                </a:lnTo>
                <a:lnTo>
                  <a:pt x="2462" y="5592"/>
                </a:lnTo>
                <a:lnTo>
                  <a:pt x="2591" y="5598"/>
                </a:lnTo>
                <a:lnTo>
                  <a:pt x="2833" y="5598"/>
                </a:lnTo>
                <a:lnTo>
                  <a:pt x="2962" y="5592"/>
                </a:lnTo>
                <a:lnTo>
                  <a:pt x="3088" y="5577"/>
                </a:lnTo>
                <a:lnTo>
                  <a:pt x="3210" y="5552"/>
                </a:lnTo>
                <a:lnTo>
                  <a:pt x="3331" y="5517"/>
                </a:lnTo>
                <a:lnTo>
                  <a:pt x="3444" y="5474"/>
                </a:lnTo>
                <a:lnTo>
                  <a:pt x="3556" y="5421"/>
                </a:lnTo>
                <a:lnTo>
                  <a:pt x="3660" y="5362"/>
                </a:lnTo>
                <a:lnTo>
                  <a:pt x="3761" y="5294"/>
                </a:lnTo>
                <a:lnTo>
                  <a:pt x="3856" y="5219"/>
                </a:lnTo>
                <a:lnTo>
                  <a:pt x="3945" y="5135"/>
                </a:lnTo>
                <a:lnTo>
                  <a:pt x="4027" y="5048"/>
                </a:lnTo>
                <a:lnTo>
                  <a:pt x="4102" y="4952"/>
                </a:lnTo>
                <a:lnTo>
                  <a:pt x="4170" y="4852"/>
                </a:lnTo>
                <a:lnTo>
                  <a:pt x="4231" y="4746"/>
                </a:lnTo>
                <a:lnTo>
                  <a:pt x="4283" y="4636"/>
                </a:lnTo>
                <a:lnTo>
                  <a:pt x="4327" y="4521"/>
                </a:lnTo>
                <a:lnTo>
                  <a:pt x="4360" y="4402"/>
                </a:lnTo>
                <a:lnTo>
                  <a:pt x="4386" y="4278"/>
                </a:lnTo>
                <a:lnTo>
                  <a:pt x="4402" y="4152"/>
                </a:lnTo>
                <a:lnTo>
                  <a:pt x="4407" y="4023"/>
                </a:lnTo>
                <a:lnTo>
                  <a:pt x="4407" y="2932"/>
                </a:lnTo>
                <a:lnTo>
                  <a:pt x="4402" y="2845"/>
                </a:lnTo>
                <a:lnTo>
                  <a:pt x="4389" y="2760"/>
                </a:lnTo>
                <a:lnTo>
                  <a:pt x="4370" y="2676"/>
                </a:lnTo>
                <a:lnTo>
                  <a:pt x="4342" y="2594"/>
                </a:lnTo>
                <a:lnTo>
                  <a:pt x="4306" y="2515"/>
                </a:lnTo>
                <a:lnTo>
                  <a:pt x="4084" y="2554"/>
                </a:lnTo>
                <a:lnTo>
                  <a:pt x="3870" y="2587"/>
                </a:lnTo>
                <a:lnTo>
                  <a:pt x="3662" y="2613"/>
                </a:lnTo>
                <a:lnTo>
                  <a:pt x="3461" y="2636"/>
                </a:lnTo>
                <a:lnTo>
                  <a:pt x="3270" y="2653"/>
                </a:lnTo>
                <a:lnTo>
                  <a:pt x="3085" y="2665"/>
                </a:lnTo>
                <a:lnTo>
                  <a:pt x="2907" y="2672"/>
                </a:lnTo>
                <a:lnTo>
                  <a:pt x="2737" y="2678"/>
                </a:lnTo>
                <a:lnTo>
                  <a:pt x="2577" y="2678"/>
                </a:lnTo>
                <a:lnTo>
                  <a:pt x="2423" y="2676"/>
                </a:lnTo>
                <a:lnTo>
                  <a:pt x="2277" y="2671"/>
                </a:lnTo>
                <a:lnTo>
                  <a:pt x="2139" y="2662"/>
                </a:lnTo>
                <a:lnTo>
                  <a:pt x="2010" y="2651"/>
                </a:lnTo>
                <a:lnTo>
                  <a:pt x="1888" y="2639"/>
                </a:lnTo>
                <a:lnTo>
                  <a:pt x="1774" y="2627"/>
                </a:lnTo>
                <a:lnTo>
                  <a:pt x="1670" y="2611"/>
                </a:lnTo>
                <a:lnTo>
                  <a:pt x="1572" y="2595"/>
                </a:lnTo>
                <a:lnTo>
                  <a:pt x="1483" y="2580"/>
                </a:lnTo>
                <a:lnTo>
                  <a:pt x="1403" y="2564"/>
                </a:lnTo>
                <a:lnTo>
                  <a:pt x="1331" y="2548"/>
                </a:lnTo>
                <a:lnTo>
                  <a:pt x="1267" y="2534"/>
                </a:lnTo>
                <a:lnTo>
                  <a:pt x="1211" y="2519"/>
                </a:lnTo>
                <a:lnTo>
                  <a:pt x="1164" y="2506"/>
                </a:lnTo>
                <a:lnTo>
                  <a:pt x="1125" y="2494"/>
                </a:lnTo>
                <a:close/>
                <a:moveTo>
                  <a:pt x="2755" y="222"/>
                </a:moveTo>
                <a:lnTo>
                  <a:pt x="2675" y="248"/>
                </a:lnTo>
                <a:lnTo>
                  <a:pt x="2596" y="278"/>
                </a:lnTo>
                <a:lnTo>
                  <a:pt x="2518" y="307"/>
                </a:lnTo>
                <a:lnTo>
                  <a:pt x="2439" y="339"/>
                </a:lnTo>
                <a:lnTo>
                  <a:pt x="2364" y="372"/>
                </a:lnTo>
                <a:lnTo>
                  <a:pt x="2291" y="405"/>
                </a:lnTo>
                <a:lnTo>
                  <a:pt x="2221" y="438"/>
                </a:lnTo>
                <a:lnTo>
                  <a:pt x="2153" y="471"/>
                </a:lnTo>
                <a:lnTo>
                  <a:pt x="2090" y="503"/>
                </a:lnTo>
                <a:lnTo>
                  <a:pt x="2031" y="534"/>
                </a:lnTo>
                <a:lnTo>
                  <a:pt x="1975" y="564"/>
                </a:lnTo>
                <a:lnTo>
                  <a:pt x="1924" y="590"/>
                </a:lnTo>
                <a:lnTo>
                  <a:pt x="1879" y="616"/>
                </a:lnTo>
                <a:lnTo>
                  <a:pt x="1839" y="639"/>
                </a:lnTo>
                <a:lnTo>
                  <a:pt x="1806" y="658"/>
                </a:lnTo>
                <a:lnTo>
                  <a:pt x="1780" y="674"/>
                </a:lnTo>
                <a:lnTo>
                  <a:pt x="1759" y="686"/>
                </a:lnTo>
                <a:lnTo>
                  <a:pt x="1747" y="693"/>
                </a:lnTo>
                <a:lnTo>
                  <a:pt x="1741" y="696"/>
                </a:lnTo>
                <a:lnTo>
                  <a:pt x="1717" y="707"/>
                </a:lnTo>
                <a:lnTo>
                  <a:pt x="1692" y="709"/>
                </a:lnTo>
                <a:lnTo>
                  <a:pt x="1668" y="703"/>
                </a:lnTo>
                <a:lnTo>
                  <a:pt x="1647" y="689"/>
                </a:lnTo>
                <a:lnTo>
                  <a:pt x="1630" y="670"/>
                </a:lnTo>
                <a:lnTo>
                  <a:pt x="1591" y="604"/>
                </a:lnTo>
                <a:lnTo>
                  <a:pt x="1563" y="541"/>
                </a:lnTo>
                <a:lnTo>
                  <a:pt x="1544" y="482"/>
                </a:lnTo>
                <a:lnTo>
                  <a:pt x="1530" y="428"/>
                </a:lnTo>
                <a:lnTo>
                  <a:pt x="1474" y="494"/>
                </a:lnTo>
                <a:lnTo>
                  <a:pt x="1422" y="564"/>
                </a:lnTo>
                <a:lnTo>
                  <a:pt x="1371" y="634"/>
                </a:lnTo>
                <a:lnTo>
                  <a:pt x="1323" y="702"/>
                </a:lnTo>
                <a:lnTo>
                  <a:pt x="1276" y="771"/>
                </a:lnTo>
                <a:lnTo>
                  <a:pt x="1232" y="838"/>
                </a:lnTo>
                <a:lnTo>
                  <a:pt x="1192" y="904"/>
                </a:lnTo>
                <a:lnTo>
                  <a:pt x="1153" y="967"/>
                </a:lnTo>
                <a:lnTo>
                  <a:pt x="1118" y="1028"/>
                </a:lnTo>
                <a:lnTo>
                  <a:pt x="1085" y="1084"/>
                </a:lnTo>
                <a:lnTo>
                  <a:pt x="1057" y="1136"/>
                </a:lnTo>
                <a:lnTo>
                  <a:pt x="1031" y="1183"/>
                </a:lnTo>
                <a:lnTo>
                  <a:pt x="1009" y="1225"/>
                </a:lnTo>
                <a:lnTo>
                  <a:pt x="991" y="1262"/>
                </a:lnTo>
                <a:lnTo>
                  <a:pt x="975" y="1290"/>
                </a:lnTo>
                <a:lnTo>
                  <a:pt x="965" y="1313"/>
                </a:lnTo>
                <a:lnTo>
                  <a:pt x="958" y="1327"/>
                </a:lnTo>
                <a:lnTo>
                  <a:pt x="956" y="1332"/>
                </a:lnTo>
                <a:lnTo>
                  <a:pt x="941" y="1353"/>
                </a:lnTo>
                <a:lnTo>
                  <a:pt x="921" y="1368"/>
                </a:lnTo>
                <a:lnTo>
                  <a:pt x="895" y="1377"/>
                </a:lnTo>
                <a:lnTo>
                  <a:pt x="869" y="1377"/>
                </a:lnTo>
                <a:lnTo>
                  <a:pt x="845" y="1368"/>
                </a:lnTo>
                <a:lnTo>
                  <a:pt x="824" y="1353"/>
                </a:lnTo>
                <a:lnTo>
                  <a:pt x="588" y="1108"/>
                </a:lnTo>
                <a:lnTo>
                  <a:pt x="569" y="1194"/>
                </a:lnTo>
                <a:lnTo>
                  <a:pt x="553" y="1281"/>
                </a:lnTo>
                <a:lnTo>
                  <a:pt x="539" y="1370"/>
                </a:lnTo>
                <a:lnTo>
                  <a:pt x="531" y="1457"/>
                </a:lnTo>
                <a:lnTo>
                  <a:pt x="522" y="1543"/>
                </a:lnTo>
                <a:lnTo>
                  <a:pt x="517" y="1627"/>
                </a:lnTo>
                <a:lnTo>
                  <a:pt x="511" y="1707"/>
                </a:lnTo>
                <a:lnTo>
                  <a:pt x="510" y="1784"/>
                </a:lnTo>
                <a:lnTo>
                  <a:pt x="508" y="1857"/>
                </a:lnTo>
                <a:lnTo>
                  <a:pt x="508" y="1923"/>
                </a:lnTo>
                <a:lnTo>
                  <a:pt x="508" y="1985"/>
                </a:lnTo>
                <a:lnTo>
                  <a:pt x="510" y="2039"/>
                </a:lnTo>
                <a:lnTo>
                  <a:pt x="511" y="2084"/>
                </a:lnTo>
                <a:lnTo>
                  <a:pt x="513" y="2122"/>
                </a:lnTo>
                <a:lnTo>
                  <a:pt x="515" y="2150"/>
                </a:lnTo>
                <a:lnTo>
                  <a:pt x="517" y="2168"/>
                </a:lnTo>
                <a:lnTo>
                  <a:pt x="517" y="2175"/>
                </a:lnTo>
                <a:lnTo>
                  <a:pt x="515" y="2199"/>
                </a:lnTo>
                <a:lnTo>
                  <a:pt x="506" y="2224"/>
                </a:lnTo>
                <a:lnTo>
                  <a:pt x="490" y="2243"/>
                </a:lnTo>
                <a:lnTo>
                  <a:pt x="468" y="2255"/>
                </a:lnTo>
                <a:lnTo>
                  <a:pt x="445" y="2262"/>
                </a:lnTo>
                <a:lnTo>
                  <a:pt x="419" y="2262"/>
                </a:lnTo>
                <a:lnTo>
                  <a:pt x="346" y="2243"/>
                </a:lnTo>
                <a:lnTo>
                  <a:pt x="283" y="2222"/>
                </a:lnTo>
                <a:lnTo>
                  <a:pt x="227" y="2199"/>
                </a:lnTo>
                <a:lnTo>
                  <a:pt x="178" y="2173"/>
                </a:lnTo>
                <a:lnTo>
                  <a:pt x="190" y="2262"/>
                </a:lnTo>
                <a:lnTo>
                  <a:pt x="208" y="2353"/>
                </a:lnTo>
                <a:lnTo>
                  <a:pt x="225" y="2444"/>
                </a:lnTo>
                <a:lnTo>
                  <a:pt x="246" y="2534"/>
                </a:lnTo>
                <a:lnTo>
                  <a:pt x="269" y="2623"/>
                </a:lnTo>
                <a:lnTo>
                  <a:pt x="293" y="2711"/>
                </a:lnTo>
                <a:lnTo>
                  <a:pt x="318" y="2794"/>
                </a:lnTo>
                <a:lnTo>
                  <a:pt x="340" y="2875"/>
                </a:lnTo>
                <a:lnTo>
                  <a:pt x="365" y="2952"/>
                </a:lnTo>
                <a:lnTo>
                  <a:pt x="389" y="3021"/>
                </a:lnTo>
                <a:lnTo>
                  <a:pt x="410" y="3084"/>
                </a:lnTo>
                <a:lnTo>
                  <a:pt x="431" y="3142"/>
                </a:lnTo>
                <a:lnTo>
                  <a:pt x="449" y="3191"/>
                </a:lnTo>
                <a:lnTo>
                  <a:pt x="463" y="3231"/>
                </a:lnTo>
                <a:lnTo>
                  <a:pt x="522" y="3208"/>
                </a:lnTo>
                <a:lnTo>
                  <a:pt x="581" y="3191"/>
                </a:lnTo>
                <a:lnTo>
                  <a:pt x="644" y="3180"/>
                </a:lnTo>
                <a:lnTo>
                  <a:pt x="709" y="3177"/>
                </a:lnTo>
                <a:lnTo>
                  <a:pt x="782" y="3182"/>
                </a:lnTo>
                <a:lnTo>
                  <a:pt x="853" y="3196"/>
                </a:lnTo>
                <a:lnTo>
                  <a:pt x="853" y="2932"/>
                </a:lnTo>
                <a:lnTo>
                  <a:pt x="859" y="2836"/>
                </a:lnTo>
                <a:lnTo>
                  <a:pt x="871" y="2744"/>
                </a:lnTo>
                <a:lnTo>
                  <a:pt x="890" y="2651"/>
                </a:lnTo>
                <a:lnTo>
                  <a:pt x="920" y="2562"/>
                </a:lnTo>
                <a:lnTo>
                  <a:pt x="955" y="2475"/>
                </a:lnTo>
                <a:lnTo>
                  <a:pt x="998" y="2390"/>
                </a:lnTo>
                <a:lnTo>
                  <a:pt x="1003" y="2383"/>
                </a:lnTo>
                <a:lnTo>
                  <a:pt x="1010" y="2374"/>
                </a:lnTo>
                <a:lnTo>
                  <a:pt x="1012" y="2369"/>
                </a:lnTo>
                <a:lnTo>
                  <a:pt x="1024" y="2346"/>
                </a:lnTo>
                <a:lnTo>
                  <a:pt x="1043" y="2330"/>
                </a:lnTo>
                <a:lnTo>
                  <a:pt x="1066" y="2320"/>
                </a:lnTo>
                <a:lnTo>
                  <a:pt x="1091" y="2316"/>
                </a:lnTo>
                <a:lnTo>
                  <a:pt x="1117" y="2321"/>
                </a:lnTo>
                <a:lnTo>
                  <a:pt x="1122" y="2323"/>
                </a:lnTo>
                <a:lnTo>
                  <a:pt x="1138" y="2328"/>
                </a:lnTo>
                <a:lnTo>
                  <a:pt x="1162" y="2335"/>
                </a:lnTo>
                <a:lnTo>
                  <a:pt x="1195" y="2346"/>
                </a:lnTo>
                <a:lnTo>
                  <a:pt x="1237" y="2356"/>
                </a:lnTo>
                <a:lnTo>
                  <a:pt x="1289" y="2370"/>
                </a:lnTo>
                <a:lnTo>
                  <a:pt x="1351" y="2384"/>
                </a:lnTo>
                <a:lnTo>
                  <a:pt x="1419" y="2400"/>
                </a:lnTo>
                <a:lnTo>
                  <a:pt x="1497" y="2416"/>
                </a:lnTo>
                <a:lnTo>
                  <a:pt x="1584" y="2431"/>
                </a:lnTo>
                <a:lnTo>
                  <a:pt x="1678" y="2445"/>
                </a:lnTo>
                <a:lnTo>
                  <a:pt x="1783" y="2461"/>
                </a:lnTo>
                <a:lnTo>
                  <a:pt x="1895" y="2473"/>
                </a:lnTo>
                <a:lnTo>
                  <a:pt x="2015" y="2486"/>
                </a:lnTo>
                <a:lnTo>
                  <a:pt x="2144" y="2496"/>
                </a:lnTo>
                <a:lnTo>
                  <a:pt x="2282" y="2505"/>
                </a:lnTo>
                <a:lnTo>
                  <a:pt x="2427" y="2510"/>
                </a:lnTo>
                <a:lnTo>
                  <a:pt x="2580" y="2513"/>
                </a:lnTo>
                <a:lnTo>
                  <a:pt x="2743" y="2512"/>
                </a:lnTo>
                <a:lnTo>
                  <a:pt x="2912" y="2508"/>
                </a:lnTo>
                <a:lnTo>
                  <a:pt x="3088" y="2499"/>
                </a:lnTo>
                <a:lnTo>
                  <a:pt x="3273" y="2487"/>
                </a:lnTo>
                <a:lnTo>
                  <a:pt x="3467" y="2472"/>
                </a:lnTo>
                <a:lnTo>
                  <a:pt x="3666" y="2449"/>
                </a:lnTo>
                <a:lnTo>
                  <a:pt x="3873" y="2421"/>
                </a:lnTo>
                <a:lnTo>
                  <a:pt x="4089" y="2388"/>
                </a:lnTo>
                <a:lnTo>
                  <a:pt x="4311" y="2348"/>
                </a:lnTo>
                <a:lnTo>
                  <a:pt x="4325" y="2346"/>
                </a:lnTo>
                <a:lnTo>
                  <a:pt x="4349" y="2346"/>
                </a:lnTo>
                <a:lnTo>
                  <a:pt x="4372" y="2348"/>
                </a:lnTo>
                <a:lnTo>
                  <a:pt x="4391" y="2356"/>
                </a:lnTo>
                <a:lnTo>
                  <a:pt x="4409" y="2369"/>
                </a:lnTo>
                <a:lnTo>
                  <a:pt x="4423" y="2386"/>
                </a:lnTo>
                <a:lnTo>
                  <a:pt x="4466" y="2472"/>
                </a:lnTo>
                <a:lnTo>
                  <a:pt x="4503" y="2559"/>
                </a:lnTo>
                <a:lnTo>
                  <a:pt x="4531" y="2650"/>
                </a:lnTo>
                <a:lnTo>
                  <a:pt x="4552" y="2742"/>
                </a:lnTo>
                <a:lnTo>
                  <a:pt x="4564" y="2836"/>
                </a:lnTo>
                <a:lnTo>
                  <a:pt x="4569" y="2932"/>
                </a:lnTo>
                <a:lnTo>
                  <a:pt x="4569" y="2945"/>
                </a:lnTo>
                <a:lnTo>
                  <a:pt x="4588" y="2878"/>
                </a:lnTo>
                <a:lnTo>
                  <a:pt x="4611" y="2817"/>
                </a:lnTo>
                <a:lnTo>
                  <a:pt x="4634" y="2761"/>
                </a:lnTo>
                <a:lnTo>
                  <a:pt x="4658" y="2709"/>
                </a:lnTo>
                <a:lnTo>
                  <a:pt x="4681" y="2662"/>
                </a:lnTo>
                <a:lnTo>
                  <a:pt x="4702" y="2622"/>
                </a:lnTo>
                <a:lnTo>
                  <a:pt x="4723" y="2587"/>
                </a:lnTo>
                <a:lnTo>
                  <a:pt x="4740" y="2559"/>
                </a:lnTo>
                <a:lnTo>
                  <a:pt x="4752" y="2536"/>
                </a:lnTo>
                <a:lnTo>
                  <a:pt x="4763" y="2522"/>
                </a:lnTo>
                <a:lnTo>
                  <a:pt x="4766" y="2517"/>
                </a:lnTo>
                <a:lnTo>
                  <a:pt x="4784" y="2498"/>
                </a:lnTo>
                <a:lnTo>
                  <a:pt x="4806" y="2487"/>
                </a:lnTo>
                <a:lnTo>
                  <a:pt x="4831" y="2482"/>
                </a:lnTo>
                <a:lnTo>
                  <a:pt x="4892" y="2484"/>
                </a:lnTo>
                <a:lnTo>
                  <a:pt x="4949" y="2489"/>
                </a:lnTo>
                <a:lnTo>
                  <a:pt x="5000" y="2496"/>
                </a:lnTo>
                <a:lnTo>
                  <a:pt x="5047" y="2508"/>
                </a:lnTo>
                <a:lnTo>
                  <a:pt x="5091" y="2522"/>
                </a:lnTo>
                <a:lnTo>
                  <a:pt x="5063" y="2444"/>
                </a:lnTo>
                <a:lnTo>
                  <a:pt x="5031" y="2367"/>
                </a:lnTo>
                <a:lnTo>
                  <a:pt x="5000" y="2292"/>
                </a:lnTo>
                <a:lnTo>
                  <a:pt x="4967" y="2217"/>
                </a:lnTo>
                <a:lnTo>
                  <a:pt x="4932" y="2145"/>
                </a:lnTo>
                <a:lnTo>
                  <a:pt x="4897" y="2075"/>
                </a:lnTo>
                <a:lnTo>
                  <a:pt x="4864" y="2009"/>
                </a:lnTo>
                <a:lnTo>
                  <a:pt x="4829" y="1944"/>
                </a:lnTo>
                <a:lnTo>
                  <a:pt x="4796" y="1885"/>
                </a:lnTo>
                <a:lnTo>
                  <a:pt x="4765" y="1829"/>
                </a:lnTo>
                <a:lnTo>
                  <a:pt x="4733" y="1777"/>
                </a:lnTo>
                <a:lnTo>
                  <a:pt x="4705" y="1730"/>
                </a:lnTo>
                <a:lnTo>
                  <a:pt x="4679" y="1688"/>
                </a:lnTo>
                <a:lnTo>
                  <a:pt x="4656" y="1649"/>
                </a:lnTo>
                <a:lnTo>
                  <a:pt x="4635" y="1620"/>
                </a:lnTo>
                <a:lnTo>
                  <a:pt x="4620" y="1594"/>
                </a:lnTo>
                <a:lnTo>
                  <a:pt x="4608" y="1574"/>
                </a:lnTo>
                <a:lnTo>
                  <a:pt x="4599" y="1564"/>
                </a:lnTo>
                <a:lnTo>
                  <a:pt x="4597" y="1559"/>
                </a:lnTo>
                <a:lnTo>
                  <a:pt x="4587" y="1538"/>
                </a:lnTo>
                <a:lnTo>
                  <a:pt x="4581" y="1517"/>
                </a:lnTo>
                <a:lnTo>
                  <a:pt x="4585" y="1494"/>
                </a:lnTo>
                <a:lnTo>
                  <a:pt x="4592" y="1473"/>
                </a:lnTo>
                <a:lnTo>
                  <a:pt x="4606" y="1454"/>
                </a:lnTo>
                <a:lnTo>
                  <a:pt x="4663" y="1403"/>
                </a:lnTo>
                <a:lnTo>
                  <a:pt x="4719" y="1361"/>
                </a:lnTo>
                <a:lnTo>
                  <a:pt x="4773" y="1328"/>
                </a:lnTo>
                <a:lnTo>
                  <a:pt x="4826" y="1304"/>
                </a:lnTo>
                <a:lnTo>
                  <a:pt x="4747" y="1262"/>
                </a:lnTo>
                <a:lnTo>
                  <a:pt x="4669" y="1224"/>
                </a:lnTo>
                <a:lnTo>
                  <a:pt x="4590" y="1185"/>
                </a:lnTo>
                <a:lnTo>
                  <a:pt x="4512" y="1150"/>
                </a:lnTo>
                <a:lnTo>
                  <a:pt x="4435" y="1117"/>
                </a:lnTo>
                <a:lnTo>
                  <a:pt x="4360" y="1086"/>
                </a:lnTo>
                <a:lnTo>
                  <a:pt x="4288" y="1056"/>
                </a:lnTo>
                <a:lnTo>
                  <a:pt x="4219" y="1030"/>
                </a:lnTo>
                <a:lnTo>
                  <a:pt x="4152" y="1005"/>
                </a:lnTo>
                <a:lnTo>
                  <a:pt x="4091" y="983"/>
                </a:lnTo>
                <a:lnTo>
                  <a:pt x="4034" y="962"/>
                </a:lnTo>
                <a:lnTo>
                  <a:pt x="3981" y="944"/>
                </a:lnTo>
                <a:lnTo>
                  <a:pt x="3938" y="930"/>
                </a:lnTo>
                <a:lnTo>
                  <a:pt x="3898" y="916"/>
                </a:lnTo>
                <a:lnTo>
                  <a:pt x="3866" y="908"/>
                </a:lnTo>
                <a:lnTo>
                  <a:pt x="3843" y="901"/>
                </a:lnTo>
                <a:lnTo>
                  <a:pt x="3828" y="895"/>
                </a:lnTo>
                <a:lnTo>
                  <a:pt x="3823" y="894"/>
                </a:lnTo>
                <a:lnTo>
                  <a:pt x="3802" y="885"/>
                </a:lnTo>
                <a:lnTo>
                  <a:pt x="3784" y="869"/>
                </a:lnTo>
                <a:lnTo>
                  <a:pt x="3770" y="848"/>
                </a:lnTo>
                <a:lnTo>
                  <a:pt x="3765" y="826"/>
                </a:lnTo>
                <a:lnTo>
                  <a:pt x="3765" y="801"/>
                </a:lnTo>
                <a:lnTo>
                  <a:pt x="3772" y="778"/>
                </a:lnTo>
                <a:lnTo>
                  <a:pt x="3810" y="712"/>
                </a:lnTo>
                <a:lnTo>
                  <a:pt x="3849" y="656"/>
                </a:lnTo>
                <a:lnTo>
                  <a:pt x="3889" y="609"/>
                </a:lnTo>
                <a:lnTo>
                  <a:pt x="3927" y="569"/>
                </a:lnTo>
                <a:lnTo>
                  <a:pt x="3835" y="557"/>
                </a:lnTo>
                <a:lnTo>
                  <a:pt x="3741" y="548"/>
                </a:lnTo>
                <a:lnTo>
                  <a:pt x="3646" y="541"/>
                </a:lnTo>
                <a:lnTo>
                  <a:pt x="3552" y="536"/>
                </a:lnTo>
                <a:lnTo>
                  <a:pt x="3461" y="532"/>
                </a:lnTo>
                <a:lnTo>
                  <a:pt x="3372" y="532"/>
                </a:lnTo>
                <a:lnTo>
                  <a:pt x="3289" y="532"/>
                </a:lnTo>
                <a:lnTo>
                  <a:pt x="3207" y="534"/>
                </a:lnTo>
                <a:lnTo>
                  <a:pt x="3132" y="538"/>
                </a:lnTo>
                <a:lnTo>
                  <a:pt x="3062" y="541"/>
                </a:lnTo>
                <a:lnTo>
                  <a:pt x="2997" y="545"/>
                </a:lnTo>
                <a:lnTo>
                  <a:pt x="2942" y="548"/>
                </a:lnTo>
                <a:lnTo>
                  <a:pt x="2894" y="553"/>
                </a:lnTo>
                <a:lnTo>
                  <a:pt x="2856" y="557"/>
                </a:lnTo>
                <a:lnTo>
                  <a:pt x="2826" y="559"/>
                </a:lnTo>
                <a:lnTo>
                  <a:pt x="2807" y="560"/>
                </a:lnTo>
                <a:lnTo>
                  <a:pt x="2800" y="562"/>
                </a:lnTo>
                <a:lnTo>
                  <a:pt x="2778" y="562"/>
                </a:lnTo>
                <a:lnTo>
                  <a:pt x="2757" y="555"/>
                </a:lnTo>
                <a:lnTo>
                  <a:pt x="2737" y="541"/>
                </a:lnTo>
                <a:lnTo>
                  <a:pt x="2722" y="524"/>
                </a:lnTo>
                <a:lnTo>
                  <a:pt x="2713" y="503"/>
                </a:lnTo>
                <a:lnTo>
                  <a:pt x="2710" y="480"/>
                </a:lnTo>
                <a:lnTo>
                  <a:pt x="2711" y="419"/>
                </a:lnTo>
                <a:lnTo>
                  <a:pt x="2718" y="363"/>
                </a:lnTo>
                <a:lnTo>
                  <a:pt x="2729" y="311"/>
                </a:lnTo>
                <a:lnTo>
                  <a:pt x="2741" y="264"/>
                </a:lnTo>
                <a:lnTo>
                  <a:pt x="2755" y="222"/>
                </a:lnTo>
                <a:close/>
                <a:moveTo>
                  <a:pt x="2971" y="0"/>
                </a:moveTo>
                <a:lnTo>
                  <a:pt x="2994" y="5"/>
                </a:lnTo>
                <a:lnTo>
                  <a:pt x="3015" y="17"/>
                </a:lnTo>
                <a:lnTo>
                  <a:pt x="3031" y="33"/>
                </a:lnTo>
                <a:lnTo>
                  <a:pt x="3043" y="54"/>
                </a:lnTo>
                <a:lnTo>
                  <a:pt x="3046" y="79"/>
                </a:lnTo>
                <a:lnTo>
                  <a:pt x="3044" y="101"/>
                </a:lnTo>
                <a:lnTo>
                  <a:pt x="3036" y="122"/>
                </a:lnTo>
                <a:lnTo>
                  <a:pt x="3020" y="141"/>
                </a:lnTo>
                <a:lnTo>
                  <a:pt x="3001" y="154"/>
                </a:lnTo>
                <a:lnTo>
                  <a:pt x="2997" y="157"/>
                </a:lnTo>
                <a:lnTo>
                  <a:pt x="2989" y="162"/>
                </a:lnTo>
                <a:lnTo>
                  <a:pt x="2978" y="173"/>
                </a:lnTo>
                <a:lnTo>
                  <a:pt x="2964" y="187"/>
                </a:lnTo>
                <a:lnTo>
                  <a:pt x="2949" y="206"/>
                </a:lnTo>
                <a:lnTo>
                  <a:pt x="2931" y="230"/>
                </a:lnTo>
                <a:lnTo>
                  <a:pt x="2915" y="260"/>
                </a:lnTo>
                <a:lnTo>
                  <a:pt x="2900" y="297"/>
                </a:lnTo>
                <a:lnTo>
                  <a:pt x="2887" y="340"/>
                </a:lnTo>
                <a:lnTo>
                  <a:pt x="2879" y="391"/>
                </a:lnTo>
                <a:lnTo>
                  <a:pt x="2938" y="386"/>
                </a:lnTo>
                <a:lnTo>
                  <a:pt x="3011" y="381"/>
                </a:lnTo>
                <a:lnTo>
                  <a:pt x="3093" y="375"/>
                </a:lnTo>
                <a:lnTo>
                  <a:pt x="3186" y="372"/>
                </a:lnTo>
                <a:lnTo>
                  <a:pt x="3285" y="370"/>
                </a:lnTo>
                <a:lnTo>
                  <a:pt x="3390" y="368"/>
                </a:lnTo>
                <a:lnTo>
                  <a:pt x="3502" y="372"/>
                </a:lnTo>
                <a:lnTo>
                  <a:pt x="3617" y="375"/>
                </a:lnTo>
                <a:lnTo>
                  <a:pt x="3734" y="384"/>
                </a:lnTo>
                <a:lnTo>
                  <a:pt x="3852" y="394"/>
                </a:lnTo>
                <a:lnTo>
                  <a:pt x="3969" y="410"/>
                </a:lnTo>
                <a:lnTo>
                  <a:pt x="4086" y="431"/>
                </a:lnTo>
                <a:lnTo>
                  <a:pt x="4199" y="457"/>
                </a:lnTo>
                <a:lnTo>
                  <a:pt x="4222" y="466"/>
                </a:lnTo>
                <a:lnTo>
                  <a:pt x="4239" y="482"/>
                </a:lnTo>
                <a:lnTo>
                  <a:pt x="4252" y="501"/>
                </a:lnTo>
                <a:lnTo>
                  <a:pt x="4259" y="522"/>
                </a:lnTo>
                <a:lnTo>
                  <a:pt x="4260" y="546"/>
                </a:lnTo>
                <a:lnTo>
                  <a:pt x="4253" y="569"/>
                </a:lnTo>
                <a:lnTo>
                  <a:pt x="4241" y="588"/>
                </a:lnTo>
                <a:lnTo>
                  <a:pt x="4224" y="604"/>
                </a:lnTo>
                <a:lnTo>
                  <a:pt x="4203" y="613"/>
                </a:lnTo>
                <a:lnTo>
                  <a:pt x="4178" y="616"/>
                </a:lnTo>
                <a:lnTo>
                  <a:pt x="4178" y="616"/>
                </a:lnTo>
                <a:lnTo>
                  <a:pt x="4173" y="618"/>
                </a:lnTo>
                <a:lnTo>
                  <a:pt x="4159" y="620"/>
                </a:lnTo>
                <a:lnTo>
                  <a:pt x="4137" y="627"/>
                </a:lnTo>
                <a:lnTo>
                  <a:pt x="4110" y="639"/>
                </a:lnTo>
                <a:lnTo>
                  <a:pt x="4079" y="656"/>
                </a:lnTo>
                <a:lnTo>
                  <a:pt x="4042" y="684"/>
                </a:lnTo>
                <a:lnTo>
                  <a:pt x="4006" y="721"/>
                </a:lnTo>
                <a:lnTo>
                  <a:pt x="3967" y="768"/>
                </a:lnTo>
                <a:lnTo>
                  <a:pt x="4018" y="785"/>
                </a:lnTo>
                <a:lnTo>
                  <a:pt x="4077" y="805"/>
                </a:lnTo>
                <a:lnTo>
                  <a:pt x="4145" y="829"/>
                </a:lnTo>
                <a:lnTo>
                  <a:pt x="4219" y="855"/>
                </a:lnTo>
                <a:lnTo>
                  <a:pt x="4297" y="885"/>
                </a:lnTo>
                <a:lnTo>
                  <a:pt x="4381" y="918"/>
                </a:lnTo>
                <a:lnTo>
                  <a:pt x="4470" y="955"/>
                </a:lnTo>
                <a:lnTo>
                  <a:pt x="4560" y="993"/>
                </a:lnTo>
                <a:lnTo>
                  <a:pt x="4653" y="1035"/>
                </a:lnTo>
                <a:lnTo>
                  <a:pt x="4747" y="1080"/>
                </a:lnTo>
                <a:lnTo>
                  <a:pt x="4841" y="1128"/>
                </a:lnTo>
                <a:lnTo>
                  <a:pt x="4934" y="1178"/>
                </a:lnTo>
                <a:lnTo>
                  <a:pt x="5024" y="1232"/>
                </a:lnTo>
                <a:lnTo>
                  <a:pt x="5113" y="1288"/>
                </a:lnTo>
                <a:lnTo>
                  <a:pt x="5133" y="1304"/>
                </a:lnTo>
                <a:lnTo>
                  <a:pt x="5145" y="1323"/>
                </a:lnTo>
                <a:lnTo>
                  <a:pt x="5150" y="1346"/>
                </a:lnTo>
                <a:lnTo>
                  <a:pt x="5150" y="1368"/>
                </a:lnTo>
                <a:lnTo>
                  <a:pt x="5143" y="1391"/>
                </a:lnTo>
                <a:lnTo>
                  <a:pt x="5129" y="1410"/>
                </a:lnTo>
                <a:lnTo>
                  <a:pt x="5110" y="1426"/>
                </a:lnTo>
                <a:lnTo>
                  <a:pt x="5089" y="1435"/>
                </a:lnTo>
                <a:lnTo>
                  <a:pt x="5066" y="1437"/>
                </a:lnTo>
                <a:lnTo>
                  <a:pt x="5042" y="1431"/>
                </a:lnTo>
                <a:lnTo>
                  <a:pt x="5038" y="1431"/>
                </a:lnTo>
                <a:lnTo>
                  <a:pt x="5028" y="1430"/>
                </a:lnTo>
                <a:lnTo>
                  <a:pt x="5012" y="1428"/>
                </a:lnTo>
                <a:lnTo>
                  <a:pt x="4990" y="1428"/>
                </a:lnTo>
                <a:lnTo>
                  <a:pt x="4963" y="1431"/>
                </a:lnTo>
                <a:lnTo>
                  <a:pt x="4932" y="1438"/>
                </a:lnTo>
                <a:lnTo>
                  <a:pt x="4897" y="1449"/>
                </a:lnTo>
                <a:lnTo>
                  <a:pt x="4859" y="1468"/>
                </a:lnTo>
                <a:lnTo>
                  <a:pt x="4815" y="1492"/>
                </a:lnTo>
                <a:lnTo>
                  <a:pt x="4770" y="1526"/>
                </a:lnTo>
                <a:lnTo>
                  <a:pt x="4792" y="1562"/>
                </a:lnTo>
                <a:lnTo>
                  <a:pt x="4820" y="1606"/>
                </a:lnTo>
                <a:lnTo>
                  <a:pt x="4852" y="1656"/>
                </a:lnTo>
                <a:lnTo>
                  <a:pt x="4885" y="1712"/>
                </a:lnTo>
                <a:lnTo>
                  <a:pt x="4922" y="1775"/>
                </a:lnTo>
                <a:lnTo>
                  <a:pt x="4960" y="1845"/>
                </a:lnTo>
                <a:lnTo>
                  <a:pt x="5000" y="1917"/>
                </a:lnTo>
                <a:lnTo>
                  <a:pt x="5040" y="1995"/>
                </a:lnTo>
                <a:lnTo>
                  <a:pt x="5080" y="2075"/>
                </a:lnTo>
                <a:lnTo>
                  <a:pt x="5120" y="2161"/>
                </a:lnTo>
                <a:lnTo>
                  <a:pt x="5159" y="2248"/>
                </a:lnTo>
                <a:lnTo>
                  <a:pt x="5195" y="2337"/>
                </a:lnTo>
                <a:lnTo>
                  <a:pt x="5230" y="2430"/>
                </a:lnTo>
                <a:lnTo>
                  <a:pt x="5262" y="2522"/>
                </a:lnTo>
                <a:lnTo>
                  <a:pt x="5291" y="2616"/>
                </a:lnTo>
                <a:lnTo>
                  <a:pt x="5316" y="2711"/>
                </a:lnTo>
                <a:lnTo>
                  <a:pt x="5318" y="2733"/>
                </a:lnTo>
                <a:lnTo>
                  <a:pt x="5312" y="2756"/>
                </a:lnTo>
                <a:lnTo>
                  <a:pt x="5302" y="2777"/>
                </a:lnTo>
                <a:lnTo>
                  <a:pt x="5286" y="2794"/>
                </a:lnTo>
                <a:lnTo>
                  <a:pt x="5265" y="2805"/>
                </a:lnTo>
                <a:lnTo>
                  <a:pt x="5241" y="2810"/>
                </a:lnTo>
                <a:lnTo>
                  <a:pt x="5218" y="2808"/>
                </a:lnTo>
                <a:lnTo>
                  <a:pt x="5197" y="2800"/>
                </a:lnTo>
                <a:lnTo>
                  <a:pt x="5178" y="2786"/>
                </a:lnTo>
                <a:lnTo>
                  <a:pt x="5164" y="2767"/>
                </a:lnTo>
                <a:lnTo>
                  <a:pt x="5162" y="2763"/>
                </a:lnTo>
                <a:lnTo>
                  <a:pt x="5155" y="2756"/>
                </a:lnTo>
                <a:lnTo>
                  <a:pt x="5147" y="2744"/>
                </a:lnTo>
                <a:lnTo>
                  <a:pt x="5133" y="2730"/>
                </a:lnTo>
                <a:lnTo>
                  <a:pt x="5113" y="2716"/>
                </a:lnTo>
                <a:lnTo>
                  <a:pt x="5089" y="2700"/>
                </a:lnTo>
                <a:lnTo>
                  <a:pt x="5059" y="2685"/>
                </a:lnTo>
                <a:lnTo>
                  <a:pt x="5024" y="2671"/>
                </a:lnTo>
                <a:lnTo>
                  <a:pt x="4983" y="2658"/>
                </a:lnTo>
                <a:lnTo>
                  <a:pt x="4934" y="2650"/>
                </a:lnTo>
                <a:lnTo>
                  <a:pt x="4876" y="2646"/>
                </a:lnTo>
                <a:lnTo>
                  <a:pt x="4861" y="2672"/>
                </a:lnTo>
                <a:lnTo>
                  <a:pt x="4841" y="2707"/>
                </a:lnTo>
                <a:lnTo>
                  <a:pt x="4820" y="2749"/>
                </a:lnTo>
                <a:lnTo>
                  <a:pt x="4798" y="2796"/>
                </a:lnTo>
                <a:lnTo>
                  <a:pt x="4775" y="2849"/>
                </a:lnTo>
                <a:lnTo>
                  <a:pt x="4752" y="2906"/>
                </a:lnTo>
                <a:lnTo>
                  <a:pt x="4731" y="2969"/>
                </a:lnTo>
                <a:lnTo>
                  <a:pt x="4714" y="3035"/>
                </a:lnTo>
                <a:lnTo>
                  <a:pt x="4698" y="3105"/>
                </a:lnTo>
                <a:lnTo>
                  <a:pt x="4688" y="3178"/>
                </a:lnTo>
                <a:lnTo>
                  <a:pt x="4733" y="3177"/>
                </a:lnTo>
                <a:lnTo>
                  <a:pt x="4813" y="3182"/>
                </a:lnTo>
                <a:lnTo>
                  <a:pt x="4890" y="3198"/>
                </a:lnTo>
                <a:lnTo>
                  <a:pt x="4963" y="3224"/>
                </a:lnTo>
                <a:lnTo>
                  <a:pt x="5033" y="3259"/>
                </a:lnTo>
                <a:lnTo>
                  <a:pt x="5096" y="3301"/>
                </a:lnTo>
                <a:lnTo>
                  <a:pt x="5154" y="3351"/>
                </a:lnTo>
                <a:lnTo>
                  <a:pt x="5204" y="3409"/>
                </a:lnTo>
                <a:lnTo>
                  <a:pt x="5246" y="3472"/>
                </a:lnTo>
                <a:lnTo>
                  <a:pt x="5281" y="3542"/>
                </a:lnTo>
                <a:lnTo>
                  <a:pt x="5307" y="3615"/>
                </a:lnTo>
                <a:lnTo>
                  <a:pt x="5323" y="3692"/>
                </a:lnTo>
                <a:lnTo>
                  <a:pt x="5328" y="3772"/>
                </a:lnTo>
                <a:lnTo>
                  <a:pt x="5323" y="3854"/>
                </a:lnTo>
                <a:lnTo>
                  <a:pt x="5307" y="3931"/>
                </a:lnTo>
                <a:lnTo>
                  <a:pt x="5281" y="4004"/>
                </a:lnTo>
                <a:lnTo>
                  <a:pt x="5246" y="4074"/>
                </a:lnTo>
                <a:lnTo>
                  <a:pt x="5204" y="4137"/>
                </a:lnTo>
                <a:lnTo>
                  <a:pt x="5154" y="4194"/>
                </a:lnTo>
                <a:lnTo>
                  <a:pt x="5096" y="4245"/>
                </a:lnTo>
                <a:lnTo>
                  <a:pt x="5033" y="4287"/>
                </a:lnTo>
                <a:lnTo>
                  <a:pt x="4963" y="4322"/>
                </a:lnTo>
                <a:lnTo>
                  <a:pt x="4890" y="4348"/>
                </a:lnTo>
                <a:lnTo>
                  <a:pt x="4813" y="4364"/>
                </a:lnTo>
                <a:lnTo>
                  <a:pt x="4733" y="4369"/>
                </a:lnTo>
                <a:lnTo>
                  <a:pt x="4667" y="4365"/>
                </a:lnTo>
                <a:lnTo>
                  <a:pt x="4602" y="4353"/>
                </a:lnTo>
                <a:lnTo>
                  <a:pt x="4540" y="4336"/>
                </a:lnTo>
                <a:lnTo>
                  <a:pt x="4512" y="4461"/>
                </a:lnTo>
                <a:lnTo>
                  <a:pt x="4475" y="4584"/>
                </a:lnTo>
                <a:lnTo>
                  <a:pt x="4430" y="4702"/>
                </a:lnTo>
                <a:lnTo>
                  <a:pt x="4376" y="4817"/>
                </a:lnTo>
                <a:lnTo>
                  <a:pt x="4314" y="4926"/>
                </a:lnTo>
                <a:lnTo>
                  <a:pt x="4245" y="5030"/>
                </a:lnTo>
                <a:lnTo>
                  <a:pt x="4168" y="5130"/>
                </a:lnTo>
                <a:lnTo>
                  <a:pt x="4086" y="5222"/>
                </a:lnTo>
                <a:lnTo>
                  <a:pt x="3997" y="5310"/>
                </a:lnTo>
                <a:lnTo>
                  <a:pt x="3901" y="5390"/>
                </a:lnTo>
                <a:lnTo>
                  <a:pt x="3800" y="5463"/>
                </a:lnTo>
                <a:lnTo>
                  <a:pt x="3693" y="5530"/>
                </a:lnTo>
                <a:lnTo>
                  <a:pt x="3584" y="5589"/>
                </a:lnTo>
                <a:lnTo>
                  <a:pt x="3467" y="5640"/>
                </a:lnTo>
                <a:lnTo>
                  <a:pt x="3348" y="5681"/>
                </a:lnTo>
                <a:lnTo>
                  <a:pt x="3224" y="5716"/>
                </a:lnTo>
                <a:lnTo>
                  <a:pt x="3097" y="5741"/>
                </a:lnTo>
                <a:lnTo>
                  <a:pt x="2966" y="5755"/>
                </a:lnTo>
                <a:lnTo>
                  <a:pt x="2833" y="5760"/>
                </a:lnTo>
                <a:lnTo>
                  <a:pt x="2591" y="5760"/>
                </a:lnTo>
                <a:lnTo>
                  <a:pt x="2451" y="5755"/>
                </a:lnTo>
                <a:lnTo>
                  <a:pt x="2313" y="5737"/>
                </a:lnTo>
                <a:lnTo>
                  <a:pt x="2181" y="5711"/>
                </a:lnTo>
                <a:lnTo>
                  <a:pt x="2052" y="5674"/>
                </a:lnTo>
                <a:lnTo>
                  <a:pt x="1926" y="5627"/>
                </a:lnTo>
                <a:lnTo>
                  <a:pt x="1806" y="5571"/>
                </a:lnTo>
                <a:lnTo>
                  <a:pt x="1689" y="5507"/>
                </a:lnTo>
                <a:lnTo>
                  <a:pt x="1581" y="5434"/>
                </a:lnTo>
                <a:lnTo>
                  <a:pt x="1476" y="5353"/>
                </a:lnTo>
                <a:lnTo>
                  <a:pt x="1378" y="5264"/>
                </a:lnTo>
                <a:lnTo>
                  <a:pt x="1288" y="5170"/>
                </a:lnTo>
                <a:lnTo>
                  <a:pt x="1206" y="5067"/>
                </a:lnTo>
                <a:lnTo>
                  <a:pt x="1131" y="4959"/>
                </a:lnTo>
                <a:lnTo>
                  <a:pt x="1063" y="4845"/>
                </a:lnTo>
                <a:lnTo>
                  <a:pt x="1005" y="4727"/>
                </a:lnTo>
                <a:lnTo>
                  <a:pt x="955" y="4603"/>
                </a:lnTo>
                <a:lnTo>
                  <a:pt x="914" y="4474"/>
                </a:lnTo>
                <a:lnTo>
                  <a:pt x="885" y="4341"/>
                </a:lnTo>
                <a:lnTo>
                  <a:pt x="827" y="4357"/>
                </a:lnTo>
                <a:lnTo>
                  <a:pt x="770" y="4365"/>
                </a:lnTo>
                <a:lnTo>
                  <a:pt x="709" y="4369"/>
                </a:lnTo>
                <a:lnTo>
                  <a:pt x="628" y="4364"/>
                </a:lnTo>
                <a:lnTo>
                  <a:pt x="552" y="4348"/>
                </a:lnTo>
                <a:lnTo>
                  <a:pt x="478" y="4322"/>
                </a:lnTo>
                <a:lnTo>
                  <a:pt x="408" y="4287"/>
                </a:lnTo>
                <a:lnTo>
                  <a:pt x="346" y="4245"/>
                </a:lnTo>
                <a:lnTo>
                  <a:pt x="288" y="4194"/>
                </a:lnTo>
                <a:lnTo>
                  <a:pt x="238" y="4137"/>
                </a:lnTo>
                <a:lnTo>
                  <a:pt x="196" y="4074"/>
                </a:lnTo>
                <a:lnTo>
                  <a:pt x="161" y="4004"/>
                </a:lnTo>
                <a:lnTo>
                  <a:pt x="135" y="3931"/>
                </a:lnTo>
                <a:lnTo>
                  <a:pt x="119" y="3854"/>
                </a:lnTo>
                <a:lnTo>
                  <a:pt x="114" y="3772"/>
                </a:lnTo>
                <a:lnTo>
                  <a:pt x="119" y="3697"/>
                </a:lnTo>
                <a:lnTo>
                  <a:pt x="133" y="3624"/>
                </a:lnTo>
                <a:lnTo>
                  <a:pt x="156" y="3552"/>
                </a:lnTo>
                <a:lnTo>
                  <a:pt x="187" y="3487"/>
                </a:lnTo>
                <a:lnTo>
                  <a:pt x="225" y="3426"/>
                </a:lnTo>
                <a:lnTo>
                  <a:pt x="271" y="3370"/>
                </a:lnTo>
                <a:lnTo>
                  <a:pt x="323" y="3320"/>
                </a:lnTo>
                <a:lnTo>
                  <a:pt x="311" y="3288"/>
                </a:lnTo>
                <a:lnTo>
                  <a:pt x="297" y="3248"/>
                </a:lnTo>
                <a:lnTo>
                  <a:pt x="279" y="3199"/>
                </a:lnTo>
                <a:lnTo>
                  <a:pt x="258" y="3144"/>
                </a:lnTo>
                <a:lnTo>
                  <a:pt x="236" y="3079"/>
                </a:lnTo>
                <a:lnTo>
                  <a:pt x="213" y="3009"/>
                </a:lnTo>
                <a:lnTo>
                  <a:pt x="189" y="2934"/>
                </a:lnTo>
                <a:lnTo>
                  <a:pt x="164" y="2852"/>
                </a:lnTo>
                <a:lnTo>
                  <a:pt x="140" y="2768"/>
                </a:lnTo>
                <a:lnTo>
                  <a:pt x="115" y="2681"/>
                </a:lnTo>
                <a:lnTo>
                  <a:pt x="93" y="2590"/>
                </a:lnTo>
                <a:lnTo>
                  <a:pt x="70" y="2498"/>
                </a:lnTo>
                <a:lnTo>
                  <a:pt x="51" y="2405"/>
                </a:lnTo>
                <a:lnTo>
                  <a:pt x="35" y="2311"/>
                </a:lnTo>
                <a:lnTo>
                  <a:pt x="19" y="2218"/>
                </a:lnTo>
                <a:lnTo>
                  <a:pt x="9" y="2126"/>
                </a:lnTo>
                <a:lnTo>
                  <a:pt x="4" y="2037"/>
                </a:lnTo>
                <a:lnTo>
                  <a:pt x="0" y="1951"/>
                </a:lnTo>
                <a:lnTo>
                  <a:pt x="0" y="1951"/>
                </a:lnTo>
                <a:lnTo>
                  <a:pt x="4" y="1927"/>
                </a:lnTo>
                <a:lnTo>
                  <a:pt x="14" y="1906"/>
                </a:lnTo>
                <a:lnTo>
                  <a:pt x="28" y="1889"/>
                </a:lnTo>
                <a:lnTo>
                  <a:pt x="47" y="1876"/>
                </a:lnTo>
                <a:lnTo>
                  <a:pt x="72" y="1869"/>
                </a:lnTo>
                <a:lnTo>
                  <a:pt x="94" y="1869"/>
                </a:lnTo>
                <a:lnTo>
                  <a:pt x="117" y="1876"/>
                </a:lnTo>
                <a:lnTo>
                  <a:pt x="136" y="1890"/>
                </a:lnTo>
                <a:lnTo>
                  <a:pt x="150" y="1908"/>
                </a:lnTo>
                <a:lnTo>
                  <a:pt x="161" y="1929"/>
                </a:lnTo>
                <a:lnTo>
                  <a:pt x="162" y="1932"/>
                </a:lnTo>
                <a:lnTo>
                  <a:pt x="166" y="1943"/>
                </a:lnTo>
                <a:lnTo>
                  <a:pt x="175" y="1955"/>
                </a:lnTo>
                <a:lnTo>
                  <a:pt x="187" y="1972"/>
                </a:lnTo>
                <a:lnTo>
                  <a:pt x="206" y="1992"/>
                </a:lnTo>
                <a:lnTo>
                  <a:pt x="231" y="2013"/>
                </a:lnTo>
                <a:lnTo>
                  <a:pt x="262" y="2033"/>
                </a:lnTo>
                <a:lnTo>
                  <a:pt x="300" y="2054"/>
                </a:lnTo>
                <a:lnTo>
                  <a:pt x="349" y="2074"/>
                </a:lnTo>
                <a:lnTo>
                  <a:pt x="346" y="2013"/>
                </a:lnTo>
                <a:lnTo>
                  <a:pt x="346" y="1939"/>
                </a:lnTo>
                <a:lnTo>
                  <a:pt x="346" y="1857"/>
                </a:lnTo>
                <a:lnTo>
                  <a:pt x="347" y="1768"/>
                </a:lnTo>
                <a:lnTo>
                  <a:pt x="351" y="1672"/>
                </a:lnTo>
                <a:lnTo>
                  <a:pt x="356" y="1569"/>
                </a:lnTo>
                <a:lnTo>
                  <a:pt x="365" y="1464"/>
                </a:lnTo>
                <a:lnTo>
                  <a:pt x="377" y="1356"/>
                </a:lnTo>
                <a:lnTo>
                  <a:pt x="395" y="1246"/>
                </a:lnTo>
                <a:lnTo>
                  <a:pt x="414" y="1138"/>
                </a:lnTo>
                <a:lnTo>
                  <a:pt x="440" y="1030"/>
                </a:lnTo>
                <a:lnTo>
                  <a:pt x="470" y="923"/>
                </a:lnTo>
                <a:lnTo>
                  <a:pt x="483" y="899"/>
                </a:lnTo>
                <a:lnTo>
                  <a:pt x="503" y="880"/>
                </a:lnTo>
                <a:lnTo>
                  <a:pt x="529" y="869"/>
                </a:lnTo>
                <a:lnTo>
                  <a:pt x="550" y="867"/>
                </a:lnTo>
                <a:lnTo>
                  <a:pt x="571" y="871"/>
                </a:lnTo>
                <a:lnTo>
                  <a:pt x="590" y="880"/>
                </a:lnTo>
                <a:lnTo>
                  <a:pt x="606" y="892"/>
                </a:lnTo>
                <a:lnTo>
                  <a:pt x="860" y="1157"/>
                </a:lnTo>
                <a:lnTo>
                  <a:pt x="886" y="1108"/>
                </a:lnTo>
                <a:lnTo>
                  <a:pt x="916" y="1053"/>
                </a:lnTo>
                <a:lnTo>
                  <a:pt x="951" y="990"/>
                </a:lnTo>
                <a:lnTo>
                  <a:pt x="989" y="923"/>
                </a:lnTo>
                <a:lnTo>
                  <a:pt x="1033" y="850"/>
                </a:lnTo>
                <a:lnTo>
                  <a:pt x="1080" y="775"/>
                </a:lnTo>
                <a:lnTo>
                  <a:pt x="1131" y="695"/>
                </a:lnTo>
                <a:lnTo>
                  <a:pt x="1185" y="614"/>
                </a:lnTo>
                <a:lnTo>
                  <a:pt x="1242" y="532"/>
                </a:lnTo>
                <a:lnTo>
                  <a:pt x="1303" y="450"/>
                </a:lnTo>
                <a:lnTo>
                  <a:pt x="1368" y="368"/>
                </a:lnTo>
                <a:lnTo>
                  <a:pt x="1434" y="290"/>
                </a:lnTo>
                <a:lnTo>
                  <a:pt x="1504" y="213"/>
                </a:lnTo>
                <a:lnTo>
                  <a:pt x="1576" y="138"/>
                </a:lnTo>
                <a:lnTo>
                  <a:pt x="1595" y="124"/>
                </a:lnTo>
                <a:lnTo>
                  <a:pt x="1617" y="117"/>
                </a:lnTo>
                <a:lnTo>
                  <a:pt x="1640" y="115"/>
                </a:lnTo>
                <a:lnTo>
                  <a:pt x="1663" y="120"/>
                </a:lnTo>
                <a:lnTo>
                  <a:pt x="1684" y="133"/>
                </a:lnTo>
                <a:lnTo>
                  <a:pt x="1699" y="150"/>
                </a:lnTo>
                <a:lnTo>
                  <a:pt x="1710" y="171"/>
                </a:lnTo>
                <a:lnTo>
                  <a:pt x="1713" y="194"/>
                </a:lnTo>
                <a:lnTo>
                  <a:pt x="1712" y="216"/>
                </a:lnTo>
                <a:lnTo>
                  <a:pt x="1701" y="239"/>
                </a:lnTo>
                <a:lnTo>
                  <a:pt x="1699" y="243"/>
                </a:lnTo>
                <a:lnTo>
                  <a:pt x="1696" y="253"/>
                </a:lnTo>
                <a:lnTo>
                  <a:pt x="1691" y="267"/>
                </a:lnTo>
                <a:lnTo>
                  <a:pt x="1687" y="288"/>
                </a:lnTo>
                <a:lnTo>
                  <a:pt x="1684" y="312"/>
                </a:lnTo>
                <a:lnTo>
                  <a:pt x="1684" y="344"/>
                </a:lnTo>
                <a:lnTo>
                  <a:pt x="1687" y="379"/>
                </a:lnTo>
                <a:lnTo>
                  <a:pt x="1694" y="419"/>
                </a:lnTo>
                <a:lnTo>
                  <a:pt x="1708" y="464"/>
                </a:lnTo>
                <a:lnTo>
                  <a:pt x="1729" y="515"/>
                </a:lnTo>
                <a:lnTo>
                  <a:pt x="1771" y="490"/>
                </a:lnTo>
                <a:lnTo>
                  <a:pt x="1823" y="461"/>
                </a:lnTo>
                <a:lnTo>
                  <a:pt x="1883" y="428"/>
                </a:lnTo>
                <a:lnTo>
                  <a:pt x="1949" y="393"/>
                </a:lnTo>
                <a:lnTo>
                  <a:pt x="2020" y="354"/>
                </a:lnTo>
                <a:lnTo>
                  <a:pt x="2099" y="316"/>
                </a:lnTo>
                <a:lnTo>
                  <a:pt x="2183" y="276"/>
                </a:lnTo>
                <a:lnTo>
                  <a:pt x="2270" y="236"/>
                </a:lnTo>
                <a:lnTo>
                  <a:pt x="2361" y="195"/>
                </a:lnTo>
                <a:lnTo>
                  <a:pt x="2455" y="157"/>
                </a:lnTo>
                <a:lnTo>
                  <a:pt x="2551" y="120"/>
                </a:lnTo>
                <a:lnTo>
                  <a:pt x="2650" y="86"/>
                </a:lnTo>
                <a:lnTo>
                  <a:pt x="2750" y="54"/>
                </a:lnTo>
                <a:lnTo>
                  <a:pt x="2849" y="26"/>
                </a:lnTo>
                <a:lnTo>
                  <a:pt x="2949" y="2"/>
                </a:lnTo>
                <a:lnTo>
                  <a:pt x="29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6"/>
          <p:cNvSpPr/>
          <p:nvPr/>
        </p:nvSpPr>
        <p:spPr>
          <a:xfrm>
            <a:off x="294198" y="2063365"/>
            <a:ext cx="2922523" cy="1917818"/>
          </a:xfrm>
          <a:prstGeom prst="wedgeEllipseCallout">
            <a:avLst>
              <a:gd name="adj1" fmla="val -17840"/>
              <a:gd name="adj2" fmla="val 61256"/>
            </a:avLst>
          </a:prstGeom>
          <a:solidFill>
            <a:schemeClr val="lt1"/>
          </a:solidFill>
          <a:ln w="264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rebuchet MS"/>
                <a:ea typeface="Trebuchet MS"/>
                <a:cs typeface="Trebuchet MS"/>
                <a:sym typeface="Trebuchet MS"/>
              </a:rPr>
              <a:t>Correlation Analysis is under Statistics</a:t>
            </a:r>
            <a:endParaRPr dirty="0"/>
          </a:p>
        </p:txBody>
      </p:sp>
      <p:sp>
        <p:nvSpPr>
          <p:cNvPr id="206" name="Google Shape;206;p6"/>
          <p:cNvSpPr/>
          <p:nvPr/>
        </p:nvSpPr>
        <p:spPr>
          <a:xfrm rot="-5400000">
            <a:off x="4873311" y="2047093"/>
            <a:ext cx="45719" cy="17583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6E4C8-59AB-4346-991E-63F3E808C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080" y="970318"/>
            <a:ext cx="2708622" cy="38417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12.01 Activity</a:t>
            </a:r>
            <a:endParaRPr dirty="0"/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421402" y="986674"/>
            <a:ext cx="6648703" cy="317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</a:t>
            </a:r>
            <a:r>
              <a:rPr lang="en-US" b="1" dirty="0"/>
              <a:t>Tasks and Utilities </a:t>
            </a:r>
            <a:r>
              <a:rPr lang="en-US" dirty="0"/>
              <a:t>in the Navigation pane. Expand </a:t>
            </a:r>
            <a:r>
              <a:rPr lang="en-US" b="1" dirty="0"/>
              <a:t>Tasks</a:t>
            </a:r>
            <a:r>
              <a:rPr lang="en-US" dirty="0"/>
              <a:t>, expand </a:t>
            </a:r>
            <a:r>
              <a:rPr lang="en-US" b="1" dirty="0"/>
              <a:t>Linear Models </a:t>
            </a:r>
            <a:r>
              <a:rPr lang="en-US" dirty="0"/>
              <a:t>and double-click </a:t>
            </a:r>
            <a:r>
              <a:rPr lang="en-US" b="1" dirty="0"/>
              <a:t>Linear Regression</a:t>
            </a:r>
            <a:r>
              <a:rPr lang="en-US" dirty="0"/>
              <a:t> </a:t>
            </a:r>
            <a:endParaRPr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</a:t>
            </a:r>
            <a:r>
              <a:rPr lang="en-US" b="1" dirty="0"/>
              <a:t>STATS.EXERCISE2</a:t>
            </a:r>
            <a:r>
              <a:rPr lang="en-US" dirty="0"/>
              <a:t> data set</a:t>
            </a:r>
            <a:endParaRPr b="1" dirty="0"/>
          </a:p>
          <a:p>
            <a:pPr marL="457200" lvl="0" indent="-466090" algn="l" rtl="0">
              <a:spcBef>
                <a:spcPts val="750"/>
              </a:spcBef>
              <a:spcAft>
                <a:spcPts val="0"/>
              </a:spcAft>
              <a:buSzPts val="1440"/>
              <a:buAutoNum type="arabicPeriod"/>
            </a:pPr>
            <a:r>
              <a:rPr lang="en-US" dirty="0"/>
              <a:t>Select </a:t>
            </a:r>
            <a:r>
              <a:rPr lang="en-US" b="1" dirty="0"/>
              <a:t>Pushups </a:t>
            </a:r>
            <a:r>
              <a:rPr lang="en-US" dirty="0"/>
              <a:t>as the </a:t>
            </a:r>
            <a:r>
              <a:rPr lang="en-US" b="1" dirty="0"/>
              <a:t>Dependent variable</a:t>
            </a:r>
            <a:endParaRPr lang="en-US" dirty="0"/>
          </a:p>
          <a:p>
            <a:pPr indent="-457200"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</a:t>
            </a:r>
            <a:r>
              <a:rPr lang="en-US" b="1" dirty="0"/>
              <a:t>Strength </a:t>
            </a:r>
            <a:r>
              <a:rPr lang="en-US" dirty="0"/>
              <a:t>as the </a:t>
            </a:r>
            <a:r>
              <a:rPr lang="en-US" b="1" dirty="0"/>
              <a:t>Continuous variable</a:t>
            </a:r>
            <a:endParaRPr lang="en-US"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MODEL </a:t>
            </a:r>
            <a:r>
              <a:rPr lang="en-US" dirty="0"/>
              <a:t>tab, Click </a:t>
            </a:r>
            <a:r>
              <a:rPr lang="en-US" b="1" dirty="0"/>
              <a:t>Edit</a:t>
            </a:r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In the </a:t>
            </a:r>
            <a:r>
              <a:rPr lang="en-US" b="1" dirty="0"/>
              <a:t>Model Effects Builder </a:t>
            </a:r>
            <a:r>
              <a:rPr lang="en-US" dirty="0"/>
              <a:t> select </a:t>
            </a:r>
            <a:r>
              <a:rPr lang="en-US" b="1" dirty="0"/>
              <a:t>Strength</a:t>
            </a:r>
            <a:r>
              <a:rPr lang="en-US" dirty="0"/>
              <a:t> and click </a:t>
            </a:r>
            <a:r>
              <a:rPr lang="en-US" b="1" dirty="0"/>
              <a:t>Add</a:t>
            </a:r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Click </a:t>
            </a:r>
            <a:r>
              <a:rPr lang="en-US" b="1" dirty="0"/>
              <a:t>OK</a:t>
            </a:r>
            <a:endParaRPr lang="en-US"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Running Icon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328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12.02 Multiple Choice Question</a:t>
            </a:r>
            <a:endParaRPr dirty="0"/>
          </a:p>
        </p:txBody>
      </p:sp>
      <p:sp>
        <p:nvSpPr>
          <p:cNvPr id="223" name="Google Shape;223;p8"/>
          <p:cNvSpPr txBox="1">
            <a:spLocks noGrp="1"/>
          </p:cNvSpPr>
          <p:nvPr>
            <p:ph type="body" idx="1"/>
          </p:nvPr>
        </p:nvSpPr>
        <p:spPr>
          <a:xfrm>
            <a:off x="626364" y="1198150"/>
            <a:ext cx="6282436" cy="31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 dirty="0"/>
              <a:t>Use the information in the </a:t>
            </a:r>
            <a:r>
              <a:rPr lang="en-US" sz="1800" b="1" dirty="0"/>
              <a:t>Parameter Estimates</a:t>
            </a:r>
            <a:r>
              <a:rPr lang="en-US" sz="1800" dirty="0"/>
              <a:t> table to compute the predicted number of pushups a person with strength of 50 could do.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41 pushups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It’s not possible to compute</a:t>
            </a:r>
            <a:endParaRPr lang="en-US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30 pushups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12.02 Multiple Choice Question</a:t>
            </a:r>
            <a:endParaRPr dirty="0"/>
          </a:p>
        </p:txBody>
      </p:sp>
      <p:sp>
        <p:nvSpPr>
          <p:cNvPr id="223" name="Google Shape;223;p8"/>
          <p:cNvSpPr txBox="1">
            <a:spLocks noGrp="1"/>
          </p:cNvSpPr>
          <p:nvPr>
            <p:ph type="body" idx="1"/>
          </p:nvPr>
        </p:nvSpPr>
        <p:spPr>
          <a:xfrm>
            <a:off x="626364" y="1198150"/>
            <a:ext cx="6282436" cy="31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 dirty="0"/>
              <a:t>Use the information in the </a:t>
            </a:r>
            <a:r>
              <a:rPr lang="en-US" sz="1800" b="1" dirty="0"/>
              <a:t>Parameter Estimates</a:t>
            </a:r>
            <a:r>
              <a:rPr lang="en-US" sz="1800" dirty="0"/>
              <a:t> table to compute the predicted number of pushups a person with strength of 50 could do.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41 pushups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It’s not possible to compute</a:t>
            </a:r>
            <a:endParaRPr lang="en-US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30 pushups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endParaRPr lang="en-US" sz="1800" dirty="0"/>
          </a:p>
        </p:txBody>
      </p:sp>
      <p:pic>
        <p:nvPicPr>
          <p:cNvPr id="4" name="Google Shape;231;gcbc916b85a_0_170" descr="Checkmark with solid fill">
            <a:extLst>
              <a:ext uri="{FF2B5EF4-FFF2-40B4-BE49-F238E27FC236}">
                <a16:creationId xmlns:a16="http://schemas.microsoft.com/office/drawing/2014/main" id="{8060EE00-3ED2-4664-9684-842E996F3C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363" y="2397306"/>
            <a:ext cx="278609" cy="278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891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title"/>
          </p:nvPr>
        </p:nvSpPr>
        <p:spPr>
          <a:xfrm>
            <a:off x="4571141" y="945998"/>
            <a:ext cx="2623174" cy="225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/>
            <a:r>
              <a:rPr lang="en-US" sz="330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Cody Ch 12:</a:t>
            </a:r>
            <a:r>
              <a:rPr lang="en-US" sz="3300" dirty="0">
                <a:solidFill>
                  <a:schemeClr val="accent1"/>
                </a:solidFill>
              </a:rPr>
              <a:t> Simple and Multiple Regression</a:t>
            </a:r>
            <a:endParaRPr sz="3300" dirty="0">
              <a:solidFill>
                <a:schemeClr val="accent1"/>
              </a:solidFill>
            </a:endParaRPr>
          </a:p>
        </p:txBody>
      </p:sp>
      <p:graphicFrame>
        <p:nvGraphicFramePr>
          <p:cNvPr id="156" name="Google Shape;156;p1"/>
          <p:cNvGraphicFramePr/>
          <p:nvPr>
            <p:extLst>
              <p:ext uri="{D42A27DB-BD31-4B8C-83A1-F6EECF244321}">
                <p14:modId xmlns:p14="http://schemas.microsoft.com/office/powerpoint/2010/main" val="1719679748"/>
              </p:ext>
            </p:extLst>
          </p:nvPr>
        </p:nvGraphicFramePr>
        <p:xfrm>
          <a:off x="666452" y="1545168"/>
          <a:ext cx="3665525" cy="1582650"/>
        </p:xfrm>
        <a:graphic>
          <a:graphicData uri="http://schemas.openxmlformats.org/drawingml/2006/table">
            <a:tbl>
              <a:tblPr firstRow="1" bandRow="1">
                <a:noFill/>
                <a:tableStyleId>{A597ACAE-09E1-4D5F-8C76-AB4D3DEFF1DC}</a:tableStyleId>
              </a:tblPr>
              <a:tblGrid>
                <a:gridCol w="36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</a:rPr>
                        <a:t>12.1 Simple Regression</a:t>
                      </a:r>
                      <a:endParaRPr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</a:rPr>
                        <a:t>12.1 Multiple Regression</a:t>
                      </a:r>
                      <a:endParaRPr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86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1002-1D5B-426B-87FD-213D1CEF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F636878-09B7-4465-AED1-71AA51CEBF5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42906" y="752094"/>
                <a:ext cx="8134178" cy="4391406"/>
              </a:xfrm>
            </p:spPr>
            <p:txBody>
              <a:bodyPr/>
              <a:lstStyle/>
              <a:p>
                <a:r>
                  <a:rPr lang="en-US" b="1" dirty="0"/>
                  <a:t>Simple Regression</a:t>
                </a:r>
                <a:r>
                  <a:rPr lang="en-US" dirty="0"/>
                  <a:t>: predicting the dependent variable with one independent variable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137160" indent="0">
                  <a:buNone/>
                </a:pPr>
                <a:r>
                  <a:rPr lang="en-US" sz="1400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sz="2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1+ </m:t>
                    </m:r>
                    <m:r>
                      <a:rPr lang="el-GR" sz="24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Multiple Regression: </a:t>
                </a:r>
                <a:r>
                  <a:rPr lang="en-US" dirty="0"/>
                  <a:t>predicting the dependent variable with two or more independent variables</a:t>
                </a: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594360" lvl="1" indent="0">
                  <a:buNone/>
                </a:pPr>
                <a:r>
                  <a:rPr lang="en-US" sz="24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sz="2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1+</m:t>
                    </m:r>
                    <m:r>
                      <a:rPr lang="el-GR" sz="2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2+ </m:t>
                    </m:r>
                    <m:r>
                      <a:rPr lang="el-GR" sz="24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b="0" baseline="-25000" dirty="0"/>
              </a:p>
              <a:p>
                <a:pPr marL="137160" indent="0">
                  <a:buNone/>
                </a:pPr>
                <a:r>
                  <a:rPr lang="en-US" sz="1400" i="1" dirty="0">
                    <a:latin typeface="Cambria Math" panose="02040503050406030204" pitchFamily="18" charset="0"/>
                  </a:rPr>
                  <a:t>for i = 1 to N observations</a:t>
                </a:r>
                <a:endParaRPr lang="en-US" sz="1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400" dirty="0"/>
                  <a:t>The dependent observations: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400" dirty="0"/>
                  <a:t>The interdependent observations: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400" b="0" dirty="0"/>
                  <a:t>The intercept: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b="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1400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400" b="0" i="1" baseline="-25000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400" dirty="0"/>
                  <a:t>The model parameters: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14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i="1" dirty="0">
                    <a:latin typeface="Cambria Math" panose="02040503050406030204" pitchFamily="18" charset="0"/>
                  </a:rPr>
                  <a:t> &amp;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1400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400" dirty="0"/>
                  <a:t>The errors or residuals: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</a:rPr>
                      <m:t>ϵ</m:t>
                    </m:r>
                    <m:r>
                      <a:rPr lang="en-US" sz="14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endParaRPr lang="en-US" sz="1600" b="1" dirty="0"/>
              </a:p>
              <a:p>
                <a:r>
                  <a:rPr lang="en-US" sz="1600" b="1" dirty="0"/>
                  <a:t>We want to estimate the parameters (</a:t>
                </a:r>
                <a14:m>
                  <m:oMath xmlns:m="http://schemas.openxmlformats.org/officeDocument/2006/math">
                    <m:r>
                      <a:rPr lang="el-GR" sz="1600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1600" b="1" dirty="0"/>
                  <a:t>) so that we can predict Y from X</a:t>
                </a:r>
              </a:p>
              <a:p>
                <a:pPr marL="137160" indent="0">
                  <a:buNone/>
                </a:pPr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F636878-09B7-4465-AED1-71AA51CEB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2906" y="752094"/>
                <a:ext cx="8134178" cy="439140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9468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1013</Words>
  <Application>Microsoft Macintosh PowerPoint</Application>
  <PresentationFormat>On-screen Show (16:9)</PresentationFormat>
  <Paragraphs>194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LiberationSans</vt:lpstr>
      <vt:lpstr>Noto Sans Symbols</vt:lpstr>
      <vt:lpstr>Times New Roman</vt:lpstr>
      <vt:lpstr>Trebuchet MS</vt:lpstr>
      <vt:lpstr>Wingdings</vt:lpstr>
      <vt:lpstr>Facet</vt:lpstr>
      <vt:lpstr>Cody Ch 12: Simple and Multiple Regression</vt:lpstr>
      <vt:lpstr>Cody Ch 12: Simple and Multiple Regression</vt:lpstr>
      <vt:lpstr>Regression</vt:lpstr>
      <vt:lpstr>Linear Regression Task</vt:lpstr>
      <vt:lpstr>12.01 Activity</vt:lpstr>
      <vt:lpstr>12.02 Multiple Choice Question</vt:lpstr>
      <vt:lpstr>12.02 Multiple Choice Question</vt:lpstr>
      <vt:lpstr>Cody Ch 12: Simple and Multiple Regression</vt:lpstr>
      <vt:lpstr>Multiple Regression</vt:lpstr>
      <vt:lpstr>12.03 Activity</vt:lpstr>
      <vt:lpstr>12.04 Multiple Answer Question</vt:lpstr>
      <vt:lpstr>12.04 Multiple Answer Question</vt:lpstr>
      <vt:lpstr>12.05 Activity</vt:lpstr>
      <vt:lpstr>12.05 Activity</vt:lpstr>
      <vt:lpstr>Comparing the Three Models</vt:lpstr>
      <vt:lpstr>Discussion </vt:lpstr>
      <vt:lpstr>Multicollinearity</vt:lpstr>
      <vt:lpstr>Variance Inflation Factors</vt:lpstr>
      <vt:lpstr>12.06 Activity</vt:lpstr>
      <vt:lpstr>High VIF Indicates Multicollinearity</vt:lpstr>
      <vt:lpstr>12.07 Demo</vt:lpstr>
      <vt:lpstr>Stepwise Select Method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Cody Ch 8: Two-Sample Tests</dc:title>
  <dc:creator>Rick Cornell</dc:creator>
  <cp:lastModifiedBy>Don Koch</cp:lastModifiedBy>
  <cp:revision>57</cp:revision>
  <dcterms:created xsi:type="dcterms:W3CDTF">2014-02-19T20:08:04Z</dcterms:created>
  <dcterms:modified xsi:type="dcterms:W3CDTF">2021-04-13T14:19:46Z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EADDC691-B035-4A9F-B610-0CB82172EC1E</vt:lpwstr>
  </property>
  <property fmtid="{D5CDD505-2E9C-101B-9397-08002B2CF9AE}" pid="3" name="ArticulatePath">
    <vt:lpwstr>Programming in SAS(R) Studio</vt:lpwstr>
  </property>
</Properties>
</file>