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8" r:id="rId4"/>
    <p:sldId id="296" r:id="rId5"/>
    <p:sldId id="299" r:id="rId6"/>
    <p:sldId id="261" r:id="rId7"/>
    <p:sldId id="300" r:id="rId8"/>
    <p:sldId id="285" r:id="rId9"/>
    <p:sldId id="263" r:id="rId10"/>
    <p:sldId id="301" r:id="rId11"/>
    <p:sldId id="302" r:id="rId12"/>
    <p:sldId id="291" r:id="rId13"/>
    <p:sldId id="293" r:id="rId14"/>
    <p:sldId id="303" r:id="rId15"/>
    <p:sldId id="27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5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yBI51rv9pNb64Xu8q6DJgObo3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7ACAE-09E1-4D5F-8C76-AB4D3DEFF1DC}">
  <a:tblStyle styleId="{A597ACAE-09E1-4D5F-8C76-AB4D3DEFF1DC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143" autoAdjust="0"/>
    <p:restoredTop sz="94660"/>
  </p:normalViewPr>
  <p:slideViewPr>
    <p:cSldViewPr snapToGrid="0">
      <p:cViewPr>
        <p:scale>
          <a:sx n="100" d="100"/>
          <a:sy n="100" d="100"/>
        </p:scale>
        <p:origin x="-132" y="1768"/>
      </p:cViewPr>
      <p:guideLst>
        <p:guide pos="2880"/>
        <p:guide orient="horz" pos="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274300" tIns="92950" rIns="91425" bIns="929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2148840" y="8902677"/>
            <a:ext cx="256032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0871B1"/>
                </a:solidFill>
                <a:latin typeface="Calibri"/>
                <a:ea typeface="Calibri"/>
                <a:cs typeface="Calibri"/>
                <a:sym typeface="Calibri"/>
              </a:rPr>
              <a:t>Copyright © SAS Institute Inc. All rights reserved.</a:t>
            </a:r>
            <a:endParaRPr/>
          </a:p>
        </p:txBody>
      </p:sp>
      <p:sp>
        <p:nvSpPr>
          <p:cNvPr id="7" name="Google Shape;7;n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sas.com</a:t>
            </a:r>
            <a:endParaRPr/>
          </a:p>
        </p:txBody>
      </p:sp>
      <p:pic>
        <p:nvPicPr>
          <p:cNvPr id="8" name="Google Shape;8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1746" y="0"/>
            <a:ext cx="2514508" cy="12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9261" y="8785834"/>
            <a:ext cx="558779" cy="2539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answer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85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7362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0840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</p:spTree>
    <p:extLst>
      <p:ext uri="{BB962C8B-B14F-4D97-AF65-F5344CB8AC3E}">
        <p14:creationId xmlns:p14="http://schemas.microsoft.com/office/powerpoint/2010/main" val="311774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answer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4372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answer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587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778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</p:spTree>
    <p:extLst>
      <p:ext uri="{BB962C8B-B14F-4D97-AF65-F5344CB8AC3E}">
        <p14:creationId xmlns:p14="http://schemas.microsoft.com/office/powerpoint/2010/main" val="20427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Organizer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0" y="237682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6" name="Google Shape;116;p3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35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35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1" name="Google Shape;131;p35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1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">
  <p:cSld name="1_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46" name="Google Shape;46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" name="Google Shape;48;p2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" name="Google Shape;49;p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" name="Google Shape;50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2" name="Google Shape;52;p2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3" name="Google Shape;53;p2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4" name="Google Shape;54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5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0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2" name="Google Shape;12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" name="Google Shape;16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9" name="Google Shape;19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" name="Google Shape;20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8956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8193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431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ylervigen.com/spurious-correlation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11:</a:t>
            </a:r>
            <a:r>
              <a:rPr lang="en-US" sz="3300" dirty="0">
                <a:solidFill>
                  <a:schemeClr val="accent1"/>
                </a:solidFill>
              </a:rPr>
              <a:t> Correlation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1292579582"/>
              </p:ext>
            </p:extLst>
          </p:nvPr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11.1 Person Correlation Coefficient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11.2 Spearman Nonparametric Correlations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11.03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The p value of a correlation coefficient tests the null hypothesis that the correlation = 0? What can be said about the correlation of Pushups vs Strength?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It is insignificant and we cannot reject H</a:t>
            </a:r>
            <a:r>
              <a:rPr lang="en-US" sz="1800" baseline="-25000" dirty="0"/>
              <a:t>0</a:t>
            </a:r>
            <a:endParaRPr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It’s highly unlikely to get a coefficient as large or larger than .22151 if H</a:t>
            </a:r>
            <a:r>
              <a:rPr lang="en-US" sz="1800" baseline="-25000" dirty="0"/>
              <a:t>0</a:t>
            </a:r>
            <a:r>
              <a:rPr lang="en-US" sz="1800" dirty="0"/>
              <a:t> is true.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There is a causal effect of Pushups on Strength</a:t>
            </a:r>
          </a:p>
        </p:txBody>
      </p:sp>
      <p:pic>
        <p:nvPicPr>
          <p:cNvPr id="4" name="Google Shape;231;gcbc916b85a_0_170" descr="Checkmark with solid fill">
            <a:extLst>
              <a:ext uri="{FF2B5EF4-FFF2-40B4-BE49-F238E27FC236}">
                <a16:creationId xmlns:a16="http://schemas.microsoft.com/office/drawing/2014/main" id="{3B0669E9-15FA-4297-98B5-ECD86F396F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2776616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61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11:</a:t>
            </a:r>
            <a:r>
              <a:rPr lang="en-US" sz="3300" dirty="0">
                <a:solidFill>
                  <a:schemeClr val="accent1"/>
                </a:solidFill>
              </a:rPr>
              <a:t> Correlation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1383102403"/>
              </p:ext>
            </p:extLst>
          </p:nvPr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11.1 Person Correlation Coefficient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11.2 Spearman Nonparametric Correlations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68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11.04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55268" y="2113587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b="1" dirty="0"/>
              <a:t>Edit the task from Activity 11.02</a:t>
            </a:r>
            <a:endParaRPr b="1"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On the </a:t>
            </a:r>
            <a:r>
              <a:rPr lang="en-US" b="1" dirty="0"/>
              <a:t>Settings</a:t>
            </a:r>
            <a:r>
              <a:rPr lang="en-US" dirty="0"/>
              <a:t> tab, under </a:t>
            </a:r>
            <a:r>
              <a:rPr lang="en-US" b="1" dirty="0"/>
              <a:t>STATISTICS, </a:t>
            </a:r>
            <a:r>
              <a:rPr lang="en-US" dirty="0"/>
              <a:t>expand </a:t>
            </a:r>
            <a:r>
              <a:rPr lang="en-US" b="1" dirty="0"/>
              <a:t>Nonparametric Correlations </a:t>
            </a:r>
            <a:r>
              <a:rPr lang="en-US" dirty="0"/>
              <a:t>and check </a:t>
            </a:r>
            <a:r>
              <a:rPr lang="en-US" b="1" dirty="0"/>
              <a:t>Spearman’s rank-order correlation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246176" y="490714"/>
            <a:ext cx="3279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We suspect that our strength samples may not be from a normal population.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sym typeface="Trebuchet MS"/>
              </a:rPr>
              <a:t>Use nonparametric analysis.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041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11.05 True/False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Using the nonparametric analysis, we conclude that our previous interpretation of the relationship between Flexibility and strength was incorrect.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True</a:t>
            </a:r>
            <a:endParaRPr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305229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11.05 True/False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Using the nonparametric analysis, we conclude that our previous interpretation of the relationship between Flexibility and strength was incorrect.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True</a:t>
            </a:r>
            <a:endParaRPr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False</a:t>
            </a:r>
          </a:p>
        </p:txBody>
      </p:sp>
      <p:pic>
        <p:nvPicPr>
          <p:cNvPr id="4" name="Google Shape;231;gcbc916b85a_0_170" descr="Checkmark with solid fill">
            <a:extLst>
              <a:ext uri="{FF2B5EF4-FFF2-40B4-BE49-F238E27FC236}">
                <a16:creationId xmlns:a16="http://schemas.microsoft.com/office/drawing/2014/main" id="{CE145CD2-EDCE-4644-8A0A-2CEF91E174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2776616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62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/>
        </p:nvSpPr>
        <p:spPr>
          <a:xfrm>
            <a:off x="2794000" y="1851694"/>
            <a:ext cx="40195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27B1B"/>
              </a:buClr>
              <a:buSzPts val="2700"/>
              <a:buFont typeface="Trebuchet MS"/>
              <a:buNone/>
            </a:pPr>
            <a:r>
              <a:rPr lang="en-US" sz="2700">
                <a:solidFill>
                  <a:srgbClr val="627B1B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3906243" y="2554512"/>
            <a:ext cx="1406386" cy="1638108"/>
          </a:xfrm>
          <a:custGeom>
            <a:avLst/>
            <a:gdLst/>
            <a:ahLst/>
            <a:cxnLst/>
            <a:rect l="l" t="t" r="r" b="b"/>
            <a:pathLst>
              <a:path w="3066" h="3572" extrusionOk="0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/>
              <a:t>Re-Create Cody Work Files</a:t>
            </a:r>
            <a:endParaRPr/>
          </a:p>
        </p:txBody>
      </p:sp>
      <p:sp>
        <p:nvSpPr>
          <p:cNvPr id="163" name="Google Shape;163;p2"/>
          <p:cNvSpPr txBox="1">
            <a:spLocks noGrp="1"/>
          </p:cNvSpPr>
          <p:nvPr>
            <p:ph type="body" idx="1"/>
          </p:nvPr>
        </p:nvSpPr>
        <p:spPr>
          <a:xfrm>
            <a:off x="626364" y="805297"/>
            <a:ext cx="6255343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/>
              <a:t>Navigate to your copy of the </a:t>
            </a:r>
            <a:r>
              <a:rPr lang="en-US" sz="1800" b="1"/>
              <a:t>Cody</a:t>
            </a:r>
            <a:r>
              <a:rPr lang="en-US" sz="1800"/>
              <a:t> folder</a:t>
            </a:r>
            <a:endParaRPr/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/>
              <a:t>Double-click the </a:t>
            </a:r>
            <a:r>
              <a:rPr lang="en-US" sz="1800" b="1"/>
              <a:t>Create_Datasets.sas</a:t>
            </a:r>
            <a:r>
              <a:rPr lang="en-US" sz="1800"/>
              <a:t> program. </a:t>
            </a:r>
            <a:endParaRPr/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/>
              <a:t>Run the program</a:t>
            </a:r>
            <a:endParaRPr/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/>
              <a:t>Check the </a:t>
            </a:r>
            <a:r>
              <a:rPr lang="en-US" sz="1800" b="1"/>
              <a:t>LOG</a:t>
            </a:r>
            <a:r>
              <a:rPr lang="en-US" sz="1800"/>
              <a:t> for errors</a:t>
            </a:r>
            <a:endParaRPr/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/>
              <a:t>Examine the STATS library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11: Correlation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2553570110"/>
              </p:ext>
            </p:extLst>
          </p:nvPr>
        </p:nvGraphicFramePr>
        <p:xfrm>
          <a:off x="666452" y="1545168"/>
          <a:ext cx="3665525" cy="1599315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11.1 Person Correlation Coefficient</a:t>
                      </a:r>
                      <a:endParaRPr lang="en-US" sz="1600"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11.2 Spearman Nonparametric Correlations</a:t>
                      </a:r>
                      <a:endParaRPr lang="en-US" sz="16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4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E01A-968D-465F-963B-373E88E2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Correlation Coefficient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107F8-9916-4287-B4B5-AE9C85D75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 the strength of the relationship between two variables</a:t>
            </a:r>
          </a:p>
          <a:p>
            <a:r>
              <a:rPr lang="en-US" dirty="0"/>
              <a:t>Variables are usually continuous but also can be binary or ordinal</a:t>
            </a:r>
          </a:p>
          <a:p>
            <a:r>
              <a:rPr lang="en-US" dirty="0"/>
              <a:t>-1 &gt;= correlation &lt;= 1</a:t>
            </a:r>
          </a:p>
          <a:p>
            <a:pPr lvl="1"/>
            <a:r>
              <a:rPr lang="en-US" dirty="0"/>
              <a:t>if &gt; 0 then positive relationship</a:t>
            </a:r>
          </a:p>
          <a:p>
            <a:pPr lvl="1"/>
            <a:r>
              <a:rPr lang="en-US" dirty="0"/>
              <a:t>if &lt; 0 then negative relationship</a:t>
            </a:r>
          </a:p>
          <a:p>
            <a:pPr lvl="1"/>
            <a:r>
              <a:rPr lang="en-US" dirty="0"/>
              <a:t>if = 0 then no relationship</a:t>
            </a:r>
          </a:p>
          <a:p>
            <a:r>
              <a:rPr lang="en-US" dirty="0"/>
              <a:t>Strongly influenced by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5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FDC8-374F-4C58-A9A3-83A053CA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Does not Imply Causality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7784131D-574A-49BB-88E0-16347ACDD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4" y="1548291"/>
            <a:ext cx="6648700" cy="29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dirty="0"/>
              <a:t>Correlation Task</a:t>
            </a:r>
            <a:endParaRPr dirty="0"/>
          </a:p>
        </p:txBody>
      </p:sp>
      <p:sp>
        <p:nvSpPr>
          <p:cNvPr id="204" name="Google Shape;204;p6"/>
          <p:cNvSpPr/>
          <p:nvPr/>
        </p:nvSpPr>
        <p:spPr>
          <a:xfrm>
            <a:off x="408721" y="4071366"/>
            <a:ext cx="814102" cy="880110"/>
          </a:xfrm>
          <a:custGeom>
            <a:avLst/>
            <a:gdLst/>
            <a:ahLst/>
            <a:cxnLst/>
            <a:rect l="l" t="t" r="r" b="b"/>
            <a:pathLst>
              <a:path w="5328" h="5760" extrusionOk="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Correlation Analysis is under Statistics</a:t>
            </a:r>
            <a:endParaRPr dirty="0"/>
          </a:p>
        </p:txBody>
      </p:sp>
      <p:sp>
        <p:nvSpPr>
          <p:cNvPr id="206" name="Google Shape;206;p6"/>
          <p:cNvSpPr/>
          <p:nvPr/>
        </p:nvSpPr>
        <p:spPr>
          <a:xfrm rot="-5400000">
            <a:off x="4873311" y="2047093"/>
            <a:ext cx="45719" cy="17583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31290-686F-4898-AD32-CBC5C3316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085" y="952500"/>
            <a:ext cx="2672460" cy="3456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11.01 Demo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FFEAC-A2A9-45B5-9DA4-CD51D2184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8" y="874174"/>
            <a:ext cx="3898738" cy="38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5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11.02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21402" y="986674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Statistics </a:t>
            </a:r>
            <a:r>
              <a:rPr lang="en-US" dirty="0"/>
              <a:t>and double-click </a:t>
            </a:r>
            <a:r>
              <a:rPr lang="en-US" b="1" dirty="0"/>
              <a:t>Correlation Analysis</a:t>
            </a:r>
            <a:r>
              <a:rPr lang="en-US" dirty="0"/>
              <a:t>.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STATS.EXERCISE</a:t>
            </a:r>
            <a:r>
              <a:rPr lang="en-US" dirty="0"/>
              <a:t> data set</a:t>
            </a:r>
            <a:endParaRPr b="1"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Select </a:t>
            </a:r>
            <a:r>
              <a:rPr lang="en-US" b="1" dirty="0"/>
              <a:t>Pushups</a:t>
            </a:r>
            <a:r>
              <a:rPr lang="en-US" dirty="0"/>
              <a:t>, </a:t>
            </a:r>
            <a:r>
              <a:rPr lang="en-US" b="1" dirty="0"/>
              <a:t>Flexibility </a:t>
            </a:r>
            <a:r>
              <a:rPr lang="en-US" dirty="0"/>
              <a:t>and </a:t>
            </a:r>
            <a:r>
              <a:rPr lang="en-US" b="1" dirty="0"/>
              <a:t>Strength </a:t>
            </a:r>
            <a:r>
              <a:rPr lang="en-US" dirty="0"/>
              <a:t>as the </a:t>
            </a:r>
            <a:r>
              <a:rPr lang="en-US" b="1" dirty="0"/>
              <a:t>Analysis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 </a:t>
            </a:r>
            <a:r>
              <a:rPr lang="en-US" dirty="0"/>
              <a:t>tab, under </a:t>
            </a:r>
            <a:r>
              <a:rPr lang="en-US" b="1" dirty="0"/>
              <a:t>STATISTICS </a:t>
            </a:r>
            <a:r>
              <a:rPr lang="en-US" dirty="0"/>
              <a:t>select </a:t>
            </a:r>
            <a:r>
              <a:rPr lang="en-US" b="1" dirty="0"/>
              <a:t>Selected statistics </a:t>
            </a:r>
            <a:r>
              <a:rPr lang="en-US" dirty="0"/>
              <a:t> for </a:t>
            </a:r>
            <a:r>
              <a:rPr lang="en-US" b="1" dirty="0"/>
              <a:t>Display statistics: </a:t>
            </a:r>
            <a:r>
              <a:rPr lang="en-US" dirty="0"/>
              <a:t> and check </a:t>
            </a:r>
            <a:r>
              <a:rPr lang="en-US" b="1" dirty="0"/>
              <a:t>Correlations </a:t>
            </a:r>
            <a:r>
              <a:rPr lang="en-US" dirty="0"/>
              <a:t>and </a:t>
            </a:r>
            <a:r>
              <a:rPr lang="en-US" b="1" dirty="0"/>
              <a:t>Display p-values. </a:t>
            </a:r>
            <a:r>
              <a:rPr lang="en-US" dirty="0"/>
              <a:t>. 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 </a:t>
            </a:r>
            <a:r>
              <a:rPr lang="en-US" dirty="0"/>
              <a:t>tab, under </a:t>
            </a:r>
            <a:r>
              <a:rPr lang="en-US" b="1" dirty="0"/>
              <a:t>PLOTS </a:t>
            </a:r>
            <a:r>
              <a:rPr lang="en-US" dirty="0"/>
              <a:t>select </a:t>
            </a:r>
            <a:r>
              <a:rPr lang="en-US" b="1" dirty="0"/>
              <a:t>Matrix of scatter plots </a:t>
            </a:r>
            <a:r>
              <a:rPr lang="en-US" dirty="0"/>
              <a:t> for </a:t>
            </a:r>
            <a:r>
              <a:rPr lang="en-US" b="1" dirty="0"/>
              <a:t>Type of plot: </a:t>
            </a:r>
            <a:r>
              <a:rPr lang="en-US" dirty="0"/>
              <a:t> and check </a:t>
            </a:r>
            <a:r>
              <a:rPr lang="en-US" b="1" dirty="0"/>
              <a:t>Include histograms</a:t>
            </a:r>
            <a:r>
              <a:rPr lang="en-US" dirty="0"/>
              <a:t>. 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28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11.03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The p value of a correlation coefficient tests the null hypothesis that the correlation = 0. What can be said about the correlation of Pushups vs Strength?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It is insignificant and we cannot reject H</a:t>
            </a:r>
            <a:r>
              <a:rPr lang="en-US" sz="1800" baseline="-25000" dirty="0"/>
              <a:t>0</a:t>
            </a:r>
            <a:endParaRPr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It’s highly unlikely to get a coefficient as large or larger than .22151 if H</a:t>
            </a:r>
            <a:r>
              <a:rPr lang="en-US" sz="1800" baseline="-25000" dirty="0"/>
              <a:t>0</a:t>
            </a:r>
            <a:r>
              <a:rPr lang="en-US" sz="1800" dirty="0"/>
              <a:t> is true.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There is a causal effect of Pushups on Strength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535</Words>
  <Application>Microsoft Office PowerPoint</Application>
  <PresentationFormat>On-screen Show (16:9)</PresentationFormat>
  <Paragraphs>123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Noto Sans Symbols</vt:lpstr>
      <vt:lpstr>Times New Roman</vt:lpstr>
      <vt:lpstr>Trebuchet MS</vt:lpstr>
      <vt:lpstr>Facet</vt:lpstr>
      <vt:lpstr>Cody Ch 11: Correlation</vt:lpstr>
      <vt:lpstr>Re-Create Cody Work Files</vt:lpstr>
      <vt:lpstr>Cody Ch 11: Correlation</vt:lpstr>
      <vt:lpstr>Person Correlation Coefficient</vt:lpstr>
      <vt:lpstr>Correlation Does not Imply Causality</vt:lpstr>
      <vt:lpstr>Correlation Task</vt:lpstr>
      <vt:lpstr>11.01 Demo</vt:lpstr>
      <vt:lpstr>11.02 Activity</vt:lpstr>
      <vt:lpstr>11.03 Multiple Choice Question</vt:lpstr>
      <vt:lpstr>11.03 Multiple Choice Question</vt:lpstr>
      <vt:lpstr>Cody Ch 11: Correlation</vt:lpstr>
      <vt:lpstr>11.04 Activity</vt:lpstr>
      <vt:lpstr>11.05 True/False Question</vt:lpstr>
      <vt:lpstr>11.05 True/False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Ch 8: Two-Sample Tests</dc:title>
  <dc:creator>Rick Cornell</dc:creator>
  <cp:lastModifiedBy>Don Koch</cp:lastModifiedBy>
  <cp:revision>33</cp:revision>
  <dcterms:created xsi:type="dcterms:W3CDTF">2014-02-19T20:08:04Z</dcterms:created>
  <dcterms:modified xsi:type="dcterms:W3CDTF">2021-04-01T00:42:56Z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