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7" r:id="rId3"/>
    <p:sldId id="296" r:id="rId4"/>
    <p:sldId id="261" r:id="rId5"/>
    <p:sldId id="285" r:id="rId6"/>
    <p:sldId id="263" r:id="rId7"/>
    <p:sldId id="306" r:id="rId8"/>
    <p:sldId id="308" r:id="rId9"/>
    <p:sldId id="291" r:id="rId10"/>
    <p:sldId id="27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5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yBI51rv9pNb64Xu8q6DJgObo3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7ACAE-09E1-4D5F-8C76-AB4D3DEFF1DC}">
  <a:tblStyle styleId="{A597ACAE-09E1-4D5F-8C76-AB4D3DEFF1DC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2" y="1700"/>
      </p:cViewPr>
      <p:guideLst>
        <p:guide pos="2880"/>
        <p:guide orient="horz" pos="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274300" tIns="92950" rIns="91425" bIns="929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2148840" y="8902677"/>
            <a:ext cx="256032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0871B1"/>
                </a:solidFill>
                <a:latin typeface="Calibri"/>
                <a:ea typeface="Calibri"/>
                <a:cs typeface="Calibri"/>
                <a:sym typeface="Calibri"/>
              </a:rPr>
              <a:t>Copyright © SAS Institute Inc. All rights reserved.</a:t>
            </a:r>
            <a:endParaRPr/>
          </a:p>
        </p:txBody>
      </p:sp>
      <p:sp>
        <p:nvSpPr>
          <p:cNvPr id="7" name="Google Shape;7;n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sas.com</a:t>
            </a:r>
            <a:endParaRPr/>
          </a:p>
        </p:txBody>
      </p:sp>
      <p:pic>
        <p:nvPicPr>
          <p:cNvPr id="8" name="Google Shape;8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1746" y="0"/>
            <a:ext cx="2514508" cy="12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9261" y="8785834"/>
            <a:ext cx="558779" cy="2539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</p:spTree>
    <p:extLst>
      <p:ext uri="{BB962C8B-B14F-4D97-AF65-F5344CB8AC3E}">
        <p14:creationId xmlns:p14="http://schemas.microsoft.com/office/powerpoint/2010/main" val="259673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answer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587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Answers: a, b,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928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</p:spTree>
    <p:extLst>
      <p:ext uri="{BB962C8B-B14F-4D97-AF65-F5344CB8AC3E}">
        <p14:creationId xmlns:p14="http://schemas.microsoft.com/office/powerpoint/2010/main" val="2022424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53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answer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85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Organizer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0" y="237682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675" b="0" i="0" u="none" strike="noStrike" cap="none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6" name="Google Shape;116;p3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5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35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1" name="Google Shape;131;p35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">
  <p:cSld name="1_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46" name="Google Shape;46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" name="Google Shape;48;p2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" name="Google Shape;49;p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" name="Google Shape;50;p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2" name="Google Shape;52;p2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3" name="Google Shape;53;p2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4" name="Google Shape;54;p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5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0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2" name="Google Shape;12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" name="Google Shape;16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9" name="Google Shape;19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" name="Google Shape;20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12:</a:t>
            </a:r>
            <a:r>
              <a:rPr lang="en-US" sz="3300" dirty="0">
                <a:solidFill>
                  <a:schemeClr val="accent1"/>
                </a:solidFill>
              </a:rPr>
              <a:t> Simple and Multiple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788939511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12.1 Simple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12.1 Multiple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/>
        </p:nvSpPr>
        <p:spPr>
          <a:xfrm>
            <a:off x="2794000" y="1851694"/>
            <a:ext cx="40195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27B1B"/>
              </a:buClr>
              <a:buSzPts val="2700"/>
              <a:buFont typeface="Trebuchet MS"/>
              <a:buNone/>
            </a:pPr>
            <a:r>
              <a:rPr lang="en-US" sz="2700">
                <a:solidFill>
                  <a:srgbClr val="627B1B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3906243" y="2554512"/>
            <a:ext cx="1406386" cy="1638108"/>
          </a:xfrm>
          <a:custGeom>
            <a:avLst/>
            <a:gdLst/>
            <a:ahLst/>
            <a:cxnLst/>
            <a:rect l="l" t="t" r="r" b="b"/>
            <a:pathLst>
              <a:path w="3066" h="3572" extrusionOk="0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12:</a:t>
            </a:r>
            <a:r>
              <a:rPr lang="en-US" sz="3300" dirty="0">
                <a:solidFill>
                  <a:schemeClr val="accent1"/>
                </a:solidFill>
              </a:rPr>
              <a:t> Simple and Multiple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136796040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12.1 Simple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12.1 Multiple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2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E01A-968D-465F-963B-373E88E2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531707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07F8-9916-4287-B4B5-AE9C85D75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Simple Regression</a:t>
            </a:r>
          </a:p>
          <a:p>
            <a:pPr lvl="1"/>
            <a:r>
              <a:rPr lang="en-US" sz="1800" dirty="0"/>
              <a:t>Enables prediction of one variable based on the values of another variable</a:t>
            </a:r>
          </a:p>
          <a:p>
            <a:r>
              <a:rPr lang="en-US" sz="1800" dirty="0"/>
              <a:t>Multiple Regression</a:t>
            </a:r>
          </a:p>
          <a:p>
            <a:pPr lvl="1"/>
            <a:r>
              <a:rPr lang="en-US" sz="1800" dirty="0"/>
              <a:t>Enables prediction of one variable based on the values of two or more variables</a:t>
            </a:r>
          </a:p>
          <a:p>
            <a:r>
              <a:rPr lang="en-US" sz="1950" dirty="0"/>
              <a:t>Assumptions</a:t>
            </a:r>
          </a:p>
          <a:p>
            <a:pPr lvl="1"/>
            <a:r>
              <a:rPr lang="en-US" sz="1800" dirty="0"/>
              <a:t>Residuals are Normally Distributed</a:t>
            </a:r>
          </a:p>
          <a:p>
            <a:pPr lvl="1"/>
            <a:r>
              <a:rPr lang="en-US" sz="1800" dirty="0"/>
              <a:t>Homogenous variance across the independent variables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 dirty="0"/>
              <a:t>Linear Regression Task</a:t>
            </a:r>
            <a:endParaRPr dirty="0"/>
          </a:p>
        </p:txBody>
      </p:sp>
      <p:sp>
        <p:nvSpPr>
          <p:cNvPr id="204" name="Google Shape;204;p6"/>
          <p:cNvSpPr/>
          <p:nvPr/>
        </p:nvSpPr>
        <p:spPr>
          <a:xfrm>
            <a:off x="408721" y="4071366"/>
            <a:ext cx="814102" cy="880110"/>
          </a:xfrm>
          <a:custGeom>
            <a:avLst/>
            <a:gdLst/>
            <a:ahLst/>
            <a:cxnLst/>
            <a:rect l="l" t="t" r="r" b="b"/>
            <a:pathLst>
              <a:path w="5328" h="5760" extrusionOk="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Correlation Analysis is under Statistics</a:t>
            </a:r>
            <a:endParaRPr dirty="0"/>
          </a:p>
        </p:txBody>
      </p:sp>
      <p:sp>
        <p:nvSpPr>
          <p:cNvPr id="206" name="Google Shape;206;p6"/>
          <p:cNvSpPr/>
          <p:nvPr/>
        </p:nvSpPr>
        <p:spPr>
          <a:xfrm rot="-5400000">
            <a:off x="4873311" y="2047093"/>
            <a:ext cx="45719" cy="17583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6E4C8-59AB-4346-991E-63F3E808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80" y="970318"/>
            <a:ext cx="2708622" cy="38417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12.01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21402" y="986674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Linear Models </a:t>
            </a:r>
            <a:r>
              <a:rPr lang="en-US" dirty="0"/>
              <a:t>and double-click </a:t>
            </a:r>
            <a:r>
              <a:rPr lang="en-US" b="1" dirty="0"/>
              <a:t>Linear Regression</a:t>
            </a:r>
            <a:r>
              <a:rPr lang="en-US" dirty="0"/>
              <a:t>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STATS.EXERCISE2</a:t>
            </a:r>
            <a:r>
              <a:rPr lang="en-US" dirty="0"/>
              <a:t> data set</a:t>
            </a:r>
            <a:endParaRPr b="1" dirty="0"/>
          </a:p>
          <a:p>
            <a:pPr marL="457200" lvl="0" indent="-466090" algn="l" rtl="0">
              <a:spcBef>
                <a:spcPts val="75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Select </a:t>
            </a:r>
            <a:r>
              <a:rPr lang="en-US" b="1" dirty="0"/>
              <a:t>Pushups </a:t>
            </a:r>
            <a:r>
              <a:rPr lang="en-US" dirty="0"/>
              <a:t>as the </a:t>
            </a:r>
            <a:r>
              <a:rPr lang="en-US" b="1" dirty="0"/>
              <a:t>Dependent variable</a:t>
            </a:r>
            <a:endParaRPr lang="en-US" dirty="0"/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Strength </a:t>
            </a:r>
            <a:r>
              <a:rPr lang="en-US" dirty="0"/>
              <a:t>as the </a:t>
            </a:r>
            <a:r>
              <a:rPr lang="en-US" b="1" dirty="0"/>
              <a:t>Continuous variable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MODEL </a:t>
            </a:r>
            <a:r>
              <a:rPr lang="en-US" dirty="0"/>
              <a:t>tab, Click </a:t>
            </a:r>
            <a:r>
              <a:rPr lang="en-US" b="1" dirty="0"/>
              <a:t>Edit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In the </a:t>
            </a:r>
            <a:r>
              <a:rPr lang="en-US" b="1" dirty="0"/>
              <a:t>Model Effects Builder </a:t>
            </a:r>
            <a:r>
              <a:rPr lang="en-US" dirty="0"/>
              <a:t> select </a:t>
            </a:r>
            <a:r>
              <a:rPr lang="en-US" b="1" dirty="0"/>
              <a:t>Strength</a:t>
            </a:r>
            <a:r>
              <a:rPr lang="en-US" dirty="0"/>
              <a:t> and click </a:t>
            </a:r>
            <a:r>
              <a:rPr lang="en-US" b="1" dirty="0"/>
              <a:t>Add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  <a:endParaRPr lang="en-US"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28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12.02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Use the information in the </a:t>
            </a:r>
            <a:r>
              <a:rPr lang="en-US" sz="1800" b="1" dirty="0"/>
              <a:t>Parameter Estimates</a:t>
            </a:r>
            <a:r>
              <a:rPr lang="en-US" sz="1800" dirty="0"/>
              <a:t> table to compute the predicted number of pushups a person with strength of 50 could do.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41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It’s not possible to compute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30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12.02 Multiple Choice Question</a:t>
            </a:r>
            <a:endParaRPr dirty="0"/>
          </a:p>
        </p:txBody>
      </p:sp>
      <p:sp>
        <p:nvSpPr>
          <p:cNvPr id="223" name="Google Shape;223;p8"/>
          <p:cNvSpPr txBox="1">
            <a:spLocks noGrp="1"/>
          </p:cNvSpPr>
          <p:nvPr>
            <p:ph type="body" idx="1"/>
          </p:nvPr>
        </p:nvSpPr>
        <p:spPr>
          <a:xfrm>
            <a:off x="626364" y="1198150"/>
            <a:ext cx="6282436" cy="317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Use the information in the </a:t>
            </a:r>
            <a:r>
              <a:rPr lang="en-US" sz="1800" b="1" dirty="0"/>
              <a:t>Parameter Estimates</a:t>
            </a:r>
            <a:r>
              <a:rPr lang="en-US" sz="1800" dirty="0"/>
              <a:t> table to compute the predicted number of pushups a person with strength of 50 could do.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41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It’s not possible to compute</a:t>
            </a:r>
            <a:endParaRPr lang="en-US" dirty="0"/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 dirty="0"/>
              <a:t> 30 pushups</a:t>
            </a:r>
          </a:p>
          <a:p>
            <a:pPr marL="557212" lvl="1" indent="-214312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endParaRPr lang="en-US" sz="1800" dirty="0"/>
          </a:p>
        </p:txBody>
      </p:sp>
      <p:pic>
        <p:nvPicPr>
          <p:cNvPr id="4" name="Google Shape;231;gcbc916b85a_0_170" descr="Checkmark with solid fill">
            <a:extLst>
              <a:ext uri="{FF2B5EF4-FFF2-40B4-BE49-F238E27FC236}">
                <a16:creationId xmlns:a16="http://schemas.microsoft.com/office/drawing/2014/main" id="{8060EE00-3ED2-4664-9684-842E996F3C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363" y="2397306"/>
            <a:ext cx="278609" cy="27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91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sz="33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Cody Ch 12:</a:t>
            </a:r>
            <a:r>
              <a:rPr lang="en-US" sz="3300" dirty="0">
                <a:solidFill>
                  <a:schemeClr val="accent1"/>
                </a:solidFill>
              </a:rPr>
              <a:t> Simple and Multiple Regression</a:t>
            </a:r>
            <a:endParaRPr sz="3300" dirty="0">
              <a:solidFill>
                <a:schemeClr val="accent1"/>
              </a:solidFill>
            </a:endParaRPr>
          </a:p>
        </p:txBody>
      </p:sp>
      <p:graphicFrame>
        <p:nvGraphicFramePr>
          <p:cNvPr id="156" name="Google Shape;156;p1"/>
          <p:cNvGraphicFramePr/>
          <p:nvPr>
            <p:extLst>
              <p:ext uri="{D42A27DB-BD31-4B8C-83A1-F6EECF244321}">
                <p14:modId xmlns:p14="http://schemas.microsoft.com/office/powerpoint/2010/main" val="1719679748"/>
              </p:ext>
            </p:extLst>
          </p:nvPr>
        </p:nvGraphicFramePr>
        <p:xfrm>
          <a:off x="666452" y="1545168"/>
          <a:ext cx="3665525" cy="1582650"/>
        </p:xfrm>
        <a:graphic>
          <a:graphicData uri="http://schemas.openxmlformats.org/drawingml/2006/table">
            <a:tbl>
              <a:tblPr firstRow="1" bandRow="1">
                <a:noFill/>
                <a:tableStyleId>{A597ACAE-09E1-4D5F-8C76-AB4D3DEFF1DC}</a:tableStyleId>
              </a:tblPr>
              <a:tblGrid>
                <a:gridCol w="36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olidFill>
                            <a:schemeClr val="lt1"/>
                          </a:solidFill>
                        </a:rPr>
                        <a:t>12.1 Simple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</a:rPr>
                        <a:t>12.1 Multiple Regression</a:t>
                      </a:r>
                      <a:endParaRPr dirty="0"/>
                    </a:p>
                  </a:txBody>
                  <a:tcPr marL="106925" marR="106925" marT="53475" marB="53475" anchor="ctr">
                    <a:lnL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7192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86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rebuchet MS"/>
              <a:buNone/>
            </a:pPr>
            <a:r>
              <a:rPr lang="en-US" dirty="0"/>
              <a:t>12.03 Activity</a:t>
            </a:r>
            <a:endParaRPr dirty="0"/>
          </a:p>
        </p:txBody>
      </p:sp>
      <p:sp>
        <p:nvSpPr>
          <p:cNvPr id="214" name="Google Shape;214;p7"/>
          <p:cNvSpPr txBox="1">
            <a:spLocks noGrp="1"/>
          </p:cNvSpPr>
          <p:nvPr>
            <p:ph type="sldNum" idx="12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149013" y="272600"/>
            <a:ext cx="328506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We would like to add additional predictor (independent) variables to our model. Let’s explore further…</a:t>
            </a:r>
            <a:endParaRPr dirty="0"/>
          </a:p>
        </p:txBody>
      </p:sp>
      <p:sp>
        <p:nvSpPr>
          <p:cNvPr id="9" name="Google Shape;215;p7">
            <a:extLst>
              <a:ext uri="{FF2B5EF4-FFF2-40B4-BE49-F238E27FC236}">
                <a16:creationId xmlns:a16="http://schemas.microsoft.com/office/drawing/2014/main" id="{EF8131F3-0569-45B1-A461-4A3E1B05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762" y="1815560"/>
            <a:ext cx="6648703" cy="317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</a:t>
            </a:r>
            <a:r>
              <a:rPr lang="en-US" b="1" dirty="0"/>
              <a:t>Tasks and Utilities </a:t>
            </a:r>
            <a:r>
              <a:rPr lang="en-US" dirty="0"/>
              <a:t>in the Navigation pane. Expand </a:t>
            </a:r>
            <a:r>
              <a:rPr lang="en-US" b="1" dirty="0"/>
              <a:t>Tasks</a:t>
            </a:r>
            <a:r>
              <a:rPr lang="en-US" dirty="0"/>
              <a:t>, expand </a:t>
            </a:r>
            <a:r>
              <a:rPr lang="en-US" b="1" dirty="0"/>
              <a:t>Statistics </a:t>
            </a:r>
            <a:r>
              <a:rPr lang="en-US" dirty="0"/>
              <a:t>and double-click </a:t>
            </a:r>
            <a:r>
              <a:rPr lang="en-US" b="1" dirty="0"/>
              <a:t>Correlation Analysis</a:t>
            </a:r>
            <a:r>
              <a:rPr lang="en-US" dirty="0"/>
              <a:t>. 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STATS.EXERCISE2</a:t>
            </a:r>
            <a:r>
              <a:rPr lang="en-US" dirty="0"/>
              <a:t> data set</a:t>
            </a:r>
            <a:endParaRPr b="1" dirty="0"/>
          </a:p>
          <a:p>
            <a:pPr lvl="0" indent="-466090">
              <a:buAutoNum type="arabicPeriod"/>
            </a:pPr>
            <a:r>
              <a:rPr lang="en-US" dirty="0"/>
              <a:t>Select </a:t>
            </a:r>
            <a:r>
              <a:rPr lang="en-US" b="1" dirty="0"/>
              <a:t>Flexibility, Strength, Pushups</a:t>
            </a:r>
            <a:r>
              <a:rPr lang="en-US" dirty="0"/>
              <a:t>, and </a:t>
            </a:r>
            <a:r>
              <a:rPr lang="en-US" b="1" dirty="0"/>
              <a:t>Endurance</a:t>
            </a:r>
            <a:r>
              <a:rPr lang="en-US" dirty="0"/>
              <a:t> as the </a:t>
            </a:r>
            <a:r>
              <a:rPr lang="en-US" b="1" dirty="0"/>
              <a:t>Analysis variables</a:t>
            </a:r>
            <a:endParaRPr dirty="0"/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tab, under </a:t>
            </a:r>
            <a:r>
              <a:rPr lang="en-US" b="1" dirty="0"/>
              <a:t>STATISTICS </a:t>
            </a:r>
            <a:r>
              <a:rPr lang="en-US" dirty="0"/>
              <a:t>select </a:t>
            </a:r>
            <a:r>
              <a:rPr lang="en-US" b="1" dirty="0"/>
              <a:t>Selected statistics </a:t>
            </a:r>
            <a:r>
              <a:rPr lang="en-US" dirty="0"/>
              <a:t> for </a:t>
            </a:r>
            <a:r>
              <a:rPr lang="en-US" b="1" dirty="0"/>
              <a:t>Display statistics: </a:t>
            </a:r>
            <a:r>
              <a:rPr lang="en-US" dirty="0"/>
              <a:t> and check </a:t>
            </a:r>
            <a:r>
              <a:rPr lang="en-US" b="1" dirty="0"/>
              <a:t>Correlations </a:t>
            </a:r>
            <a:r>
              <a:rPr lang="en-US" dirty="0"/>
              <a:t>and </a:t>
            </a:r>
            <a:r>
              <a:rPr lang="en-US" b="1" dirty="0"/>
              <a:t>Display p-values. </a:t>
            </a:r>
            <a:r>
              <a:rPr lang="en-US" dirty="0"/>
              <a:t>. </a:t>
            </a:r>
          </a:p>
          <a:p>
            <a:pPr indent="-457200"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On the </a:t>
            </a:r>
            <a:r>
              <a:rPr lang="en-US" b="1" dirty="0"/>
              <a:t>OPTIONS </a:t>
            </a:r>
            <a:r>
              <a:rPr lang="en-US" dirty="0"/>
              <a:t>tab, under </a:t>
            </a:r>
            <a:r>
              <a:rPr lang="en-US" b="1" dirty="0"/>
              <a:t>PLOTS </a:t>
            </a:r>
            <a:r>
              <a:rPr lang="en-US" dirty="0"/>
              <a:t>select </a:t>
            </a:r>
            <a:r>
              <a:rPr lang="en-US" b="1" dirty="0"/>
              <a:t>Matrix of scatter plots </a:t>
            </a:r>
            <a:r>
              <a:rPr lang="en-US" dirty="0"/>
              <a:t> for </a:t>
            </a:r>
            <a:r>
              <a:rPr lang="en-US" b="1" dirty="0"/>
              <a:t>Type of plot: </a:t>
            </a:r>
            <a:r>
              <a:rPr lang="en-US" dirty="0"/>
              <a:t> and check </a:t>
            </a:r>
            <a:r>
              <a:rPr lang="en-US" b="1" dirty="0"/>
              <a:t>Include histograms</a:t>
            </a:r>
            <a:r>
              <a:rPr lang="en-US" dirty="0"/>
              <a:t>. </a:t>
            </a:r>
          </a:p>
          <a:p>
            <a:pPr marL="457200" lvl="0" indent="-457200" algn="l" rtl="0"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rebuchet MS"/>
              <a:buAutoNum type="arabicPeriod"/>
            </a:pPr>
            <a:r>
              <a:rPr lang="en-US" dirty="0"/>
              <a:t>Select the Running Icon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5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374</Words>
  <Application>Microsoft Office PowerPoint</Application>
  <PresentationFormat>On-screen Show (16:9)</PresentationFormat>
  <Paragraphs>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Noto Sans Symbols</vt:lpstr>
      <vt:lpstr>Times New Roman</vt:lpstr>
      <vt:lpstr>Trebuchet MS</vt:lpstr>
      <vt:lpstr>Facet</vt:lpstr>
      <vt:lpstr>Cody Ch 12: Simple and Multiple Regression</vt:lpstr>
      <vt:lpstr>Cody Ch 12: Simple and Multiple Regression</vt:lpstr>
      <vt:lpstr>Regression</vt:lpstr>
      <vt:lpstr>Linear Regression Task</vt:lpstr>
      <vt:lpstr>12.01 Activity</vt:lpstr>
      <vt:lpstr>12.02 Multiple Choice Question</vt:lpstr>
      <vt:lpstr>12.02 Multiple Choice Question</vt:lpstr>
      <vt:lpstr>Cody Ch 12: Simple and Multiple Regression</vt:lpstr>
      <vt:lpstr>12.03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Cody Ch 8: Two-Sample Tests</dc:title>
  <dc:creator>Rick Cornell</dc:creator>
  <cp:lastModifiedBy>Don Koch</cp:lastModifiedBy>
  <cp:revision>41</cp:revision>
  <dcterms:created xsi:type="dcterms:W3CDTF">2014-02-19T20:08:04Z</dcterms:created>
  <dcterms:modified xsi:type="dcterms:W3CDTF">2021-03-31T22:22:34Z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