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6876" r:id="rId1"/>
    <p:sldMasterId id="2147486900" r:id="rId2"/>
    <p:sldMasterId id="2147486923" r:id="rId3"/>
  </p:sldMasterIdLst>
  <p:notesMasterIdLst>
    <p:notesMasterId r:id="rId13"/>
  </p:notesMasterIdLst>
  <p:handoutMasterIdLst>
    <p:handoutMasterId r:id="rId14"/>
  </p:handoutMasterIdLst>
  <p:sldIdLst>
    <p:sldId id="699" r:id="rId4"/>
    <p:sldId id="700" r:id="rId5"/>
    <p:sldId id="702" r:id="rId6"/>
    <p:sldId id="705" r:id="rId7"/>
    <p:sldId id="704" r:id="rId8"/>
    <p:sldId id="701" r:id="rId9"/>
    <p:sldId id="703" r:id="rId10"/>
    <p:sldId id="515" r:id="rId11"/>
    <p:sldId id="698" r:id="rId12"/>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Tahoma" panose="020B0604030504040204" pitchFamily="34" charset="0"/>
      <p:regular r:id="rId21"/>
      <p:bold r:id="rId22"/>
    </p:embeddedFont>
    <p:embeddedFont>
      <p:font typeface="Trebuchet MS" panose="020B0703020202090204" pitchFamily="34" charset="0"/>
      <p:regular r:id="rId23"/>
      <p:bold r:id="rId24"/>
      <p:italic r:id="rId25"/>
      <p:boldItalic r:id="rId26"/>
    </p:embeddedFont>
    <p:embeddedFont>
      <p:font typeface="Wingdings 3" pitchFamily="2" charset="2"/>
      <p:regular r:id="rId27"/>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userDrawn="1">
          <p15:clr>
            <a:srgbClr val="A4A3A4"/>
          </p15:clr>
        </p15:guide>
        <p15:guide id="5" orient="horz" pos="5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13" clrIdx="0">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27B1B"/>
    <a:srgbClr val="708D1F"/>
    <a:srgbClr val="85A725"/>
    <a:srgbClr val="294665"/>
    <a:srgbClr val="08649C"/>
    <a:srgbClr val="4B7C1A"/>
    <a:srgbClr val="9EC62C"/>
    <a:srgbClr val="D9D9D9"/>
    <a:srgbClr val="19BBB7"/>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69" autoAdjust="0"/>
    <p:restoredTop sz="92238" autoAdjust="0"/>
  </p:normalViewPr>
  <p:slideViewPr>
    <p:cSldViewPr snapToGrid="0">
      <p:cViewPr varScale="1">
        <p:scale>
          <a:sx n="152" d="100"/>
          <a:sy n="152" d="100"/>
        </p:scale>
        <p:origin x="360" y="184"/>
      </p:cViewPr>
      <p:guideLst>
        <p:guide pos="2880"/>
        <p:guide orient="horz" pos="540"/>
      </p:guideLst>
    </p:cSldViewPr>
  </p:slideViewPr>
  <p:outlineViewPr>
    <p:cViewPr>
      <p:scale>
        <a:sx n="33" d="100"/>
        <a:sy n="33" d="100"/>
      </p:scale>
      <p:origin x="0" y="-14034"/>
    </p:cViewPr>
  </p:outlineViewPr>
  <p:notesTextViewPr>
    <p:cViewPr>
      <p:scale>
        <a:sx n="3" d="2"/>
        <a:sy n="3" d="2"/>
      </p:scale>
      <p:origin x="0" y="0"/>
    </p:cViewPr>
  </p:notesTextViewPr>
  <p:sorterViewPr>
    <p:cViewPr>
      <p:scale>
        <a:sx n="110" d="100"/>
        <a:sy n="110" d="100"/>
      </p:scale>
      <p:origin x="0" y="-15336"/>
    </p:cViewPr>
  </p:sorterViewPr>
  <p:notesViewPr>
    <p:cSldViewPr snapToGrid="0">
      <p:cViewPr varScale="1">
        <p:scale>
          <a:sx n="88" d="100"/>
          <a:sy n="88"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75BB19-6272-4722-BEBC-1988ED21FC22}" type="datetimeFigureOut">
              <a:rPr lang="en-US" smtClean="0"/>
              <a:t>3/22/21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47D534-4E96-4CF3-8D91-777F4B6F73E4}" type="slidenum">
              <a:rPr lang="en-US" smtClean="0"/>
              <a:t>‹#›</a:t>
            </a:fld>
            <a:endParaRPr lang="en-US" dirty="0"/>
          </a:p>
        </p:txBody>
      </p:sp>
    </p:spTree>
    <p:extLst>
      <p:ext uri="{BB962C8B-B14F-4D97-AF65-F5344CB8AC3E}">
        <p14:creationId xmlns:p14="http://schemas.microsoft.com/office/powerpoint/2010/main" val="99343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DDC757A9-C458-463D-B481-0BB8DD9587DC}"/>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F2D7B5B6-4849-4340-A3F4-23B55115A527}"/>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3">
            <a:extLst>
              <a:ext uri="{FF2B5EF4-FFF2-40B4-BE49-F238E27FC236}">
                <a16:creationId xmlns:a16="http://schemas.microsoft.com/office/drawing/2014/main" id="{ACFE1A38-EC73-40E9-AF42-D00D51C78C63}"/>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2" name="Textbox 4">
            <a:extLst>
              <a:ext uri="{FF2B5EF4-FFF2-40B4-BE49-F238E27FC236}">
                <a16:creationId xmlns:a16="http://schemas.microsoft.com/office/drawing/2014/main" id="{7AA56695-D3F1-4482-B525-339360948C3A}"/>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3" name="TextBox 5">
            <a:extLst>
              <a:ext uri="{FF2B5EF4-FFF2-40B4-BE49-F238E27FC236}">
                <a16:creationId xmlns:a16="http://schemas.microsoft.com/office/drawing/2014/main" id="{40505212-F808-463A-A8B2-436EF313C0DD}"/>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4" name="Picture 6">
            <a:extLst>
              <a:ext uri="{FF2B5EF4-FFF2-40B4-BE49-F238E27FC236}">
                <a16:creationId xmlns:a16="http://schemas.microsoft.com/office/drawing/2014/main" id="{8BB2C43E-6B41-4CA5-BF5E-B3BD4F221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AC69A065-FC7C-4939-BFE6-5041D26EB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169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6948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822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a:t>We will focus on the process of Data Mining.   We are using SAS Studio as delivered on the SAS OnDemand for Academics Cloud because is free, feature rich, can do a lot without coding and helps us focus on the DM process.</a:t>
            </a:r>
          </a:p>
          <a:p>
            <a:endParaRPr lang="en-US" dirty="0"/>
          </a:p>
        </p:txBody>
      </p:sp>
    </p:spTree>
    <p:extLst>
      <p:ext uri="{BB962C8B-B14F-4D97-AF65-F5344CB8AC3E}">
        <p14:creationId xmlns:p14="http://schemas.microsoft.com/office/powerpoint/2010/main" val="168225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720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ahoma" panose="020B0604030504040204" pitchFamily="34" charset="0"/>
              </a:defRPr>
            </a:lvl1pPr>
            <a:lvl2pPr marL="771925" indent="-296894">
              <a:defRPr sz="2500">
                <a:solidFill>
                  <a:schemeClr val="tx1"/>
                </a:solidFill>
                <a:latin typeface="Tahoma" panose="020B0604030504040204" pitchFamily="34" charset="0"/>
              </a:defRPr>
            </a:lvl2pPr>
            <a:lvl3pPr marL="1187577" indent="-237515">
              <a:defRPr sz="2500">
                <a:solidFill>
                  <a:schemeClr val="tx1"/>
                </a:solidFill>
                <a:latin typeface="Tahoma" panose="020B0604030504040204" pitchFamily="34" charset="0"/>
              </a:defRPr>
            </a:lvl3pPr>
            <a:lvl4pPr marL="1662608" indent="-237515">
              <a:defRPr sz="2500">
                <a:solidFill>
                  <a:schemeClr val="tx1"/>
                </a:solidFill>
                <a:latin typeface="Tahoma" panose="020B0604030504040204" pitchFamily="34" charset="0"/>
              </a:defRPr>
            </a:lvl4pPr>
            <a:lvl5pPr marL="2137639" indent="-237515">
              <a:defRPr sz="2500">
                <a:solidFill>
                  <a:schemeClr val="tx1"/>
                </a:solidFill>
                <a:latin typeface="Tahoma" panose="020B0604030504040204" pitchFamily="34" charset="0"/>
              </a:defRPr>
            </a:lvl5pPr>
            <a:lvl6pPr marL="2612669" indent="-237515" eaLnBrk="0" fontAlgn="base" hangingPunct="0">
              <a:spcBef>
                <a:spcPct val="0"/>
              </a:spcBef>
              <a:spcAft>
                <a:spcPct val="0"/>
              </a:spcAft>
              <a:defRPr sz="2500">
                <a:solidFill>
                  <a:schemeClr val="tx1"/>
                </a:solidFill>
                <a:latin typeface="Tahoma" panose="020B0604030504040204" pitchFamily="34" charset="0"/>
              </a:defRPr>
            </a:lvl6pPr>
            <a:lvl7pPr marL="3087700" indent="-237515" eaLnBrk="0" fontAlgn="base" hangingPunct="0">
              <a:spcBef>
                <a:spcPct val="0"/>
              </a:spcBef>
              <a:spcAft>
                <a:spcPct val="0"/>
              </a:spcAft>
              <a:defRPr sz="2500">
                <a:solidFill>
                  <a:schemeClr val="tx1"/>
                </a:solidFill>
                <a:latin typeface="Tahoma" panose="020B0604030504040204" pitchFamily="34" charset="0"/>
              </a:defRPr>
            </a:lvl7pPr>
            <a:lvl8pPr marL="3562731" indent="-237515" eaLnBrk="0" fontAlgn="base" hangingPunct="0">
              <a:spcBef>
                <a:spcPct val="0"/>
              </a:spcBef>
              <a:spcAft>
                <a:spcPct val="0"/>
              </a:spcAft>
              <a:defRPr sz="2500">
                <a:solidFill>
                  <a:schemeClr val="tx1"/>
                </a:solidFill>
                <a:latin typeface="Tahoma" panose="020B0604030504040204" pitchFamily="34" charset="0"/>
              </a:defRPr>
            </a:lvl8pPr>
            <a:lvl9pPr marL="4037762" indent="-237515" eaLnBrk="0" fontAlgn="base" hangingPunct="0">
              <a:spcBef>
                <a:spcPct val="0"/>
              </a:spcBef>
              <a:spcAft>
                <a:spcPct val="0"/>
              </a:spcAft>
              <a:defRPr sz="2500">
                <a:solidFill>
                  <a:schemeClr val="tx1"/>
                </a:solidFill>
                <a:latin typeface="Tahoma" panose="020B0604030504040204" pitchFamily="34" charset="0"/>
              </a:defRPr>
            </a:lvl9pPr>
          </a:lstStyle>
          <a:p>
            <a:fld id="{8BCA88F9-9AD6-4AA5-81A6-B151F9A5CA03}"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
        <p:nvSpPr>
          <p:cNvPr id="72707" name="Rectangle 2"/>
          <p:cNvSpPr>
            <a:spLocks noGrp="1" noRot="1" noChangeAspect="1" noChangeArrowheads="1" noTextEdit="1"/>
          </p:cNvSpPr>
          <p:nvPr>
            <p:ph type="sldImg"/>
          </p:nvPr>
        </p:nvSpPr>
        <p:spPr>
          <a:xfrm>
            <a:off x="641350" y="1162050"/>
            <a:ext cx="5575300" cy="3135313"/>
          </a:xfrm>
          <a:prstGeom prst="rect">
            <a:avLst/>
          </a:prstGeom>
          <a:ln/>
        </p:spPr>
      </p:sp>
      <p:sp>
        <p:nvSpPr>
          <p:cNvPr id="72708" name="Rectangle 3"/>
          <p:cNvSpPr>
            <a:spLocks noGrp="1" noChangeArrowheads="1"/>
          </p:cNvSpPr>
          <p:nvPr>
            <p:ph type="body" idx="1"/>
          </p:nvPr>
        </p:nvSpPr>
        <p:spPr>
          <a:xfrm>
            <a:off x="635508" y="4471416"/>
            <a:ext cx="5586984" cy="41056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sz="1000" b="0" i="0" u="none" strike="noStrike" kern="1200" baseline="0" dirty="0">
                <a:solidFill>
                  <a:schemeClr val="tx1"/>
                </a:solidFill>
                <a:latin typeface="+mn-lt"/>
                <a:ea typeface="+mn-ea"/>
                <a:cs typeface="+mn-cs"/>
              </a:rPr>
              <a:t>Machine learning today is a mathematically rigorous discipline that encompasses sophisticated modeling, optimization, and learning research; it has concrete applications in medicine, software, robotics, and traditional business problems. Particularly in the business problem domain, there is significant overlap among the fields of data science, data mining, and machine learning.</a:t>
            </a:r>
          </a:p>
          <a:p>
            <a:r>
              <a:rPr lang="en-US" sz="1000" b="0" i="0" u="none" strike="noStrike" kern="1200" baseline="0" dirty="0">
                <a:solidFill>
                  <a:schemeClr val="tx1"/>
                </a:solidFill>
                <a:latin typeface="+mn-lt"/>
                <a:ea typeface="+mn-ea"/>
                <a:cs typeface="+mn-cs"/>
              </a:rPr>
              <a:t> </a:t>
            </a:r>
          </a:p>
          <a:p>
            <a:r>
              <a:rPr lang="en-US" sz="1000" b="0" i="0" u="none" strike="noStrike" kern="1200" baseline="0" dirty="0">
                <a:solidFill>
                  <a:schemeClr val="tx1"/>
                </a:solidFill>
                <a:latin typeface="+mn-lt"/>
                <a:ea typeface="+mn-ea"/>
                <a:cs typeface="+mn-cs"/>
              </a:rPr>
              <a:t>In contrast to many statistical modeling approaches, which can value inference over prediction, the focus of machine learning is predictive accuracy (Breiman 2001a). High predictive accuracy is usually achieved by training complex models, which often involve advanced numerical optimization routines, on a large number of training examples. Because of their almost uninterpretable internal mechanisms, some machine learning algorithms have been labeled “black box” techniques. Yet algorithms such as neural networks, random forests, and support vector machines, gradient boosting can learn faint and nonlinear patterns from training data that generalize well in test data.</a:t>
            </a:r>
            <a:endParaRPr lang="en-US" sz="1000" dirty="0"/>
          </a:p>
          <a:p>
            <a:r>
              <a:rPr lang="en-US" sz="1000" dirty="0"/>
              <a:t> </a:t>
            </a:r>
          </a:p>
          <a:p>
            <a:r>
              <a:rPr lang="en-US" sz="1000" dirty="0"/>
              <a:t> </a:t>
            </a:r>
          </a:p>
          <a:p>
            <a:endParaRPr lang="en-US" sz="1000" dirty="0"/>
          </a:p>
        </p:txBody>
      </p:sp>
    </p:spTree>
    <p:extLst>
      <p:ext uri="{BB962C8B-B14F-4D97-AF65-F5344CB8AC3E}">
        <p14:creationId xmlns:p14="http://schemas.microsoft.com/office/powerpoint/2010/main" val="17737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tags" Target="../tags/tag3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7.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7.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41465101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279181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333235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57477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124076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8381900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202072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5429896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4073492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8195328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2569455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18951191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737245373"/>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925053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635266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88534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95263"/>
            <a:ext cx="7886700" cy="397669"/>
          </a:xfrm>
          <a:prstGeom prst="rect">
            <a:avLst/>
          </a:prstGeom>
        </p:spPr>
        <p:txBody>
          <a:bodyPr/>
          <a:lstStyle>
            <a:lvl1pPr>
              <a:defRPr b="0" i="0">
                <a:latin typeface="+mj-lt"/>
                <a:ea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03461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778564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209166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00000">
                    <a:lumMod val="75000"/>
                    <a:lumOff val="25000"/>
                  </a:srgbClr>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5" name="Group 4"/>
          <p:cNvGrpSpPr/>
          <p:nvPr userDrawn="1"/>
        </p:nvGrpSpPr>
        <p:grpSpPr>
          <a:xfrm>
            <a:off x="8427835" y="4765184"/>
            <a:ext cx="526892" cy="220528"/>
            <a:chOff x="6145213" y="4384676"/>
            <a:chExt cx="1582738" cy="649287"/>
          </a:xfrm>
          <a:solidFill>
            <a:srgbClr val="262626"/>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335445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4285882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0483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93510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31211175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539680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0273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535306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548293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46374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47044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6947983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25846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5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047314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0888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634861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4359159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17591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bg1"/>
                </a:solidFill>
              </a:defRPr>
            </a:lvl1pPr>
          </a:lstStyle>
          <a:p>
            <a:r>
              <a:rPr lang="en-US"/>
              <a:t>Click to Edit Title</a:t>
            </a:r>
          </a:p>
        </p:txBody>
      </p:sp>
      <p:sp>
        <p:nvSpPr>
          <p:cNvPr id="7" name="Text Placeholder 2"/>
          <p:cNvSpPr>
            <a:spLocks noGrp="1"/>
          </p:cNvSpPr>
          <p:nvPr>
            <p:ph type="body" sz="quarter" idx="13" hasCustomPrompt="1"/>
          </p:nvPr>
        </p:nvSpPr>
        <p:spPr>
          <a:xfrm flipH="1">
            <a:off x="626364" y="698736"/>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60000"/>
                    <a:lumOff val="40000"/>
                  </a:schemeClr>
                </a:solidFill>
                <a:latin typeface="+mj-lt"/>
              </a:defRPr>
            </a:lvl1pPr>
          </a:lstStyle>
          <a:p>
            <a:pPr lvl="0"/>
            <a:r>
              <a:rPr lang="en-US"/>
              <a:t>Click to edit subtitle</a:t>
            </a:r>
          </a:p>
        </p:txBody>
      </p:sp>
    </p:spTree>
    <p:extLst>
      <p:ext uri="{BB962C8B-B14F-4D97-AF65-F5344CB8AC3E}">
        <p14:creationId xmlns:p14="http://schemas.microsoft.com/office/powerpoint/2010/main" val="30323405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80796810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custDataLst>
              <p:tags r:id="rId3"/>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320679518"/>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066881143"/>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custDataLst>
              <p:tags r:id="rId2"/>
            </p:custDataLst>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custDataLst>
              <p:tags r:id="rId3"/>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34198373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57254511"/>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2164110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80056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400549874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30263561"/>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8735012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44318908"/>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1970408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1080495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1221203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9558262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8178823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671599672"/>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95630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4919328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346755812"/>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3586754792"/>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66841448"/>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8693394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custDataLst>
              <p:tags r:id="rId2"/>
            </p:custDataLst>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custDataLst>
              <p:tags r:id="rId3"/>
            </p:custDataLst>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p:custDataLst>
              <p:tags r:id="rId5"/>
            </p:custDataLst>
          </p:nvPr>
        </p:nvGrpSpPr>
        <p:grpSpPr>
          <a:xfrm>
            <a:off x="8427835" y="4765184"/>
            <a:ext cx="526892" cy="220528"/>
            <a:chOff x="6145213" y="4384676"/>
            <a:chExt cx="1582738" cy="649287"/>
          </a:xfrm>
          <a:solidFill>
            <a:schemeClr val="bg1"/>
          </a:solidFill>
        </p:grpSpPr>
        <p:sp>
          <p:nvSpPr>
            <p:cNvPr id="11" name="Freeform 6"/>
            <p:cNvSpPr>
              <a:spLocks/>
            </p:cNvSpPr>
            <p:nvPr userDrawn="1">
              <p:custDataLst>
                <p:tags r:id="rId6"/>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custDataLst>
                <p:tags r:id="rId7"/>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custDataLst>
                <p:tags r:id="rId8"/>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custDataLst>
                <p:tags r:id="rId9"/>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custDataLst>
                <p:tags r:id="rId10"/>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custDataLst>
                <p:tags r:id="rId11"/>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custDataLst>
                <p:tags r:id="rId12"/>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89992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custDataLst>
              <p:tags r:id="rId3"/>
            </p:custDataLst>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3162642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975219584"/>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2485112-DEF2-4A23-BEEB-51DA503C74D8}" type="slidenum">
              <a:rPr lang="en-US" smtClean="0"/>
              <a:pPr>
                <a:defRPr/>
              </a:pPr>
              <a:t>‹#›</a:t>
            </a:fld>
            <a:endParaRPr lang="en-US" dirty="0">
              <a:latin typeface="Times New Roman" pitchFamily="18" charset="0"/>
            </a:endParaRPr>
          </a:p>
        </p:txBody>
      </p:sp>
    </p:spTree>
    <p:extLst>
      <p:ext uri="{BB962C8B-B14F-4D97-AF65-F5344CB8AC3E}">
        <p14:creationId xmlns:p14="http://schemas.microsoft.com/office/powerpoint/2010/main" val="7775576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97900112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856400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8783574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502914859"/>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003775969"/>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61728447"/>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0038013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94049936"/>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910248803"/>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700843102"/>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10096628"/>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8943997"/>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852968540"/>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43264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190793694"/>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762842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0071410"/>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50" Type="http://schemas.openxmlformats.org/officeDocument/2006/relationships/tags" Target="../tags/tag8.xml"/><Relationship Id="rId55"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3" Type="http://schemas.openxmlformats.org/officeDocument/2006/relationships/tags" Target="../tags/tag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52"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tags" Target="../tags/tag6.xml"/><Relationship Id="rId56" Type="http://schemas.openxmlformats.org/officeDocument/2006/relationships/tags" Target="../tags/tag14.xml"/><Relationship Id="rId8" Type="http://schemas.openxmlformats.org/officeDocument/2006/relationships/slideLayout" Target="../slideLayouts/slideLayout8.xml"/><Relationship Id="rId51" Type="http://schemas.openxmlformats.org/officeDocument/2006/relationships/tags" Target="../tags/tag9.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ags" Target="../tags/tag17.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tags" Target="../tags/tag2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ags" Target="../tags/tag16.xml"/><Relationship Id="rId33" Type="http://schemas.openxmlformats.org/officeDocument/2006/relationships/tags" Target="../tags/tag2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ags" Target="../tags/tag20.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tags" Target="../tags/tag15.xml"/><Relationship Id="rId32" Type="http://schemas.openxmlformats.org/officeDocument/2006/relationships/tags" Target="../tags/tag2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theme" Target="../theme/theme2.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tags" Target="../tags/tag2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 Id="rId8"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4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4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4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4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4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5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5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5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5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5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5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5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4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532907050"/>
      </p:ext>
    </p:extLst>
  </p:cSld>
  <p:clrMap bg1="lt1" tx1="dk1" bg2="lt2" tx2="dk2" accent1="accent1" accent2="accent2" accent3="accent3" accent4="accent4" accent5="accent5" accent6="accent6" hlink="hlink" folHlink="folHlink"/>
  <p:sldLayoutIdLst>
    <p:sldLayoutId id="2147486877" r:id="rId1"/>
    <p:sldLayoutId id="2147486878" r:id="rId2"/>
    <p:sldLayoutId id="2147486879" r:id="rId3"/>
    <p:sldLayoutId id="2147486880" r:id="rId4"/>
    <p:sldLayoutId id="2147486881" r:id="rId5"/>
    <p:sldLayoutId id="2147486882" r:id="rId6"/>
    <p:sldLayoutId id="2147486883" r:id="rId7"/>
    <p:sldLayoutId id="2147486884" r:id="rId8"/>
    <p:sldLayoutId id="2147486885" r:id="rId9"/>
    <p:sldLayoutId id="2147486886" r:id="rId10"/>
    <p:sldLayoutId id="2147486887" r:id="rId11"/>
    <p:sldLayoutId id="2147486888" r:id="rId12"/>
    <p:sldLayoutId id="2147486889" r:id="rId13"/>
    <p:sldLayoutId id="2147486890" r:id="rId14"/>
    <p:sldLayoutId id="2147486891" r:id="rId15"/>
    <p:sldLayoutId id="2147486892" r:id="rId16"/>
    <p:sldLayoutId id="2147486893" r:id="rId17"/>
    <p:sldLayoutId id="2147486894" r:id="rId18"/>
    <p:sldLayoutId id="2147486895" r:id="rId19"/>
    <p:sldLayoutId id="2147486896" r:id="rId20"/>
    <p:sldLayoutId id="2147486897" r:id="rId21"/>
    <p:sldLayoutId id="2147486898" r:id="rId22"/>
    <p:sldLayoutId id="2147486899" r:id="rId23"/>
    <p:sldLayoutId id="2147484282" r:id="rId24"/>
    <p:sldLayoutId id="2147484290" r:id="rId25"/>
    <p:sldLayoutId id="2147484291" r:id="rId26"/>
    <p:sldLayoutId id="2147484464" r:id="rId27"/>
    <p:sldLayoutId id="2147484472" r:id="rId28"/>
    <p:sldLayoutId id="2147484480" r:id="rId29"/>
    <p:sldLayoutId id="2147484523" r:id="rId30"/>
    <p:sldLayoutId id="2147484531" r:id="rId31"/>
    <p:sldLayoutId id="2147484539" r:id="rId32"/>
    <p:sldLayoutId id="2147484582" r:id="rId33"/>
    <p:sldLayoutId id="2147484590" r:id="rId34"/>
    <p:sldLayoutId id="2147484598" r:id="rId35"/>
    <p:sldLayoutId id="2147484641" r:id="rId36"/>
    <p:sldLayoutId id="2147484649" r:id="rId37"/>
    <p:sldLayoutId id="2147484657" r:id="rId38"/>
    <p:sldLayoutId id="2147484700" r:id="rId39"/>
    <p:sldLayoutId id="2147484708" r:id="rId40"/>
    <p:sldLayoutId id="2147484716" r:id="rId41"/>
    <p:sldLayoutId id="2147485795" r:id="rId4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2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2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2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2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2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3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3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3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3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3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3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3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2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816782176"/>
      </p:ext>
    </p:extLst>
  </p:cSld>
  <p:clrMap bg1="lt1" tx1="dk1" bg2="lt2" tx2="dk2" accent1="accent1" accent2="accent2" accent3="accent3" accent4="accent4" accent5="accent5" accent6="accent6" hlink="hlink" folHlink="folHlink"/>
  <p:sldLayoutIdLst>
    <p:sldLayoutId id="2147486901" r:id="rId1"/>
    <p:sldLayoutId id="2147486902" r:id="rId2"/>
    <p:sldLayoutId id="2147486903" r:id="rId3"/>
    <p:sldLayoutId id="2147486904" r:id="rId4"/>
    <p:sldLayoutId id="2147486905" r:id="rId5"/>
    <p:sldLayoutId id="2147486906" r:id="rId6"/>
    <p:sldLayoutId id="2147486907" r:id="rId7"/>
    <p:sldLayoutId id="2147486908" r:id="rId8"/>
    <p:sldLayoutId id="2147486909" r:id="rId9"/>
    <p:sldLayoutId id="2147486910" r:id="rId10"/>
    <p:sldLayoutId id="2147486911" r:id="rId11"/>
    <p:sldLayoutId id="2147486912" r:id="rId12"/>
    <p:sldLayoutId id="2147486913" r:id="rId13"/>
    <p:sldLayoutId id="2147486914" r:id="rId14"/>
    <p:sldLayoutId id="2147486915" r:id="rId15"/>
    <p:sldLayoutId id="2147486916" r:id="rId16"/>
    <p:sldLayoutId id="2147486917" r:id="rId17"/>
    <p:sldLayoutId id="2147486918" r:id="rId18"/>
    <p:sldLayoutId id="2147486919" r:id="rId19"/>
    <p:sldLayoutId id="2147486920" r:id="rId20"/>
    <p:sldLayoutId id="2147486921" r:id="rId21"/>
    <p:sldLayoutId id="2147486922"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p15:clr>
            <a:srgbClr val="F26B43"/>
          </p15:clr>
        </p15:guide>
        <p15:guide id="8" orient="horz" pos="660">
          <p15:clr>
            <a:srgbClr val="F26B43"/>
          </p15:clr>
        </p15:guide>
        <p15:guide id="9" orient="horz" pos="3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3/22/21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274611497"/>
      </p:ext>
    </p:extLst>
  </p:cSld>
  <p:clrMap bg1="lt1" tx1="dk1" bg2="lt2" tx2="dk2" accent1="accent1" accent2="accent2" accent3="accent3" accent4="accent4" accent5="accent5" accent6="accent6" hlink="hlink" folHlink="folHlink"/>
  <p:sldLayoutIdLst>
    <p:sldLayoutId id="2147486924" r:id="rId1"/>
    <p:sldLayoutId id="2147486925" r:id="rId2"/>
    <p:sldLayoutId id="2147486926" r:id="rId3"/>
    <p:sldLayoutId id="2147486927" r:id="rId4"/>
    <p:sldLayoutId id="2147486928" r:id="rId5"/>
    <p:sldLayoutId id="2147486929" r:id="rId6"/>
    <p:sldLayoutId id="2147486930" r:id="rId7"/>
    <p:sldLayoutId id="2147486931" r:id="rId8"/>
    <p:sldLayoutId id="2147486932" r:id="rId9"/>
    <p:sldLayoutId id="2147486933" r:id="rId10"/>
    <p:sldLayoutId id="2147486934" r:id="rId11"/>
    <p:sldLayoutId id="2147486935" r:id="rId12"/>
    <p:sldLayoutId id="2147486936" r:id="rId13"/>
    <p:sldLayoutId id="2147486937" r:id="rId14"/>
    <p:sldLayoutId id="2147486938" r:id="rId15"/>
    <p:sldLayoutId id="2147486939"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5.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tags" Target="../tags/tag81.xml"/><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3DDD-CE1E-4AAE-B25C-3DA570C8D70A}"/>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12DA84F5-FC5E-4888-9015-71A2C3102D6F}"/>
              </a:ext>
            </a:extLst>
          </p:cNvPr>
          <p:cNvSpPr>
            <a:spLocks noGrp="1"/>
          </p:cNvSpPr>
          <p:nvPr>
            <p:ph type="subTitle" idx="1"/>
          </p:nvPr>
        </p:nvSpPr>
        <p:spPr/>
        <p:txBody>
          <a:bodyPr>
            <a:normAutofit fontScale="92500" lnSpcReduction="10000"/>
          </a:bodyPr>
          <a:lstStyle/>
          <a:p>
            <a:r>
              <a:rPr lang="en-US" dirty="0"/>
              <a:t>Data Mining and Analysis (MSDS5163)</a:t>
            </a:r>
          </a:p>
          <a:p>
            <a:r>
              <a:rPr lang="en-US" dirty="0"/>
              <a:t>Don Koch</a:t>
            </a:r>
          </a:p>
          <a:p>
            <a:r>
              <a:rPr lang="en-US" dirty="0"/>
              <a:t>John Brocklebank</a:t>
            </a:r>
          </a:p>
          <a:p>
            <a:endParaRPr lang="en-US" dirty="0"/>
          </a:p>
        </p:txBody>
      </p:sp>
    </p:spTree>
    <p:extLst>
      <p:ext uri="{BB962C8B-B14F-4D97-AF65-F5344CB8AC3E}">
        <p14:creationId xmlns:p14="http://schemas.microsoft.com/office/powerpoint/2010/main" val="31878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214F-FB7D-4F8B-803C-4F2F2D64644D}"/>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8BE00C6F-3699-4B67-97D6-3BB757FD9A69}"/>
              </a:ext>
            </a:extLst>
          </p:cNvPr>
          <p:cNvSpPr>
            <a:spLocks noGrp="1"/>
          </p:cNvSpPr>
          <p:nvPr>
            <p:ph idx="1"/>
          </p:nvPr>
        </p:nvSpPr>
        <p:spPr/>
        <p:txBody>
          <a:bodyPr>
            <a:normAutofit/>
          </a:bodyPr>
          <a:lstStyle/>
          <a:p>
            <a:r>
              <a:rPr lang="en-US" sz="1800" dirty="0"/>
              <a:t>Programming in SAS Studio</a:t>
            </a:r>
          </a:p>
          <a:p>
            <a:r>
              <a:rPr lang="en-US" sz="1800" dirty="0"/>
              <a:t>Descriptive Statistics </a:t>
            </a:r>
          </a:p>
          <a:p>
            <a:pPr lvl="1"/>
            <a:r>
              <a:rPr lang="en-US" sz="1800" dirty="0"/>
              <a:t>Univariate Analysis</a:t>
            </a:r>
          </a:p>
          <a:p>
            <a:pPr lvl="1"/>
            <a:r>
              <a:rPr lang="en-US" sz="1800" dirty="0"/>
              <a:t>One-Sample Tests</a:t>
            </a:r>
          </a:p>
          <a:p>
            <a:pPr lvl="1"/>
            <a:r>
              <a:rPr lang="en-US" sz="1800" dirty="0"/>
              <a:t>Two-Sample Tests</a:t>
            </a:r>
          </a:p>
          <a:p>
            <a:pPr lvl="1"/>
            <a:r>
              <a:rPr lang="en-US" sz="1800" dirty="0"/>
              <a:t>Analysis of Variance</a:t>
            </a:r>
          </a:p>
          <a:p>
            <a:pPr lvl="1"/>
            <a:r>
              <a:rPr lang="en-US" sz="1800" dirty="0"/>
              <a:t>Correlation</a:t>
            </a:r>
          </a:p>
        </p:txBody>
      </p:sp>
    </p:spTree>
    <p:extLst>
      <p:ext uri="{BB962C8B-B14F-4D97-AF65-F5344CB8AC3E}">
        <p14:creationId xmlns:p14="http://schemas.microsoft.com/office/powerpoint/2010/main" val="376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214F-FB7D-4F8B-803C-4F2F2D64644D}"/>
              </a:ext>
            </a:extLst>
          </p:cNvPr>
          <p:cNvSpPr>
            <a:spLocks noGrp="1"/>
          </p:cNvSpPr>
          <p:nvPr>
            <p:ph type="title"/>
          </p:nvPr>
        </p:nvSpPr>
        <p:spPr/>
        <p:txBody>
          <a:bodyPr/>
          <a:lstStyle/>
          <a:p>
            <a:r>
              <a:rPr lang="en-US" dirty="0"/>
              <a:t>Syllabus (Cont.)</a:t>
            </a:r>
          </a:p>
        </p:txBody>
      </p:sp>
      <p:sp>
        <p:nvSpPr>
          <p:cNvPr id="3" name="Content Placeholder 2">
            <a:extLst>
              <a:ext uri="{FF2B5EF4-FFF2-40B4-BE49-F238E27FC236}">
                <a16:creationId xmlns:a16="http://schemas.microsoft.com/office/drawing/2014/main" id="{8BE00C6F-3699-4B67-97D6-3BB757FD9A69}"/>
              </a:ext>
            </a:extLst>
          </p:cNvPr>
          <p:cNvSpPr>
            <a:spLocks noGrp="1"/>
          </p:cNvSpPr>
          <p:nvPr>
            <p:ph idx="1"/>
          </p:nvPr>
        </p:nvSpPr>
        <p:spPr/>
        <p:txBody>
          <a:bodyPr/>
          <a:lstStyle/>
          <a:p>
            <a:r>
              <a:rPr lang="en-US" sz="1800" dirty="0"/>
              <a:t>Variable Selection and Data Partitioning</a:t>
            </a:r>
          </a:p>
          <a:p>
            <a:r>
              <a:rPr lang="en-US" sz="1800" dirty="0"/>
              <a:t>Linear and Logistic Regression</a:t>
            </a:r>
          </a:p>
          <a:p>
            <a:r>
              <a:rPr lang="en-US" sz="1800" dirty="0"/>
              <a:t>Decision Trees and Forests</a:t>
            </a:r>
          </a:p>
          <a:p>
            <a:r>
              <a:rPr lang="en-US" sz="1800" dirty="0"/>
              <a:t>Neural Networks</a:t>
            </a:r>
          </a:p>
          <a:p>
            <a:r>
              <a:rPr lang="en-US" sz="1800" dirty="0"/>
              <a:t>Model Assessment and Implementation</a:t>
            </a:r>
          </a:p>
          <a:p>
            <a:endParaRPr lang="en-US" dirty="0"/>
          </a:p>
          <a:p>
            <a:endParaRPr lang="en-US" dirty="0"/>
          </a:p>
        </p:txBody>
      </p:sp>
    </p:spTree>
    <p:extLst>
      <p:ext uri="{BB962C8B-B14F-4D97-AF65-F5344CB8AC3E}">
        <p14:creationId xmlns:p14="http://schemas.microsoft.com/office/powerpoint/2010/main" val="253283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CDDB-F56F-4EBC-B17C-4A2D86BCF0F2}"/>
              </a:ext>
            </a:extLst>
          </p:cNvPr>
          <p:cNvSpPr>
            <a:spLocks noGrp="1"/>
          </p:cNvSpPr>
          <p:nvPr>
            <p:ph type="title"/>
          </p:nvPr>
        </p:nvSpPr>
        <p:spPr/>
        <p:txBody>
          <a:bodyPr/>
          <a:lstStyle/>
          <a:p>
            <a:r>
              <a:rPr lang="en-US" dirty="0"/>
              <a:t>Class Days</a:t>
            </a:r>
          </a:p>
        </p:txBody>
      </p:sp>
      <p:sp>
        <p:nvSpPr>
          <p:cNvPr id="3" name="Content Placeholder 2">
            <a:extLst>
              <a:ext uri="{FF2B5EF4-FFF2-40B4-BE49-F238E27FC236}">
                <a16:creationId xmlns:a16="http://schemas.microsoft.com/office/drawing/2014/main" id="{AE425867-B9F2-4B8E-AADE-71F79CA72EEC}"/>
              </a:ext>
            </a:extLst>
          </p:cNvPr>
          <p:cNvSpPr>
            <a:spLocks noGrp="1"/>
          </p:cNvSpPr>
          <p:nvPr>
            <p:ph idx="1"/>
          </p:nvPr>
        </p:nvSpPr>
        <p:spPr/>
        <p:txBody>
          <a:bodyPr/>
          <a:lstStyle/>
          <a:p>
            <a:pPr marL="342900" indent="-342900">
              <a:buFont typeface="+mj-lt"/>
              <a:buAutoNum type="arabicPeriod"/>
            </a:pPr>
            <a:r>
              <a:rPr lang="en-US" sz="2000" dirty="0"/>
              <a:t>Monday, March 22</a:t>
            </a:r>
          </a:p>
          <a:p>
            <a:pPr marL="342900" indent="-342900">
              <a:buFont typeface="+mj-lt"/>
              <a:buAutoNum type="arabicPeriod"/>
            </a:pPr>
            <a:r>
              <a:rPr lang="en-US" sz="2000" dirty="0"/>
              <a:t>Thursday, March 25</a:t>
            </a:r>
          </a:p>
          <a:p>
            <a:pPr marL="342900" indent="-342900">
              <a:buFont typeface="+mj-lt"/>
              <a:buAutoNum type="arabicPeriod"/>
            </a:pPr>
            <a:r>
              <a:rPr lang="en-US" sz="2000" dirty="0"/>
              <a:t>Monday, March 29</a:t>
            </a:r>
          </a:p>
          <a:p>
            <a:pPr marL="342900" indent="-342900">
              <a:buFont typeface="+mj-lt"/>
              <a:buAutoNum type="arabicPeriod"/>
            </a:pPr>
            <a:r>
              <a:rPr lang="en-US" sz="2000" dirty="0"/>
              <a:t>Monday, April 1</a:t>
            </a:r>
          </a:p>
          <a:p>
            <a:pPr marL="342900" indent="-342900">
              <a:buFont typeface="+mj-lt"/>
              <a:buAutoNum type="arabicPeriod"/>
            </a:pPr>
            <a:r>
              <a:rPr lang="en-US" sz="2000" dirty="0"/>
              <a:t>Thursday, April 12</a:t>
            </a:r>
          </a:p>
          <a:p>
            <a:pPr marL="342900" indent="-342900">
              <a:buFont typeface="+mj-lt"/>
              <a:buAutoNum type="arabicPeriod"/>
            </a:pPr>
            <a:r>
              <a:rPr lang="en-US" sz="2000" dirty="0"/>
              <a:t>Monday, April 19</a:t>
            </a:r>
          </a:p>
          <a:p>
            <a:pPr marL="342900" indent="-342900">
              <a:buFont typeface="+mj-lt"/>
              <a:buAutoNum type="arabicPeriod"/>
            </a:pPr>
            <a:r>
              <a:rPr lang="en-US" sz="2000" dirty="0"/>
              <a:t>Thursday April 22</a:t>
            </a:r>
            <a:endParaRPr lang="en-US" dirty="0"/>
          </a:p>
        </p:txBody>
      </p:sp>
    </p:spTree>
    <p:extLst>
      <p:ext uri="{BB962C8B-B14F-4D97-AF65-F5344CB8AC3E}">
        <p14:creationId xmlns:p14="http://schemas.microsoft.com/office/powerpoint/2010/main" val="9869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BBEA-34B3-473D-9327-570A76C52790}"/>
              </a:ext>
            </a:extLst>
          </p:cNvPr>
          <p:cNvSpPr>
            <a:spLocks noGrp="1"/>
          </p:cNvSpPr>
          <p:nvPr>
            <p:ph type="title"/>
          </p:nvPr>
        </p:nvSpPr>
        <p:spPr/>
        <p:txBody>
          <a:bodyPr/>
          <a:lstStyle/>
          <a:p>
            <a:r>
              <a:rPr lang="en-US" dirty="0"/>
              <a:t>Grading</a:t>
            </a:r>
          </a:p>
        </p:txBody>
      </p:sp>
      <p:graphicFrame>
        <p:nvGraphicFramePr>
          <p:cNvPr id="4" name="Table 4">
            <a:extLst>
              <a:ext uri="{FF2B5EF4-FFF2-40B4-BE49-F238E27FC236}">
                <a16:creationId xmlns:a16="http://schemas.microsoft.com/office/drawing/2014/main" id="{8E340FF1-F6D1-450F-B97F-698139FCE614}"/>
              </a:ext>
            </a:extLst>
          </p:cNvPr>
          <p:cNvGraphicFramePr>
            <a:graphicFrameLocks noGrp="1"/>
          </p:cNvGraphicFramePr>
          <p:nvPr>
            <p:ph idx="1"/>
            <p:extLst>
              <p:ext uri="{D42A27DB-BD31-4B8C-83A1-F6EECF244321}">
                <p14:modId xmlns:p14="http://schemas.microsoft.com/office/powerpoint/2010/main" val="250116937"/>
              </p:ext>
            </p:extLst>
          </p:nvPr>
        </p:nvGraphicFramePr>
        <p:xfrm>
          <a:off x="508000" y="1620838"/>
          <a:ext cx="6446838" cy="1854200"/>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1906776059"/>
                    </a:ext>
                  </a:extLst>
                </a:gridCol>
                <a:gridCol w="3223419">
                  <a:extLst>
                    <a:ext uri="{9D8B030D-6E8A-4147-A177-3AD203B41FA5}">
                      <a16:colId xmlns:a16="http://schemas.microsoft.com/office/drawing/2014/main" val="3605509264"/>
                    </a:ext>
                  </a:extLst>
                </a:gridCol>
              </a:tblGrid>
              <a:tr h="370840">
                <a:tc>
                  <a:txBody>
                    <a:bodyPr/>
                    <a:lstStyle/>
                    <a:p>
                      <a:r>
                        <a:rPr lang="en-US" dirty="0"/>
                        <a:t>Activity</a:t>
                      </a:r>
                    </a:p>
                  </a:txBody>
                  <a:tcPr/>
                </a:tc>
                <a:tc>
                  <a:txBody>
                    <a:bodyPr/>
                    <a:lstStyle/>
                    <a:p>
                      <a:r>
                        <a:rPr lang="en-US" dirty="0"/>
                        <a:t>Percentage of Grade</a:t>
                      </a:r>
                    </a:p>
                  </a:txBody>
                  <a:tcPr/>
                </a:tc>
                <a:extLst>
                  <a:ext uri="{0D108BD9-81ED-4DB2-BD59-A6C34878D82A}">
                    <a16:rowId xmlns:a16="http://schemas.microsoft.com/office/drawing/2014/main" val="4010698858"/>
                  </a:ext>
                </a:extLst>
              </a:tr>
              <a:tr h="370840">
                <a:tc>
                  <a:txBody>
                    <a:bodyPr/>
                    <a:lstStyle/>
                    <a:p>
                      <a:r>
                        <a:rPr lang="en-US" dirty="0"/>
                        <a:t>Class Attendance</a:t>
                      </a:r>
                    </a:p>
                  </a:txBody>
                  <a:tcPr/>
                </a:tc>
                <a:tc>
                  <a:txBody>
                    <a:bodyPr/>
                    <a:lstStyle/>
                    <a:p>
                      <a:r>
                        <a:rPr lang="en-US" dirty="0"/>
                        <a:t>10%</a:t>
                      </a:r>
                    </a:p>
                  </a:txBody>
                  <a:tcPr/>
                </a:tc>
                <a:extLst>
                  <a:ext uri="{0D108BD9-81ED-4DB2-BD59-A6C34878D82A}">
                    <a16:rowId xmlns:a16="http://schemas.microsoft.com/office/drawing/2014/main" val="3443541959"/>
                  </a:ext>
                </a:extLst>
              </a:tr>
              <a:tr h="370840">
                <a:tc>
                  <a:txBody>
                    <a:bodyPr/>
                    <a:lstStyle/>
                    <a:p>
                      <a:r>
                        <a:rPr lang="en-US" dirty="0"/>
                        <a:t>In-class Activities</a:t>
                      </a:r>
                    </a:p>
                  </a:txBody>
                  <a:tcPr/>
                </a:tc>
                <a:tc>
                  <a:txBody>
                    <a:bodyPr/>
                    <a:lstStyle/>
                    <a:p>
                      <a:r>
                        <a:rPr lang="en-US" dirty="0"/>
                        <a:t>10%</a:t>
                      </a:r>
                    </a:p>
                  </a:txBody>
                  <a:tcPr/>
                </a:tc>
                <a:extLst>
                  <a:ext uri="{0D108BD9-81ED-4DB2-BD59-A6C34878D82A}">
                    <a16:rowId xmlns:a16="http://schemas.microsoft.com/office/drawing/2014/main" val="1652826257"/>
                  </a:ext>
                </a:extLst>
              </a:tr>
              <a:tr h="370840">
                <a:tc>
                  <a:txBody>
                    <a:bodyPr/>
                    <a:lstStyle/>
                    <a:p>
                      <a:r>
                        <a:rPr lang="en-US" dirty="0"/>
                        <a:t>Five Homework Exercises</a:t>
                      </a:r>
                    </a:p>
                  </a:txBody>
                  <a:tcPr/>
                </a:tc>
                <a:tc>
                  <a:txBody>
                    <a:bodyPr/>
                    <a:lstStyle/>
                    <a:p>
                      <a:r>
                        <a:rPr lang="en-US" dirty="0"/>
                        <a:t>50%</a:t>
                      </a:r>
                    </a:p>
                  </a:txBody>
                  <a:tcPr/>
                </a:tc>
                <a:extLst>
                  <a:ext uri="{0D108BD9-81ED-4DB2-BD59-A6C34878D82A}">
                    <a16:rowId xmlns:a16="http://schemas.microsoft.com/office/drawing/2014/main" val="3614762710"/>
                  </a:ext>
                </a:extLst>
              </a:tr>
              <a:tr h="370840">
                <a:tc>
                  <a:txBody>
                    <a:bodyPr/>
                    <a:lstStyle/>
                    <a:p>
                      <a:r>
                        <a:rPr lang="en-US" dirty="0"/>
                        <a:t>Final Exam</a:t>
                      </a:r>
                    </a:p>
                  </a:txBody>
                  <a:tcPr/>
                </a:tc>
                <a:tc>
                  <a:txBody>
                    <a:bodyPr/>
                    <a:lstStyle/>
                    <a:p>
                      <a:r>
                        <a:rPr lang="en-US" dirty="0"/>
                        <a:t>30%</a:t>
                      </a:r>
                    </a:p>
                  </a:txBody>
                  <a:tcPr/>
                </a:tc>
                <a:extLst>
                  <a:ext uri="{0D108BD9-81ED-4DB2-BD59-A6C34878D82A}">
                    <a16:rowId xmlns:a16="http://schemas.microsoft.com/office/drawing/2014/main" val="146101865"/>
                  </a:ext>
                </a:extLst>
              </a:tr>
            </a:tbl>
          </a:graphicData>
        </a:graphic>
      </p:graphicFrame>
      <p:sp>
        <p:nvSpPr>
          <p:cNvPr id="3" name="TextBox 2">
            <a:extLst>
              <a:ext uri="{FF2B5EF4-FFF2-40B4-BE49-F238E27FC236}">
                <a16:creationId xmlns:a16="http://schemas.microsoft.com/office/drawing/2014/main" id="{0A79428D-DDFD-554D-868E-18CCC7E7C571}"/>
              </a:ext>
            </a:extLst>
          </p:cNvPr>
          <p:cNvSpPr txBox="1"/>
          <p:nvPr/>
        </p:nvSpPr>
        <p:spPr>
          <a:xfrm>
            <a:off x="508000" y="3707934"/>
            <a:ext cx="6165909" cy="738664"/>
          </a:xfrm>
          <a:prstGeom prst="rect">
            <a:avLst/>
          </a:prstGeom>
          <a:noFill/>
        </p:spPr>
        <p:txBody>
          <a:bodyPr wrap="square" rtlCol="0">
            <a:spAutoFit/>
          </a:bodyPr>
          <a:lstStyle/>
          <a:p>
            <a:r>
              <a:rPr lang="en-US" sz="1400" dirty="0"/>
              <a:t>NOTE: Assignments that ask for an analytical result, you may use other tools (e.g., Python or R) to arrive at the correct result. However, some exercises are specific to SAS technology and must be completed in SAS.</a:t>
            </a:r>
          </a:p>
        </p:txBody>
      </p:sp>
    </p:spTree>
    <p:extLst>
      <p:ext uri="{BB962C8B-B14F-4D97-AF65-F5344CB8AC3E}">
        <p14:creationId xmlns:p14="http://schemas.microsoft.com/office/powerpoint/2010/main" val="168079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84AF-D9AE-4226-8D6C-36730CF579E6}"/>
              </a:ext>
            </a:extLst>
          </p:cNvPr>
          <p:cNvSpPr>
            <a:spLocks noGrp="1"/>
          </p:cNvSpPr>
          <p:nvPr>
            <p:ph type="title"/>
          </p:nvPr>
        </p:nvSpPr>
        <p:spPr/>
        <p:txBody>
          <a:bodyPr/>
          <a:lstStyle/>
          <a:p>
            <a:r>
              <a:rPr lang="en-US" dirty="0"/>
              <a:t>It’s About the Data Mining Process</a:t>
            </a:r>
          </a:p>
        </p:txBody>
      </p:sp>
      <p:sp>
        <p:nvSpPr>
          <p:cNvPr id="3" name="Content Placeholder 2">
            <a:extLst>
              <a:ext uri="{FF2B5EF4-FFF2-40B4-BE49-F238E27FC236}">
                <a16:creationId xmlns:a16="http://schemas.microsoft.com/office/drawing/2014/main" id="{21F5C780-3337-449D-ACD7-5E92F525A178}"/>
              </a:ext>
            </a:extLst>
          </p:cNvPr>
          <p:cNvSpPr>
            <a:spLocks noGrp="1"/>
          </p:cNvSpPr>
          <p:nvPr>
            <p:ph idx="1"/>
          </p:nvPr>
        </p:nvSpPr>
        <p:spPr/>
        <p:txBody>
          <a:bodyPr/>
          <a:lstStyle/>
          <a:p>
            <a:pPr marL="342900" indent="-342900">
              <a:buFont typeface="+mj-lt"/>
              <a:buAutoNum type="arabicPeriod"/>
            </a:pPr>
            <a:r>
              <a:rPr lang="en-US" sz="2000" dirty="0"/>
              <a:t>Business Problems to Solve</a:t>
            </a:r>
          </a:p>
          <a:p>
            <a:pPr marL="342900" indent="-342900">
              <a:buFont typeface="+mj-lt"/>
              <a:buAutoNum type="arabicPeriod"/>
            </a:pPr>
            <a:r>
              <a:rPr lang="en-US" sz="2000" dirty="0"/>
              <a:t>Data Sourcing and Preparation</a:t>
            </a:r>
          </a:p>
          <a:p>
            <a:pPr marL="342900" indent="-342900">
              <a:buFont typeface="+mj-lt"/>
              <a:buAutoNum type="arabicPeriod"/>
            </a:pPr>
            <a:r>
              <a:rPr lang="en-US" sz="2000" dirty="0"/>
              <a:t>Exploratory Data Analysis</a:t>
            </a:r>
          </a:p>
          <a:p>
            <a:pPr marL="342900" indent="-342900">
              <a:buFont typeface="+mj-lt"/>
              <a:buAutoNum type="arabicPeriod"/>
            </a:pPr>
            <a:r>
              <a:rPr lang="en-US" sz="2000" dirty="0"/>
              <a:t>Data Modeling</a:t>
            </a:r>
          </a:p>
          <a:p>
            <a:pPr marL="342900" indent="-342900">
              <a:buFont typeface="+mj-lt"/>
              <a:buAutoNum type="arabicPeriod"/>
            </a:pPr>
            <a:r>
              <a:rPr lang="en-US" sz="2000" dirty="0"/>
              <a:t>Model Deployment</a:t>
            </a:r>
          </a:p>
          <a:p>
            <a:pPr marL="342900" indent="-342900">
              <a:buFont typeface="+mj-lt"/>
              <a:buAutoNum type="arabicPeriod"/>
            </a:pPr>
            <a:r>
              <a:rPr lang="en-US" sz="2000" dirty="0"/>
              <a:t>Monitoring and Evaluation</a:t>
            </a:r>
            <a:endParaRPr lang="en-US" dirty="0"/>
          </a:p>
        </p:txBody>
      </p:sp>
    </p:spTree>
    <p:extLst>
      <p:ext uri="{BB962C8B-B14F-4D97-AF65-F5344CB8AC3E}">
        <p14:creationId xmlns:p14="http://schemas.microsoft.com/office/powerpoint/2010/main" val="232514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60AF-3420-462D-8849-BDFE6412CB8B}"/>
              </a:ext>
            </a:extLst>
          </p:cNvPr>
          <p:cNvSpPr>
            <a:spLocks noGrp="1"/>
          </p:cNvSpPr>
          <p:nvPr>
            <p:ph type="title"/>
          </p:nvPr>
        </p:nvSpPr>
        <p:spPr/>
        <p:txBody>
          <a:bodyPr/>
          <a:lstStyle/>
          <a:p>
            <a:r>
              <a:rPr lang="en-US" dirty="0"/>
              <a:t>Iterative Analytical Life Cycle</a:t>
            </a:r>
          </a:p>
        </p:txBody>
      </p:sp>
      <p:pic>
        <p:nvPicPr>
          <p:cNvPr id="5" name="Content Placeholder 4">
            <a:extLst>
              <a:ext uri="{FF2B5EF4-FFF2-40B4-BE49-F238E27FC236}">
                <a16:creationId xmlns:a16="http://schemas.microsoft.com/office/drawing/2014/main" id="{059902C5-1541-4E5D-B7D7-11D4640FCED3}"/>
              </a:ext>
            </a:extLst>
          </p:cNvPr>
          <p:cNvPicPr>
            <a:picLocks noGrp="1" noChangeAspect="1"/>
          </p:cNvPicPr>
          <p:nvPr>
            <p:ph idx="1"/>
          </p:nvPr>
        </p:nvPicPr>
        <p:blipFill>
          <a:blip r:embed="rId3"/>
          <a:stretch>
            <a:fillRect/>
          </a:stretch>
        </p:blipFill>
        <p:spPr>
          <a:xfrm>
            <a:off x="89517" y="952500"/>
            <a:ext cx="6383853" cy="3976745"/>
          </a:xfrm>
        </p:spPr>
      </p:pic>
      <p:sp>
        <p:nvSpPr>
          <p:cNvPr id="4" name="Content Placeholder 2">
            <a:extLst>
              <a:ext uri="{FF2B5EF4-FFF2-40B4-BE49-F238E27FC236}">
                <a16:creationId xmlns:a16="http://schemas.microsoft.com/office/drawing/2014/main" id="{815FAFD0-E00C-EE46-B0C6-C95AEEE69201}"/>
              </a:ext>
            </a:extLst>
          </p:cNvPr>
          <p:cNvSpPr txBox="1">
            <a:spLocks/>
          </p:cNvSpPr>
          <p:nvPr/>
        </p:nvSpPr>
        <p:spPr>
          <a:xfrm>
            <a:off x="6891854" y="1300986"/>
            <a:ext cx="2114026" cy="2541528"/>
          </a:xfrm>
          <a:prstGeom prst="rect">
            <a:avLst/>
          </a:prstGeom>
        </p:spPr>
        <p:txBody>
          <a:bodyPr vert="horz" lIns="91440" tIns="45720" rIns="91440" bIns="45720" rtlCol="0">
            <a:normAutofit fontScale="70000" lnSpcReduction="2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342900" indent="-342900">
              <a:buFont typeface="+mj-lt"/>
              <a:buAutoNum type="arabicPeriod"/>
            </a:pPr>
            <a:r>
              <a:rPr lang="en-US" sz="2000" dirty="0"/>
              <a:t>Business Problems to Solve</a:t>
            </a:r>
          </a:p>
          <a:p>
            <a:pPr marL="342900" indent="-342900">
              <a:buFont typeface="+mj-lt"/>
              <a:buAutoNum type="arabicPeriod"/>
            </a:pPr>
            <a:r>
              <a:rPr lang="en-US" sz="2000" dirty="0"/>
              <a:t>Data Sourcing and Preparation</a:t>
            </a:r>
          </a:p>
          <a:p>
            <a:pPr marL="342900" indent="-342900">
              <a:buFont typeface="+mj-lt"/>
              <a:buAutoNum type="arabicPeriod"/>
            </a:pPr>
            <a:r>
              <a:rPr lang="en-US" sz="2000" dirty="0"/>
              <a:t>Exploratory Data Analysis</a:t>
            </a:r>
          </a:p>
          <a:p>
            <a:pPr marL="342900" indent="-342900">
              <a:buFont typeface="+mj-lt"/>
              <a:buAutoNum type="arabicPeriod"/>
            </a:pPr>
            <a:r>
              <a:rPr lang="en-US" sz="2000" dirty="0"/>
              <a:t>Data Modeling</a:t>
            </a:r>
          </a:p>
          <a:p>
            <a:pPr marL="342900" indent="-342900">
              <a:buFont typeface="+mj-lt"/>
              <a:buAutoNum type="arabicPeriod"/>
            </a:pPr>
            <a:r>
              <a:rPr lang="en-US" sz="2000" dirty="0"/>
              <a:t>Model Deployment</a:t>
            </a:r>
          </a:p>
          <a:p>
            <a:pPr marL="342900" indent="-342900">
              <a:buFont typeface="+mj-lt"/>
              <a:buAutoNum type="arabicPeriod"/>
            </a:pPr>
            <a:r>
              <a:rPr lang="en-US" sz="2000" dirty="0"/>
              <a:t>Monitoring and Evaluation</a:t>
            </a:r>
            <a:endParaRPr lang="en-US" dirty="0"/>
          </a:p>
        </p:txBody>
      </p:sp>
    </p:spTree>
    <p:extLst>
      <p:ext uri="{BB962C8B-B14F-4D97-AF65-F5344CB8AC3E}">
        <p14:creationId xmlns:p14="http://schemas.microsoft.com/office/powerpoint/2010/main" val="380549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Oval 2"/>
          <p:cNvSpPr>
            <a:spLocks noChangeArrowheads="1"/>
          </p:cNvSpPr>
          <p:nvPr>
            <p:custDataLst>
              <p:tags r:id="rId1"/>
            </p:custDataLst>
          </p:nvPr>
        </p:nvSpPr>
        <p:spPr bwMode="auto">
          <a:xfrm>
            <a:off x="2926742" y="2436381"/>
            <a:ext cx="1733183" cy="1600200"/>
          </a:xfrm>
          <a:prstGeom prst="ellipse">
            <a:avLst/>
          </a:prstGeom>
          <a:gradFill flip="none" rotWithShape="1">
            <a:gsLst>
              <a:gs pos="0">
                <a:srgbClr val="969696">
                  <a:shade val="30000"/>
                  <a:satMod val="115000"/>
                </a:srgbClr>
              </a:gs>
              <a:gs pos="50000">
                <a:srgbClr val="969696">
                  <a:shade val="67500"/>
                  <a:satMod val="115000"/>
                </a:srgbClr>
              </a:gs>
              <a:gs pos="100000">
                <a:srgbClr val="969696">
                  <a:shade val="100000"/>
                  <a:satMod val="115000"/>
                </a:srgbClr>
              </a:gs>
            </a:gsLst>
            <a:path path="circle">
              <a:fillToRect l="50000" t="50000" r="50000" b="50000"/>
            </a:path>
            <a:tileRect/>
          </a:gradFill>
          <a:ln>
            <a:noFill/>
          </a:ln>
          <a:effectLst>
            <a:glow rad="101600">
              <a:schemeClr val="accent6">
                <a:satMod val="175000"/>
                <a:alpha val="40000"/>
              </a:schemeClr>
            </a:glow>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5" name="Oval 4"/>
          <p:cNvSpPr>
            <a:spLocks noChangeArrowheads="1"/>
          </p:cNvSpPr>
          <p:nvPr>
            <p:custDataLst>
              <p:tags r:id="rId2"/>
            </p:custDataLst>
          </p:nvPr>
        </p:nvSpPr>
        <p:spPr bwMode="auto">
          <a:xfrm>
            <a:off x="2203023" y="1473625"/>
            <a:ext cx="1752967" cy="1617785"/>
          </a:xfrm>
          <a:prstGeom prst="ellipse">
            <a:avLst/>
          </a:prstGeom>
          <a:noFill/>
          <a:ln w="38100">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6" name="Oval 5"/>
          <p:cNvSpPr>
            <a:spLocks noChangeArrowheads="1"/>
          </p:cNvSpPr>
          <p:nvPr>
            <p:custDataLst>
              <p:tags r:id="rId3"/>
            </p:custDataLst>
          </p:nvPr>
        </p:nvSpPr>
        <p:spPr bwMode="auto">
          <a:xfrm>
            <a:off x="3360384" y="1500002"/>
            <a:ext cx="1751867" cy="1617785"/>
          </a:xfrm>
          <a:prstGeom prst="ellipse">
            <a:avLst/>
          </a:pr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7" name="Oval 6"/>
          <p:cNvSpPr>
            <a:spLocks noChangeArrowheads="1"/>
          </p:cNvSpPr>
          <p:nvPr>
            <p:custDataLst>
              <p:tags r:id="rId4"/>
            </p:custDataLst>
          </p:nvPr>
        </p:nvSpPr>
        <p:spPr bwMode="auto">
          <a:xfrm>
            <a:off x="4051058" y="2471551"/>
            <a:ext cx="1751867" cy="1617785"/>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8" name="Oval 7"/>
          <p:cNvSpPr>
            <a:spLocks noChangeArrowheads="1"/>
          </p:cNvSpPr>
          <p:nvPr>
            <p:custDataLst>
              <p:tags r:id="rId5"/>
            </p:custDataLst>
          </p:nvPr>
        </p:nvSpPr>
        <p:spPr bwMode="auto">
          <a:xfrm>
            <a:off x="1657351" y="3087013"/>
            <a:ext cx="1752967" cy="1617785"/>
          </a:xfrm>
          <a:prstGeom prst="ellipse">
            <a:avLst/>
          </a:prstGeom>
          <a:noFill/>
          <a:ln w="38100">
            <a:solidFill>
              <a:srgbClr val="00CC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89" name="Oval 8"/>
          <p:cNvSpPr>
            <a:spLocks noChangeArrowheads="1"/>
          </p:cNvSpPr>
          <p:nvPr>
            <p:custDataLst>
              <p:tags r:id="rId6"/>
            </p:custDataLst>
          </p:nvPr>
        </p:nvSpPr>
        <p:spPr bwMode="auto">
          <a:xfrm>
            <a:off x="2402500" y="1952805"/>
            <a:ext cx="2781667" cy="2567354"/>
          </a:xfrm>
          <a:prstGeom prst="ellipse">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0" name="Oval 9"/>
          <p:cNvSpPr>
            <a:spLocks noChangeArrowheads="1"/>
          </p:cNvSpPr>
          <p:nvPr>
            <p:custDataLst>
              <p:tags r:id="rId7"/>
            </p:custDataLst>
          </p:nvPr>
        </p:nvSpPr>
        <p:spPr bwMode="auto">
          <a:xfrm>
            <a:off x="3993908" y="2313291"/>
            <a:ext cx="3009167" cy="1951892"/>
          </a:xfrm>
          <a:prstGeom prst="ellipse">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1" name="Rectangle 10"/>
          <p:cNvSpPr>
            <a:spLocks noChangeArrowheads="1"/>
          </p:cNvSpPr>
          <p:nvPr>
            <p:custDataLst>
              <p:tags r:id="rId8"/>
            </p:custDataLst>
          </p:nvPr>
        </p:nvSpPr>
        <p:spPr bwMode="auto">
          <a:xfrm>
            <a:off x="1719356" y="3702474"/>
            <a:ext cx="1136407"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CC99"/>
                </a:solidFill>
                <a:latin typeface="Arial" panose="020B0604020202020204" pitchFamily="34" charset="0"/>
              </a:rPr>
              <a:t>Computer Vision</a:t>
            </a:r>
            <a:endParaRPr lang="en-US" altLang="en-US" sz="1661" b="1" dirty="0">
              <a:solidFill>
                <a:srgbClr val="009999"/>
              </a:solidFill>
              <a:latin typeface="Arial" panose="020B0604020202020204" pitchFamily="34" charset="0"/>
            </a:endParaRPr>
          </a:p>
        </p:txBody>
      </p:sp>
      <p:sp>
        <p:nvSpPr>
          <p:cNvPr id="71692" name="Rectangle 11"/>
          <p:cNvSpPr>
            <a:spLocks noChangeArrowheads="1"/>
          </p:cNvSpPr>
          <p:nvPr>
            <p:custDataLst>
              <p:tags r:id="rId9"/>
            </p:custDataLst>
          </p:nvPr>
        </p:nvSpPr>
        <p:spPr bwMode="auto">
          <a:xfrm>
            <a:off x="2541452" y="1652326"/>
            <a:ext cx="1076108"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99FF"/>
                </a:solidFill>
                <a:latin typeface="Arial" panose="020B0604020202020204" pitchFamily="34" charset="0"/>
              </a:rPr>
              <a:t>Statistics</a:t>
            </a:r>
          </a:p>
        </p:txBody>
      </p:sp>
      <p:sp>
        <p:nvSpPr>
          <p:cNvPr id="71693" name="Rectangle 12"/>
          <p:cNvSpPr>
            <a:spLocks noChangeArrowheads="1"/>
          </p:cNvSpPr>
          <p:nvPr>
            <p:custDataLst>
              <p:tags r:id="rId10"/>
            </p:custDataLst>
          </p:nvPr>
        </p:nvSpPr>
        <p:spPr bwMode="auto">
          <a:xfrm>
            <a:off x="3737099" y="1595684"/>
            <a:ext cx="1335795"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9900"/>
                </a:solidFill>
                <a:latin typeface="Arial" panose="020B0604020202020204" pitchFamily="34" charset="0"/>
              </a:rPr>
              <a:t>Data Mining</a:t>
            </a:r>
            <a:endParaRPr lang="en-US" altLang="en-US" sz="1661" b="1" dirty="0">
              <a:solidFill>
                <a:schemeClr val="accent1"/>
              </a:solidFill>
              <a:latin typeface="Arial" panose="020B0604020202020204" pitchFamily="34" charset="0"/>
            </a:endParaRPr>
          </a:p>
        </p:txBody>
      </p:sp>
      <p:sp>
        <p:nvSpPr>
          <p:cNvPr id="71694" name="Rectangle 13"/>
          <p:cNvSpPr>
            <a:spLocks noChangeArrowheads="1"/>
          </p:cNvSpPr>
          <p:nvPr>
            <p:custDataLst>
              <p:tags r:id="rId11"/>
            </p:custDataLst>
          </p:nvPr>
        </p:nvSpPr>
        <p:spPr bwMode="auto">
          <a:xfrm>
            <a:off x="2888646" y="4004158"/>
            <a:ext cx="1831122" cy="3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003399"/>
                </a:solidFill>
                <a:latin typeface="Arial" panose="020B0604020202020204" pitchFamily="34" charset="0"/>
              </a:rPr>
              <a:t>Neurocomputing</a:t>
            </a:r>
            <a:endParaRPr lang="en-US" altLang="en-US" sz="1661" b="1" dirty="0">
              <a:solidFill>
                <a:schemeClr val="accent2"/>
              </a:solidFill>
              <a:latin typeface="Arial" panose="020B0604020202020204" pitchFamily="34" charset="0"/>
            </a:endParaRPr>
          </a:p>
        </p:txBody>
      </p:sp>
      <p:sp>
        <p:nvSpPr>
          <p:cNvPr id="71695" name="Rectangle 14"/>
          <p:cNvSpPr>
            <a:spLocks noChangeArrowheads="1"/>
          </p:cNvSpPr>
          <p:nvPr>
            <p:custDataLst>
              <p:tags r:id="rId12"/>
            </p:custDataLst>
          </p:nvPr>
        </p:nvSpPr>
        <p:spPr bwMode="auto">
          <a:xfrm>
            <a:off x="4594425" y="2842603"/>
            <a:ext cx="1322359"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61" b="1" dirty="0">
                <a:solidFill>
                  <a:srgbClr val="FF33CC"/>
                </a:solidFill>
                <a:latin typeface="Arial" panose="020B0604020202020204" pitchFamily="34" charset="0"/>
              </a:rPr>
              <a:t>Artificial Intelligence</a:t>
            </a:r>
            <a:endParaRPr lang="en-US" altLang="en-US" sz="1661" b="1" dirty="0">
              <a:solidFill>
                <a:srgbClr val="CC0099"/>
              </a:solidFill>
              <a:latin typeface="Arial" panose="020B0604020202020204" pitchFamily="34" charset="0"/>
            </a:endParaRPr>
          </a:p>
        </p:txBody>
      </p:sp>
      <p:sp>
        <p:nvSpPr>
          <p:cNvPr id="71696" name="Rectangle 15"/>
          <p:cNvSpPr>
            <a:spLocks noChangeArrowheads="1"/>
          </p:cNvSpPr>
          <p:nvPr>
            <p:custDataLst>
              <p:tags r:id="rId13"/>
            </p:custDataLst>
          </p:nvPr>
        </p:nvSpPr>
        <p:spPr bwMode="auto">
          <a:xfrm>
            <a:off x="5802925" y="3122181"/>
            <a:ext cx="1191357"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800080"/>
                </a:solidFill>
                <a:latin typeface="Arial" panose="020B0604020202020204" pitchFamily="34" charset="0"/>
              </a:rPr>
              <a:t>Deep Learning</a:t>
            </a:r>
            <a:endParaRPr lang="en-US" altLang="en-US" sz="1661" b="1" dirty="0">
              <a:solidFill>
                <a:srgbClr val="660066"/>
              </a:solidFill>
              <a:latin typeface="Arial" panose="020B0604020202020204" pitchFamily="34" charset="0"/>
            </a:endParaRPr>
          </a:p>
        </p:txBody>
      </p:sp>
      <p:sp>
        <p:nvSpPr>
          <p:cNvPr id="71697" name="Rectangle 16"/>
          <p:cNvSpPr>
            <a:spLocks noChangeArrowheads="1"/>
          </p:cNvSpPr>
          <p:nvPr>
            <p:custDataLst>
              <p:tags r:id="rId14"/>
            </p:custDataLst>
          </p:nvPr>
        </p:nvSpPr>
        <p:spPr bwMode="auto">
          <a:xfrm>
            <a:off x="5524867" y="1517980"/>
            <a:ext cx="1610874"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808000"/>
                </a:solidFill>
                <a:latin typeface="Arial" panose="020B0604020202020204" pitchFamily="34" charset="0"/>
              </a:rPr>
              <a:t>Natural Language Processing</a:t>
            </a:r>
            <a:endParaRPr lang="en-US" altLang="en-US" sz="1661" b="1" dirty="0">
              <a:solidFill>
                <a:schemeClr val="bg2"/>
              </a:solidFill>
              <a:latin typeface="Arial" panose="020B0604020202020204" pitchFamily="34" charset="0"/>
            </a:endParaRPr>
          </a:p>
        </p:txBody>
      </p:sp>
      <p:sp>
        <p:nvSpPr>
          <p:cNvPr id="71698" name="Oval 17"/>
          <p:cNvSpPr>
            <a:spLocks noChangeArrowheads="1"/>
          </p:cNvSpPr>
          <p:nvPr>
            <p:custDataLst>
              <p:tags r:id="rId15"/>
            </p:custDataLst>
          </p:nvPr>
        </p:nvSpPr>
        <p:spPr bwMode="auto">
          <a:xfrm rot="3360000">
            <a:off x="4986889" y="123455"/>
            <a:ext cx="1018808" cy="4767629"/>
          </a:xfrm>
          <a:prstGeom prst="ellipse">
            <a:avLst/>
          </a:prstGeom>
          <a:noFill/>
          <a:ln w="38100">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661" dirty="0"/>
          </a:p>
        </p:txBody>
      </p:sp>
      <p:sp>
        <p:nvSpPr>
          <p:cNvPr id="71699" name="Rectangle 18"/>
          <p:cNvSpPr>
            <a:spLocks noChangeArrowheads="1"/>
          </p:cNvSpPr>
          <p:nvPr>
            <p:custDataLst>
              <p:tags r:id="rId16"/>
            </p:custDataLst>
          </p:nvPr>
        </p:nvSpPr>
        <p:spPr bwMode="auto">
          <a:xfrm>
            <a:off x="2971802" y="2963920"/>
            <a:ext cx="1530594" cy="57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744" tIns="31873" rIns="63744" bIns="31873">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661" b="1" dirty="0">
                <a:solidFill>
                  <a:srgbClr val="FFFFFF"/>
                </a:solidFill>
                <a:effectLst>
                  <a:outerShdw blurRad="38100" dist="38100" dir="2700000" algn="tl">
                    <a:srgbClr val="000000">
                      <a:alpha val="43137"/>
                    </a:srgbClr>
                  </a:outerShdw>
                </a:effectLst>
                <a:latin typeface="Arial" panose="020B0604020202020204" pitchFamily="34" charset="0"/>
              </a:rPr>
              <a:t>Machine Learning</a:t>
            </a:r>
          </a:p>
        </p:txBody>
      </p:sp>
      <p:sp>
        <p:nvSpPr>
          <p:cNvPr id="21" name="Title 1">
            <a:extLst>
              <a:ext uri="{FF2B5EF4-FFF2-40B4-BE49-F238E27FC236}">
                <a16:creationId xmlns:a16="http://schemas.microsoft.com/office/drawing/2014/main" id="{52BE0DFE-4C2B-44DA-B56D-71C0B0C706D0}"/>
              </a:ext>
            </a:extLst>
          </p:cNvPr>
          <p:cNvSpPr>
            <a:spLocks noGrp="1"/>
          </p:cNvSpPr>
          <p:nvPr>
            <p:ph type="title"/>
            <p:custDataLst>
              <p:tags r:id="rId17"/>
            </p:custDataLst>
          </p:nvPr>
        </p:nvSpPr>
        <p:spPr/>
        <p:txBody>
          <a:bodyPr/>
          <a:lstStyle/>
          <a:p>
            <a:r>
              <a:rPr lang="en-US" dirty="0"/>
              <a:t>How Does it Fit Together?</a:t>
            </a:r>
          </a:p>
        </p:txBody>
      </p:sp>
    </p:spTree>
    <p:extLst>
      <p:ext uri="{BB962C8B-B14F-4D97-AF65-F5344CB8AC3E}">
        <p14:creationId xmlns:p14="http://schemas.microsoft.com/office/powerpoint/2010/main" val="329915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C869-8141-459C-972C-3D5FA3525F93}"/>
              </a:ext>
            </a:extLst>
          </p:cNvPr>
          <p:cNvSpPr txBox="1">
            <a:spLocks/>
          </p:cNvSpPr>
          <p:nvPr>
            <p:custDataLst>
              <p:tags r:id="rId1"/>
            </p:custDataLst>
          </p:nvPr>
        </p:nvSpPr>
        <p:spPr>
          <a:xfrm>
            <a:off x="2794000" y="1851694"/>
            <a:ext cx="4019550" cy="584775"/>
          </a:xfrm>
          <a:prstGeom prst="rect">
            <a:avLst/>
          </a:prstGeom>
        </p:spPr>
        <p:txBody>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627B1B"/>
                </a:solidFill>
              </a:rPr>
              <a:t>Questions?</a:t>
            </a:r>
          </a:p>
        </p:txBody>
      </p:sp>
      <p:sp>
        <p:nvSpPr>
          <p:cNvPr id="3" name="Freeform 11">
            <a:extLst>
              <a:ext uri="{FF2B5EF4-FFF2-40B4-BE49-F238E27FC236}">
                <a16:creationId xmlns:a16="http://schemas.microsoft.com/office/drawing/2014/main" id="{B1FABD9F-EAB2-41F3-9D41-A506B45E0C95}"/>
              </a:ext>
            </a:extLst>
          </p:cNvPr>
          <p:cNvSpPr>
            <a:spLocks noEditPoints="1"/>
          </p:cNvSpPr>
          <p:nvPr>
            <p:custDataLst>
              <p:tags r:id="rId2"/>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rgbClr val="708D1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43262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CHAPTERNUMBER" val="1"/>
  <p:tag name="SECTIONLABEL" val="Section"/>
  <p:tag name="APPENDIXLABEL" val="Appendix"/>
  <p:tag name="APPENDIXSTART" val="31"/>
  <p:tag name="STYLEVERSION" val="2010JUL"/>
  <p:tag name="PPTADDIN" val="C:\Users\debayo\My Documents\My Projects\SystemFiles\Templates\CDSPptAddin_2015.ppa"/>
  <p:tag name="ARTICULATE_SLIDE_THUMBNAIL_REFRESH" val="1"/>
  <p:tag name="ARTICULATE_PROJECT_OPEN" val="0"/>
  <p:tag name="ARTICULATE_SLIDE_COUNT" val="48"/>
  <p:tag name="SLIDENUMBERCLEANUP" val="True"/>
  <p:tag name="NOTESTAGS" val=""/>
  <p:tag name="CHAPTERTITLE" val="Programming in SAS® Studio"/>
  <p:tag name="CHAPTERHEADING" val="Lesson 1"/>
  <p:tag name="CHAPTERLABEL" val="Lesson"/>
  <p:tag name="PPTOBJECTDEFINITION" val="CDS"/>
  <p:tag name="MMPROD_UIPERSISTENCEDATA" val="MMPROD_UIPERSISTENCEDATA"/>
  <p:tag name="MMPROD_THEME_BG_IMAGE" val=""/>
  <p:tag name="MMPROD_UIDATA" val="&lt;database version=&quot;11.0&quot;&gt;&lt;object type=&quot;1&quot; unique_id=&quot;10001&quot;&gt;&lt;property id=&quot;20141&quot; value=&quot;LWSSPG38_001 Lesson 1&quot;/&gt;&lt;property id=&quot;20148&quot; value=&quot;5&quot;/&gt;&lt;property id=&quot;20184&quot; value=&quot;7&quot;/&gt;&lt;property id=&quot;20191&quot; value=&quot;Production&quot;/&gt;&lt;property id=&quot;20192&quot; value=&quot;https://sas.connectsolutions.com&quot;/&gt;&lt;property id=&quot;20250&quot; value=&quot;6&quot;/&gt;&lt;property id=&quot;20251&quot; value=&quot;0&quot;/&gt;&lt;property id=&quot;20259&quot; value=&quot;0&quot;/&gt;&lt;property id=&quot;20262&quot; value=&quot;922135131&quot;/&gt;&lt;property id=&quot;20263&quot; value=&quot;1&quot;/&gt;&lt;property id=&quot;20264&quot; value=&quot;1&quot;/&gt;&lt;object type=&quot;2&quot; unique_id=&quot;10002&quot;&gt;&lt;object type=&quot;3&quot; unique_id=&quot;45979&quot;&gt;&lt;property id=&quot;20148&quot; value=&quot;5&quot;/&gt;&lt;property id=&quot;20300&quot; value=&quot;Slide 21 - &amp;quot;Wrapper Code&amp;quot;&quot;/&gt;&lt;property id=&quot;20307&quot; value=&quot;473&quot;/&gt;&lt;property id=&quot;20309&quot; value=&quot;-1&quot;/&gt;&lt;/object&gt;&lt;object type=&quot;3&quot; unique_id=&quot;46002&quot;&gt;&lt;property id=&quot;20148&quot; value=&quot;5&quot;/&gt;&lt;property id=&quot;20300&quot; value=&quot;Slide 26 - &amp;quot;Wrapper Code&amp;quot;&quot;/&gt;&lt;property id=&quot;20307&quot; value=&quot;546&quot;/&gt;&lt;property id=&quot;20309&quot; value=&quot;-1&quot;/&gt;&lt;/object&gt;&lt;object type=&quot;3&quot; unique_id=&quot;47341&quot;&gt;&lt;property id=&quot;20148&quot; value=&quot;5&quot;/&gt;&lt;property id=&quot;20300&quot; value=&quot;Slide 8 - &amp;quot;1.01 Activity&amp;quot;&quot;/&gt;&lt;property id=&quot;20307&quot; value=&quot;611&quot;/&gt;&lt;property id=&quot;20309&quot; value=&quot;-1&quot;/&gt;&lt;/object&gt;&lt;object type=&quot;3&quot; unique_id=&quot;47342&quot;&gt;&lt;property id=&quot;20148&quot; value=&quot;5&quot;/&gt;&lt;property id=&quot;20300&quot; value=&quot;Slide 9 - &amp;quot;1.01 Activity – Correct Answer&amp;quot;&quot;/&gt;&lt;property id=&quot;20307&quot; value=&quot;612&quot;/&gt;&lt;property id=&quot;20309&quot; value=&quot;-1&quot;/&gt;&lt;/object&gt;&lt;object type=&quot;3&quot; unique_id=&quot;47343&quot;&gt;&lt;property id=&quot;20148&quot; value=&quot;5&quot;/&gt;&lt;property id=&quot;20300&quot; value=&quot;Slide 16 - &amp;quot;1.02 Activity&amp;quot;&quot;/&gt;&lt;property id=&quot;20307&quot; value=&quot;615&quot;/&gt;&lt;property id=&quot;20309&quot; value=&quot;-1&quot;/&gt;&lt;/object&gt;&lt;object type=&quot;3&quot; unique_id=&quot;47344&quot;&gt;&lt;property id=&quot;20148&quot; value=&quot;5&quot;/&gt;&lt;property id=&quot;20300&quot; value=&quot;Slide 19 - &amp;quot;1.03 Activity&amp;quot;&quot;/&gt;&lt;property id=&quot;20307&quot; value=&quot;616&quot;/&gt;&lt;property id=&quot;20309&quot; value=&quot;-1&quot;/&gt;&lt;/object&gt;&lt;object type=&quot;3&quot; unique_id=&quot;47345&quot;&gt;&lt;property id=&quot;20148&quot; value=&quot;5&quot;/&gt;&lt;property id=&quot;20300&quot; value=&quot;Slide 20 - &amp;quot;1.03 Activity – Correct Answer&amp;quot;&quot;/&gt;&lt;property id=&quot;20307&quot; value=&quot;617&quot;/&gt;&lt;property id=&quot;20309&quot; value=&quot;-1&quot;/&gt;&lt;/object&gt;&lt;object type=&quot;3&quot; unique_id=&quot;47346&quot;&gt;&lt;property id=&quot;20148&quot; value=&quot;5&quot;/&gt;&lt;property id=&quot;20300&quot; value=&quot;Slide 22 - &amp;quot;1.04 Activity&amp;quot;&quot;/&gt;&lt;property id=&quot;20307&quot; value=&quot;618&quot;/&gt;&lt;property id=&quot;20309&quot; value=&quot;-1&quot;/&gt;&lt;/object&gt;&lt;object type=&quot;3&quot; unique_id=&quot;47347&quot;&gt;&lt;property id=&quot;20148&quot; value=&quot;5&quot;/&gt;&lt;property id=&quot;20300&quot; value=&quot;Slide 23 - &amp;quot;1.04 Activity – Correct Answer&amp;quot;&quot;/&gt;&lt;property id=&quot;20307&quot; value=&quot;619&quot;/&gt;&lt;property id=&quot;20309&quot; value=&quot;-1&quot;/&gt;&lt;/object&gt;&lt;object type=&quot;3&quot; unique_id=&quot;47356&quot;&gt;&lt;property id=&quot;20148&quot; value=&quot;5&quot;/&gt;&lt;property id=&quot;20300&quot; value=&quot;Slide 37 - &amp;quot;1.06 Activity&amp;quot;&quot;/&gt;&lt;property id=&quot;20307&quot; value=&quot;623&quot;/&gt;&lt;property id=&quot;20309&quot; value=&quot;-1&quot;/&gt;&lt;/object&gt;&lt;object type=&quot;3&quot; unique_id=&quot;47357&quot;&gt;&lt;property id=&quot;20148&quot; value=&quot;5&quot;/&gt;&lt;property id=&quot;20300&quot; value=&quot;Slide 38 - &amp;quot;1.06 Activity – Correct Answer&amp;quot;&quot;/&gt;&lt;property id=&quot;20307&quot; value=&quot;624&quot;/&gt;&lt;property id=&quot;20309&quot; value=&quot;-1&quot;/&gt;&lt;/object&gt;&lt;object type=&quot;3&quot; unique_id=&quot;47358&quot;&gt;&lt;property id=&quot;20148&quot; value=&quot;5&quot;/&gt;&lt;property id=&quot;20300&quot; value=&quot;Slide 41 - &amp;quot;Activity Setup&amp;quot;&quot;/&gt;&lt;property id=&quot;20307&quot; value=&quot;625&quot;/&gt;&lt;property id=&quot;20309&quot; value=&quot;-1&quot;/&gt;&lt;/object&gt;&lt;object type=&quot;3&quot; unique_id=&quot;47359&quot;&gt;&lt;property id=&quot;20148&quot; value=&quot;5&quot;/&gt;&lt;property id=&quot;20300&quot; value=&quot;Slide 42 - &amp;quot;1.07 Activity&amp;quot;&quot;/&gt;&lt;property id=&quot;20307&quot; value=&quot;626&quot;/&gt;&lt;property id=&quot;20309&quot; value=&quot;-1&quot;/&gt;&lt;/object&gt;&lt;object type=&quot;3&quot; unique_id=&quot;47361&quot;&gt;&lt;property id=&quot;20148&quot; value=&quot;5&quot;/&gt;&lt;property id=&quot;20300&quot; value=&quot;Slide 43 - &amp;quot;1.07 Activity – Correct Answer&amp;quot;&quot;/&gt;&lt;property id=&quot;20307&quot; value=&quot;628&quot;/&gt;&lt;property id=&quot;20309&quot; value=&quot;-1&quot;/&gt;&lt;/object&gt;&lt;object type=&quot;3&quot; unique_id=&quot;48513&quot;&gt;&lt;property id=&quot;20148&quot; value=&quot;5&quot;/&gt;&lt;property id=&quot;20300&quot; value=&quot;Slide 27 - &amp;quot;Questions?&amp;quot;&quot;/&gt;&lt;property id=&quot;20307&quot; value=&quot;636&quot;/&gt;&lt;property id=&quot;20309&quot; value=&quot;-1&quot;/&gt;&lt;/object&gt;&lt;object type=&quot;3&quot; unique_id=&quot;48516&quot;&gt;&lt;property id=&quot;20148&quot; value=&quot;5&quot;/&gt;&lt;property id=&quot;20300&quot; value=&quot;Slide 32 - &amp;quot;Questions?&amp;quot;&quot;/&gt;&lt;property id=&quot;20307&quot; value=&quot;638&quot;/&gt;&lt;property id=&quot;20309&quot; value=&quot;-1&quot;/&gt;&lt;/object&gt;&lt;object type=&quot;3&quot; unique_id=&quot;48519&quot;&gt;&lt;property id=&quot;20148&quot; value=&quot;5&quot;/&gt;&lt;property id=&quot;20300&quot; value=&quot;Slide 49 - &amp;quot;Questions?&amp;quot;&quot;/&gt;&lt;property id=&quot;20307&quot; value=&quot;640&quot;/&gt;&lt;property id=&quot;20309&quot; value=&quot;-1&quot;/&gt;&lt;/object&gt;&lt;object type=&quot;3&quot; unique_id=&quot;50163&quot;&gt;&lt;property id=&quot;20148&quot; value=&quot;5&quot;/&gt;&lt;property id=&quot;20300&quot; value=&quot;Slide 17 - &amp;quot;1.02 Activity – Correct Answer&amp;quot;&quot;/&gt;&lt;property id=&quot;20307&quot; value=&quot;660&quot;/&gt;&lt;property id=&quot;20309&quot; value=&quot;-1&quot;/&gt;&lt;/object&gt;&lt;object type=&quot;3&quot; unique_id=&quot;50165&quot;&gt;&lt;property id=&quot;20148&quot; value=&quot;5&quot;/&gt;&lt;property id=&quot;20300&quot; value=&quot;Slide 40 - &amp;quot;Autoexec File&amp;quot;&quot;/&gt;&lt;property id=&quot;20307&quot; value=&quot;658&quot;/&gt;&lt;property id=&quot;20309&quot; value=&quot;-1&quot;/&gt;&lt;/object&gt;&lt;object type=&quot;3&quot; unique_id=&quot;50166&quot;&gt;&lt;property id=&quot;20148&quot; value=&quot;5&quot;/&gt;&lt;property id=&quot;20300&quot; value=&quot;Slide 36 - &amp;quot;Local Files with Remote SAS&amp;quot;&quot;/&gt;&lt;property id=&quot;20307&quot; value=&quot;657&quot;/&gt;&lt;property id=&quot;20309&quot; value=&quot;-1&quot;/&gt;&lt;/object&gt;&lt;object type=&quot;3&quot; unique_id=&quot;50168&quot;&gt;&lt;property id=&quot;20148&quot; value=&quot;5&quot;/&gt;&lt;property id=&quot;20300&quot; value=&quot;Slide 1 - &amp;quot;Lesson 1: Programming in SAS® Studio&amp;quot;&quot;/&gt;&lt;property id=&quot;20307&quot; value=&quot;283&quot;/&gt;&lt;property id=&quot;20309&quot; value=&quot;-1&quot;/&gt;&lt;/object&gt;&lt;object type=&quot;3&quot; unique_id=&quot;50169&quot;&gt;&lt;property id=&quot;20148&quot; value=&quot;5&quot;/&gt;&lt;property id=&quot;20300&quot; value=&quot;Slide 2 - &amp;quot;Lesson 1: Programming in SAS® Studio&amp;quot;&quot;/&gt;&lt;property id=&quot;20307&quot; value=&quot;676&quot;/&gt;&lt;property id=&quot;20309&quot; value=&quot;-1&quot;/&gt;&lt;/object&gt;&lt;object type=&quot;3&quot; unique_id=&quot;50170&quot;&gt;&lt;property id=&quot;20148&quot; value=&quot;5&quot;/&gt;&lt;property id=&quot;20300&quot; value=&quot;Slide 3 - &amp;quot;What Is SAS Studio?&amp;quot;&quot;/&gt;&lt;property id=&quot;20307&quot; value=&quot;663&quot;/&gt;&lt;property id=&quot;20309&quot; value=&quot;-1&quot;/&gt;&lt;/object&gt;&lt;object type=&quot;3&quot; unique_id=&quot;50171&quot;&gt;&lt;property id=&quot;20148&quot; value=&quot;5&quot;/&gt;&lt;property id=&quot;20300&quot; value=&quot;Slide 4 - &amp;quot;How Does SAS Studio Work?&amp;quot;&quot;/&gt;&lt;property id=&quot;20307&quot; value=&quot;672&quot;/&gt;&lt;property id=&quot;20309&quot; value=&quot;-1&quot;/&gt;&lt;/object&gt;&lt;object type=&quot;3&quot; unique_id=&quot;50172&quot;&gt;&lt;property id=&quot;20148&quot; value=&quot;5&quot;/&gt;&lt;property id=&quot;20300&quot; value=&quot;Slide 5 - &amp;quot; Converting to SAS Studio&amp;quot;&quot;/&gt;&lt;property id=&quot;20307&quot; value=&quot;665&quot;/&gt;&lt;property id=&quot;20309&quot; value=&quot;-1&quot;/&gt;&lt;/object&gt;&lt;object type=&quot;3&quot; unique_id=&quot;50173&quot;&gt;&lt;property id=&quot;20148&quot; value=&quot;5&quot;/&gt;&lt;property id=&quot;20300&quot; value=&quot;Slide 6 - &amp;quot;Data Used in This Course&amp;quot;&quot;/&gt;&lt;property id=&quot;20307&quot; value=&quot;666&quot;/&gt;&lt;property id=&quot;20309&quot; value=&quot;-1&quot;/&gt;&lt;/object&gt;&lt;object type=&quot;3&quot; unique_id=&quot;50174&quot;&gt;&lt;property id=&quot;20148&quot; value=&quot;5&quot;/&gt;&lt;property id=&quot;20300&quot; value=&quot;Slide 7 - &amp;quot;Practicing in This Course&amp;quot;&quot;/&gt;&lt;property id=&quot;20307&quot; value=&quot;364&quot;/&gt;&lt;property id=&quot;20309&quot; value=&quot;-1&quot;/&gt;&lt;/object&gt;&lt;object type=&quot;3&quot; unique_id=&quot;50175&quot;&gt;&lt;property id=&quot;20148&quot; value=&quot;5&quot;/&gt;&lt;property id=&quot;20300&quot; value=&quot;Slide 10 - &amp;quot;Programming in SAS Studio &amp;quot;&quot;/&gt;&lt;property id=&quot;20307&quot; value=&quot;652&quot;/&gt;&lt;property id=&quot;20309&quot; value=&quot;-1&quot;/&gt;&lt;/object&gt;&lt;object type=&quot;3&quot; unique_id=&quot;50176&quot;&gt;&lt;property id=&quot;20148&quot; value=&quot;5&quot;/&gt;&lt;property id=&quot;20300&quot; value=&quot;Slide 11 - &amp;quot;The SAS Studio Interface&amp;quot;&quot;/&gt;&lt;property id=&quot;20307&quot; value=&quot;667&quot;/&gt;&lt;property id=&quot;20309&quot; value=&quot;-1&quot;/&gt;&lt;/object&gt;&lt;object type=&quot;3&quot; unique_id=&quot;50177&quot;&gt;&lt;property id=&quot;20148&quot; value=&quot;5&quot;/&gt;&lt;property id=&quot;20300&quot; value=&quot;Slide 12 - &amp;quot;Accessing the Course Files&amp;quot;&quot;/&gt;&lt;property id=&quot;20307&quot; value=&quot;668&quot;/&gt;&lt;property id=&quot;20309&quot; value=&quot;-1&quot;/&gt;&lt;/object&gt;&lt;object type=&quot;3&quot; unique_id=&quot;50178&quot;&gt;&lt;property id=&quot;20148&quot; value=&quot;5&quot;/&gt;&lt;property id=&quot;20300&quot; value=&quot;Slide 13 - &amp;quot;Accessing the Course Files&amp;quot;&quot;/&gt;&lt;property id=&quot;20307&quot; value=&quot;669&quot;/&gt;&lt;property id=&quot;20309&quot; value=&quot;-1&quot;/&gt;&lt;/object&gt;&lt;object type=&quot;3&quot; unique_id=&quot;50179&quot;&gt;&lt;property id=&quot;20148&quot; value=&quot;5&quot;/&gt;&lt;property id=&quot;20300&quot; value=&quot;Slide 14 - &amp;quot;Opening, Modifying, and  Submitting a SAS Program&amp;quot;&quot;/&gt;&lt;property id=&quot;20307&quot; value=&quot;278&quot;/&gt;&lt;property id=&quot;20309&quot; value=&quot;-1&quot;/&gt;&lt;/object&gt;&lt;object type=&quot;3&quot; unique_id=&quot;50180&quot;&gt;&lt;property id=&quot;20148&quot; value=&quot;5&quot;/&gt;&lt;property id=&quot;20300&quot; value=&quot;Slide 15 - &amp;quot;Work Area Layout&amp;quot;&quot;/&gt;&lt;property id=&quot;20307&quot; value=&quot;670&quot;/&gt;&lt;property id=&quot;20309&quot; value=&quot;-1&quot;/&gt;&lt;/object&gt;&lt;object type=&quot;3&quot; unique_id=&quot;50181&quot;&gt;&lt;property id=&quot;20148&quot; value=&quot;5&quot;/&gt;&lt;property id=&quot;20300&quot; value=&quot;Slide 18 - &amp;quot;Files and Folders Section&amp;quot;&quot;/&gt;&lt;property id=&quot;20307&quot; value=&quot;645&quot;/&gt;&lt;property id=&quot;20309&quot; value=&quot;-1&quot;/&gt;&lt;/object&gt;&lt;object type=&quot;3&quot; unique_id=&quot;50182&quot;&gt;&lt;property id=&quot;20148&quot; value=&quot;5&quot;/&gt;&lt;property id=&quot;20300&quot; value=&quot;Slide 24 - &amp;quot;1.05 Multiple Choice Poll&amp;quot;&quot;/&gt;&lt;property id=&quot;20307&quot; value=&quot;256&quot;/&gt;&lt;property id=&quot;20309&quot; value=&quot;-1&quot;/&gt;&lt;/object&gt;&lt;object type=&quot;3&quot; unique_id=&quot;50183&quot;&gt;&lt;property id=&quot;20148&quot; value=&quot;5&quot;/&gt;&lt;property id=&quot;20300&quot; value=&quot;Slide 25 - &amp;quot;1.05 Multiple Choice Poll – Correct Answer&amp;quot;&quot;/&gt;&lt;property id=&quot;20307&quot; value=&quot;673&quot;/&gt;&lt;property id=&quot;20309&quot; value=&quot;-1&quot;/&gt;&lt;/object&gt;&lt;object type=&quot;3&quot; unique_id=&quot;50184&quot;&gt;&lt;property id=&quot;20148&quot; value=&quot;5&quot;/&gt;&lt;property id=&quot;20300&quot; value=&quot;Slide 28 - &amp;quot;Lesson 1: Programming in SAS® Studio&amp;quot;&quot;/&gt;&lt;property id=&quot;20307&quot; value=&quot;677&quot;/&gt;&lt;property id=&quot;20309&quot; value=&quot;-1&quot;/&gt;&lt;/object&gt;&lt;object type=&quot;3&quot; unique_id=&quot;50185&quot;&gt;&lt;property id=&quot;20148&quot; value=&quot;5&quot;/&gt;&lt;property id=&quot;20300&quot; value=&quot;Slide 29 - &amp;quot;Features of the SAS Studio Editor&amp;quot;&quot;/&gt;&lt;property id=&quot;20307&quot; value=&quot;671&quot;/&gt;&lt;property id=&quot;20309&quot; value=&quot;-1&quot;/&gt;&lt;/object&gt;&lt;object type=&quot;3&quot; unique_id=&quot;50186&quot;&gt;&lt;property id=&quot;20148&quot; value=&quot;5&quot;/&gt;&lt;property id=&quot;20300&quot; value=&quot;Slide 30 - &amp;quot;Customizing the Editor&amp;quot;&quot;/&gt;&lt;property id=&quot;20307&quot; value=&quot;675&quot;/&gt;&lt;property id=&quot;20309&quot; value=&quot;-1&quot;/&gt;&lt;/object&gt;&lt;object type=&quot;3&quot; unique_id=&quot;50187&quot;&gt;&lt;property id=&quot;20148&quot; value=&quot;5&quot;/&gt;&lt;property id=&quot;20300&quot; value=&quot;Slide 31 - &amp;quot;Using Features of the  SAS Studio Editor&amp;quot;&quot;/&gt;&lt;property id=&quot;20307&quot; value=&quot;679&quot;/&gt;&lt;property id=&quot;20309&quot; value=&quot;-1&quot;/&gt;&lt;/object&gt;&lt;object type=&quot;3&quot; unique_id=&quot;50188&quot;&gt;&lt;property id=&quot;20148&quot; value=&quot;5&quot;/&gt;&lt;property id=&quot;20300&quot; value=&quot;Slide 33 - &amp;quot;Practice&amp;quot;&quot;/&gt;&lt;property id=&quot;20307&quot; value=&quot;279&quot;/&gt;&lt;property id=&quot;20309&quot; value=&quot;-1&quot;/&gt;&lt;/object&gt;&lt;object type=&quot;3&quot; unique_id=&quot;50189&quot;&gt;&lt;property id=&quot;20148&quot; value=&quot;5&quot;/&gt;&lt;property id=&quot;20300&quot; value=&quot;Slide 34 - &amp;quot;Lesson 1: Programming in SAS® Studio&amp;quot;&quot;/&gt;&lt;property id=&quot;20307&quot; value=&quot;678&quot;/&gt;&lt;property id=&quot;20309&quot; value=&quot;-1&quot;/&gt;&lt;/object&gt;&lt;object type=&quot;3&quot; unique_id=&quot;50190&quot;&gt;&lt;property id=&quot;20148&quot; value=&quot;5&quot;/&gt;&lt;property id=&quot;20300&quot; value=&quot;Slide 35 - &amp;quot;Transitioning Programs to SAS Studio&amp;quot;&quot;/&gt;&lt;property id=&quot;20307&quot; value=&quot;656&quot;/&gt;&lt;property id=&quot;20309&quot; value=&quot;-1&quot;/&gt;&lt;/object&gt;&lt;object type=&quot;3&quot; unique_id=&quot;50191&quot;&gt;&lt;property id=&quot;20148&quot; value=&quot;5&quot;/&gt;&lt;property id=&quot;20300&quot; value=&quot;Slide 39 - &amp;quot;Server Configuration&amp;quot;&quot;/&gt;&lt;property id=&quot;20307&quot; value=&quot;389&quot;/&gt;&lt;property id=&quot;20309&quot; value=&quot;-1&quot;/&gt;&lt;/object&gt;&lt;object type=&quot;3&quot; unique_id=&quot;50192&quot;&gt;&lt;property id=&quot;20148&quot; value=&quot;5&quot;/&gt;&lt;property id=&quot;20300&quot; value=&quot;Slide 44 - &amp;quot;1.08 Question&amp;quot;&quot;/&gt;&lt;property id=&quot;20307&quot; value=&quot;682&quot;/&gt;&lt;property id=&quot;20309&quot; value=&quot;-1&quot;/&gt;&lt;/object&gt;&lt;object type=&quot;3&quot; unique_id=&quot;50193&quot;&gt;&lt;property id=&quot;20148&quot; value=&quot;5&quot;/&gt;&lt;property id=&quot;20300&quot; value=&quot;Slide 45 - &amp;quot;1.08 Question – Correct Answer&amp;quot;&quot;/&gt;&lt;property id=&quot;20307&quot; value=&quot;684&quot;/&gt;&lt;property id=&quot;20309&quot; value=&quot;-1&quot;/&gt;&lt;/object&gt;&lt;object type=&quot;3&quot; unique_id=&quot;50194&quot;&gt;&lt;property id=&quot;20148&quot; value=&quot;5&quot;/&gt;&lt;property id=&quot;20300&quot; value=&quot;Slide 46 - &amp;quot;Practice&amp;quot;&quot;/&gt;&lt;property id=&quot;20307&quot; value=&quot;683&quot;/&gt;&lt;property id=&quot;20309&quot; value=&quot;-1&quot;/&gt;&lt;/object&gt;&lt;object type=&quot;3&quot; unique_id=&quot;50195&quot;&gt;&lt;property id=&quot;20148&quot; value=&quot;5&quot;/&gt;&lt;property id=&quot;20300&quot; value=&quot;Slide 47 - &amp;quot;Programming Statements to Avoid&amp;quot;&quot;/&gt;&lt;property id=&quot;20307&quot; value=&quot;355&quot;/&gt;&lt;property id=&quot;20309&quot; value=&quot;-1&quot;/&gt;&lt;/object&gt;&lt;object type=&quot;3&quot; unique_id=&quot;50196&quot;&gt;&lt;property id=&quot;20148&quot; value=&quot;5&quot;/&gt;&lt;property id=&quot;20300&quot; value=&quot;Slide 48 - &amp;quot;Interactive Mode&amp;quot;&quot;/&gt;&lt;property id=&quot;20307&quot; value=&quot;662&quot;/&gt;&lt;property id=&quot;20309&quot; value=&quot;-1&quot;/&gt;&lt;/object&gt;&lt;/object&gt;&lt;object type=&quot;8&quot; unique_id=&quot;10106&quot;&gt;&lt;/object&gt;&lt;object type=&quot;10&quot; unique_id=&quot;51647&quot;&gt;&lt;object type=&quot;11&quot; unique_id=&quot;51648&quot;&gt;&lt;/object&gt;&lt;object type=&quot;12&quot; unique_id=&quot;51650&quot;&gt;&lt;/object&gt;&lt;/object&gt;&lt;object type=&quot;4&quot; unique_id=&quot;51649&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NCg0K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15F1E5F-92A6-4C93-9441-A4BB47BE95D9}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2F86CE6-72FB-4A65-A36C-6C3F4F7C6D23}&quot;/&gt;&lt;isInvalidForFieldText val=&quot;0&quot;/&gt;&lt;Image&gt;&lt;filename val=&quot;C:\Users\debayo\AppData\Local\Temp\PR\data\asimages\{E2F86CE6-72FB-4A65-A36C-6C3F4F7C6D23}_MtorLt.png&quot;/&gt;&lt;left val=&quot;884&quot;/&gt;&lt;top val=&quot;499&quot;/&gt;&lt;width val=&quot;56&quot;/&gt;&lt;height val=&quot;24&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F5A8F05-F597-4E83-83B8-9BC4132668CC}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8AB4211-C9B2-4026-A775-C531B4A5F0FA}_33.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3CD133F-FE8C-49DE-8D13-3C3FCA82F255}_27.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8EA5472-8578-440F-A98A-FF224671B49A}_14.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63A1FA8-1465-4F7D-8591-D1E23F331F6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9697A04-0D52-44E9-8A28-AE4BC63B2F1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DE3676A-5CE6-4187-868B-A67597B83688}&quot;/&gt;&lt;isInvalidForFieldText val=&quot;0&quot;/&gt;&lt;Image&gt;&lt;filename val=&quot;C:\Users\debayo\AppData\Local\Temp\PR\data\asimages\{EDE3676A-5CE6-4187-868B-A67597B83688}_LtOfSld1.png&quot;/&gt;&lt;left val=&quot;0&quot;/&gt;&lt;top val=&quot;149&quot;/&gt;&lt;width val=&quot;117&quot;/&gt;&lt;height val=&quot;222&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B07803A-F5B4-4941-95B6-478058CF8D9B}&quot;/&gt;&lt;isInvalidForFieldText val=&quot;0&quot;/&gt;&lt;Image&gt;&lt;filename val=&quot;C:\Users\debayo\AppData\Local\Temp\PR\data\asimages\{6B07803A-F5B4-4941-95B6-478058CF8D9B}_MtorLt.png&quot;/&gt;&lt;left val=&quot;884&quot;/&gt;&lt;top val=&quot;499&quot;/&gt;&lt;width val=&quot;56&quot;/&gt;&lt;height val=&quot;24&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35669FE-4C73-49C4-8228-451803C0240D}&quot;/&gt;&lt;isInvalidForFieldText val=&quot;0&quot;/&gt;&lt;Image&gt;&lt;filename val=&quot;C:\Users\debayo\AppData\Local\Temp\PR\data\asimages\{C35669FE-4C73-49C4-8228-451803C0240D}_MtorLt.png&quot;/&gt;&lt;left val=&quot;884&quot;/&gt;&lt;top val=&quot;499&quot;/&gt;&lt;width val=&quot;56&quot;/&gt;&lt;height val=&quot;24&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INFO" val="&lt;ThreeDShapeInfo&gt;&lt;uuid val=&quot;{22445E21-1152-4E8F-8FA2-3D22AC9057DB}&quot;/&gt;&lt;isInvalidForFieldText val=&quot;0&quot;/&gt;&lt;Image&gt;&lt;filename val=&quot;C:\Users\sassnh\AppData\Local\Temp\PR\data\asimages\{22445E21-1152-4E8F-8FA2-3D22AC9057DB}_5.png&quot;/&gt;&lt;left val=&quot;222&quot;/&gt;&lt;top val=&quot;183&quot;/&gt;&lt;width val=&quot;152&quot;/&gt;&lt;height val=&quot;143&quot;/&gt;&lt;hasText val=&quot;1&quot;/&gt;&lt;/Image&gt;&lt;/ThreeDShapeInfo&gt;"/>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F182ED9F-888C-461B-A66C-E5C623DF5609}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914D4283-6781-407A-B8F6-C75552DACCED}_5.png&quot;/&gt;&lt;left val=&quot;129&quot;/&gt;&lt;top val=&quot;288&quot;/&gt;&lt;width val=&quot;104&quot;/&gt;&lt;height val=&quot;56&quot;/&gt;&lt;hasText val=&quot;1&quot;/&gt;&lt;/Image&gt;&lt;/ThreeDShapeInfo&gt;"/>
  <p:tag name="PRESENTER_SHAPETEXTINFO" val="&lt;ShapeTextInfo&gt;&lt;TableIndex row=&quot;-1&quot; col=&quot;-1&quot;&gt;&lt;linesCount val=&quot;2&quot;/&gt;&lt;lineCharCount val=&quot;9&quot;/&gt;&lt;lineCharCount val=&quot;6&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F92426A-B080-40EA-BA5E-3FF2020527FF}_5.png&quot;/&gt;&lt;left val=&quot;194&quot;/&gt;&lt;top val=&quot;127&quot;/&gt;&lt;width val=&quot;95&quot;/&gt;&lt;height val=&quot;36&quot;/&gt;&lt;hasText val=&quot;1&quot;/&gt;&lt;/Image&gt;&lt;/ThreeDShapeInfo&gt;"/>
  <p:tag name="PRESENTER_SHAPETEXTINFO" val="&lt;ShapeTextInfo&gt;&lt;TableIndex row=&quot;-1&quot; col=&quot;-1&quot;&gt;&lt;linesCount val=&quot;1&quot;/&gt;&lt;lineCharCount val=&quot;1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195FDAAC-01CF-4AAB-85DA-D128C34396E0}_5.png&quot;/&gt;&lt;left val=&quot;288&quot;/&gt;&lt;top val=&quot;122&quot;/&gt;&lt;width val=&quot;115&quot;/&gt;&lt;height val=&quot;36&quot;/&gt;&lt;hasText val=&quot;1&quot;/&gt;&lt;/Image&gt;&lt;/ThreeDShapeInfo&gt;"/>
  <p:tag name="PRESENTER_SHAPETEXTINFO" val="&lt;ShapeTextInfo&gt;&lt;TableIndex row=&quot;-1&quot; col=&quot;-1&quot;&gt;&lt;linesCount val=&quot;1&quot;/&gt;&lt;lineCharCount val=&quot;11&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BB86EBA6-ABFB-4C36-9ECF-E224C90B4AE6}_5.png&quot;/&gt;&lt;left val=&quot;221&quot;/&gt;&lt;top val=&quot;312&quot;/&gt;&lt;width val=&quot;154&quot;/&gt;&lt;height val=&quot;36&quot;/&gt;&lt;hasText val=&quot;1&quot;/&gt;&lt;/Image&gt;&lt;/ThreeDShapeInfo&gt;"/>
  <p:tag name="PRESENTER_SHAPETEXTINFO" val="&lt;ShapeTextInfo&gt;&lt;TableIndex row=&quot;-1&quot; col=&quot;-1&quot;&gt;&lt;linesCount val=&quot;1&quot;/&gt;&lt;lineCharCount val=&quot;14&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3E5BA957-C539-402C-ACFF-F0C12CE585B6}_5.png&quot;/&gt;&lt;left val=&quot;356&quot;/&gt;&lt;top val=&quot;220&quot;/&gt;&lt;width val=&quot;112&quot;/&gt;&lt;height val=&quot;56&quot;/&gt;&lt;hasText val=&quot;1&quot;/&gt;&lt;/Image&gt;&lt;/ThreeDShapeInfo&gt;"/>
  <p:tag name="PRESENTER_SHAPETEXTINFO" val="&lt;ShapeTextInfo&gt;&lt;TableIndex row=&quot;-1&quot; col=&quot;-1&quot;&gt;&lt;linesCount val=&quot;2&quot;/&gt;&lt;lineCharCount val=&quot;11&quot;/&gt;&lt;lineCharCount val=&quot;12&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5A10FC8F-4921-45D4-BBB3-509E0FE46475}_5.png&quot;/&gt;&lt;left val=&quot;456&quot;/&gt;&lt;top val=&quot;242&quot;/&gt;&lt;width val=&quot;95&quot;/&gt;&lt;height val=&quot;56&quot;/&gt;&lt;hasText val=&quot;1&quot;/&gt;&lt;/Image&gt;&lt;/ThreeDShapeInfo&gt;"/>
  <p:tag name="PRESENTER_SHAPETEXTINFO" val="&lt;ShapeTextInfo&gt;&lt;TableIndex row=&quot;-1&quot; col=&quot;-1&quot;&gt;&lt;linesCount val=&quot;2&quot;/&gt;&lt;lineCharCount val=&quot;5&quot;/&gt;&lt;lineCharCount val=&quot;8&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DA6482DE-5DC0-4705-B979-719C7E50C43E}_5.png&quot;/&gt;&lt;left val=&quot;434&quot;/&gt;&lt;top val=&quot;116&quot;/&gt;&lt;width val=&quot;128&quot;/&gt;&lt;height val=&quot;76&quot;/&gt;&lt;hasText val=&quot;1&quot;/&gt;&lt;/Image&gt;&lt;/ThreeDShapeInfo&gt;"/>
  <p:tag name="PRESENTER_SHAPETEXTINFO" val="&lt;ShapeTextInfo&gt;&lt;TableIndex row=&quot;-1&quot; col=&quot;-1&quot;&gt;&lt;linesCount val=&quot;3&quot;/&gt;&lt;lineCharCount val=&quot;8&quot;/&gt;&lt;lineCharCount val=&quot;9&quot;/&gt;&lt;lineCharCount val=&quot;1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8E670F-B88A-4181-A66E-A31EF950636F}&quot;/&gt;&lt;isInvalidForFieldText val=&quot;0&quot;/&gt;&lt;Image&gt;&lt;filename val=&quot;C:\Users\sassnh\AppData\Local\Temp\PR\data\asimages\{E68E670F-B88A-4181-A66E-A31EF950636F}_5.png&quot;/&gt;&lt;left val=&quot;233&quot;/&gt;&lt;top val=&quot;229&quot;/&gt;&lt;width val=&quot;121&quot;/&gt;&lt;height val=&quot;58&quot;/&gt;&lt;hasText val=&quot;1&quot;/&gt;&lt;/Image&gt;&lt;/ThreeDShapeInfo&gt;"/>
  <p:tag name="PRESENTER_SHAPETEXTINFO" val="&lt;ShapeTextInfo&gt;&lt;TableIndex row=&quot;-1&quot; col=&quot;-1&quot;&gt;&lt;linesCount val=&quot;2&quot;/&gt;&lt;lineCharCount val=&quot;8&quot;/&gt;&lt;lineCharCount val=&quot;8&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sassnh\AppData\Local\Temp\PR\data\asimages\{7C269001-3697-425A-89D8-AC0D78B9E75B}_5.png&quot;/&gt;&lt;left val=&quot;48&quot;/&gt;&lt;top val=&quot;6&quot;/&gt;&lt;width val=&quot;622&quot;/&gt;&lt;height val=&quot;60&quot;/&gt;&lt;hasText val=&quot;1&quot;/&gt;&lt;/Image&gt;&lt;/ThreeDShapeInfo&gt;"/>
  <p:tag name="PRESENTER_SHAPETEXTINFO" val="&lt;ShapeTextInfo&gt;&lt;TableIndex row=&quot;-1&quot; col=&quot;-1&quot;&gt;&lt;linesCount val=&quot;1&quot;/&gt;&lt;lineCharCount val=&quot;4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60E12F1-18D0-439F-8876-FB01A6693359}_49.png&quot;/&gt;&lt;left val=&quot;-1&quot;/&gt;&lt;top val=&quot;185&quot;/&gt;&lt;width val=&quot;962&quot;/&gt;&lt;height val=&quot;91&quot;/&gt;&lt;hasText val=&quot;1&quot;/&gt;&lt;/Image&gt;&lt;/ThreeDShapeInfo&gt;"/>
  <p:tag name="PRESENTER_SHAPETEXTINFO" val="&lt;ShapeTextInfo&gt;&lt;TableIndex row=&quot;-1&quot; col=&quot;-1&quot;&gt;&lt;linesCount val=&quot;1&quot;/&gt;&lt;lineCharCount val=&quot;1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HTML_AUTOSHAPE_INFO" val="&lt;ThreeDShapeInfo&gt;&lt;uuid val=&quot;{338804D8-8AEC-4DD1-A92A-0BDB83CCA0A6}&quot;/&gt;&lt;isInvalidForFieldText val=&quot;1&quot;/&gt;&lt;Image&gt;&lt;filename val=&quot;C:\Users\debayo\AppData\Local\Temp\PR\data\asimages\{338804D8-8AEC-4DD1-A92A-0BDB83CCA0A6}_49_S.png&quot;/&gt;&lt;left val=&quot;409&quot;/&gt;&lt;top val=&quot;267&quot;/&gt;&lt;width val=&quot;149&quot;/&gt;&lt;height val=&quot;172&quot;/&gt;&lt;hasText val=&quot;0&quot;/&gt;&lt;/Image&gt;&lt;Image&gt;&lt;filename val=&quot;C:\Users\debayo\AppData\Local\Temp\PR\data\asimages\{338804D8-8AEC-4DD1-A92A-0BDB83CCA0A6}_49_T.png&quot;/&gt;&lt;left val=&quot;409&quot;/&gt;&lt;top val=&quot;267&quot;/&gt;&lt;width val=&quot;149&quot;/&gt;&lt;height val=&quot;172&quot;/&gt;&lt;hasText val=&quot;1&quot;/&gt;&lt;/Image&gt;&lt;/ThreeDShapeInfo&gt;"/>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CDS_16x9_2019</Template>
  <TotalTime>43797</TotalTime>
  <Words>438</Words>
  <Application>Microsoft Macintosh PowerPoint</Application>
  <PresentationFormat>On-screen Show (16:9)</PresentationFormat>
  <Paragraphs>70</Paragraphs>
  <Slides>9</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Calibri</vt:lpstr>
      <vt:lpstr>Arial</vt:lpstr>
      <vt:lpstr>Tahoma</vt:lpstr>
      <vt:lpstr>Calibri Light</vt:lpstr>
      <vt:lpstr>Trebuchet MS</vt:lpstr>
      <vt:lpstr>Wingdings 3</vt:lpstr>
      <vt:lpstr>Times New Roman</vt:lpstr>
      <vt:lpstr>SAS</vt:lpstr>
      <vt:lpstr>1_SAS</vt:lpstr>
      <vt:lpstr>Facet</vt:lpstr>
      <vt:lpstr>Introduction</vt:lpstr>
      <vt:lpstr>Syllabus</vt:lpstr>
      <vt:lpstr>Syllabus (Cont.)</vt:lpstr>
      <vt:lpstr>Class Days</vt:lpstr>
      <vt:lpstr>Grading</vt:lpstr>
      <vt:lpstr>It’s About the Data Mining Process</vt:lpstr>
      <vt:lpstr>Iterative Analytical Life Cycle</vt:lpstr>
      <vt:lpstr>How Does it Fit Together?</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Cornell</dc:creator>
  <cp:lastModifiedBy>Don Koch</cp:lastModifiedBy>
  <cp:revision>1019</cp:revision>
  <cp:lastPrinted>2015-09-04T21:04:52Z</cp:lastPrinted>
  <dcterms:created xsi:type="dcterms:W3CDTF">2014-02-19T20:08:04Z</dcterms:created>
  <dcterms:modified xsi:type="dcterms:W3CDTF">2021-03-22T20:21:56Z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EADDC691-B035-4A9F-B610-0CB82172EC1E</vt:lpwstr>
  </property>
  <property fmtid="{D5CDD505-2E9C-101B-9397-08002B2CF9AE}" pid="3" name="ArticulatePath">
    <vt:lpwstr>Programming in SAS(R) Studio</vt:lpwstr>
  </property>
</Properties>
</file>