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7" r:id="rId3"/>
    <p:sldId id="296" r:id="rId4"/>
    <p:sldId id="261" r:id="rId5"/>
    <p:sldId id="285" r:id="rId6"/>
    <p:sldId id="263" r:id="rId7"/>
    <p:sldId id="306" r:id="rId8"/>
    <p:sldId id="308" r:id="rId9"/>
    <p:sldId id="309" r:id="rId10"/>
    <p:sldId id="291" r:id="rId11"/>
    <p:sldId id="310" r:id="rId12"/>
    <p:sldId id="311" r:id="rId13"/>
    <p:sldId id="313" r:id="rId14"/>
    <p:sldId id="314" r:id="rId15"/>
    <p:sldId id="315" r:id="rId16"/>
    <p:sldId id="316" r:id="rId17"/>
    <p:sldId id="312" r:id="rId18"/>
    <p:sldId id="317" r:id="rId19"/>
    <p:sldId id="318" r:id="rId20"/>
    <p:sldId id="319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" y="1620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 dirty="0"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 dirty="0"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9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95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40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9673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8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02242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5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27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 dirty="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788939511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12.03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add an additional predictor (independent) variables to our Pushups model. 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Statistics </a:t>
            </a:r>
            <a:r>
              <a:rPr lang="en-US" dirty="0"/>
              <a:t>and double-click </a:t>
            </a:r>
            <a:r>
              <a:rPr lang="en-US" b="1" dirty="0"/>
              <a:t>Correlation Analysis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Flexibility, Strength, Pushups</a:t>
            </a:r>
            <a:r>
              <a:rPr lang="en-US" dirty="0"/>
              <a:t>,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Analysis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STATISTICS </a:t>
            </a:r>
            <a:r>
              <a:rPr lang="en-US" dirty="0"/>
              <a:t>select </a:t>
            </a:r>
            <a:r>
              <a:rPr lang="en-US" b="1" dirty="0"/>
              <a:t>Selected statistics </a:t>
            </a:r>
            <a:r>
              <a:rPr lang="en-US" dirty="0"/>
              <a:t> for </a:t>
            </a:r>
            <a:r>
              <a:rPr lang="en-US" b="1" dirty="0"/>
              <a:t>Display statistics: </a:t>
            </a:r>
            <a:r>
              <a:rPr lang="en-US" dirty="0"/>
              <a:t> and check </a:t>
            </a:r>
            <a:r>
              <a:rPr lang="en-US" b="1" dirty="0"/>
              <a:t>Correlations </a:t>
            </a:r>
            <a:r>
              <a:rPr lang="en-US" dirty="0"/>
              <a:t>and </a:t>
            </a:r>
            <a:r>
              <a:rPr lang="en-US" b="1" dirty="0"/>
              <a:t>Display p-values. </a:t>
            </a:r>
            <a:r>
              <a:rPr lang="en-US" dirty="0"/>
              <a:t>. 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PLOTS </a:t>
            </a:r>
            <a:r>
              <a:rPr lang="en-US" dirty="0"/>
              <a:t>select </a:t>
            </a:r>
            <a:r>
              <a:rPr lang="en-US" b="1" dirty="0"/>
              <a:t>Matrix of scatter plots </a:t>
            </a:r>
            <a:r>
              <a:rPr lang="en-US" dirty="0"/>
              <a:t> for </a:t>
            </a:r>
            <a:r>
              <a:rPr lang="en-US" b="1" dirty="0"/>
              <a:t>Type of plot: </a:t>
            </a:r>
            <a:r>
              <a:rPr lang="en-US" dirty="0"/>
              <a:t> and check </a:t>
            </a:r>
            <a:r>
              <a:rPr lang="en-US" b="1" dirty="0"/>
              <a:t>Include histograms</a:t>
            </a:r>
            <a:r>
              <a:rPr lang="en-US" dirty="0"/>
              <a:t>.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12.04 Multiple Answer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variable(s) might to be good predictors of Pushups?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Strength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Flexibility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Endurance</a:t>
            </a:r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Choose all that apply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16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12.04 Multiple Answer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variable(s) might to be good predictors of Pushups?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Strength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Flexibility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Endurance</a:t>
            </a:r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Choose all that apply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A9DF736D-C565-4A58-B91B-F4A3D1E629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1866365"/>
            <a:ext cx="278609" cy="27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1;gcbc916b85a_0_170" descr="Checkmark with solid fill">
            <a:extLst>
              <a:ext uri="{FF2B5EF4-FFF2-40B4-BE49-F238E27FC236}">
                <a16:creationId xmlns:a16="http://schemas.microsoft.com/office/drawing/2014/main" id="{BCE81DA0-0AA2-4AAF-AC8F-3C77C00B1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885" y="2585100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5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Check if Endurance is a good predictor of Pushups since they are highly correlated.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</a:t>
            </a:r>
            <a:r>
              <a:rPr lang="en-US" dirty="0"/>
              <a:t> for the </a:t>
            </a:r>
            <a:r>
              <a:rPr lang="en-US" b="1" dirty="0"/>
              <a:t>Dependent variable</a:t>
            </a:r>
            <a:r>
              <a:rPr lang="en-US" dirty="0"/>
              <a:t>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 </a:t>
            </a:r>
            <a:r>
              <a:rPr lang="en-US" b="1" dirty="0"/>
              <a:t>Edit</a:t>
            </a:r>
            <a:r>
              <a:rPr lang="en-US" dirty="0"/>
              <a:t> and add </a:t>
            </a:r>
            <a:r>
              <a:rPr lang="en-US" b="1" dirty="0"/>
              <a:t>Endurance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</a:pPr>
            <a:r>
              <a:rPr lang="en-US" dirty="0"/>
              <a:t>	(the model is Pushups=Endurance)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2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Add Endurance and Strength as predictors of Pushups.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12.05. </a:t>
            </a:r>
            <a:endParaRPr dirty="0"/>
          </a:p>
          <a:p>
            <a:pPr lvl="0" indent="-466090">
              <a:buAutoNum type="arabicPeriod"/>
            </a:pPr>
            <a:r>
              <a:rPr lang="en-US" dirty="0"/>
              <a:t>Add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 </a:t>
            </a:r>
            <a:r>
              <a:rPr lang="en-US" b="1" dirty="0"/>
              <a:t>Edit</a:t>
            </a:r>
            <a:r>
              <a:rPr lang="en-US" dirty="0"/>
              <a:t> and add </a:t>
            </a:r>
            <a:r>
              <a:rPr lang="en-US" b="1" dirty="0"/>
              <a:t>Endurance</a:t>
            </a:r>
            <a:r>
              <a:rPr lang="en-US" dirty="0"/>
              <a:t> and </a:t>
            </a:r>
            <a:r>
              <a:rPr lang="en-US" b="1" dirty="0"/>
              <a:t>Strength</a:t>
            </a:r>
            <a:endParaRPr lang="en-US" dirty="0"/>
          </a:p>
          <a:p>
            <a:pPr marL="457200" lvl="1" indent="0">
              <a:buClr>
                <a:srgbClr val="3F3F3F"/>
              </a:buClr>
              <a:buSzPts val="1300"/>
              <a:buNone/>
            </a:pPr>
            <a:r>
              <a:rPr lang="en-US" dirty="0"/>
              <a:t>(the model is Pushups=Endurance+Strength)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72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EDB0-9FD1-4A43-8868-B544D75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3143" y="15343"/>
            <a:ext cx="7891272" cy="457200"/>
          </a:xfrm>
        </p:spPr>
        <p:txBody>
          <a:bodyPr/>
          <a:lstStyle/>
          <a:p>
            <a:r>
              <a:rPr lang="en-US" dirty="0"/>
              <a:t>Comparing the Three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4189-C509-4A83-B8F7-07BC1694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09" y="1068081"/>
            <a:ext cx="2555040" cy="256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D34C5-E35C-44CF-B059-B3B24A32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96" y="2574725"/>
            <a:ext cx="2326913" cy="256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263DD-5AEA-4E7D-B7C7-814E55DA5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9" y="1068081"/>
            <a:ext cx="2382207" cy="2571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78FA60-3FD4-4AC2-A6BE-545145FCC84C}"/>
              </a:ext>
            </a:extLst>
          </p:cNvPr>
          <p:cNvSpPr/>
          <p:nvPr/>
        </p:nvSpPr>
        <p:spPr>
          <a:xfrm>
            <a:off x="2808222" y="2157283"/>
            <a:ext cx="16754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Endurance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ACA5D-3867-4957-BA8B-F238F80BED28}"/>
              </a:ext>
            </a:extLst>
          </p:cNvPr>
          <p:cNvSpPr/>
          <p:nvPr/>
        </p:nvSpPr>
        <p:spPr>
          <a:xfrm>
            <a:off x="617168" y="681264"/>
            <a:ext cx="13484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7F37D-C668-418C-953B-7DFBE6B40CE5}"/>
              </a:ext>
            </a:extLst>
          </p:cNvPr>
          <p:cNvSpPr/>
          <p:nvPr/>
        </p:nvSpPr>
        <p:spPr>
          <a:xfrm>
            <a:off x="4809409" y="713754"/>
            <a:ext cx="2683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 + Endurance</a:t>
            </a:r>
          </a:p>
        </p:txBody>
      </p:sp>
    </p:spTree>
    <p:extLst>
      <p:ext uri="{BB962C8B-B14F-4D97-AF65-F5344CB8AC3E}">
        <p14:creationId xmlns:p14="http://schemas.microsoft.com/office/powerpoint/2010/main" val="229643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39AC-9D64-4889-8600-147D1D0A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5FAE-0495-479B-BBDD-B34C0A084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berationSans"/>
              </a:rPr>
              <a:t>The variable Strength had strong predictive value. 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Strength explains almost all of the variance of Pushups. 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Endurance does not have much more to contribute to the model. </a:t>
            </a:r>
          </a:p>
          <a:p>
            <a:pPr algn="l"/>
            <a:r>
              <a:rPr lang="en-US" sz="1800" dirty="0">
                <a:latin typeface="LiberationSans"/>
              </a:rPr>
              <a:t>We look for the </a:t>
            </a:r>
            <a:r>
              <a:rPr lang="en-US" sz="1800" b="0" i="0" u="none" strike="noStrike" baseline="0" dirty="0">
                <a:latin typeface="LiberationSans"/>
              </a:rPr>
              <a:t>unique contribution of each independent variable.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The correlation matrix showed Strength and Endurance are highly correlated</a:t>
            </a:r>
          </a:p>
          <a:p>
            <a:pPr algn="l"/>
            <a:r>
              <a:rPr lang="en-US" sz="1800" dirty="0">
                <a:latin typeface="LiberationSans"/>
              </a:rPr>
              <a:t>Therefore we don't want both in the model</a:t>
            </a:r>
            <a:endParaRPr lang="en-US" sz="1800" b="0" i="0" u="none" strike="noStrike" baseline="0" dirty="0">
              <a:latin typeface="LiberationSans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6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3508-D22A-4D47-A8F6-992164C5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9757-78FE-46BA-B798-0C62E99D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64" y="805297"/>
            <a:ext cx="7078193" cy="3639312"/>
          </a:xfrm>
        </p:spPr>
        <p:txBody>
          <a:bodyPr/>
          <a:lstStyle/>
          <a:p>
            <a:r>
              <a:rPr lang="en-US" sz="1800" dirty="0"/>
              <a:t>One of the predictors (independent variables) can be predicted from the others</a:t>
            </a:r>
          </a:p>
          <a:p>
            <a:r>
              <a:rPr lang="en-US" sz="1800" dirty="0"/>
              <a:t>That is two or more of the predictors are highly correlated with each other</a:t>
            </a:r>
          </a:p>
          <a:p>
            <a:r>
              <a:rPr lang="en-US" sz="1800" dirty="0"/>
              <a:t>Use </a:t>
            </a:r>
            <a:r>
              <a:rPr lang="en-US" sz="1800" b="1" dirty="0"/>
              <a:t>Variance Inflation Factors </a:t>
            </a:r>
            <a:r>
              <a:rPr lang="en-US" sz="1800" dirty="0"/>
              <a:t>(VIF) to detect multicollinearity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5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4AA-3B54-481D-B00B-EA71C1B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0D02C7-8F6E-4AA0-B50F-9E1A5C5EEB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predictor variable</a:t>
                </a:r>
              </a:p>
              <a:p>
                <a:pPr lvl="1"/>
                <a:r>
                  <a:rPr lang="en-US" dirty="0"/>
                  <a:t>Perform a regression with the other predictors</a:t>
                </a:r>
              </a:p>
              <a:p>
                <a:pPr lvl="2"/>
                <a:r>
                  <a:rPr lang="en-US" dirty="0"/>
                  <a:t>Strength = Flexibility + Endurance</a:t>
                </a:r>
              </a:p>
              <a:p>
                <a:pPr lvl="2"/>
                <a:r>
                  <a:rPr lang="en-US" dirty="0"/>
                  <a:t>Flexibility = Strength + Endurance</a:t>
                </a:r>
              </a:p>
              <a:p>
                <a:pPr lvl="2"/>
                <a:r>
                  <a:rPr lang="en-US" dirty="0"/>
                  <a:t>Endurance = Strength + Flexibility</a:t>
                </a:r>
              </a:p>
              <a:p>
                <a:r>
                  <a:rPr lang="en-US" dirty="0"/>
                  <a:t>Large VIR values indicate multicollinearity</a:t>
                </a:r>
              </a:p>
              <a:p>
                <a:pPr marL="594360" lvl="1" indent="0">
                  <a:buNone/>
                </a:pPr>
                <a:endParaRPr lang="en-US" dirty="0"/>
              </a:p>
              <a:p>
                <a:pPr marL="5943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0D02C7-8F6E-4AA0-B50F-9E1A5C5E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7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12.06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90308" y="909247"/>
            <a:ext cx="3285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Use VIR to check for multicollinearity.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12.05. </a:t>
            </a:r>
            <a:endParaRPr dirty="0"/>
          </a:p>
          <a:p>
            <a:pPr lvl="0" indent="-466090">
              <a:buAutoNum type="arabicPeriod"/>
            </a:pPr>
            <a:r>
              <a:rPr lang="en-US" dirty="0"/>
              <a:t>Include </a:t>
            </a:r>
            <a:r>
              <a:rPr lang="en-US" b="1" dirty="0"/>
              <a:t>Strength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Endurance </a:t>
            </a:r>
            <a:r>
              <a:rPr lang="en-US" dirty="0"/>
              <a:t>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</a:t>
            </a:r>
            <a:r>
              <a:rPr lang="en-US" b="1" dirty="0"/>
              <a:t>Strength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Endurance</a:t>
            </a:r>
            <a:endParaRPr lang="en-US" dirty="0"/>
          </a:p>
          <a:p>
            <a:pPr marL="457200" lvl="1" indent="0">
              <a:buClr>
                <a:srgbClr val="3F3F3F"/>
              </a:buClr>
              <a:buSzPts val="1300"/>
              <a:buNone/>
            </a:pPr>
            <a:r>
              <a:rPr lang="en-US" dirty="0"/>
              <a:t>(the model is Pushups=Endurance+Strength+Flexibility)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</a:t>
            </a:r>
            <a:r>
              <a:rPr lang="en-US" dirty="0"/>
              <a:t> tab, expand </a:t>
            </a:r>
            <a:r>
              <a:rPr lang="en-US" b="1" dirty="0"/>
              <a:t>STATISTICS</a:t>
            </a:r>
            <a:r>
              <a:rPr lang="en-US" dirty="0"/>
              <a:t> select </a:t>
            </a:r>
            <a:r>
              <a:rPr lang="en-US" b="1" dirty="0"/>
              <a:t>Default and selected statistics</a:t>
            </a:r>
            <a:r>
              <a:rPr lang="en-US" dirty="0"/>
              <a:t> and expand </a:t>
            </a:r>
            <a:r>
              <a:rPr lang="en-US" b="1" dirty="0"/>
              <a:t>Collinearity</a:t>
            </a:r>
            <a:r>
              <a:rPr lang="en-US" dirty="0"/>
              <a:t> then check </a:t>
            </a:r>
            <a:r>
              <a:rPr lang="en-US" b="1" dirty="0"/>
              <a:t>Variance inflation factors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03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36796040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2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E4F0-984F-4C05-BCBF-9BFCD458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0" y="169624"/>
            <a:ext cx="7891272" cy="457200"/>
          </a:xfrm>
        </p:spPr>
        <p:txBody>
          <a:bodyPr/>
          <a:lstStyle/>
          <a:p>
            <a:r>
              <a:rPr lang="en-US" dirty="0"/>
              <a:t>High VIF Indicates 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8AF7B-C3CE-4280-92D5-99EED9B2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5" y="1590538"/>
            <a:ext cx="5229955" cy="19624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61E9E4-C6AE-457D-A70B-3A7D78CC99D3}"/>
              </a:ext>
            </a:extLst>
          </p:cNvPr>
          <p:cNvSpPr/>
          <p:nvPr/>
        </p:nvSpPr>
        <p:spPr>
          <a:xfrm>
            <a:off x="5769569" y="2672408"/>
            <a:ext cx="761017" cy="200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41C41A-C922-41A3-80C7-368FE8FD6648}"/>
              </a:ext>
            </a:extLst>
          </p:cNvPr>
          <p:cNvSpPr/>
          <p:nvPr/>
        </p:nvSpPr>
        <p:spPr>
          <a:xfrm>
            <a:off x="5803983" y="3196470"/>
            <a:ext cx="761017" cy="200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96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 dirty="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dirty="0"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E01A-968D-465F-963B-373E88E2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5317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07F8-9916-4287-B4B5-AE9C85D75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Simple Regression</a:t>
            </a:r>
          </a:p>
          <a:p>
            <a:pPr lvl="1"/>
            <a:r>
              <a:rPr lang="en-US" sz="1800" dirty="0"/>
              <a:t>Enables prediction of one variable based on the values of another variable</a:t>
            </a:r>
          </a:p>
          <a:p>
            <a:r>
              <a:rPr lang="en-US" sz="1800" dirty="0"/>
              <a:t>Multiple Regression</a:t>
            </a:r>
          </a:p>
          <a:p>
            <a:pPr lvl="1"/>
            <a:r>
              <a:rPr lang="en-US" sz="1800" dirty="0"/>
              <a:t>Enables prediction of one variable based on the values of two or more variables</a:t>
            </a:r>
          </a:p>
          <a:p>
            <a:r>
              <a:rPr lang="en-US" sz="1950" dirty="0"/>
              <a:t>Assumptions</a:t>
            </a:r>
          </a:p>
          <a:p>
            <a:pPr lvl="1"/>
            <a:r>
              <a:rPr lang="en-US" sz="1800" dirty="0"/>
              <a:t>Residuals are Normally Distributed</a:t>
            </a:r>
          </a:p>
          <a:p>
            <a:pPr lvl="1"/>
            <a:r>
              <a:rPr lang="en-US" sz="1800" dirty="0"/>
              <a:t>Homogenous variance across the independent variables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Linear Regression Task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Correlation Analysis is under Statistics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6E4C8-59AB-4346-991E-63F3E808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80" y="970318"/>
            <a:ext cx="2708622" cy="3841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12.01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21402" y="986674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 </a:t>
            </a:r>
            <a:r>
              <a:rPr lang="en-US" dirty="0"/>
              <a:t>as the </a:t>
            </a:r>
            <a:r>
              <a:rPr lang="en-US" b="1" dirty="0"/>
              <a:t>Dependent variable</a:t>
            </a:r>
            <a:endParaRPr lang="en-US" dirty="0"/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Click </a:t>
            </a:r>
            <a:r>
              <a:rPr lang="en-US" b="1" dirty="0"/>
              <a:t>Edit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Model Effects Builder </a:t>
            </a:r>
            <a:r>
              <a:rPr lang="en-US" dirty="0"/>
              <a:t> select </a:t>
            </a:r>
            <a:r>
              <a:rPr lang="en-US" b="1" dirty="0"/>
              <a:t>Strength</a:t>
            </a:r>
            <a:r>
              <a:rPr lang="en-US" dirty="0"/>
              <a:t> and click </a:t>
            </a:r>
            <a:r>
              <a:rPr lang="en-US" b="1" dirty="0"/>
              <a:t>Add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8060EE00-3ED2-4664-9684-842E996F3C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39730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719679748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6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002-1D5B-426B-87FD-213D1CEF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636878-09B7-4465-AED1-71AA51CEBF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906" y="752094"/>
                <a:ext cx="8134178" cy="4391406"/>
              </a:xfrm>
            </p:spPr>
            <p:txBody>
              <a:bodyPr/>
              <a:lstStyle/>
              <a:p>
                <a:r>
                  <a:rPr lang="en-US" b="1" dirty="0"/>
                  <a:t>Simple Regression</a:t>
                </a:r>
                <a:r>
                  <a:rPr lang="en-US" dirty="0"/>
                  <a:t>: predicting the dependent variable with one independent variable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7160" indent="0">
                  <a:buNone/>
                </a:pPr>
                <a:r>
                  <a:rPr lang="en-US" sz="1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1+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Multiple Regression: </a:t>
                </a:r>
                <a:r>
                  <a:rPr lang="en-US" dirty="0"/>
                  <a:t>predicting the dependent variable with two or more independent variables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594360" lvl="1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1+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2+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b="0" baseline="-25000" dirty="0"/>
              </a:p>
              <a:p>
                <a:pPr marL="13716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</a:rPr>
                  <a:t>for i = 1 to N observations</a:t>
                </a:r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dependent observations: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interdependent observations: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b="0" dirty="0"/>
                  <a:t>The intercept: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b="0" i="1" baseline="-250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model parameters: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errors or residuals: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:endParaRPr lang="en-US" sz="1600" b="1" dirty="0"/>
              </a:p>
              <a:p>
                <a:pPr/>
                <a:r>
                  <a:rPr lang="en-US" sz="1600" b="1" dirty="0"/>
                  <a:t>We want to estimate the parameters (</a:t>
                </a:r>
                <a14:m>
                  <m:oMath xmlns:m="http://schemas.openxmlformats.org/officeDocument/2006/math">
                    <m:r>
                      <a:rPr lang="el-GR" sz="16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600" b="1" dirty="0"/>
                  <a:t>) so that we can predict Y from X</a:t>
                </a:r>
              </a:p>
              <a:p>
                <a:pPr marL="13716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636878-09B7-4465-AED1-71AA51CEB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906" y="752094"/>
                <a:ext cx="8134178" cy="43914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46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924</Words>
  <Application>Microsoft Office PowerPoint</Application>
  <PresentationFormat>On-screen Show (16:9)</PresentationFormat>
  <Paragraphs>182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LiberationSans</vt:lpstr>
      <vt:lpstr>Noto Sans Symbols</vt:lpstr>
      <vt:lpstr>Times New Roman</vt:lpstr>
      <vt:lpstr>Trebuchet MS</vt:lpstr>
      <vt:lpstr>Wingdings</vt:lpstr>
      <vt:lpstr>Facet</vt:lpstr>
      <vt:lpstr>Cody Ch 12: Simple and Multiple Regression</vt:lpstr>
      <vt:lpstr>Cody Ch 12: Simple and Multiple Regression</vt:lpstr>
      <vt:lpstr>Regression</vt:lpstr>
      <vt:lpstr>Linear Regression Task</vt:lpstr>
      <vt:lpstr>12.01 Activity</vt:lpstr>
      <vt:lpstr>12.02 Multiple Choice Question</vt:lpstr>
      <vt:lpstr>12.02 Multiple Choice Question</vt:lpstr>
      <vt:lpstr>Cody Ch 12: Simple and Multiple Regression</vt:lpstr>
      <vt:lpstr>Multiple Regression</vt:lpstr>
      <vt:lpstr>12.03 Activity</vt:lpstr>
      <vt:lpstr>12.04 Multiple Answer Question</vt:lpstr>
      <vt:lpstr>12.04 Multiple Answer Question</vt:lpstr>
      <vt:lpstr>12.05 Activity</vt:lpstr>
      <vt:lpstr>12.05 Activity</vt:lpstr>
      <vt:lpstr>Comparing the Three Models</vt:lpstr>
      <vt:lpstr>Discussion </vt:lpstr>
      <vt:lpstr>Multicollinearity</vt:lpstr>
      <vt:lpstr>Variance Inflation Factors</vt:lpstr>
      <vt:lpstr>12.06 Activity</vt:lpstr>
      <vt:lpstr>High VIF Indicates Multicollinearity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55</cp:revision>
  <dcterms:created xsi:type="dcterms:W3CDTF">2014-02-19T20:08:04Z</dcterms:created>
  <dcterms:modified xsi:type="dcterms:W3CDTF">2021-04-08T00:12:09Z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