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5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7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2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3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5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7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8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9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3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6876" r:id="rId1"/>
    <p:sldMasterId id="2147486900" r:id="rId2"/>
    <p:sldMasterId id="2147486923" r:id="rId3"/>
  </p:sldMasterIdLst>
  <p:notesMasterIdLst>
    <p:notesMasterId r:id="rId32"/>
  </p:notesMasterIdLst>
  <p:handoutMasterIdLst>
    <p:handoutMasterId r:id="rId33"/>
  </p:handoutMasterIdLst>
  <p:sldIdLst>
    <p:sldId id="283" r:id="rId4"/>
    <p:sldId id="685" r:id="rId5"/>
    <p:sldId id="662" r:id="rId6"/>
    <p:sldId id="701" r:id="rId7"/>
    <p:sldId id="700" r:id="rId8"/>
    <p:sldId id="256" r:id="rId9"/>
    <p:sldId id="476" r:id="rId10"/>
    <p:sldId id="699" r:id="rId11"/>
    <p:sldId id="688" r:id="rId12"/>
    <p:sldId id="690" r:id="rId13"/>
    <p:sldId id="689" r:id="rId14"/>
    <p:sldId id="710" r:id="rId15"/>
    <p:sldId id="691" r:id="rId16"/>
    <p:sldId id="702" r:id="rId17"/>
    <p:sldId id="703" r:id="rId18"/>
    <p:sldId id="704" r:id="rId19"/>
    <p:sldId id="686" r:id="rId20"/>
    <p:sldId id="692" r:id="rId21"/>
    <p:sldId id="705" r:id="rId22"/>
    <p:sldId id="706" r:id="rId23"/>
    <p:sldId id="707" r:id="rId24"/>
    <p:sldId id="708" r:id="rId25"/>
    <p:sldId id="694" r:id="rId26"/>
    <p:sldId id="687" r:id="rId27"/>
    <p:sldId id="695" r:id="rId28"/>
    <p:sldId id="693" r:id="rId29"/>
    <p:sldId id="709" r:id="rId30"/>
    <p:sldId id="698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bri Light" panose="020F0302020204030204" pitchFamily="34" charset="0"/>
      <p:regular r:id="rId38"/>
      <p: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  <p:embeddedFont>
      <p:font typeface="Wingdings 3" panose="05040102010807070707" pitchFamily="18" charset="2"/>
      <p:regular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 userDrawn="1">
          <p15:clr>
            <a:srgbClr val="A4A3A4"/>
          </p15:clr>
        </p15:guide>
        <p15:guide id="5" orient="horz" pos="5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cey Syphus" initials="SS" lastIdx="13" clrIdx="0">
    <p:extLst>
      <p:ext uri="{19B8F6BF-5375-455C-9EA6-DF929625EA0E}">
        <p15:presenceInfo xmlns:p15="http://schemas.microsoft.com/office/powerpoint/2012/main" userId="S-1-5-21-98583002-1947013824-37170099-328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B1B"/>
    <a:srgbClr val="708D1F"/>
    <a:srgbClr val="85A725"/>
    <a:srgbClr val="294665"/>
    <a:srgbClr val="08649C"/>
    <a:srgbClr val="4B7C1A"/>
    <a:srgbClr val="9EC62C"/>
    <a:srgbClr val="D9D9D9"/>
    <a:srgbClr val="19BBB7"/>
    <a:srgbClr val="1F3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90754" autoAdjust="0"/>
  </p:normalViewPr>
  <p:slideViewPr>
    <p:cSldViewPr snapToGrid="0">
      <p:cViewPr varScale="1">
        <p:scale>
          <a:sx n="127" d="100"/>
          <a:sy n="127" d="100"/>
        </p:scale>
        <p:origin x="92" y="692"/>
      </p:cViewPr>
      <p:guideLst>
        <p:guide pos="2880"/>
        <p:guide orient="horz" pos="540"/>
      </p:guideLst>
    </p:cSldViewPr>
  </p:slideViewPr>
  <p:outlineViewPr>
    <p:cViewPr>
      <p:scale>
        <a:sx n="33" d="100"/>
        <a:sy n="33" d="100"/>
      </p:scale>
      <p:origin x="0" y="-140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15336"/>
    </p:cViewPr>
  </p:sorterViewPr>
  <p:notesViewPr>
    <p:cSldViewPr snapToGrid="0">
      <p:cViewPr varScale="1">
        <p:scale>
          <a:sx n="88" d="100"/>
          <a:sy n="88" d="100"/>
        </p:scale>
        <p:origin x="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5BB19-6272-4722-BEBC-1988ED21FC22}" type="datetimeFigureOut">
              <a:rPr lang="en-US" smtClean="0"/>
              <a:t>Wed, Mar, 24,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D534-4E96-4CF3-8D91-777F4B6F73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3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1">
            <a:extLst>
              <a:ext uri="{FF2B5EF4-FFF2-40B4-BE49-F238E27FC236}">
                <a16:creationId xmlns:a16="http://schemas.microsoft.com/office/drawing/2014/main" id="{DDC757A9-C458-463D-B481-0BB8DD958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Notes Placeholder 2">
            <a:extLst>
              <a:ext uri="{FF2B5EF4-FFF2-40B4-BE49-F238E27FC236}">
                <a16:creationId xmlns:a16="http://schemas.microsoft.com/office/drawing/2014/main" id="{F2D7B5B6-4849-4340-A3F4-23B55115A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CFE1A38-EC73-40E9-AF42-D00D51C78C63}"/>
              </a:ext>
            </a:extLst>
          </p:cNvPr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7AA56695-D3F1-4482-B525-339360948C3A}"/>
              </a:ext>
            </a:extLst>
          </p:cNvPr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40505212-F808-463A-A8B2-436EF313C0DD}"/>
              </a:ext>
            </a:extLst>
          </p:cNvPr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BB2C43E-6B41-4CA5-BF5E-B3BD4F221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AC69A065-FC7C-4939-BFE6-5041D26EB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9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0710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+mn-lt"/>
              </a:rPr>
              <a:t>“Values for Skewness and Kurtosis close to zero result from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distributions that are close to normal. Positive values for skewness,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as in this plot, indicate a positively skewed distribution (extreme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in the right tail). Positive values for </a:t>
            </a:r>
            <a:r>
              <a:rPr lang="en-US" sz="1800" b="1" i="0" u="none" strike="noStrike" baseline="0" dirty="0">
                <a:latin typeface="+mn-lt"/>
              </a:rPr>
              <a:t>kurtosis </a:t>
            </a:r>
            <a:r>
              <a:rPr lang="en-US" sz="1800" b="0" i="0" u="none" strike="noStrike" baseline="0" dirty="0">
                <a:latin typeface="+mn-lt"/>
              </a:rPr>
              <a:t>(as in this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example) indicate both that the distribution is too peaked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leptokurtic</a:t>
            </a:r>
            <a:r>
              <a:rPr lang="en-US" sz="1800" b="0" i="0" u="none" strike="noStrike" baseline="0" dirty="0">
                <a:latin typeface="+mn-lt"/>
              </a:rPr>
              <a:t>) and that the tails (left and right side of the distribution)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contain more data values than a normal distribution. Negative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values for kurtosis indicate that the distribution is too flat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(</a:t>
            </a:r>
            <a:r>
              <a:rPr lang="en-US" sz="1800" b="1" i="0" u="none" strike="noStrike" baseline="0" dirty="0">
                <a:latin typeface="+mn-lt"/>
              </a:rPr>
              <a:t>platykurtic</a:t>
            </a:r>
            <a:r>
              <a:rPr lang="en-US" sz="1800" b="0" i="0" u="none" strike="noStrike" baseline="0" dirty="0">
                <a:latin typeface="+mn-lt"/>
              </a:rPr>
              <a:t>) and that there are too few data values in the tails of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the distribution.”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“running parametric tests such as </a:t>
            </a:r>
            <a:r>
              <a:rPr lang="en-US" sz="1800" b="0" i="1" u="none" strike="noStrike" baseline="0" dirty="0">
                <a:latin typeface="+mn-lt"/>
              </a:rPr>
              <a:t>t </a:t>
            </a:r>
            <a:r>
              <a:rPr lang="en-US" sz="1800" b="0" i="0" u="none" strike="noStrike" baseline="0" dirty="0">
                <a:latin typeface="+mn-lt"/>
              </a:rPr>
              <a:t>tests and ANOVA. </a:t>
            </a:r>
            <a:r>
              <a:rPr lang="en-US" sz="1800" b="1" i="0" u="none" strike="noStrike" baseline="0" dirty="0">
                <a:latin typeface="+mn-lt"/>
              </a:rPr>
              <a:t>Parametric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tests rely on the data values being distributed in a specific way,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such as a normal distribution. </a:t>
            </a:r>
            <a:r>
              <a:rPr lang="en-US" sz="1800" b="1" i="0" u="none" strike="noStrike" baseline="0" dirty="0">
                <a:latin typeface="+mn-lt"/>
              </a:rPr>
              <a:t>Nonparametric </a:t>
            </a:r>
            <a:r>
              <a:rPr lang="en-US" sz="1800" b="0" i="0" u="none" strike="noStrike" baseline="0" dirty="0">
                <a:latin typeface="+mn-lt"/>
              </a:rPr>
              <a:t>methods are often</a:t>
            </a:r>
          </a:p>
          <a:p>
            <a:pPr algn="l"/>
            <a:r>
              <a:rPr lang="en-US" sz="1800" b="0" i="0" u="none" strike="noStrike" baseline="0" dirty="0">
                <a:latin typeface="+mn-lt"/>
              </a:rPr>
              <a:t>described as distribution-free methods.” (Cody 77)</a:t>
            </a:r>
          </a:p>
          <a:p>
            <a:pPr algn="l"/>
            <a:endParaRPr lang="en-US" sz="1800" b="0" i="0" u="none" strike="noStrike" baseline="0" dirty="0">
              <a:latin typeface="+mn-lt"/>
            </a:endParaRPr>
          </a:p>
          <a:p>
            <a:pPr algn="l"/>
            <a:r>
              <a:rPr lang="en-US" sz="1800" b="0" i="0" u="none" strike="noStrike" baseline="0" dirty="0">
                <a:latin typeface="+mn-lt"/>
              </a:rPr>
              <a:t>?? Kurtosis of normal is 3: https://en.wikipedia.org/wiki/Kurtosis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3017578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98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2184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3750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1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39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711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74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2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29939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4637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higher than the median confirms the right skewness.</a:t>
            </a:r>
          </a:p>
          <a:p>
            <a:r>
              <a:rPr lang="en-US" dirty="0"/>
              <a:t>The box contains 50% of all the data values.</a:t>
            </a:r>
          </a:p>
          <a:p>
            <a:r>
              <a:rPr lang="en-US" dirty="0"/>
              <a:t>The distance between Q1 and Q3 is “interquartile range”</a:t>
            </a:r>
          </a:p>
        </p:txBody>
      </p:sp>
    </p:spTree>
    <p:extLst>
      <p:ext uri="{BB962C8B-B14F-4D97-AF65-F5344CB8AC3E}">
        <p14:creationId xmlns:p14="http://schemas.microsoft.com/office/powerpoint/2010/main" val="151546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3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55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32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DB249D8-F82E-455B-BFB1-3479C8084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C3E9E-CA82-49D0-A54B-0FF8C74FDF76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DBFB3B0-ED76-4267-8440-A26BB2709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69264D0-27E4-405B-9785-BF924082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Type answer here</a:t>
            </a:r>
          </a:p>
        </p:txBody>
      </p:sp>
    </p:spTree>
    <p:extLst>
      <p:ext uri="{BB962C8B-B14F-4D97-AF65-F5344CB8AC3E}">
        <p14:creationId xmlns:p14="http://schemas.microsoft.com/office/powerpoint/2010/main" val="91438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197570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58D8FBF-3171-401B-9DE1-A7B47A218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91AA0-D6B1-4164-AC3D-8D655DE4400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D0D1368-9EA9-4313-A65B-4834B88A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1350" y="1162050"/>
            <a:ext cx="5575300" cy="313531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8A0D5E1-B4E9-4182-A0B8-57D481F6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Correct Answers: a, b, c</a:t>
            </a:r>
          </a:p>
        </p:txBody>
      </p:sp>
    </p:spTree>
    <p:extLst>
      <p:ext uri="{BB962C8B-B14F-4D97-AF65-F5344CB8AC3E}">
        <p14:creationId xmlns:p14="http://schemas.microsoft.com/office/powerpoint/2010/main" val="357440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Analysis will produce a Q-Q plot to check the quantiles of horsepower against a normal distribution quantiles.  If the data is normally distributed, then the Q-Q plot will fall along a straight line.</a:t>
            </a:r>
          </a:p>
          <a:p>
            <a:endParaRPr lang="en-US" dirty="0"/>
          </a:p>
          <a:p>
            <a:r>
              <a:rPr lang="en-US" dirty="0"/>
              <a:t>Selecting Skewness and Kurtosis in the inset statistics.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fld id="{B1055605-D997-409D-9C33-0D29AE4D94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9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9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510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181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77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76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00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23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96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34926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287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558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9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45373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25053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26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4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263"/>
            <a:ext cx="7886700" cy="39766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61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564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16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445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8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1175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80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63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ts val="26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4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9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9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467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43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26364" y="929390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lvl1pPr>
            <a:lvl2pPr marL="182563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lvl2pPr>
            <a:lvl3pPr marL="396875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lvl3pPr>
            <a:lvl4pPr marL="628650" marR="0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lvl4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34861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626364" y="698736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3234056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no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no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810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79518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6364" y="1114222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81143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 flipH="1"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198373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25451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4110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0560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549874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263561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0128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0" rIns="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5"/>
            <a:ext cx="6510270" cy="3977640"/>
          </a:xfrm>
        </p:spPr>
        <p:txBody>
          <a:bodyPr wrap="square" lIns="91440" rIns="0" anchor="t">
            <a:no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no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no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-2" y="4620985"/>
            <a:ext cx="6510270" cy="276999"/>
          </a:xfrm>
        </p:spPr>
        <p:txBody>
          <a:bodyPr wrap="square" lIns="182880" rIns="182880" anchor="b">
            <a:noAutofit/>
          </a:bodyPr>
          <a:lstStyle>
            <a:lvl1pPr marL="0" indent="0" algn="ctr">
              <a:lnSpc>
                <a:spcPct val="100000"/>
              </a:lnSpc>
              <a:buFont typeface="Arial" pitchFamily="34" charset="0"/>
              <a:buNone/>
              <a:defRPr sz="12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Customer Validation Slide – For One-to-One Use Only - NO EXTERNAL DISTRIBUTION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890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83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04954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203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2623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>
            <p:custDataLst>
              <p:tags r:id="rId4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823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48" y="4500631"/>
            <a:ext cx="914366" cy="5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967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5630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182563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/>
              <a:defRPr sz="1800"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sz="1400"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31947"/>
            <a:ext cx="3886200" cy="3639312"/>
          </a:xfrm>
        </p:spPr>
        <p:txBody>
          <a:bodyPr wrap="square">
            <a:noAutofit/>
          </a:bodyPr>
          <a:lstStyle>
            <a:lvl1pPr marL="0" marR="0" indent="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 sz="2000" baseline="0">
                <a:solidFill>
                  <a:schemeClr val="tx2"/>
                </a:solidFill>
                <a:latin typeface="+mn-lt"/>
              </a:defRPr>
            </a:lvl1pPr>
            <a:lvl2pPr marL="457200" marR="0" indent="-457200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+mj-lt"/>
              <a:buAutoNum type="arabicPeriod"/>
              <a:tabLst/>
              <a:defRPr baseline="0">
                <a:latin typeface="+mn-lt"/>
              </a:defRPr>
            </a:lvl2pPr>
            <a:lvl3pPr marL="396875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 baseline="0">
                <a:latin typeface="+mn-lt"/>
              </a:defRPr>
            </a:lvl3pPr>
            <a:lvl4pPr marL="628650" marR="0" indent="-182563" algn="l" defTabSz="365760" rtl="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Third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1932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4" y="4772207"/>
            <a:ext cx="532437" cy="2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55812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5175" y="1764312"/>
            <a:ext cx="6392562" cy="492443"/>
          </a:xfrm>
        </p:spPr>
        <p:txBody>
          <a:bodyPr wrap="square" lIns="0" tIns="0" rIns="0" bIns="0" anchor="b" anchorCtr="0">
            <a:spAutoFit/>
          </a:bodyPr>
          <a:lstStyle>
            <a:lvl1pPr algn="l"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841463" y="1072353"/>
            <a:ext cx="1734041" cy="1313316"/>
          </a:xfrm>
          <a:custGeom>
            <a:avLst/>
            <a:gdLst>
              <a:gd name="T0" fmla="*/ 2193 w 3731"/>
              <a:gd name="T1" fmla="*/ 2089 h 2826"/>
              <a:gd name="T2" fmla="*/ 3583 w 3731"/>
              <a:gd name="T3" fmla="*/ 2502 h 2826"/>
              <a:gd name="T4" fmla="*/ 1639 w 3731"/>
              <a:gd name="T5" fmla="*/ 2143 h 2826"/>
              <a:gd name="T6" fmla="*/ 219 w 3731"/>
              <a:gd name="T7" fmla="*/ 2294 h 2826"/>
              <a:gd name="T8" fmla="*/ 1019 w 3731"/>
              <a:gd name="T9" fmla="*/ 2076 h 2826"/>
              <a:gd name="T10" fmla="*/ 806 w 3731"/>
              <a:gd name="T11" fmla="*/ 2062 h 2826"/>
              <a:gd name="T12" fmla="*/ 3145 w 3731"/>
              <a:gd name="T13" fmla="*/ 1886 h 2826"/>
              <a:gd name="T14" fmla="*/ 3074 w 3731"/>
              <a:gd name="T15" fmla="*/ 1845 h 2826"/>
              <a:gd name="T16" fmla="*/ 2651 w 3731"/>
              <a:gd name="T17" fmla="*/ 1906 h 2826"/>
              <a:gd name="T18" fmla="*/ 2227 w 3731"/>
              <a:gd name="T19" fmla="*/ 2013 h 2826"/>
              <a:gd name="T20" fmla="*/ 678 w 3731"/>
              <a:gd name="T21" fmla="*/ 2717 h 2826"/>
              <a:gd name="T22" fmla="*/ 1408 w 3731"/>
              <a:gd name="T23" fmla="*/ 1860 h 2826"/>
              <a:gd name="T24" fmla="*/ 3533 w 3731"/>
              <a:gd name="T25" fmla="*/ 2012 h 2826"/>
              <a:gd name="T26" fmla="*/ 3168 w 3731"/>
              <a:gd name="T27" fmla="*/ 1638 h 2826"/>
              <a:gd name="T28" fmla="*/ 2383 w 3731"/>
              <a:gd name="T29" fmla="*/ 2454 h 2826"/>
              <a:gd name="T30" fmla="*/ 3344 w 3731"/>
              <a:gd name="T31" fmla="*/ 2503 h 2826"/>
              <a:gd name="T32" fmla="*/ 3530 w 3731"/>
              <a:gd name="T33" fmla="*/ 1529 h 2826"/>
              <a:gd name="T34" fmla="*/ 1892 w 3731"/>
              <a:gd name="T35" fmla="*/ 1305 h 2826"/>
              <a:gd name="T36" fmla="*/ 2606 w 3731"/>
              <a:gd name="T37" fmla="*/ 1583 h 2826"/>
              <a:gd name="T38" fmla="*/ 2369 w 3731"/>
              <a:gd name="T39" fmla="*/ 1767 h 2826"/>
              <a:gd name="T40" fmla="*/ 3367 w 3731"/>
              <a:gd name="T41" fmla="*/ 1327 h 2826"/>
              <a:gd name="T42" fmla="*/ 1705 w 3731"/>
              <a:gd name="T43" fmla="*/ 1235 h 2826"/>
              <a:gd name="T44" fmla="*/ 3164 w 3731"/>
              <a:gd name="T45" fmla="*/ 1089 h 2826"/>
              <a:gd name="T46" fmla="*/ 2199 w 3731"/>
              <a:gd name="T47" fmla="*/ 1597 h 2826"/>
              <a:gd name="T48" fmla="*/ 875 w 3731"/>
              <a:gd name="T49" fmla="*/ 1050 h 2826"/>
              <a:gd name="T50" fmla="*/ 508 w 3731"/>
              <a:gd name="T51" fmla="*/ 1151 h 2826"/>
              <a:gd name="T52" fmla="*/ 256 w 3731"/>
              <a:gd name="T53" fmla="*/ 1402 h 2826"/>
              <a:gd name="T54" fmla="*/ 145 w 3731"/>
              <a:gd name="T55" fmla="*/ 1698 h 2826"/>
              <a:gd name="T56" fmla="*/ 322 w 3731"/>
              <a:gd name="T57" fmla="*/ 1720 h 2826"/>
              <a:gd name="T58" fmla="*/ 1022 w 3731"/>
              <a:gd name="T59" fmla="*/ 1746 h 2826"/>
              <a:gd name="T60" fmla="*/ 1550 w 3731"/>
              <a:gd name="T61" fmla="*/ 1744 h 2826"/>
              <a:gd name="T62" fmla="*/ 1528 w 3731"/>
              <a:gd name="T63" fmla="*/ 1377 h 2826"/>
              <a:gd name="T64" fmla="*/ 1226 w 3731"/>
              <a:gd name="T65" fmla="*/ 1172 h 2826"/>
              <a:gd name="T66" fmla="*/ 875 w 3731"/>
              <a:gd name="T67" fmla="*/ 1050 h 2826"/>
              <a:gd name="T68" fmla="*/ 2465 w 3731"/>
              <a:gd name="T69" fmla="*/ 1210 h 2826"/>
              <a:gd name="T70" fmla="*/ 1649 w 3731"/>
              <a:gd name="T71" fmla="*/ 1109 h 2826"/>
              <a:gd name="T72" fmla="*/ 3645 w 3731"/>
              <a:gd name="T73" fmla="*/ 1454 h 2826"/>
              <a:gd name="T74" fmla="*/ 3663 w 3731"/>
              <a:gd name="T75" fmla="*/ 2515 h 2826"/>
              <a:gd name="T76" fmla="*/ 2674 w 3731"/>
              <a:gd name="T77" fmla="*/ 2785 h 2826"/>
              <a:gd name="T78" fmla="*/ 2052 w 3731"/>
              <a:gd name="T79" fmla="*/ 2092 h 2826"/>
              <a:gd name="T80" fmla="*/ 2245 w 3731"/>
              <a:gd name="T81" fmla="*/ 1234 h 2826"/>
              <a:gd name="T82" fmla="*/ 974 w 3731"/>
              <a:gd name="T83" fmla="*/ 1025 h 2826"/>
              <a:gd name="T84" fmla="*/ 1352 w 3731"/>
              <a:gd name="T85" fmla="*/ 1169 h 2826"/>
              <a:gd name="T86" fmla="*/ 1653 w 3731"/>
              <a:gd name="T87" fmla="*/ 1430 h 2826"/>
              <a:gd name="T88" fmla="*/ 1726 w 3731"/>
              <a:gd name="T89" fmla="*/ 1855 h 2826"/>
              <a:gd name="T90" fmla="*/ 1509 w 3731"/>
              <a:gd name="T91" fmla="*/ 1967 h 2826"/>
              <a:gd name="T92" fmla="*/ 1497 w 3731"/>
              <a:gd name="T93" fmla="*/ 2377 h 2826"/>
              <a:gd name="T94" fmla="*/ 556 w 3731"/>
              <a:gd name="T95" fmla="*/ 2747 h 2826"/>
              <a:gd name="T96" fmla="*/ 47 w 3731"/>
              <a:gd name="T97" fmla="*/ 2139 h 2826"/>
              <a:gd name="T98" fmla="*/ 20 w 3731"/>
              <a:gd name="T99" fmla="*/ 1550 h 2826"/>
              <a:gd name="T100" fmla="*/ 182 w 3731"/>
              <a:gd name="T101" fmla="*/ 1223 h 2826"/>
              <a:gd name="T102" fmla="*/ 476 w 3731"/>
              <a:gd name="T103" fmla="*/ 1025 h 2826"/>
              <a:gd name="T104" fmla="*/ 710 w 3731"/>
              <a:gd name="T105" fmla="*/ 1032 h 2826"/>
              <a:gd name="T106" fmla="*/ 1519 w 3731"/>
              <a:gd name="T107" fmla="*/ 437 h 2826"/>
              <a:gd name="T108" fmla="*/ 1697 w 3731"/>
              <a:gd name="T109" fmla="*/ 899 h 2826"/>
              <a:gd name="T110" fmla="*/ 2095 w 3731"/>
              <a:gd name="T111" fmla="*/ 564 h 2826"/>
              <a:gd name="T112" fmla="*/ 1834 w 3731"/>
              <a:gd name="T113" fmla="*/ 0 h 2826"/>
              <a:gd name="T114" fmla="*/ 2366 w 3731"/>
              <a:gd name="T115" fmla="*/ 488 h 2826"/>
              <a:gd name="T116" fmla="*/ 2052 w 3731"/>
              <a:gd name="T117" fmla="*/ 774 h 2826"/>
              <a:gd name="T118" fmla="*/ 1608 w 3731"/>
              <a:gd name="T119" fmla="*/ 785 h 2826"/>
              <a:gd name="T120" fmla="*/ 1438 w 3731"/>
              <a:gd name="T121" fmla="*/ 413 h 2826"/>
              <a:gd name="T122" fmla="*/ 1677 w 3731"/>
              <a:gd name="T123" fmla="*/ 31 h 2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31" h="2826">
                <a:moveTo>
                  <a:pt x="2132" y="2067"/>
                </a:moveTo>
                <a:lnTo>
                  <a:pt x="2135" y="2150"/>
                </a:lnTo>
                <a:lnTo>
                  <a:pt x="2140" y="2226"/>
                </a:lnTo>
                <a:lnTo>
                  <a:pt x="2147" y="2295"/>
                </a:lnTo>
                <a:lnTo>
                  <a:pt x="2155" y="2358"/>
                </a:lnTo>
                <a:lnTo>
                  <a:pt x="2165" y="2415"/>
                </a:lnTo>
                <a:lnTo>
                  <a:pt x="2176" y="2466"/>
                </a:lnTo>
                <a:lnTo>
                  <a:pt x="2190" y="2508"/>
                </a:lnTo>
                <a:lnTo>
                  <a:pt x="2205" y="2546"/>
                </a:lnTo>
                <a:lnTo>
                  <a:pt x="2222" y="2576"/>
                </a:lnTo>
                <a:lnTo>
                  <a:pt x="2373" y="2579"/>
                </a:lnTo>
                <a:lnTo>
                  <a:pt x="2336" y="2529"/>
                </a:lnTo>
                <a:lnTo>
                  <a:pt x="2303" y="2476"/>
                </a:lnTo>
                <a:lnTo>
                  <a:pt x="2277" y="2420"/>
                </a:lnTo>
                <a:lnTo>
                  <a:pt x="2256" y="2361"/>
                </a:lnTo>
                <a:lnTo>
                  <a:pt x="2240" y="2299"/>
                </a:lnTo>
                <a:lnTo>
                  <a:pt x="2230" y="2235"/>
                </a:lnTo>
                <a:lnTo>
                  <a:pt x="2227" y="2170"/>
                </a:lnTo>
                <a:lnTo>
                  <a:pt x="2227" y="2093"/>
                </a:lnTo>
                <a:lnTo>
                  <a:pt x="2193" y="2089"/>
                </a:lnTo>
                <a:lnTo>
                  <a:pt x="2161" y="2080"/>
                </a:lnTo>
                <a:lnTo>
                  <a:pt x="2132" y="2067"/>
                </a:lnTo>
                <a:close/>
                <a:moveTo>
                  <a:pt x="3642" y="2051"/>
                </a:moveTo>
                <a:lnTo>
                  <a:pt x="3618" y="2067"/>
                </a:lnTo>
                <a:lnTo>
                  <a:pt x="3591" y="2079"/>
                </a:lnTo>
                <a:lnTo>
                  <a:pt x="3563" y="2088"/>
                </a:lnTo>
                <a:lnTo>
                  <a:pt x="3533" y="2093"/>
                </a:lnTo>
                <a:lnTo>
                  <a:pt x="3533" y="2170"/>
                </a:lnTo>
                <a:lnTo>
                  <a:pt x="3530" y="2231"/>
                </a:lnTo>
                <a:lnTo>
                  <a:pt x="3520" y="2292"/>
                </a:lnTo>
                <a:lnTo>
                  <a:pt x="3507" y="2349"/>
                </a:lnTo>
                <a:lnTo>
                  <a:pt x="3488" y="2405"/>
                </a:lnTo>
                <a:lnTo>
                  <a:pt x="3464" y="2459"/>
                </a:lnTo>
                <a:lnTo>
                  <a:pt x="3435" y="2509"/>
                </a:lnTo>
                <a:lnTo>
                  <a:pt x="3402" y="2557"/>
                </a:lnTo>
                <a:lnTo>
                  <a:pt x="3366" y="2602"/>
                </a:lnTo>
                <a:lnTo>
                  <a:pt x="3535" y="2606"/>
                </a:lnTo>
                <a:lnTo>
                  <a:pt x="3553" y="2578"/>
                </a:lnTo>
                <a:lnTo>
                  <a:pt x="3568" y="2544"/>
                </a:lnTo>
                <a:lnTo>
                  <a:pt x="3583" y="2502"/>
                </a:lnTo>
                <a:lnTo>
                  <a:pt x="3595" y="2455"/>
                </a:lnTo>
                <a:lnTo>
                  <a:pt x="3607" y="2403"/>
                </a:lnTo>
                <a:lnTo>
                  <a:pt x="3617" y="2345"/>
                </a:lnTo>
                <a:lnTo>
                  <a:pt x="3625" y="2279"/>
                </a:lnTo>
                <a:lnTo>
                  <a:pt x="3633" y="2210"/>
                </a:lnTo>
                <a:lnTo>
                  <a:pt x="3639" y="2133"/>
                </a:lnTo>
                <a:lnTo>
                  <a:pt x="3642" y="2051"/>
                </a:lnTo>
                <a:close/>
                <a:moveTo>
                  <a:pt x="1517" y="2046"/>
                </a:moveTo>
                <a:lnTo>
                  <a:pt x="1491" y="2049"/>
                </a:lnTo>
                <a:lnTo>
                  <a:pt x="1491" y="2253"/>
                </a:lnTo>
                <a:lnTo>
                  <a:pt x="1489" y="2294"/>
                </a:lnTo>
                <a:lnTo>
                  <a:pt x="1517" y="2298"/>
                </a:lnTo>
                <a:lnTo>
                  <a:pt x="1545" y="2294"/>
                </a:lnTo>
                <a:lnTo>
                  <a:pt x="1572" y="2285"/>
                </a:lnTo>
                <a:lnTo>
                  <a:pt x="1594" y="2270"/>
                </a:lnTo>
                <a:lnTo>
                  <a:pt x="1614" y="2251"/>
                </a:lnTo>
                <a:lnTo>
                  <a:pt x="1628" y="2227"/>
                </a:lnTo>
                <a:lnTo>
                  <a:pt x="1639" y="2200"/>
                </a:lnTo>
                <a:lnTo>
                  <a:pt x="1642" y="2172"/>
                </a:lnTo>
                <a:lnTo>
                  <a:pt x="1639" y="2143"/>
                </a:lnTo>
                <a:lnTo>
                  <a:pt x="1628" y="2117"/>
                </a:lnTo>
                <a:lnTo>
                  <a:pt x="1614" y="2093"/>
                </a:lnTo>
                <a:lnTo>
                  <a:pt x="1594" y="2073"/>
                </a:lnTo>
                <a:lnTo>
                  <a:pt x="1572" y="2059"/>
                </a:lnTo>
                <a:lnTo>
                  <a:pt x="1545" y="2049"/>
                </a:lnTo>
                <a:lnTo>
                  <a:pt x="1517" y="2046"/>
                </a:lnTo>
                <a:close/>
                <a:moveTo>
                  <a:pt x="249" y="2046"/>
                </a:moveTo>
                <a:lnTo>
                  <a:pt x="219" y="2049"/>
                </a:lnTo>
                <a:lnTo>
                  <a:pt x="193" y="2059"/>
                </a:lnTo>
                <a:lnTo>
                  <a:pt x="170" y="2073"/>
                </a:lnTo>
                <a:lnTo>
                  <a:pt x="151" y="2093"/>
                </a:lnTo>
                <a:lnTo>
                  <a:pt x="136" y="2117"/>
                </a:lnTo>
                <a:lnTo>
                  <a:pt x="127" y="2143"/>
                </a:lnTo>
                <a:lnTo>
                  <a:pt x="124" y="2172"/>
                </a:lnTo>
                <a:lnTo>
                  <a:pt x="127" y="2200"/>
                </a:lnTo>
                <a:lnTo>
                  <a:pt x="136" y="2227"/>
                </a:lnTo>
                <a:lnTo>
                  <a:pt x="151" y="2251"/>
                </a:lnTo>
                <a:lnTo>
                  <a:pt x="170" y="2270"/>
                </a:lnTo>
                <a:lnTo>
                  <a:pt x="193" y="2285"/>
                </a:lnTo>
                <a:lnTo>
                  <a:pt x="219" y="2294"/>
                </a:lnTo>
                <a:lnTo>
                  <a:pt x="249" y="2298"/>
                </a:lnTo>
                <a:lnTo>
                  <a:pt x="275" y="2294"/>
                </a:lnTo>
                <a:lnTo>
                  <a:pt x="274" y="2252"/>
                </a:lnTo>
                <a:lnTo>
                  <a:pt x="274" y="2048"/>
                </a:lnTo>
                <a:lnTo>
                  <a:pt x="249" y="2046"/>
                </a:lnTo>
                <a:close/>
                <a:moveTo>
                  <a:pt x="1063" y="1915"/>
                </a:moveTo>
                <a:lnTo>
                  <a:pt x="1085" y="1917"/>
                </a:lnTo>
                <a:lnTo>
                  <a:pt x="1106" y="1926"/>
                </a:lnTo>
                <a:lnTo>
                  <a:pt x="1124" y="1940"/>
                </a:lnTo>
                <a:lnTo>
                  <a:pt x="1136" y="1957"/>
                </a:lnTo>
                <a:lnTo>
                  <a:pt x="1145" y="1977"/>
                </a:lnTo>
                <a:lnTo>
                  <a:pt x="1149" y="2000"/>
                </a:lnTo>
                <a:lnTo>
                  <a:pt x="1145" y="2024"/>
                </a:lnTo>
                <a:lnTo>
                  <a:pt x="1136" y="2045"/>
                </a:lnTo>
                <a:lnTo>
                  <a:pt x="1124" y="2062"/>
                </a:lnTo>
                <a:lnTo>
                  <a:pt x="1106" y="2076"/>
                </a:lnTo>
                <a:lnTo>
                  <a:pt x="1085" y="2084"/>
                </a:lnTo>
                <a:lnTo>
                  <a:pt x="1063" y="2087"/>
                </a:lnTo>
                <a:lnTo>
                  <a:pt x="1040" y="2084"/>
                </a:lnTo>
                <a:lnTo>
                  <a:pt x="1019" y="2076"/>
                </a:lnTo>
                <a:lnTo>
                  <a:pt x="1002" y="2062"/>
                </a:lnTo>
                <a:lnTo>
                  <a:pt x="989" y="2045"/>
                </a:lnTo>
                <a:lnTo>
                  <a:pt x="980" y="2024"/>
                </a:lnTo>
                <a:lnTo>
                  <a:pt x="976" y="2000"/>
                </a:lnTo>
                <a:lnTo>
                  <a:pt x="980" y="1977"/>
                </a:lnTo>
                <a:lnTo>
                  <a:pt x="989" y="1957"/>
                </a:lnTo>
                <a:lnTo>
                  <a:pt x="1002" y="1940"/>
                </a:lnTo>
                <a:lnTo>
                  <a:pt x="1019" y="1926"/>
                </a:lnTo>
                <a:lnTo>
                  <a:pt x="1040" y="1917"/>
                </a:lnTo>
                <a:lnTo>
                  <a:pt x="1063" y="1915"/>
                </a:lnTo>
                <a:close/>
                <a:moveTo>
                  <a:pt x="745" y="1915"/>
                </a:moveTo>
                <a:lnTo>
                  <a:pt x="768" y="1917"/>
                </a:lnTo>
                <a:lnTo>
                  <a:pt x="789" y="1926"/>
                </a:lnTo>
                <a:lnTo>
                  <a:pt x="806" y="1940"/>
                </a:lnTo>
                <a:lnTo>
                  <a:pt x="819" y="1957"/>
                </a:lnTo>
                <a:lnTo>
                  <a:pt x="828" y="1977"/>
                </a:lnTo>
                <a:lnTo>
                  <a:pt x="831" y="2000"/>
                </a:lnTo>
                <a:lnTo>
                  <a:pt x="828" y="2024"/>
                </a:lnTo>
                <a:lnTo>
                  <a:pt x="819" y="2045"/>
                </a:lnTo>
                <a:lnTo>
                  <a:pt x="806" y="2062"/>
                </a:lnTo>
                <a:lnTo>
                  <a:pt x="789" y="2076"/>
                </a:lnTo>
                <a:lnTo>
                  <a:pt x="768" y="2084"/>
                </a:lnTo>
                <a:lnTo>
                  <a:pt x="745" y="2087"/>
                </a:lnTo>
                <a:lnTo>
                  <a:pt x="722" y="2084"/>
                </a:lnTo>
                <a:lnTo>
                  <a:pt x="701" y="2076"/>
                </a:lnTo>
                <a:lnTo>
                  <a:pt x="684" y="2062"/>
                </a:lnTo>
                <a:lnTo>
                  <a:pt x="670" y="2045"/>
                </a:lnTo>
                <a:lnTo>
                  <a:pt x="663" y="2024"/>
                </a:lnTo>
                <a:lnTo>
                  <a:pt x="659" y="2000"/>
                </a:lnTo>
                <a:lnTo>
                  <a:pt x="663" y="1977"/>
                </a:lnTo>
                <a:lnTo>
                  <a:pt x="670" y="1957"/>
                </a:lnTo>
                <a:lnTo>
                  <a:pt x="684" y="1940"/>
                </a:lnTo>
                <a:lnTo>
                  <a:pt x="701" y="1926"/>
                </a:lnTo>
                <a:lnTo>
                  <a:pt x="722" y="1917"/>
                </a:lnTo>
                <a:lnTo>
                  <a:pt x="745" y="1915"/>
                </a:lnTo>
                <a:close/>
                <a:moveTo>
                  <a:pt x="3074" y="1845"/>
                </a:moveTo>
                <a:lnTo>
                  <a:pt x="3097" y="1848"/>
                </a:lnTo>
                <a:lnTo>
                  <a:pt x="3116" y="1856"/>
                </a:lnTo>
                <a:lnTo>
                  <a:pt x="3133" y="1870"/>
                </a:lnTo>
                <a:lnTo>
                  <a:pt x="3145" y="1886"/>
                </a:lnTo>
                <a:lnTo>
                  <a:pt x="3155" y="1906"/>
                </a:lnTo>
                <a:lnTo>
                  <a:pt x="3157" y="1928"/>
                </a:lnTo>
                <a:lnTo>
                  <a:pt x="3155" y="1951"/>
                </a:lnTo>
                <a:lnTo>
                  <a:pt x="3145" y="1972"/>
                </a:lnTo>
                <a:lnTo>
                  <a:pt x="3133" y="1988"/>
                </a:lnTo>
                <a:lnTo>
                  <a:pt x="3116" y="2001"/>
                </a:lnTo>
                <a:lnTo>
                  <a:pt x="3097" y="2009"/>
                </a:lnTo>
                <a:lnTo>
                  <a:pt x="3074" y="2013"/>
                </a:lnTo>
                <a:lnTo>
                  <a:pt x="3052" y="2009"/>
                </a:lnTo>
                <a:lnTo>
                  <a:pt x="3032" y="2001"/>
                </a:lnTo>
                <a:lnTo>
                  <a:pt x="3015" y="1988"/>
                </a:lnTo>
                <a:lnTo>
                  <a:pt x="3002" y="1972"/>
                </a:lnTo>
                <a:lnTo>
                  <a:pt x="2993" y="1951"/>
                </a:lnTo>
                <a:lnTo>
                  <a:pt x="2991" y="1928"/>
                </a:lnTo>
                <a:lnTo>
                  <a:pt x="2993" y="1906"/>
                </a:lnTo>
                <a:lnTo>
                  <a:pt x="3002" y="1886"/>
                </a:lnTo>
                <a:lnTo>
                  <a:pt x="3015" y="1870"/>
                </a:lnTo>
                <a:lnTo>
                  <a:pt x="3032" y="1856"/>
                </a:lnTo>
                <a:lnTo>
                  <a:pt x="3052" y="1848"/>
                </a:lnTo>
                <a:lnTo>
                  <a:pt x="3074" y="1845"/>
                </a:lnTo>
                <a:close/>
                <a:moveTo>
                  <a:pt x="2732" y="1845"/>
                </a:moveTo>
                <a:lnTo>
                  <a:pt x="2753" y="1848"/>
                </a:lnTo>
                <a:lnTo>
                  <a:pt x="2774" y="1856"/>
                </a:lnTo>
                <a:lnTo>
                  <a:pt x="2791" y="1870"/>
                </a:lnTo>
                <a:lnTo>
                  <a:pt x="2803" y="1886"/>
                </a:lnTo>
                <a:lnTo>
                  <a:pt x="2813" y="1906"/>
                </a:lnTo>
                <a:lnTo>
                  <a:pt x="2815" y="1928"/>
                </a:lnTo>
                <a:lnTo>
                  <a:pt x="2813" y="1951"/>
                </a:lnTo>
                <a:lnTo>
                  <a:pt x="2803" y="1972"/>
                </a:lnTo>
                <a:lnTo>
                  <a:pt x="2791" y="1988"/>
                </a:lnTo>
                <a:lnTo>
                  <a:pt x="2774" y="2001"/>
                </a:lnTo>
                <a:lnTo>
                  <a:pt x="2753" y="2009"/>
                </a:lnTo>
                <a:lnTo>
                  <a:pt x="2732" y="2013"/>
                </a:lnTo>
                <a:lnTo>
                  <a:pt x="2709" y="2009"/>
                </a:lnTo>
                <a:lnTo>
                  <a:pt x="2690" y="2001"/>
                </a:lnTo>
                <a:lnTo>
                  <a:pt x="2673" y="1988"/>
                </a:lnTo>
                <a:lnTo>
                  <a:pt x="2660" y="1972"/>
                </a:lnTo>
                <a:lnTo>
                  <a:pt x="2651" y="1951"/>
                </a:lnTo>
                <a:lnTo>
                  <a:pt x="2649" y="1928"/>
                </a:lnTo>
                <a:lnTo>
                  <a:pt x="2651" y="1906"/>
                </a:lnTo>
                <a:lnTo>
                  <a:pt x="2660" y="1886"/>
                </a:lnTo>
                <a:lnTo>
                  <a:pt x="2673" y="1870"/>
                </a:lnTo>
                <a:lnTo>
                  <a:pt x="2690" y="1856"/>
                </a:lnTo>
                <a:lnTo>
                  <a:pt x="2709" y="1848"/>
                </a:lnTo>
                <a:lnTo>
                  <a:pt x="2732" y="1845"/>
                </a:lnTo>
                <a:close/>
                <a:moveTo>
                  <a:pt x="2123" y="1794"/>
                </a:moveTo>
                <a:lnTo>
                  <a:pt x="2120" y="1798"/>
                </a:lnTo>
                <a:lnTo>
                  <a:pt x="2117" y="1802"/>
                </a:lnTo>
                <a:lnTo>
                  <a:pt x="2113" y="1806"/>
                </a:lnTo>
                <a:lnTo>
                  <a:pt x="2106" y="1818"/>
                </a:lnTo>
                <a:lnTo>
                  <a:pt x="2101" y="1833"/>
                </a:lnTo>
                <a:lnTo>
                  <a:pt x="2099" y="1852"/>
                </a:lnTo>
                <a:lnTo>
                  <a:pt x="2098" y="1874"/>
                </a:lnTo>
                <a:lnTo>
                  <a:pt x="2101" y="1905"/>
                </a:lnTo>
                <a:lnTo>
                  <a:pt x="2111" y="1934"/>
                </a:lnTo>
                <a:lnTo>
                  <a:pt x="2126" y="1958"/>
                </a:lnTo>
                <a:lnTo>
                  <a:pt x="2145" y="1980"/>
                </a:lnTo>
                <a:lnTo>
                  <a:pt x="2169" y="1996"/>
                </a:lnTo>
                <a:lnTo>
                  <a:pt x="2197" y="2007"/>
                </a:lnTo>
                <a:lnTo>
                  <a:pt x="2227" y="2013"/>
                </a:lnTo>
                <a:lnTo>
                  <a:pt x="2227" y="1823"/>
                </a:lnTo>
                <a:lnTo>
                  <a:pt x="2185" y="1814"/>
                </a:lnTo>
                <a:lnTo>
                  <a:pt x="2151" y="1804"/>
                </a:lnTo>
                <a:lnTo>
                  <a:pt x="2123" y="1794"/>
                </a:lnTo>
                <a:close/>
                <a:moveTo>
                  <a:pt x="382" y="1777"/>
                </a:moveTo>
                <a:lnTo>
                  <a:pt x="366" y="1816"/>
                </a:lnTo>
                <a:lnTo>
                  <a:pt x="357" y="1858"/>
                </a:lnTo>
                <a:lnTo>
                  <a:pt x="353" y="1901"/>
                </a:lnTo>
                <a:lnTo>
                  <a:pt x="353" y="2252"/>
                </a:lnTo>
                <a:lnTo>
                  <a:pt x="357" y="2310"/>
                </a:lnTo>
                <a:lnTo>
                  <a:pt x="366" y="2365"/>
                </a:lnTo>
                <a:lnTo>
                  <a:pt x="382" y="2419"/>
                </a:lnTo>
                <a:lnTo>
                  <a:pt x="403" y="2469"/>
                </a:lnTo>
                <a:lnTo>
                  <a:pt x="430" y="2517"/>
                </a:lnTo>
                <a:lnTo>
                  <a:pt x="461" y="2561"/>
                </a:lnTo>
                <a:lnTo>
                  <a:pt x="497" y="2601"/>
                </a:lnTo>
                <a:lnTo>
                  <a:pt x="538" y="2637"/>
                </a:lnTo>
                <a:lnTo>
                  <a:pt x="581" y="2669"/>
                </a:lnTo>
                <a:lnTo>
                  <a:pt x="628" y="2696"/>
                </a:lnTo>
                <a:lnTo>
                  <a:pt x="678" y="2717"/>
                </a:lnTo>
                <a:lnTo>
                  <a:pt x="732" y="2733"/>
                </a:lnTo>
                <a:lnTo>
                  <a:pt x="786" y="2743"/>
                </a:lnTo>
                <a:lnTo>
                  <a:pt x="844" y="2746"/>
                </a:lnTo>
                <a:lnTo>
                  <a:pt x="922" y="2746"/>
                </a:lnTo>
                <a:lnTo>
                  <a:pt x="978" y="2743"/>
                </a:lnTo>
                <a:lnTo>
                  <a:pt x="1033" y="2733"/>
                </a:lnTo>
                <a:lnTo>
                  <a:pt x="1086" y="2717"/>
                </a:lnTo>
                <a:lnTo>
                  <a:pt x="1136" y="2696"/>
                </a:lnTo>
                <a:lnTo>
                  <a:pt x="1184" y="2669"/>
                </a:lnTo>
                <a:lnTo>
                  <a:pt x="1227" y="2637"/>
                </a:lnTo>
                <a:lnTo>
                  <a:pt x="1268" y="2602"/>
                </a:lnTo>
                <a:lnTo>
                  <a:pt x="1303" y="2561"/>
                </a:lnTo>
                <a:lnTo>
                  <a:pt x="1335" y="2517"/>
                </a:lnTo>
                <a:lnTo>
                  <a:pt x="1361" y="2469"/>
                </a:lnTo>
                <a:lnTo>
                  <a:pt x="1383" y="2419"/>
                </a:lnTo>
                <a:lnTo>
                  <a:pt x="1399" y="2366"/>
                </a:lnTo>
                <a:lnTo>
                  <a:pt x="1408" y="2310"/>
                </a:lnTo>
                <a:lnTo>
                  <a:pt x="1411" y="2253"/>
                </a:lnTo>
                <a:lnTo>
                  <a:pt x="1411" y="1901"/>
                </a:lnTo>
                <a:lnTo>
                  <a:pt x="1408" y="1860"/>
                </a:lnTo>
                <a:lnTo>
                  <a:pt x="1400" y="1821"/>
                </a:lnTo>
                <a:lnTo>
                  <a:pt x="1385" y="1782"/>
                </a:lnTo>
                <a:lnTo>
                  <a:pt x="1284" y="1799"/>
                </a:lnTo>
                <a:lnTo>
                  <a:pt x="1188" y="1813"/>
                </a:lnTo>
                <a:lnTo>
                  <a:pt x="1097" y="1822"/>
                </a:lnTo>
                <a:lnTo>
                  <a:pt x="1009" y="1829"/>
                </a:lnTo>
                <a:lnTo>
                  <a:pt x="928" y="1832"/>
                </a:lnTo>
                <a:lnTo>
                  <a:pt x="852" y="1833"/>
                </a:lnTo>
                <a:lnTo>
                  <a:pt x="781" y="1832"/>
                </a:lnTo>
                <a:lnTo>
                  <a:pt x="715" y="1829"/>
                </a:lnTo>
                <a:lnTo>
                  <a:pt x="655" y="1824"/>
                </a:lnTo>
                <a:lnTo>
                  <a:pt x="599" y="1818"/>
                </a:lnTo>
                <a:lnTo>
                  <a:pt x="549" y="1812"/>
                </a:lnTo>
                <a:lnTo>
                  <a:pt x="505" y="1805"/>
                </a:lnTo>
                <a:lnTo>
                  <a:pt x="466" y="1798"/>
                </a:lnTo>
                <a:lnTo>
                  <a:pt x="432" y="1790"/>
                </a:lnTo>
                <a:lnTo>
                  <a:pt x="403" y="1783"/>
                </a:lnTo>
                <a:lnTo>
                  <a:pt x="382" y="1777"/>
                </a:lnTo>
                <a:close/>
                <a:moveTo>
                  <a:pt x="3533" y="1738"/>
                </a:moveTo>
                <a:lnTo>
                  <a:pt x="3533" y="2012"/>
                </a:lnTo>
                <a:lnTo>
                  <a:pt x="3559" y="2005"/>
                </a:lnTo>
                <a:lnTo>
                  <a:pt x="3583" y="1993"/>
                </a:lnTo>
                <a:lnTo>
                  <a:pt x="3605" y="1977"/>
                </a:lnTo>
                <a:lnTo>
                  <a:pt x="3623" y="1958"/>
                </a:lnTo>
                <a:lnTo>
                  <a:pt x="3636" y="1935"/>
                </a:lnTo>
                <a:lnTo>
                  <a:pt x="3647" y="1910"/>
                </a:lnTo>
                <a:lnTo>
                  <a:pt x="3647" y="1841"/>
                </a:lnTo>
                <a:lnTo>
                  <a:pt x="3638" y="1816"/>
                </a:lnTo>
                <a:lnTo>
                  <a:pt x="3624" y="1792"/>
                </a:lnTo>
                <a:lnTo>
                  <a:pt x="3606" y="1773"/>
                </a:lnTo>
                <a:lnTo>
                  <a:pt x="3584" y="1757"/>
                </a:lnTo>
                <a:lnTo>
                  <a:pt x="3559" y="1745"/>
                </a:lnTo>
                <a:lnTo>
                  <a:pt x="3533" y="1738"/>
                </a:lnTo>
                <a:close/>
                <a:moveTo>
                  <a:pt x="3400" y="1415"/>
                </a:moveTo>
                <a:lnTo>
                  <a:pt x="3370" y="1450"/>
                </a:lnTo>
                <a:lnTo>
                  <a:pt x="3338" y="1486"/>
                </a:lnTo>
                <a:lnTo>
                  <a:pt x="3301" y="1523"/>
                </a:lnTo>
                <a:lnTo>
                  <a:pt x="3260" y="1562"/>
                </a:lnTo>
                <a:lnTo>
                  <a:pt x="3216" y="1600"/>
                </a:lnTo>
                <a:lnTo>
                  <a:pt x="3168" y="1638"/>
                </a:lnTo>
                <a:lnTo>
                  <a:pt x="3117" y="1674"/>
                </a:lnTo>
                <a:lnTo>
                  <a:pt x="3063" y="1710"/>
                </a:lnTo>
                <a:lnTo>
                  <a:pt x="3003" y="1742"/>
                </a:lnTo>
                <a:lnTo>
                  <a:pt x="2942" y="1772"/>
                </a:lnTo>
                <a:lnTo>
                  <a:pt x="2876" y="1797"/>
                </a:lnTo>
                <a:lnTo>
                  <a:pt x="2801" y="1821"/>
                </a:lnTo>
                <a:lnTo>
                  <a:pt x="2727" y="1838"/>
                </a:lnTo>
                <a:lnTo>
                  <a:pt x="2655" y="1849"/>
                </a:lnTo>
                <a:lnTo>
                  <a:pt x="2583" y="1855"/>
                </a:lnTo>
                <a:lnTo>
                  <a:pt x="2515" y="1857"/>
                </a:lnTo>
                <a:lnTo>
                  <a:pt x="2459" y="1856"/>
                </a:lnTo>
                <a:lnTo>
                  <a:pt x="2405" y="1852"/>
                </a:lnTo>
                <a:lnTo>
                  <a:pt x="2355" y="1847"/>
                </a:lnTo>
                <a:lnTo>
                  <a:pt x="2307" y="1839"/>
                </a:lnTo>
                <a:lnTo>
                  <a:pt x="2307" y="2170"/>
                </a:lnTo>
                <a:lnTo>
                  <a:pt x="2310" y="2230"/>
                </a:lnTo>
                <a:lnTo>
                  <a:pt x="2319" y="2291"/>
                </a:lnTo>
                <a:lnTo>
                  <a:pt x="2335" y="2348"/>
                </a:lnTo>
                <a:lnTo>
                  <a:pt x="2357" y="2403"/>
                </a:lnTo>
                <a:lnTo>
                  <a:pt x="2383" y="2454"/>
                </a:lnTo>
                <a:lnTo>
                  <a:pt x="2415" y="2503"/>
                </a:lnTo>
                <a:lnTo>
                  <a:pt x="2451" y="2548"/>
                </a:lnTo>
                <a:lnTo>
                  <a:pt x="2492" y="2589"/>
                </a:lnTo>
                <a:lnTo>
                  <a:pt x="2536" y="2626"/>
                </a:lnTo>
                <a:lnTo>
                  <a:pt x="2585" y="2658"/>
                </a:lnTo>
                <a:lnTo>
                  <a:pt x="2636" y="2684"/>
                </a:lnTo>
                <a:lnTo>
                  <a:pt x="2691" y="2706"/>
                </a:lnTo>
                <a:lnTo>
                  <a:pt x="2748" y="2722"/>
                </a:lnTo>
                <a:lnTo>
                  <a:pt x="2808" y="2731"/>
                </a:lnTo>
                <a:lnTo>
                  <a:pt x="2868" y="2735"/>
                </a:lnTo>
                <a:lnTo>
                  <a:pt x="2891" y="2735"/>
                </a:lnTo>
                <a:lnTo>
                  <a:pt x="2952" y="2731"/>
                </a:lnTo>
                <a:lnTo>
                  <a:pt x="3011" y="2722"/>
                </a:lnTo>
                <a:lnTo>
                  <a:pt x="3068" y="2706"/>
                </a:lnTo>
                <a:lnTo>
                  <a:pt x="3123" y="2684"/>
                </a:lnTo>
                <a:lnTo>
                  <a:pt x="3175" y="2658"/>
                </a:lnTo>
                <a:lnTo>
                  <a:pt x="3223" y="2626"/>
                </a:lnTo>
                <a:lnTo>
                  <a:pt x="3267" y="2589"/>
                </a:lnTo>
                <a:lnTo>
                  <a:pt x="3308" y="2548"/>
                </a:lnTo>
                <a:lnTo>
                  <a:pt x="3344" y="2503"/>
                </a:lnTo>
                <a:lnTo>
                  <a:pt x="3376" y="2454"/>
                </a:lnTo>
                <a:lnTo>
                  <a:pt x="3402" y="2403"/>
                </a:lnTo>
                <a:lnTo>
                  <a:pt x="3424" y="2348"/>
                </a:lnTo>
                <a:lnTo>
                  <a:pt x="3440" y="2291"/>
                </a:lnTo>
                <a:lnTo>
                  <a:pt x="3450" y="2231"/>
                </a:lnTo>
                <a:lnTo>
                  <a:pt x="3452" y="2170"/>
                </a:lnTo>
                <a:lnTo>
                  <a:pt x="3452" y="1569"/>
                </a:lnTo>
                <a:lnTo>
                  <a:pt x="3450" y="1535"/>
                </a:lnTo>
                <a:lnTo>
                  <a:pt x="3444" y="1503"/>
                </a:lnTo>
                <a:lnTo>
                  <a:pt x="3433" y="1472"/>
                </a:lnTo>
                <a:lnTo>
                  <a:pt x="3418" y="1442"/>
                </a:lnTo>
                <a:lnTo>
                  <a:pt x="3400" y="1415"/>
                </a:lnTo>
                <a:close/>
                <a:moveTo>
                  <a:pt x="3472" y="1321"/>
                </a:moveTo>
                <a:lnTo>
                  <a:pt x="3461" y="1335"/>
                </a:lnTo>
                <a:lnTo>
                  <a:pt x="3450" y="1351"/>
                </a:lnTo>
                <a:lnTo>
                  <a:pt x="3475" y="1382"/>
                </a:lnTo>
                <a:lnTo>
                  <a:pt x="3495" y="1416"/>
                </a:lnTo>
                <a:lnTo>
                  <a:pt x="3511" y="1452"/>
                </a:lnTo>
                <a:lnTo>
                  <a:pt x="3523" y="1490"/>
                </a:lnTo>
                <a:lnTo>
                  <a:pt x="3530" y="1529"/>
                </a:lnTo>
                <a:lnTo>
                  <a:pt x="3533" y="1569"/>
                </a:lnTo>
                <a:lnTo>
                  <a:pt x="3533" y="1657"/>
                </a:lnTo>
                <a:lnTo>
                  <a:pt x="3569" y="1663"/>
                </a:lnTo>
                <a:lnTo>
                  <a:pt x="3603" y="1675"/>
                </a:lnTo>
                <a:lnTo>
                  <a:pt x="3635" y="1694"/>
                </a:lnTo>
                <a:lnTo>
                  <a:pt x="3620" y="1624"/>
                </a:lnTo>
                <a:lnTo>
                  <a:pt x="3601" y="1558"/>
                </a:lnTo>
                <a:lnTo>
                  <a:pt x="3576" y="1494"/>
                </a:lnTo>
                <a:lnTo>
                  <a:pt x="3545" y="1433"/>
                </a:lnTo>
                <a:lnTo>
                  <a:pt x="3510" y="1375"/>
                </a:lnTo>
                <a:lnTo>
                  <a:pt x="3472" y="1321"/>
                </a:lnTo>
                <a:close/>
                <a:moveTo>
                  <a:pt x="1918" y="1244"/>
                </a:moveTo>
                <a:lnTo>
                  <a:pt x="1920" y="1244"/>
                </a:lnTo>
                <a:lnTo>
                  <a:pt x="1922" y="1245"/>
                </a:lnTo>
                <a:lnTo>
                  <a:pt x="1923" y="1248"/>
                </a:lnTo>
                <a:lnTo>
                  <a:pt x="1923" y="1280"/>
                </a:lnTo>
                <a:lnTo>
                  <a:pt x="1920" y="1290"/>
                </a:lnTo>
                <a:lnTo>
                  <a:pt x="1914" y="1297"/>
                </a:lnTo>
                <a:lnTo>
                  <a:pt x="1903" y="1303"/>
                </a:lnTo>
                <a:lnTo>
                  <a:pt x="1892" y="1305"/>
                </a:lnTo>
                <a:lnTo>
                  <a:pt x="1781" y="1305"/>
                </a:lnTo>
                <a:lnTo>
                  <a:pt x="1769" y="1303"/>
                </a:lnTo>
                <a:lnTo>
                  <a:pt x="1759" y="1297"/>
                </a:lnTo>
                <a:lnTo>
                  <a:pt x="1752" y="1290"/>
                </a:lnTo>
                <a:lnTo>
                  <a:pt x="1750" y="1280"/>
                </a:lnTo>
                <a:lnTo>
                  <a:pt x="1750" y="1263"/>
                </a:lnTo>
                <a:lnTo>
                  <a:pt x="1751" y="1260"/>
                </a:lnTo>
                <a:lnTo>
                  <a:pt x="1752" y="1259"/>
                </a:lnTo>
                <a:lnTo>
                  <a:pt x="1756" y="1258"/>
                </a:lnTo>
                <a:lnTo>
                  <a:pt x="1918" y="1244"/>
                </a:lnTo>
                <a:close/>
                <a:moveTo>
                  <a:pt x="3067" y="1226"/>
                </a:moveTo>
                <a:lnTo>
                  <a:pt x="3033" y="1267"/>
                </a:lnTo>
                <a:lnTo>
                  <a:pt x="2994" y="1310"/>
                </a:lnTo>
                <a:lnTo>
                  <a:pt x="2951" y="1353"/>
                </a:lnTo>
                <a:lnTo>
                  <a:pt x="2902" y="1396"/>
                </a:lnTo>
                <a:lnTo>
                  <a:pt x="2850" y="1439"/>
                </a:lnTo>
                <a:lnTo>
                  <a:pt x="2793" y="1480"/>
                </a:lnTo>
                <a:lnTo>
                  <a:pt x="2732" y="1519"/>
                </a:lnTo>
                <a:lnTo>
                  <a:pt x="2668" y="1553"/>
                </a:lnTo>
                <a:lnTo>
                  <a:pt x="2606" y="1583"/>
                </a:lnTo>
                <a:lnTo>
                  <a:pt x="2544" y="1607"/>
                </a:lnTo>
                <a:lnTo>
                  <a:pt x="2485" y="1626"/>
                </a:lnTo>
                <a:lnTo>
                  <a:pt x="2428" y="1642"/>
                </a:lnTo>
                <a:lnTo>
                  <a:pt x="2375" y="1655"/>
                </a:lnTo>
                <a:lnTo>
                  <a:pt x="2324" y="1664"/>
                </a:lnTo>
                <a:lnTo>
                  <a:pt x="2278" y="1671"/>
                </a:lnTo>
                <a:lnTo>
                  <a:pt x="2238" y="1675"/>
                </a:lnTo>
                <a:lnTo>
                  <a:pt x="2202" y="1678"/>
                </a:lnTo>
                <a:lnTo>
                  <a:pt x="2173" y="1679"/>
                </a:lnTo>
                <a:lnTo>
                  <a:pt x="2150" y="1679"/>
                </a:lnTo>
                <a:lnTo>
                  <a:pt x="2141" y="1679"/>
                </a:lnTo>
                <a:lnTo>
                  <a:pt x="2134" y="1679"/>
                </a:lnTo>
                <a:lnTo>
                  <a:pt x="2131" y="1712"/>
                </a:lnTo>
                <a:lnTo>
                  <a:pt x="2148" y="1718"/>
                </a:lnTo>
                <a:lnTo>
                  <a:pt x="2172" y="1726"/>
                </a:lnTo>
                <a:lnTo>
                  <a:pt x="2201" y="1734"/>
                </a:lnTo>
                <a:lnTo>
                  <a:pt x="2236" y="1743"/>
                </a:lnTo>
                <a:lnTo>
                  <a:pt x="2276" y="1752"/>
                </a:lnTo>
                <a:lnTo>
                  <a:pt x="2320" y="1760"/>
                </a:lnTo>
                <a:lnTo>
                  <a:pt x="2369" y="1767"/>
                </a:lnTo>
                <a:lnTo>
                  <a:pt x="2422" y="1773"/>
                </a:lnTo>
                <a:lnTo>
                  <a:pt x="2476" y="1775"/>
                </a:lnTo>
                <a:lnTo>
                  <a:pt x="2534" y="1776"/>
                </a:lnTo>
                <a:lnTo>
                  <a:pt x="2594" y="1774"/>
                </a:lnTo>
                <a:lnTo>
                  <a:pt x="2657" y="1767"/>
                </a:lnTo>
                <a:lnTo>
                  <a:pt x="2720" y="1757"/>
                </a:lnTo>
                <a:lnTo>
                  <a:pt x="2785" y="1742"/>
                </a:lnTo>
                <a:lnTo>
                  <a:pt x="2850" y="1721"/>
                </a:lnTo>
                <a:lnTo>
                  <a:pt x="2911" y="1697"/>
                </a:lnTo>
                <a:lnTo>
                  <a:pt x="2970" y="1669"/>
                </a:lnTo>
                <a:lnTo>
                  <a:pt x="3025" y="1638"/>
                </a:lnTo>
                <a:lnTo>
                  <a:pt x="3077" y="1605"/>
                </a:lnTo>
                <a:lnTo>
                  <a:pt x="3125" y="1569"/>
                </a:lnTo>
                <a:lnTo>
                  <a:pt x="3170" y="1533"/>
                </a:lnTo>
                <a:lnTo>
                  <a:pt x="3213" y="1496"/>
                </a:lnTo>
                <a:lnTo>
                  <a:pt x="3250" y="1459"/>
                </a:lnTo>
                <a:lnTo>
                  <a:pt x="3285" y="1424"/>
                </a:lnTo>
                <a:lnTo>
                  <a:pt x="3316" y="1390"/>
                </a:lnTo>
                <a:lnTo>
                  <a:pt x="3344" y="1356"/>
                </a:lnTo>
                <a:lnTo>
                  <a:pt x="3367" y="1327"/>
                </a:lnTo>
                <a:lnTo>
                  <a:pt x="3388" y="1300"/>
                </a:lnTo>
                <a:lnTo>
                  <a:pt x="3403" y="1277"/>
                </a:lnTo>
                <a:lnTo>
                  <a:pt x="3374" y="1268"/>
                </a:lnTo>
                <a:lnTo>
                  <a:pt x="3338" y="1258"/>
                </a:lnTo>
                <a:lnTo>
                  <a:pt x="3294" y="1249"/>
                </a:lnTo>
                <a:lnTo>
                  <a:pt x="3245" y="1240"/>
                </a:lnTo>
                <a:lnTo>
                  <a:pt x="3190" y="1233"/>
                </a:lnTo>
                <a:lnTo>
                  <a:pt x="3131" y="1228"/>
                </a:lnTo>
                <a:lnTo>
                  <a:pt x="3067" y="1226"/>
                </a:lnTo>
                <a:close/>
                <a:moveTo>
                  <a:pt x="1955" y="1120"/>
                </a:moveTo>
                <a:lnTo>
                  <a:pt x="1970" y="1120"/>
                </a:lnTo>
                <a:lnTo>
                  <a:pt x="1984" y="1127"/>
                </a:lnTo>
                <a:lnTo>
                  <a:pt x="1994" y="1138"/>
                </a:lnTo>
                <a:lnTo>
                  <a:pt x="2000" y="1153"/>
                </a:lnTo>
                <a:lnTo>
                  <a:pt x="1999" y="1169"/>
                </a:lnTo>
                <a:lnTo>
                  <a:pt x="1992" y="1183"/>
                </a:lnTo>
                <a:lnTo>
                  <a:pt x="1981" y="1193"/>
                </a:lnTo>
                <a:lnTo>
                  <a:pt x="1966" y="1199"/>
                </a:lnTo>
                <a:lnTo>
                  <a:pt x="1710" y="1235"/>
                </a:lnTo>
                <a:lnTo>
                  <a:pt x="1705" y="1235"/>
                </a:lnTo>
                <a:lnTo>
                  <a:pt x="1691" y="1233"/>
                </a:lnTo>
                <a:lnTo>
                  <a:pt x="1678" y="1226"/>
                </a:lnTo>
                <a:lnTo>
                  <a:pt x="1669" y="1215"/>
                </a:lnTo>
                <a:lnTo>
                  <a:pt x="1665" y="1201"/>
                </a:lnTo>
                <a:lnTo>
                  <a:pt x="1666" y="1185"/>
                </a:lnTo>
                <a:lnTo>
                  <a:pt x="1673" y="1171"/>
                </a:lnTo>
                <a:lnTo>
                  <a:pt x="1684" y="1161"/>
                </a:lnTo>
                <a:lnTo>
                  <a:pt x="1699" y="1155"/>
                </a:lnTo>
                <a:lnTo>
                  <a:pt x="1955" y="1120"/>
                </a:lnTo>
                <a:close/>
                <a:moveTo>
                  <a:pt x="3164" y="1089"/>
                </a:moveTo>
                <a:lnTo>
                  <a:pt x="3153" y="1105"/>
                </a:lnTo>
                <a:lnTo>
                  <a:pt x="3141" y="1125"/>
                </a:lnTo>
                <a:lnTo>
                  <a:pt x="3126" y="1147"/>
                </a:lnTo>
                <a:lnTo>
                  <a:pt x="3178" y="1151"/>
                </a:lnTo>
                <a:lnTo>
                  <a:pt x="3227" y="1156"/>
                </a:lnTo>
                <a:lnTo>
                  <a:pt x="3272" y="1163"/>
                </a:lnTo>
                <a:lnTo>
                  <a:pt x="3314" y="1170"/>
                </a:lnTo>
                <a:lnTo>
                  <a:pt x="3266" y="1139"/>
                </a:lnTo>
                <a:lnTo>
                  <a:pt x="3216" y="1113"/>
                </a:lnTo>
                <a:lnTo>
                  <a:pt x="3164" y="1089"/>
                </a:lnTo>
                <a:close/>
                <a:moveTo>
                  <a:pt x="3070" y="1085"/>
                </a:moveTo>
                <a:lnTo>
                  <a:pt x="3033" y="1089"/>
                </a:lnTo>
                <a:lnTo>
                  <a:pt x="2988" y="1094"/>
                </a:lnTo>
                <a:lnTo>
                  <a:pt x="2938" y="1104"/>
                </a:lnTo>
                <a:lnTo>
                  <a:pt x="2882" y="1115"/>
                </a:lnTo>
                <a:lnTo>
                  <a:pt x="2824" y="1131"/>
                </a:lnTo>
                <a:lnTo>
                  <a:pt x="2761" y="1151"/>
                </a:lnTo>
                <a:lnTo>
                  <a:pt x="2699" y="1175"/>
                </a:lnTo>
                <a:lnTo>
                  <a:pt x="2634" y="1203"/>
                </a:lnTo>
                <a:lnTo>
                  <a:pt x="2569" y="1239"/>
                </a:lnTo>
                <a:lnTo>
                  <a:pt x="2513" y="1274"/>
                </a:lnTo>
                <a:lnTo>
                  <a:pt x="2461" y="1311"/>
                </a:lnTo>
                <a:lnTo>
                  <a:pt x="2414" y="1350"/>
                </a:lnTo>
                <a:lnTo>
                  <a:pt x="2370" y="1390"/>
                </a:lnTo>
                <a:lnTo>
                  <a:pt x="2332" y="1428"/>
                </a:lnTo>
                <a:lnTo>
                  <a:pt x="2297" y="1466"/>
                </a:lnTo>
                <a:lnTo>
                  <a:pt x="2266" y="1504"/>
                </a:lnTo>
                <a:lnTo>
                  <a:pt x="2240" y="1538"/>
                </a:lnTo>
                <a:lnTo>
                  <a:pt x="2217" y="1569"/>
                </a:lnTo>
                <a:lnTo>
                  <a:pt x="2199" y="1597"/>
                </a:lnTo>
                <a:lnTo>
                  <a:pt x="2236" y="1594"/>
                </a:lnTo>
                <a:lnTo>
                  <a:pt x="2280" y="1589"/>
                </a:lnTo>
                <a:lnTo>
                  <a:pt x="2328" y="1582"/>
                </a:lnTo>
                <a:lnTo>
                  <a:pt x="2382" y="1570"/>
                </a:lnTo>
                <a:lnTo>
                  <a:pt x="2440" y="1555"/>
                </a:lnTo>
                <a:lnTo>
                  <a:pt x="2500" y="1537"/>
                </a:lnTo>
                <a:lnTo>
                  <a:pt x="2563" y="1513"/>
                </a:lnTo>
                <a:lnTo>
                  <a:pt x="2626" y="1484"/>
                </a:lnTo>
                <a:lnTo>
                  <a:pt x="2691" y="1450"/>
                </a:lnTo>
                <a:lnTo>
                  <a:pt x="2748" y="1415"/>
                </a:lnTo>
                <a:lnTo>
                  <a:pt x="2799" y="1377"/>
                </a:lnTo>
                <a:lnTo>
                  <a:pt x="2848" y="1338"/>
                </a:lnTo>
                <a:lnTo>
                  <a:pt x="2891" y="1298"/>
                </a:lnTo>
                <a:lnTo>
                  <a:pt x="2932" y="1258"/>
                </a:lnTo>
                <a:lnTo>
                  <a:pt x="2967" y="1219"/>
                </a:lnTo>
                <a:lnTo>
                  <a:pt x="3000" y="1181"/>
                </a:lnTo>
                <a:lnTo>
                  <a:pt x="3027" y="1146"/>
                </a:lnTo>
                <a:lnTo>
                  <a:pt x="3051" y="1114"/>
                </a:lnTo>
                <a:lnTo>
                  <a:pt x="3070" y="1085"/>
                </a:lnTo>
                <a:close/>
                <a:moveTo>
                  <a:pt x="875" y="1050"/>
                </a:moveTo>
                <a:lnTo>
                  <a:pt x="839" y="1064"/>
                </a:lnTo>
                <a:lnTo>
                  <a:pt x="802" y="1077"/>
                </a:lnTo>
                <a:lnTo>
                  <a:pt x="769" y="1093"/>
                </a:lnTo>
                <a:lnTo>
                  <a:pt x="736" y="1108"/>
                </a:lnTo>
                <a:lnTo>
                  <a:pt x="707" y="1123"/>
                </a:lnTo>
                <a:lnTo>
                  <a:pt x="680" y="1138"/>
                </a:lnTo>
                <a:lnTo>
                  <a:pt x="656" y="1151"/>
                </a:lnTo>
                <a:lnTo>
                  <a:pt x="634" y="1163"/>
                </a:lnTo>
                <a:lnTo>
                  <a:pt x="618" y="1172"/>
                </a:lnTo>
                <a:lnTo>
                  <a:pt x="605" y="1180"/>
                </a:lnTo>
                <a:lnTo>
                  <a:pt x="597" y="1185"/>
                </a:lnTo>
                <a:lnTo>
                  <a:pt x="594" y="1187"/>
                </a:lnTo>
                <a:lnTo>
                  <a:pt x="590" y="1189"/>
                </a:lnTo>
                <a:lnTo>
                  <a:pt x="585" y="1192"/>
                </a:lnTo>
                <a:lnTo>
                  <a:pt x="570" y="1196"/>
                </a:lnTo>
                <a:lnTo>
                  <a:pt x="558" y="1199"/>
                </a:lnTo>
                <a:lnTo>
                  <a:pt x="544" y="1196"/>
                </a:lnTo>
                <a:lnTo>
                  <a:pt x="533" y="1189"/>
                </a:lnTo>
                <a:lnTo>
                  <a:pt x="524" y="1180"/>
                </a:lnTo>
                <a:lnTo>
                  <a:pt x="508" y="1151"/>
                </a:lnTo>
                <a:lnTo>
                  <a:pt x="498" y="1124"/>
                </a:lnTo>
                <a:lnTo>
                  <a:pt x="474" y="1155"/>
                </a:lnTo>
                <a:lnTo>
                  <a:pt x="451" y="1186"/>
                </a:lnTo>
                <a:lnTo>
                  <a:pt x="431" y="1218"/>
                </a:lnTo>
                <a:lnTo>
                  <a:pt x="411" y="1248"/>
                </a:lnTo>
                <a:lnTo>
                  <a:pt x="394" y="1276"/>
                </a:lnTo>
                <a:lnTo>
                  <a:pt x="378" y="1303"/>
                </a:lnTo>
                <a:lnTo>
                  <a:pt x="365" y="1328"/>
                </a:lnTo>
                <a:lnTo>
                  <a:pt x="353" y="1348"/>
                </a:lnTo>
                <a:lnTo>
                  <a:pt x="345" y="1366"/>
                </a:lnTo>
                <a:lnTo>
                  <a:pt x="339" y="1379"/>
                </a:lnTo>
                <a:lnTo>
                  <a:pt x="334" y="1388"/>
                </a:lnTo>
                <a:lnTo>
                  <a:pt x="333" y="1391"/>
                </a:lnTo>
                <a:lnTo>
                  <a:pt x="324" y="1403"/>
                </a:lnTo>
                <a:lnTo>
                  <a:pt x="313" y="1411"/>
                </a:lnTo>
                <a:lnTo>
                  <a:pt x="299" y="1415"/>
                </a:lnTo>
                <a:lnTo>
                  <a:pt x="285" y="1412"/>
                </a:lnTo>
                <a:lnTo>
                  <a:pt x="263" y="1406"/>
                </a:lnTo>
                <a:lnTo>
                  <a:pt x="259" y="1404"/>
                </a:lnTo>
                <a:lnTo>
                  <a:pt x="256" y="1402"/>
                </a:lnTo>
                <a:lnTo>
                  <a:pt x="227" y="1385"/>
                </a:lnTo>
                <a:lnTo>
                  <a:pt x="206" y="1368"/>
                </a:lnTo>
                <a:lnTo>
                  <a:pt x="199" y="1409"/>
                </a:lnTo>
                <a:lnTo>
                  <a:pt x="195" y="1450"/>
                </a:lnTo>
                <a:lnTo>
                  <a:pt x="192" y="1489"/>
                </a:lnTo>
                <a:lnTo>
                  <a:pt x="191" y="1526"/>
                </a:lnTo>
                <a:lnTo>
                  <a:pt x="191" y="1559"/>
                </a:lnTo>
                <a:lnTo>
                  <a:pt x="191" y="1589"/>
                </a:lnTo>
                <a:lnTo>
                  <a:pt x="191" y="1613"/>
                </a:lnTo>
                <a:lnTo>
                  <a:pt x="192" y="1632"/>
                </a:lnTo>
                <a:lnTo>
                  <a:pt x="193" y="1643"/>
                </a:lnTo>
                <a:lnTo>
                  <a:pt x="193" y="1648"/>
                </a:lnTo>
                <a:lnTo>
                  <a:pt x="193" y="1653"/>
                </a:lnTo>
                <a:lnTo>
                  <a:pt x="193" y="1661"/>
                </a:lnTo>
                <a:lnTo>
                  <a:pt x="191" y="1672"/>
                </a:lnTo>
                <a:lnTo>
                  <a:pt x="186" y="1682"/>
                </a:lnTo>
                <a:lnTo>
                  <a:pt x="178" y="1690"/>
                </a:lnTo>
                <a:lnTo>
                  <a:pt x="168" y="1696"/>
                </a:lnTo>
                <a:lnTo>
                  <a:pt x="157" y="1699"/>
                </a:lnTo>
                <a:lnTo>
                  <a:pt x="145" y="1698"/>
                </a:lnTo>
                <a:lnTo>
                  <a:pt x="115" y="1690"/>
                </a:lnTo>
                <a:lnTo>
                  <a:pt x="89" y="1681"/>
                </a:lnTo>
                <a:lnTo>
                  <a:pt x="97" y="1725"/>
                </a:lnTo>
                <a:lnTo>
                  <a:pt x="106" y="1769"/>
                </a:lnTo>
                <a:lnTo>
                  <a:pt x="117" y="1813"/>
                </a:lnTo>
                <a:lnTo>
                  <a:pt x="128" y="1854"/>
                </a:lnTo>
                <a:lnTo>
                  <a:pt x="141" y="1893"/>
                </a:lnTo>
                <a:lnTo>
                  <a:pt x="152" y="1927"/>
                </a:lnTo>
                <a:lnTo>
                  <a:pt x="163" y="1957"/>
                </a:lnTo>
                <a:lnTo>
                  <a:pt x="172" y="1982"/>
                </a:lnTo>
                <a:lnTo>
                  <a:pt x="195" y="1973"/>
                </a:lnTo>
                <a:lnTo>
                  <a:pt x="222" y="1968"/>
                </a:lnTo>
                <a:lnTo>
                  <a:pt x="249" y="1966"/>
                </a:lnTo>
                <a:lnTo>
                  <a:pt x="261" y="1967"/>
                </a:lnTo>
                <a:lnTo>
                  <a:pt x="274" y="1968"/>
                </a:lnTo>
                <a:lnTo>
                  <a:pt x="274" y="1901"/>
                </a:lnTo>
                <a:lnTo>
                  <a:pt x="276" y="1854"/>
                </a:lnTo>
                <a:lnTo>
                  <a:pt x="285" y="1807"/>
                </a:lnTo>
                <a:lnTo>
                  <a:pt x="301" y="1762"/>
                </a:lnTo>
                <a:lnTo>
                  <a:pt x="322" y="1720"/>
                </a:lnTo>
                <a:lnTo>
                  <a:pt x="327" y="1709"/>
                </a:lnTo>
                <a:lnTo>
                  <a:pt x="336" y="1698"/>
                </a:lnTo>
                <a:lnTo>
                  <a:pt x="349" y="1691"/>
                </a:lnTo>
                <a:lnTo>
                  <a:pt x="363" y="1688"/>
                </a:lnTo>
                <a:lnTo>
                  <a:pt x="376" y="1691"/>
                </a:lnTo>
                <a:lnTo>
                  <a:pt x="380" y="1693"/>
                </a:lnTo>
                <a:lnTo>
                  <a:pt x="389" y="1695"/>
                </a:lnTo>
                <a:lnTo>
                  <a:pt x="405" y="1699"/>
                </a:lnTo>
                <a:lnTo>
                  <a:pt x="426" y="1705"/>
                </a:lnTo>
                <a:lnTo>
                  <a:pt x="452" y="1712"/>
                </a:lnTo>
                <a:lnTo>
                  <a:pt x="485" y="1719"/>
                </a:lnTo>
                <a:lnTo>
                  <a:pt x="523" y="1726"/>
                </a:lnTo>
                <a:lnTo>
                  <a:pt x="567" y="1733"/>
                </a:lnTo>
                <a:lnTo>
                  <a:pt x="616" y="1738"/>
                </a:lnTo>
                <a:lnTo>
                  <a:pt x="670" y="1744"/>
                </a:lnTo>
                <a:lnTo>
                  <a:pt x="731" y="1749"/>
                </a:lnTo>
                <a:lnTo>
                  <a:pt x="795" y="1751"/>
                </a:lnTo>
                <a:lnTo>
                  <a:pt x="866" y="1752"/>
                </a:lnTo>
                <a:lnTo>
                  <a:pt x="941" y="1751"/>
                </a:lnTo>
                <a:lnTo>
                  <a:pt x="1022" y="1746"/>
                </a:lnTo>
                <a:lnTo>
                  <a:pt x="1107" y="1740"/>
                </a:lnTo>
                <a:lnTo>
                  <a:pt x="1198" y="1730"/>
                </a:lnTo>
                <a:lnTo>
                  <a:pt x="1292" y="1717"/>
                </a:lnTo>
                <a:lnTo>
                  <a:pt x="1392" y="1699"/>
                </a:lnTo>
                <a:lnTo>
                  <a:pt x="1401" y="1697"/>
                </a:lnTo>
                <a:lnTo>
                  <a:pt x="1414" y="1697"/>
                </a:lnTo>
                <a:lnTo>
                  <a:pt x="1426" y="1702"/>
                </a:lnTo>
                <a:lnTo>
                  <a:pt x="1436" y="1710"/>
                </a:lnTo>
                <a:lnTo>
                  <a:pt x="1443" y="1720"/>
                </a:lnTo>
                <a:lnTo>
                  <a:pt x="1460" y="1753"/>
                </a:lnTo>
                <a:lnTo>
                  <a:pt x="1473" y="1788"/>
                </a:lnTo>
                <a:lnTo>
                  <a:pt x="1482" y="1824"/>
                </a:lnTo>
                <a:lnTo>
                  <a:pt x="1494" y="1805"/>
                </a:lnTo>
                <a:lnTo>
                  <a:pt x="1506" y="1789"/>
                </a:lnTo>
                <a:lnTo>
                  <a:pt x="1516" y="1776"/>
                </a:lnTo>
                <a:lnTo>
                  <a:pt x="1524" y="1766"/>
                </a:lnTo>
                <a:lnTo>
                  <a:pt x="1530" y="1759"/>
                </a:lnTo>
                <a:lnTo>
                  <a:pt x="1532" y="1756"/>
                </a:lnTo>
                <a:lnTo>
                  <a:pt x="1541" y="1749"/>
                </a:lnTo>
                <a:lnTo>
                  <a:pt x="1550" y="1744"/>
                </a:lnTo>
                <a:lnTo>
                  <a:pt x="1561" y="1742"/>
                </a:lnTo>
                <a:lnTo>
                  <a:pt x="1594" y="1743"/>
                </a:lnTo>
                <a:lnTo>
                  <a:pt x="1623" y="1748"/>
                </a:lnTo>
                <a:lnTo>
                  <a:pt x="1608" y="1711"/>
                </a:lnTo>
                <a:lnTo>
                  <a:pt x="1592" y="1674"/>
                </a:lnTo>
                <a:lnTo>
                  <a:pt x="1576" y="1640"/>
                </a:lnTo>
                <a:lnTo>
                  <a:pt x="1560" y="1607"/>
                </a:lnTo>
                <a:lnTo>
                  <a:pt x="1544" y="1577"/>
                </a:lnTo>
                <a:lnTo>
                  <a:pt x="1528" y="1550"/>
                </a:lnTo>
                <a:lnTo>
                  <a:pt x="1515" y="1526"/>
                </a:lnTo>
                <a:lnTo>
                  <a:pt x="1503" y="1505"/>
                </a:lnTo>
                <a:lnTo>
                  <a:pt x="1493" y="1489"/>
                </a:lnTo>
                <a:lnTo>
                  <a:pt x="1485" y="1476"/>
                </a:lnTo>
                <a:lnTo>
                  <a:pt x="1474" y="1466"/>
                </a:lnTo>
                <a:lnTo>
                  <a:pt x="1468" y="1451"/>
                </a:lnTo>
                <a:lnTo>
                  <a:pt x="1468" y="1438"/>
                </a:lnTo>
                <a:lnTo>
                  <a:pt x="1472" y="1426"/>
                </a:lnTo>
                <a:lnTo>
                  <a:pt x="1480" y="1415"/>
                </a:lnTo>
                <a:lnTo>
                  <a:pt x="1505" y="1393"/>
                </a:lnTo>
                <a:lnTo>
                  <a:pt x="1528" y="1377"/>
                </a:lnTo>
                <a:lnTo>
                  <a:pt x="1492" y="1360"/>
                </a:lnTo>
                <a:lnTo>
                  <a:pt x="1457" y="1345"/>
                </a:lnTo>
                <a:lnTo>
                  <a:pt x="1423" y="1331"/>
                </a:lnTo>
                <a:lnTo>
                  <a:pt x="1390" y="1319"/>
                </a:lnTo>
                <a:lnTo>
                  <a:pt x="1358" y="1308"/>
                </a:lnTo>
                <a:lnTo>
                  <a:pt x="1328" y="1299"/>
                </a:lnTo>
                <a:lnTo>
                  <a:pt x="1302" y="1291"/>
                </a:lnTo>
                <a:lnTo>
                  <a:pt x="1280" y="1284"/>
                </a:lnTo>
                <a:lnTo>
                  <a:pt x="1260" y="1280"/>
                </a:lnTo>
                <a:lnTo>
                  <a:pt x="1245" y="1275"/>
                </a:lnTo>
                <a:lnTo>
                  <a:pt x="1236" y="1273"/>
                </a:lnTo>
                <a:lnTo>
                  <a:pt x="1233" y="1273"/>
                </a:lnTo>
                <a:lnTo>
                  <a:pt x="1223" y="1268"/>
                </a:lnTo>
                <a:lnTo>
                  <a:pt x="1215" y="1263"/>
                </a:lnTo>
                <a:lnTo>
                  <a:pt x="1208" y="1255"/>
                </a:lnTo>
                <a:lnTo>
                  <a:pt x="1202" y="1239"/>
                </a:lnTo>
                <a:lnTo>
                  <a:pt x="1203" y="1223"/>
                </a:lnTo>
                <a:lnTo>
                  <a:pt x="1207" y="1209"/>
                </a:lnTo>
                <a:lnTo>
                  <a:pt x="1210" y="1201"/>
                </a:lnTo>
                <a:lnTo>
                  <a:pt x="1226" y="1172"/>
                </a:lnTo>
                <a:lnTo>
                  <a:pt x="1243" y="1149"/>
                </a:lnTo>
                <a:lnTo>
                  <a:pt x="1200" y="1145"/>
                </a:lnTo>
                <a:lnTo>
                  <a:pt x="1158" y="1141"/>
                </a:lnTo>
                <a:lnTo>
                  <a:pt x="1117" y="1140"/>
                </a:lnTo>
                <a:lnTo>
                  <a:pt x="1078" y="1139"/>
                </a:lnTo>
                <a:lnTo>
                  <a:pt x="1042" y="1140"/>
                </a:lnTo>
                <a:lnTo>
                  <a:pt x="1010" y="1141"/>
                </a:lnTo>
                <a:lnTo>
                  <a:pt x="983" y="1143"/>
                </a:lnTo>
                <a:lnTo>
                  <a:pt x="960" y="1144"/>
                </a:lnTo>
                <a:lnTo>
                  <a:pt x="943" y="1145"/>
                </a:lnTo>
                <a:lnTo>
                  <a:pt x="934" y="1146"/>
                </a:lnTo>
                <a:lnTo>
                  <a:pt x="917" y="1151"/>
                </a:lnTo>
                <a:lnTo>
                  <a:pt x="906" y="1152"/>
                </a:lnTo>
                <a:lnTo>
                  <a:pt x="894" y="1149"/>
                </a:lnTo>
                <a:lnTo>
                  <a:pt x="883" y="1143"/>
                </a:lnTo>
                <a:lnTo>
                  <a:pt x="875" y="1135"/>
                </a:lnTo>
                <a:lnTo>
                  <a:pt x="869" y="1123"/>
                </a:lnTo>
                <a:lnTo>
                  <a:pt x="868" y="1111"/>
                </a:lnTo>
                <a:lnTo>
                  <a:pt x="869" y="1078"/>
                </a:lnTo>
                <a:lnTo>
                  <a:pt x="875" y="1050"/>
                </a:lnTo>
                <a:close/>
                <a:moveTo>
                  <a:pt x="2875" y="1034"/>
                </a:moveTo>
                <a:lnTo>
                  <a:pt x="2803" y="1038"/>
                </a:lnTo>
                <a:lnTo>
                  <a:pt x="2734" y="1049"/>
                </a:lnTo>
                <a:lnTo>
                  <a:pt x="2667" y="1064"/>
                </a:lnTo>
                <a:lnTo>
                  <a:pt x="2603" y="1084"/>
                </a:lnTo>
                <a:lnTo>
                  <a:pt x="2542" y="1109"/>
                </a:lnTo>
                <a:lnTo>
                  <a:pt x="2484" y="1140"/>
                </a:lnTo>
                <a:lnTo>
                  <a:pt x="2431" y="1176"/>
                </a:lnTo>
                <a:lnTo>
                  <a:pt x="2380" y="1215"/>
                </a:lnTo>
                <a:lnTo>
                  <a:pt x="2333" y="1259"/>
                </a:lnTo>
                <a:lnTo>
                  <a:pt x="2291" y="1306"/>
                </a:lnTo>
                <a:lnTo>
                  <a:pt x="2252" y="1358"/>
                </a:lnTo>
                <a:lnTo>
                  <a:pt x="2219" y="1412"/>
                </a:lnTo>
                <a:lnTo>
                  <a:pt x="2190" y="1471"/>
                </a:lnTo>
                <a:lnTo>
                  <a:pt x="2223" y="1430"/>
                </a:lnTo>
                <a:lnTo>
                  <a:pt x="2261" y="1386"/>
                </a:lnTo>
                <a:lnTo>
                  <a:pt x="2303" y="1342"/>
                </a:lnTo>
                <a:lnTo>
                  <a:pt x="2352" y="1297"/>
                </a:lnTo>
                <a:lnTo>
                  <a:pt x="2406" y="1252"/>
                </a:lnTo>
                <a:lnTo>
                  <a:pt x="2465" y="1210"/>
                </a:lnTo>
                <a:lnTo>
                  <a:pt x="2528" y="1169"/>
                </a:lnTo>
                <a:lnTo>
                  <a:pt x="2601" y="1130"/>
                </a:lnTo>
                <a:lnTo>
                  <a:pt x="2673" y="1098"/>
                </a:lnTo>
                <a:lnTo>
                  <a:pt x="2743" y="1072"/>
                </a:lnTo>
                <a:lnTo>
                  <a:pt x="2810" y="1051"/>
                </a:lnTo>
                <a:lnTo>
                  <a:pt x="2875" y="1034"/>
                </a:lnTo>
                <a:close/>
                <a:moveTo>
                  <a:pt x="1974" y="1009"/>
                </a:moveTo>
                <a:lnTo>
                  <a:pt x="1990" y="1010"/>
                </a:lnTo>
                <a:lnTo>
                  <a:pt x="2003" y="1017"/>
                </a:lnTo>
                <a:lnTo>
                  <a:pt x="2014" y="1028"/>
                </a:lnTo>
                <a:lnTo>
                  <a:pt x="2019" y="1043"/>
                </a:lnTo>
                <a:lnTo>
                  <a:pt x="2018" y="1059"/>
                </a:lnTo>
                <a:lnTo>
                  <a:pt x="2011" y="1073"/>
                </a:lnTo>
                <a:lnTo>
                  <a:pt x="2000" y="1083"/>
                </a:lnTo>
                <a:lnTo>
                  <a:pt x="1985" y="1089"/>
                </a:lnTo>
                <a:lnTo>
                  <a:pt x="1690" y="1129"/>
                </a:lnTo>
                <a:lnTo>
                  <a:pt x="1684" y="1130"/>
                </a:lnTo>
                <a:lnTo>
                  <a:pt x="1670" y="1127"/>
                </a:lnTo>
                <a:lnTo>
                  <a:pt x="1658" y="1120"/>
                </a:lnTo>
                <a:lnTo>
                  <a:pt x="1649" y="1109"/>
                </a:lnTo>
                <a:lnTo>
                  <a:pt x="1644" y="1094"/>
                </a:lnTo>
                <a:lnTo>
                  <a:pt x="1645" y="1078"/>
                </a:lnTo>
                <a:lnTo>
                  <a:pt x="1652" y="1065"/>
                </a:lnTo>
                <a:lnTo>
                  <a:pt x="1664" y="1054"/>
                </a:lnTo>
                <a:lnTo>
                  <a:pt x="1678" y="1050"/>
                </a:lnTo>
                <a:lnTo>
                  <a:pt x="1974" y="1009"/>
                </a:lnTo>
                <a:close/>
                <a:moveTo>
                  <a:pt x="2889" y="954"/>
                </a:moveTo>
                <a:lnTo>
                  <a:pt x="2965" y="957"/>
                </a:lnTo>
                <a:lnTo>
                  <a:pt x="3039" y="968"/>
                </a:lnTo>
                <a:lnTo>
                  <a:pt x="3111" y="985"/>
                </a:lnTo>
                <a:lnTo>
                  <a:pt x="3181" y="1009"/>
                </a:lnTo>
                <a:lnTo>
                  <a:pt x="3248" y="1037"/>
                </a:lnTo>
                <a:lnTo>
                  <a:pt x="3311" y="1073"/>
                </a:lnTo>
                <a:lnTo>
                  <a:pt x="3372" y="1114"/>
                </a:lnTo>
                <a:lnTo>
                  <a:pt x="3428" y="1160"/>
                </a:lnTo>
                <a:lnTo>
                  <a:pt x="3481" y="1210"/>
                </a:lnTo>
                <a:lnTo>
                  <a:pt x="3530" y="1265"/>
                </a:lnTo>
                <a:lnTo>
                  <a:pt x="3573" y="1324"/>
                </a:lnTo>
                <a:lnTo>
                  <a:pt x="3613" y="1387"/>
                </a:lnTo>
                <a:lnTo>
                  <a:pt x="3645" y="1454"/>
                </a:lnTo>
                <a:lnTo>
                  <a:pt x="3674" y="1523"/>
                </a:lnTo>
                <a:lnTo>
                  <a:pt x="3697" y="1595"/>
                </a:lnTo>
                <a:lnTo>
                  <a:pt x="3713" y="1671"/>
                </a:lnTo>
                <a:lnTo>
                  <a:pt x="3723" y="1749"/>
                </a:lnTo>
                <a:lnTo>
                  <a:pt x="3726" y="1829"/>
                </a:lnTo>
                <a:lnTo>
                  <a:pt x="3726" y="1831"/>
                </a:lnTo>
                <a:lnTo>
                  <a:pt x="3730" y="1853"/>
                </a:lnTo>
                <a:lnTo>
                  <a:pt x="3731" y="1874"/>
                </a:lnTo>
                <a:lnTo>
                  <a:pt x="3730" y="1898"/>
                </a:lnTo>
                <a:lnTo>
                  <a:pt x="3726" y="1921"/>
                </a:lnTo>
                <a:lnTo>
                  <a:pt x="3725" y="1982"/>
                </a:lnTo>
                <a:lnTo>
                  <a:pt x="3723" y="2044"/>
                </a:lnTo>
                <a:lnTo>
                  <a:pt x="3720" y="2107"/>
                </a:lnTo>
                <a:lnTo>
                  <a:pt x="3716" y="2168"/>
                </a:lnTo>
                <a:lnTo>
                  <a:pt x="3711" y="2231"/>
                </a:lnTo>
                <a:lnTo>
                  <a:pt x="3705" y="2292"/>
                </a:lnTo>
                <a:lnTo>
                  <a:pt x="3697" y="2351"/>
                </a:lnTo>
                <a:lnTo>
                  <a:pt x="3688" y="2409"/>
                </a:lnTo>
                <a:lnTo>
                  <a:pt x="3676" y="2463"/>
                </a:lnTo>
                <a:lnTo>
                  <a:pt x="3663" y="2515"/>
                </a:lnTo>
                <a:lnTo>
                  <a:pt x="3647" y="2562"/>
                </a:lnTo>
                <a:lnTo>
                  <a:pt x="3628" y="2604"/>
                </a:lnTo>
                <a:lnTo>
                  <a:pt x="3608" y="2642"/>
                </a:lnTo>
                <a:lnTo>
                  <a:pt x="3585" y="2673"/>
                </a:lnTo>
                <a:lnTo>
                  <a:pt x="3576" y="2681"/>
                </a:lnTo>
                <a:lnTo>
                  <a:pt x="3566" y="2685"/>
                </a:lnTo>
                <a:lnTo>
                  <a:pt x="3555" y="2686"/>
                </a:lnTo>
                <a:lnTo>
                  <a:pt x="3555" y="2686"/>
                </a:lnTo>
                <a:lnTo>
                  <a:pt x="3282" y="2681"/>
                </a:lnTo>
                <a:lnTo>
                  <a:pt x="3234" y="2714"/>
                </a:lnTo>
                <a:lnTo>
                  <a:pt x="3183" y="2744"/>
                </a:lnTo>
                <a:lnTo>
                  <a:pt x="3128" y="2769"/>
                </a:lnTo>
                <a:lnTo>
                  <a:pt x="3073" y="2788"/>
                </a:lnTo>
                <a:lnTo>
                  <a:pt x="3014" y="2803"/>
                </a:lnTo>
                <a:lnTo>
                  <a:pt x="2953" y="2812"/>
                </a:lnTo>
                <a:lnTo>
                  <a:pt x="2891" y="2815"/>
                </a:lnTo>
                <a:lnTo>
                  <a:pt x="2868" y="2815"/>
                </a:lnTo>
                <a:lnTo>
                  <a:pt x="2801" y="2811"/>
                </a:lnTo>
                <a:lnTo>
                  <a:pt x="2736" y="2801"/>
                </a:lnTo>
                <a:lnTo>
                  <a:pt x="2674" y="2785"/>
                </a:lnTo>
                <a:lnTo>
                  <a:pt x="2614" y="2762"/>
                </a:lnTo>
                <a:lnTo>
                  <a:pt x="2557" y="2733"/>
                </a:lnTo>
                <a:lnTo>
                  <a:pt x="2503" y="2699"/>
                </a:lnTo>
                <a:lnTo>
                  <a:pt x="2453" y="2661"/>
                </a:lnTo>
                <a:lnTo>
                  <a:pt x="2452" y="2661"/>
                </a:lnTo>
                <a:lnTo>
                  <a:pt x="2452" y="2661"/>
                </a:lnTo>
                <a:lnTo>
                  <a:pt x="2200" y="2654"/>
                </a:lnTo>
                <a:lnTo>
                  <a:pt x="2189" y="2653"/>
                </a:lnTo>
                <a:lnTo>
                  <a:pt x="2178" y="2648"/>
                </a:lnTo>
                <a:lnTo>
                  <a:pt x="2169" y="2640"/>
                </a:lnTo>
                <a:lnTo>
                  <a:pt x="2150" y="2612"/>
                </a:lnTo>
                <a:lnTo>
                  <a:pt x="2132" y="2578"/>
                </a:lnTo>
                <a:lnTo>
                  <a:pt x="2116" y="2538"/>
                </a:lnTo>
                <a:lnTo>
                  <a:pt x="2101" y="2492"/>
                </a:lnTo>
                <a:lnTo>
                  <a:pt x="2089" y="2442"/>
                </a:lnTo>
                <a:lnTo>
                  <a:pt x="2078" y="2385"/>
                </a:lnTo>
                <a:lnTo>
                  <a:pt x="2069" y="2321"/>
                </a:lnTo>
                <a:lnTo>
                  <a:pt x="2061" y="2251"/>
                </a:lnTo>
                <a:lnTo>
                  <a:pt x="2057" y="2175"/>
                </a:lnTo>
                <a:lnTo>
                  <a:pt x="2052" y="2092"/>
                </a:lnTo>
                <a:lnTo>
                  <a:pt x="2050" y="2003"/>
                </a:lnTo>
                <a:lnTo>
                  <a:pt x="2051" y="1999"/>
                </a:lnTo>
                <a:lnTo>
                  <a:pt x="2051" y="1996"/>
                </a:lnTo>
                <a:lnTo>
                  <a:pt x="2052" y="1992"/>
                </a:lnTo>
                <a:lnTo>
                  <a:pt x="2038" y="1966"/>
                </a:lnTo>
                <a:lnTo>
                  <a:pt x="2027" y="1937"/>
                </a:lnTo>
                <a:lnTo>
                  <a:pt x="2020" y="1906"/>
                </a:lnTo>
                <a:lnTo>
                  <a:pt x="2018" y="1874"/>
                </a:lnTo>
                <a:lnTo>
                  <a:pt x="2019" y="1842"/>
                </a:lnTo>
                <a:lnTo>
                  <a:pt x="2024" y="1813"/>
                </a:lnTo>
                <a:lnTo>
                  <a:pt x="2033" y="1785"/>
                </a:lnTo>
                <a:lnTo>
                  <a:pt x="2048" y="1760"/>
                </a:lnTo>
                <a:lnTo>
                  <a:pt x="2052" y="1683"/>
                </a:lnTo>
                <a:lnTo>
                  <a:pt x="2064" y="1610"/>
                </a:lnTo>
                <a:lnTo>
                  <a:pt x="2081" y="1539"/>
                </a:lnTo>
                <a:lnTo>
                  <a:pt x="2103" y="1472"/>
                </a:lnTo>
                <a:lnTo>
                  <a:pt x="2131" y="1408"/>
                </a:lnTo>
                <a:lnTo>
                  <a:pt x="2165" y="1346"/>
                </a:lnTo>
                <a:lnTo>
                  <a:pt x="2202" y="1288"/>
                </a:lnTo>
                <a:lnTo>
                  <a:pt x="2245" y="1234"/>
                </a:lnTo>
                <a:lnTo>
                  <a:pt x="2293" y="1184"/>
                </a:lnTo>
                <a:lnTo>
                  <a:pt x="2345" y="1138"/>
                </a:lnTo>
                <a:lnTo>
                  <a:pt x="2402" y="1097"/>
                </a:lnTo>
                <a:lnTo>
                  <a:pt x="2461" y="1060"/>
                </a:lnTo>
                <a:lnTo>
                  <a:pt x="2525" y="1028"/>
                </a:lnTo>
                <a:lnTo>
                  <a:pt x="2592" y="1002"/>
                </a:lnTo>
                <a:lnTo>
                  <a:pt x="2663" y="981"/>
                </a:lnTo>
                <a:lnTo>
                  <a:pt x="2735" y="966"/>
                </a:lnTo>
                <a:lnTo>
                  <a:pt x="2810" y="956"/>
                </a:lnTo>
                <a:lnTo>
                  <a:pt x="2889" y="954"/>
                </a:lnTo>
                <a:close/>
                <a:moveTo>
                  <a:pt x="969" y="942"/>
                </a:moveTo>
                <a:lnTo>
                  <a:pt x="983" y="947"/>
                </a:lnTo>
                <a:lnTo>
                  <a:pt x="994" y="956"/>
                </a:lnTo>
                <a:lnTo>
                  <a:pt x="1001" y="970"/>
                </a:lnTo>
                <a:lnTo>
                  <a:pt x="1003" y="984"/>
                </a:lnTo>
                <a:lnTo>
                  <a:pt x="1000" y="997"/>
                </a:lnTo>
                <a:lnTo>
                  <a:pt x="993" y="1010"/>
                </a:lnTo>
                <a:lnTo>
                  <a:pt x="981" y="1019"/>
                </a:lnTo>
                <a:lnTo>
                  <a:pt x="980" y="1020"/>
                </a:lnTo>
                <a:lnTo>
                  <a:pt x="974" y="1025"/>
                </a:lnTo>
                <a:lnTo>
                  <a:pt x="967" y="1033"/>
                </a:lnTo>
                <a:lnTo>
                  <a:pt x="960" y="1045"/>
                </a:lnTo>
                <a:lnTo>
                  <a:pt x="953" y="1064"/>
                </a:lnTo>
                <a:lnTo>
                  <a:pt x="982" y="1061"/>
                </a:lnTo>
                <a:lnTo>
                  <a:pt x="1017" y="1060"/>
                </a:lnTo>
                <a:lnTo>
                  <a:pt x="1057" y="1059"/>
                </a:lnTo>
                <a:lnTo>
                  <a:pt x="1102" y="1059"/>
                </a:lnTo>
                <a:lnTo>
                  <a:pt x="1152" y="1061"/>
                </a:lnTo>
                <a:lnTo>
                  <a:pt x="1203" y="1065"/>
                </a:lnTo>
                <a:lnTo>
                  <a:pt x="1257" y="1070"/>
                </a:lnTo>
                <a:lnTo>
                  <a:pt x="1310" y="1078"/>
                </a:lnTo>
                <a:lnTo>
                  <a:pt x="1363" y="1090"/>
                </a:lnTo>
                <a:lnTo>
                  <a:pt x="1376" y="1096"/>
                </a:lnTo>
                <a:lnTo>
                  <a:pt x="1385" y="1106"/>
                </a:lnTo>
                <a:lnTo>
                  <a:pt x="1391" y="1120"/>
                </a:lnTo>
                <a:lnTo>
                  <a:pt x="1392" y="1135"/>
                </a:lnTo>
                <a:lnTo>
                  <a:pt x="1388" y="1148"/>
                </a:lnTo>
                <a:lnTo>
                  <a:pt x="1380" y="1160"/>
                </a:lnTo>
                <a:lnTo>
                  <a:pt x="1367" y="1167"/>
                </a:lnTo>
                <a:lnTo>
                  <a:pt x="1352" y="1169"/>
                </a:lnTo>
                <a:lnTo>
                  <a:pt x="1349" y="1170"/>
                </a:lnTo>
                <a:lnTo>
                  <a:pt x="1341" y="1172"/>
                </a:lnTo>
                <a:lnTo>
                  <a:pt x="1330" y="1178"/>
                </a:lnTo>
                <a:lnTo>
                  <a:pt x="1316" y="1189"/>
                </a:lnTo>
                <a:lnTo>
                  <a:pt x="1300" y="1207"/>
                </a:lnTo>
                <a:lnTo>
                  <a:pt x="1328" y="1215"/>
                </a:lnTo>
                <a:lnTo>
                  <a:pt x="1363" y="1225"/>
                </a:lnTo>
                <a:lnTo>
                  <a:pt x="1401" y="1237"/>
                </a:lnTo>
                <a:lnTo>
                  <a:pt x="1442" y="1252"/>
                </a:lnTo>
                <a:lnTo>
                  <a:pt x="1485" y="1269"/>
                </a:lnTo>
                <a:lnTo>
                  <a:pt x="1530" y="1289"/>
                </a:lnTo>
                <a:lnTo>
                  <a:pt x="1574" y="1310"/>
                </a:lnTo>
                <a:lnTo>
                  <a:pt x="1617" y="1334"/>
                </a:lnTo>
                <a:lnTo>
                  <a:pt x="1659" y="1360"/>
                </a:lnTo>
                <a:lnTo>
                  <a:pt x="1670" y="1369"/>
                </a:lnTo>
                <a:lnTo>
                  <a:pt x="1676" y="1383"/>
                </a:lnTo>
                <a:lnTo>
                  <a:pt x="1677" y="1396"/>
                </a:lnTo>
                <a:lnTo>
                  <a:pt x="1674" y="1411"/>
                </a:lnTo>
                <a:lnTo>
                  <a:pt x="1665" y="1423"/>
                </a:lnTo>
                <a:lnTo>
                  <a:pt x="1653" y="1430"/>
                </a:lnTo>
                <a:lnTo>
                  <a:pt x="1639" y="1433"/>
                </a:lnTo>
                <a:lnTo>
                  <a:pt x="1625" y="1431"/>
                </a:lnTo>
                <a:lnTo>
                  <a:pt x="1623" y="1431"/>
                </a:lnTo>
                <a:lnTo>
                  <a:pt x="1617" y="1431"/>
                </a:lnTo>
                <a:lnTo>
                  <a:pt x="1607" y="1431"/>
                </a:lnTo>
                <a:lnTo>
                  <a:pt x="1595" y="1434"/>
                </a:lnTo>
                <a:lnTo>
                  <a:pt x="1580" y="1440"/>
                </a:lnTo>
                <a:lnTo>
                  <a:pt x="1563" y="1450"/>
                </a:lnTo>
                <a:lnTo>
                  <a:pt x="1576" y="1471"/>
                </a:lnTo>
                <a:lnTo>
                  <a:pt x="1591" y="1497"/>
                </a:lnTo>
                <a:lnTo>
                  <a:pt x="1609" y="1529"/>
                </a:lnTo>
                <a:lnTo>
                  <a:pt x="1627" y="1563"/>
                </a:lnTo>
                <a:lnTo>
                  <a:pt x="1647" y="1602"/>
                </a:lnTo>
                <a:lnTo>
                  <a:pt x="1666" y="1643"/>
                </a:lnTo>
                <a:lnTo>
                  <a:pt x="1684" y="1687"/>
                </a:lnTo>
                <a:lnTo>
                  <a:pt x="1702" y="1733"/>
                </a:lnTo>
                <a:lnTo>
                  <a:pt x="1717" y="1780"/>
                </a:lnTo>
                <a:lnTo>
                  <a:pt x="1730" y="1826"/>
                </a:lnTo>
                <a:lnTo>
                  <a:pt x="1731" y="1841"/>
                </a:lnTo>
                <a:lnTo>
                  <a:pt x="1726" y="1855"/>
                </a:lnTo>
                <a:lnTo>
                  <a:pt x="1717" y="1865"/>
                </a:lnTo>
                <a:lnTo>
                  <a:pt x="1705" y="1873"/>
                </a:lnTo>
                <a:lnTo>
                  <a:pt x="1691" y="1876"/>
                </a:lnTo>
                <a:lnTo>
                  <a:pt x="1677" y="1873"/>
                </a:lnTo>
                <a:lnTo>
                  <a:pt x="1665" y="1865"/>
                </a:lnTo>
                <a:lnTo>
                  <a:pt x="1656" y="1854"/>
                </a:lnTo>
                <a:lnTo>
                  <a:pt x="1655" y="1853"/>
                </a:lnTo>
                <a:lnTo>
                  <a:pt x="1651" y="1848"/>
                </a:lnTo>
                <a:lnTo>
                  <a:pt x="1644" y="1842"/>
                </a:lnTo>
                <a:lnTo>
                  <a:pt x="1634" y="1837"/>
                </a:lnTo>
                <a:lnTo>
                  <a:pt x="1620" y="1831"/>
                </a:lnTo>
                <a:lnTo>
                  <a:pt x="1602" y="1825"/>
                </a:lnTo>
                <a:lnTo>
                  <a:pt x="1581" y="1823"/>
                </a:lnTo>
                <a:lnTo>
                  <a:pt x="1569" y="1838"/>
                </a:lnTo>
                <a:lnTo>
                  <a:pt x="1556" y="1858"/>
                </a:lnTo>
                <a:lnTo>
                  <a:pt x="1541" y="1881"/>
                </a:lnTo>
                <a:lnTo>
                  <a:pt x="1526" y="1908"/>
                </a:lnTo>
                <a:lnTo>
                  <a:pt x="1513" y="1937"/>
                </a:lnTo>
                <a:lnTo>
                  <a:pt x="1501" y="1967"/>
                </a:lnTo>
                <a:lnTo>
                  <a:pt x="1509" y="1967"/>
                </a:lnTo>
                <a:lnTo>
                  <a:pt x="1517" y="1966"/>
                </a:lnTo>
                <a:lnTo>
                  <a:pt x="1553" y="1969"/>
                </a:lnTo>
                <a:lnTo>
                  <a:pt x="1588" y="1979"/>
                </a:lnTo>
                <a:lnTo>
                  <a:pt x="1619" y="1995"/>
                </a:lnTo>
                <a:lnTo>
                  <a:pt x="1649" y="2014"/>
                </a:lnTo>
                <a:lnTo>
                  <a:pt x="1673" y="2039"/>
                </a:lnTo>
                <a:lnTo>
                  <a:pt x="1693" y="2068"/>
                </a:lnTo>
                <a:lnTo>
                  <a:pt x="1708" y="2100"/>
                </a:lnTo>
                <a:lnTo>
                  <a:pt x="1718" y="2135"/>
                </a:lnTo>
                <a:lnTo>
                  <a:pt x="1722" y="2172"/>
                </a:lnTo>
                <a:lnTo>
                  <a:pt x="1718" y="2208"/>
                </a:lnTo>
                <a:lnTo>
                  <a:pt x="1708" y="2244"/>
                </a:lnTo>
                <a:lnTo>
                  <a:pt x="1693" y="2276"/>
                </a:lnTo>
                <a:lnTo>
                  <a:pt x="1673" y="2304"/>
                </a:lnTo>
                <a:lnTo>
                  <a:pt x="1649" y="2330"/>
                </a:lnTo>
                <a:lnTo>
                  <a:pt x="1619" y="2350"/>
                </a:lnTo>
                <a:lnTo>
                  <a:pt x="1588" y="2365"/>
                </a:lnTo>
                <a:lnTo>
                  <a:pt x="1553" y="2374"/>
                </a:lnTo>
                <a:lnTo>
                  <a:pt x="1517" y="2378"/>
                </a:lnTo>
                <a:lnTo>
                  <a:pt x="1497" y="2377"/>
                </a:lnTo>
                <a:lnTo>
                  <a:pt x="1478" y="2374"/>
                </a:lnTo>
                <a:lnTo>
                  <a:pt x="1463" y="2433"/>
                </a:lnTo>
                <a:lnTo>
                  <a:pt x="1441" y="2489"/>
                </a:lnTo>
                <a:lnTo>
                  <a:pt x="1414" y="2541"/>
                </a:lnTo>
                <a:lnTo>
                  <a:pt x="1382" y="2590"/>
                </a:lnTo>
                <a:lnTo>
                  <a:pt x="1344" y="2636"/>
                </a:lnTo>
                <a:lnTo>
                  <a:pt x="1303" y="2677"/>
                </a:lnTo>
                <a:lnTo>
                  <a:pt x="1258" y="2715"/>
                </a:lnTo>
                <a:lnTo>
                  <a:pt x="1209" y="2747"/>
                </a:lnTo>
                <a:lnTo>
                  <a:pt x="1157" y="2775"/>
                </a:lnTo>
                <a:lnTo>
                  <a:pt x="1101" y="2797"/>
                </a:lnTo>
                <a:lnTo>
                  <a:pt x="1043" y="2813"/>
                </a:lnTo>
                <a:lnTo>
                  <a:pt x="983" y="2823"/>
                </a:lnTo>
                <a:lnTo>
                  <a:pt x="922" y="2826"/>
                </a:lnTo>
                <a:lnTo>
                  <a:pt x="844" y="2826"/>
                </a:lnTo>
                <a:lnTo>
                  <a:pt x="782" y="2823"/>
                </a:lnTo>
                <a:lnTo>
                  <a:pt x="722" y="2813"/>
                </a:lnTo>
                <a:lnTo>
                  <a:pt x="664" y="2797"/>
                </a:lnTo>
                <a:lnTo>
                  <a:pt x="608" y="2775"/>
                </a:lnTo>
                <a:lnTo>
                  <a:pt x="556" y="2747"/>
                </a:lnTo>
                <a:lnTo>
                  <a:pt x="507" y="2715"/>
                </a:lnTo>
                <a:lnTo>
                  <a:pt x="461" y="2677"/>
                </a:lnTo>
                <a:lnTo>
                  <a:pt x="420" y="2636"/>
                </a:lnTo>
                <a:lnTo>
                  <a:pt x="383" y="2590"/>
                </a:lnTo>
                <a:lnTo>
                  <a:pt x="351" y="2541"/>
                </a:lnTo>
                <a:lnTo>
                  <a:pt x="324" y="2489"/>
                </a:lnTo>
                <a:lnTo>
                  <a:pt x="302" y="2433"/>
                </a:lnTo>
                <a:lnTo>
                  <a:pt x="286" y="2374"/>
                </a:lnTo>
                <a:lnTo>
                  <a:pt x="268" y="2377"/>
                </a:lnTo>
                <a:lnTo>
                  <a:pt x="249" y="2378"/>
                </a:lnTo>
                <a:lnTo>
                  <a:pt x="211" y="2374"/>
                </a:lnTo>
                <a:lnTo>
                  <a:pt x="177" y="2365"/>
                </a:lnTo>
                <a:lnTo>
                  <a:pt x="145" y="2350"/>
                </a:lnTo>
                <a:lnTo>
                  <a:pt x="117" y="2330"/>
                </a:lnTo>
                <a:lnTo>
                  <a:pt x="92" y="2304"/>
                </a:lnTo>
                <a:lnTo>
                  <a:pt x="72" y="2276"/>
                </a:lnTo>
                <a:lnTo>
                  <a:pt x="57" y="2244"/>
                </a:lnTo>
                <a:lnTo>
                  <a:pt x="47" y="2208"/>
                </a:lnTo>
                <a:lnTo>
                  <a:pt x="43" y="2172"/>
                </a:lnTo>
                <a:lnTo>
                  <a:pt x="47" y="2139"/>
                </a:lnTo>
                <a:lnTo>
                  <a:pt x="55" y="2108"/>
                </a:lnTo>
                <a:lnTo>
                  <a:pt x="66" y="2078"/>
                </a:lnTo>
                <a:lnTo>
                  <a:pt x="83" y="2052"/>
                </a:lnTo>
                <a:lnTo>
                  <a:pt x="103" y="2028"/>
                </a:lnTo>
                <a:lnTo>
                  <a:pt x="97" y="2011"/>
                </a:lnTo>
                <a:lnTo>
                  <a:pt x="89" y="1990"/>
                </a:lnTo>
                <a:lnTo>
                  <a:pt x="80" y="1964"/>
                </a:lnTo>
                <a:lnTo>
                  <a:pt x="69" y="1933"/>
                </a:lnTo>
                <a:lnTo>
                  <a:pt x="59" y="1900"/>
                </a:lnTo>
                <a:lnTo>
                  <a:pt x="49" y="1864"/>
                </a:lnTo>
                <a:lnTo>
                  <a:pt x="38" y="1825"/>
                </a:lnTo>
                <a:lnTo>
                  <a:pt x="27" y="1785"/>
                </a:lnTo>
                <a:lnTo>
                  <a:pt x="19" y="1745"/>
                </a:lnTo>
                <a:lnTo>
                  <a:pt x="11" y="1704"/>
                </a:lnTo>
                <a:lnTo>
                  <a:pt x="6" y="1663"/>
                </a:lnTo>
                <a:lnTo>
                  <a:pt x="1" y="1623"/>
                </a:lnTo>
                <a:lnTo>
                  <a:pt x="0" y="1585"/>
                </a:lnTo>
                <a:lnTo>
                  <a:pt x="2" y="1570"/>
                </a:lnTo>
                <a:lnTo>
                  <a:pt x="10" y="1559"/>
                </a:lnTo>
                <a:lnTo>
                  <a:pt x="20" y="1550"/>
                </a:lnTo>
                <a:lnTo>
                  <a:pt x="34" y="1545"/>
                </a:lnTo>
                <a:lnTo>
                  <a:pt x="49" y="1546"/>
                </a:lnTo>
                <a:lnTo>
                  <a:pt x="61" y="1551"/>
                </a:lnTo>
                <a:lnTo>
                  <a:pt x="72" y="1561"/>
                </a:lnTo>
                <a:lnTo>
                  <a:pt x="78" y="1574"/>
                </a:lnTo>
                <a:lnTo>
                  <a:pt x="80" y="1577"/>
                </a:lnTo>
                <a:lnTo>
                  <a:pt x="85" y="1584"/>
                </a:lnTo>
                <a:lnTo>
                  <a:pt x="94" y="1593"/>
                </a:lnTo>
                <a:lnTo>
                  <a:pt x="111" y="1603"/>
                </a:lnTo>
                <a:lnTo>
                  <a:pt x="110" y="1570"/>
                </a:lnTo>
                <a:lnTo>
                  <a:pt x="110" y="1533"/>
                </a:lnTo>
                <a:lnTo>
                  <a:pt x="113" y="1490"/>
                </a:lnTo>
                <a:lnTo>
                  <a:pt x="115" y="1444"/>
                </a:lnTo>
                <a:lnTo>
                  <a:pt x="120" y="1396"/>
                </a:lnTo>
                <a:lnTo>
                  <a:pt x="127" y="1347"/>
                </a:lnTo>
                <a:lnTo>
                  <a:pt x="138" y="1298"/>
                </a:lnTo>
                <a:lnTo>
                  <a:pt x="151" y="1250"/>
                </a:lnTo>
                <a:lnTo>
                  <a:pt x="158" y="1236"/>
                </a:lnTo>
                <a:lnTo>
                  <a:pt x="168" y="1227"/>
                </a:lnTo>
                <a:lnTo>
                  <a:pt x="182" y="1223"/>
                </a:lnTo>
                <a:lnTo>
                  <a:pt x="195" y="1223"/>
                </a:lnTo>
                <a:lnTo>
                  <a:pt x="209" y="1227"/>
                </a:lnTo>
                <a:lnTo>
                  <a:pt x="220" y="1236"/>
                </a:lnTo>
                <a:lnTo>
                  <a:pt x="227" y="1249"/>
                </a:lnTo>
                <a:lnTo>
                  <a:pt x="228" y="1264"/>
                </a:lnTo>
                <a:lnTo>
                  <a:pt x="230" y="1266"/>
                </a:lnTo>
                <a:lnTo>
                  <a:pt x="232" y="1272"/>
                </a:lnTo>
                <a:lnTo>
                  <a:pt x="236" y="1281"/>
                </a:lnTo>
                <a:lnTo>
                  <a:pt x="244" y="1293"/>
                </a:lnTo>
                <a:lnTo>
                  <a:pt x="258" y="1307"/>
                </a:lnTo>
                <a:lnTo>
                  <a:pt x="277" y="1322"/>
                </a:lnTo>
                <a:lnTo>
                  <a:pt x="290" y="1299"/>
                </a:lnTo>
                <a:lnTo>
                  <a:pt x="305" y="1272"/>
                </a:lnTo>
                <a:lnTo>
                  <a:pt x="322" y="1241"/>
                </a:lnTo>
                <a:lnTo>
                  <a:pt x="342" y="1208"/>
                </a:lnTo>
                <a:lnTo>
                  <a:pt x="365" y="1172"/>
                </a:lnTo>
                <a:lnTo>
                  <a:pt x="390" y="1135"/>
                </a:lnTo>
                <a:lnTo>
                  <a:pt x="417" y="1098"/>
                </a:lnTo>
                <a:lnTo>
                  <a:pt x="445" y="1060"/>
                </a:lnTo>
                <a:lnTo>
                  <a:pt x="476" y="1025"/>
                </a:lnTo>
                <a:lnTo>
                  <a:pt x="509" y="990"/>
                </a:lnTo>
                <a:lnTo>
                  <a:pt x="520" y="982"/>
                </a:lnTo>
                <a:lnTo>
                  <a:pt x="535" y="979"/>
                </a:lnTo>
                <a:lnTo>
                  <a:pt x="549" y="981"/>
                </a:lnTo>
                <a:lnTo>
                  <a:pt x="561" y="988"/>
                </a:lnTo>
                <a:lnTo>
                  <a:pt x="572" y="1000"/>
                </a:lnTo>
                <a:lnTo>
                  <a:pt x="576" y="1012"/>
                </a:lnTo>
                <a:lnTo>
                  <a:pt x="576" y="1027"/>
                </a:lnTo>
                <a:lnTo>
                  <a:pt x="570" y="1041"/>
                </a:lnTo>
                <a:lnTo>
                  <a:pt x="569" y="1043"/>
                </a:lnTo>
                <a:lnTo>
                  <a:pt x="568" y="1048"/>
                </a:lnTo>
                <a:lnTo>
                  <a:pt x="567" y="1057"/>
                </a:lnTo>
                <a:lnTo>
                  <a:pt x="567" y="1069"/>
                </a:lnTo>
                <a:lnTo>
                  <a:pt x="569" y="1085"/>
                </a:lnTo>
                <a:lnTo>
                  <a:pt x="575" y="1105"/>
                </a:lnTo>
                <a:lnTo>
                  <a:pt x="594" y="1093"/>
                </a:lnTo>
                <a:lnTo>
                  <a:pt x="617" y="1080"/>
                </a:lnTo>
                <a:lnTo>
                  <a:pt x="644" y="1065"/>
                </a:lnTo>
                <a:lnTo>
                  <a:pt x="676" y="1049"/>
                </a:lnTo>
                <a:lnTo>
                  <a:pt x="710" y="1032"/>
                </a:lnTo>
                <a:lnTo>
                  <a:pt x="747" y="1014"/>
                </a:lnTo>
                <a:lnTo>
                  <a:pt x="786" y="997"/>
                </a:lnTo>
                <a:lnTo>
                  <a:pt x="827" y="981"/>
                </a:lnTo>
                <a:lnTo>
                  <a:pt x="869" y="966"/>
                </a:lnTo>
                <a:lnTo>
                  <a:pt x="913" y="954"/>
                </a:lnTo>
                <a:lnTo>
                  <a:pt x="956" y="944"/>
                </a:lnTo>
                <a:lnTo>
                  <a:pt x="969" y="942"/>
                </a:lnTo>
                <a:close/>
                <a:moveTo>
                  <a:pt x="1828" y="80"/>
                </a:moveTo>
                <a:lnTo>
                  <a:pt x="1783" y="84"/>
                </a:lnTo>
                <a:lnTo>
                  <a:pt x="1739" y="94"/>
                </a:lnTo>
                <a:lnTo>
                  <a:pt x="1697" y="110"/>
                </a:lnTo>
                <a:lnTo>
                  <a:pt x="1658" y="132"/>
                </a:lnTo>
                <a:lnTo>
                  <a:pt x="1624" y="159"/>
                </a:lnTo>
                <a:lnTo>
                  <a:pt x="1593" y="190"/>
                </a:lnTo>
                <a:lnTo>
                  <a:pt x="1567" y="225"/>
                </a:lnTo>
                <a:lnTo>
                  <a:pt x="1545" y="264"/>
                </a:lnTo>
                <a:lnTo>
                  <a:pt x="1530" y="307"/>
                </a:lnTo>
                <a:lnTo>
                  <a:pt x="1519" y="351"/>
                </a:lnTo>
                <a:lnTo>
                  <a:pt x="1516" y="397"/>
                </a:lnTo>
                <a:lnTo>
                  <a:pt x="1519" y="437"/>
                </a:lnTo>
                <a:lnTo>
                  <a:pt x="1526" y="477"/>
                </a:lnTo>
                <a:lnTo>
                  <a:pt x="1539" y="515"/>
                </a:lnTo>
                <a:lnTo>
                  <a:pt x="1556" y="551"/>
                </a:lnTo>
                <a:lnTo>
                  <a:pt x="1557" y="555"/>
                </a:lnTo>
                <a:lnTo>
                  <a:pt x="1561" y="563"/>
                </a:lnTo>
                <a:lnTo>
                  <a:pt x="1567" y="574"/>
                </a:lnTo>
                <a:lnTo>
                  <a:pt x="1575" y="589"/>
                </a:lnTo>
                <a:lnTo>
                  <a:pt x="1584" y="605"/>
                </a:lnTo>
                <a:lnTo>
                  <a:pt x="1594" y="621"/>
                </a:lnTo>
                <a:lnTo>
                  <a:pt x="1606" y="637"/>
                </a:lnTo>
                <a:lnTo>
                  <a:pt x="1617" y="653"/>
                </a:lnTo>
                <a:lnTo>
                  <a:pt x="1640" y="680"/>
                </a:lnTo>
                <a:lnTo>
                  <a:pt x="1657" y="706"/>
                </a:lnTo>
                <a:lnTo>
                  <a:pt x="1670" y="727"/>
                </a:lnTo>
                <a:lnTo>
                  <a:pt x="1680" y="748"/>
                </a:lnTo>
                <a:lnTo>
                  <a:pt x="1685" y="767"/>
                </a:lnTo>
                <a:lnTo>
                  <a:pt x="1688" y="785"/>
                </a:lnTo>
                <a:lnTo>
                  <a:pt x="1688" y="877"/>
                </a:lnTo>
                <a:lnTo>
                  <a:pt x="1690" y="890"/>
                </a:lnTo>
                <a:lnTo>
                  <a:pt x="1697" y="899"/>
                </a:lnTo>
                <a:lnTo>
                  <a:pt x="1706" y="906"/>
                </a:lnTo>
                <a:lnTo>
                  <a:pt x="1718" y="908"/>
                </a:lnTo>
                <a:lnTo>
                  <a:pt x="1939" y="908"/>
                </a:lnTo>
                <a:lnTo>
                  <a:pt x="1951" y="906"/>
                </a:lnTo>
                <a:lnTo>
                  <a:pt x="1961" y="899"/>
                </a:lnTo>
                <a:lnTo>
                  <a:pt x="1967" y="890"/>
                </a:lnTo>
                <a:lnTo>
                  <a:pt x="1969" y="877"/>
                </a:lnTo>
                <a:lnTo>
                  <a:pt x="1969" y="785"/>
                </a:lnTo>
                <a:lnTo>
                  <a:pt x="1972" y="767"/>
                </a:lnTo>
                <a:lnTo>
                  <a:pt x="1977" y="748"/>
                </a:lnTo>
                <a:lnTo>
                  <a:pt x="1986" y="727"/>
                </a:lnTo>
                <a:lnTo>
                  <a:pt x="2000" y="706"/>
                </a:lnTo>
                <a:lnTo>
                  <a:pt x="2017" y="680"/>
                </a:lnTo>
                <a:lnTo>
                  <a:pt x="2040" y="653"/>
                </a:lnTo>
                <a:lnTo>
                  <a:pt x="2051" y="637"/>
                </a:lnTo>
                <a:lnTo>
                  <a:pt x="2063" y="621"/>
                </a:lnTo>
                <a:lnTo>
                  <a:pt x="2073" y="605"/>
                </a:lnTo>
                <a:lnTo>
                  <a:pt x="2082" y="589"/>
                </a:lnTo>
                <a:lnTo>
                  <a:pt x="2090" y="575"/>
                </a:lnTo>
                <a:lnTo>
                  <a:pt x="2095" y="564"/>
                </a:lnTo>
                <a:lnTo>
                  <a:pt x="2099" y="556"/>
                </a:lnTo>
                <a:lnTo>
                  <a:pt x="2100" y="554"/>
                </a:lnTo>
                <a:lnTo>
                  <a:pt x="2118" y="516"/>
                </a:lnTo>
                <a:lnTo>
                  <a:pt x="2131" y="477"/>
                </a:lnTo>
                <a:lnTo>
                  <a:pt x="2139" y="437"/>
                </a:lnTo>
                <a:lnTo>
                  <a:pt x="2141" y="397"/>
                </a:lnTo>
                <a:lnTo>
                  <a:pt x="2138" y="351"/>
                </a:lnTo>
                <a:lnTo>
                  <a:pt x="2127" y="307"/>
                </a:lnTo>
                <a:lnTo>
                  <a:pt x="2111" y="264"/>
                </a:lnTo>
                <a:lnTo>
                  <a:pt x="2091" y="225"/>
                </a:lnTo>
                <a:lnTo>
                  <a:pt x="2065" y="190"/>
                </a:lnTo>
                <a:lnTo>
                  <a:pt x="2033" y="159"/>
                </a:lnTo>
                <a:lnTo>
                  <a:pt x="1999" y="132"/>
                </a:lnTo>
                <a:lnTo>
                  <a:pt x="1960" y="110"/>
                </a:lnTo>
                <a:lnTo>
                  <a:pt x="1919" y="94"/>
                </a:lnTo>
                <a:lnTo>
                  <a:pt x="1874" y="84"/>
                </a:lnTo>
                <a:lnTo>
                  <a:pt x="1828" y="80"/>
                </a:lnTo>
                <a:close/>
                <a:moveTo>
                  <a:pt x="1825" y="0"/>
                </a:moveTo>
                <a:lnTo>
                  <a:pt x="1832" y="0"/>
                </a:lnTo>
                <a:lnTo>
                  <a:pt x="1834" y="0"/>
                </a:lnTo>
                <a:lnTo>
                  <a:pt x="1886" y="5"/>
                </a:lnTo>
                <a:lnTo>
                  <a:pt x="1935" y="15"/>
                </a:lnTo>
                <a:lnTo>
                  <a:pt x="1982" y="32"/>
                </a:lnTo>
                <a:lnTo>
                  <a:pt x="2026" y="55"/>
                </a:lnTo>
                <a:lnTo>
                  <a:pt x="2067" y="82"/>
                </a:lnTo>
                <a:lnTo>
                  <a:pt x="2103" y="116"/>
                </a:lnTo>
                <a:lnTo>
                  <a:pt x="2136" y="152"/>
                </a:lnTo>
                <a:lnTo>
                  <a:pt x="2164" y="193"/>
                </a:lnTo>
                <a:lnTo>
                  <a:pt x="2186" y="237"/>
                </a:lnTo>
                <a:lnTo>
                  <a:pt x="2203" y="284"/>
                </a:lnTo>
                <a:lnTo>
                  <a:pt x="2215" y="334"/>
                </a:lnTo>
                <a:lnTo>
                  <a:pt x="2286" y="361"/>
                </a:lnTo>
                <a:lnTo>
                  <a:pt x="2355" y="392"/>
                </a:lnTo>
                <a:lnTo>
                  <a:pt x="2422" y="428"/>
                </a:lnTo>
                <a:lnTo>
                  <a:pt x="2486" y="468"/>
                </a:lnTo>
                <a:lnTo>
                  <a:pt x="2510" y="384"/>
                </a:lnTo>
                <a:lnTo>
                  <a:pt x="2653" y="655"/>
                </a:lnTo>
                <a:lnTo>
                  <a:pt x="2361" y="568"/>
                </a:lnTo>
                <a:lnTo>
                  <a:pt x="2435" y="530"/>
                </a:lnTo>
                <a:lnTo>
                  <a:pt x="2366" y="488"/>
                </a:lnTo>
                <a:lnTo>
                  <a:pt x="2293" y="452"/>
                </a:lnTo>
                <a:lnTo>
                  <a:pt x="2219" y="421"/>
                </a:lnTo>
                <a:lnTo>
                  <a:pt x="2215" y="464"/>
                </a:lnTo>
                <a:lnTo>
                  <a:pt x="2205" y="508"/>
                </a:lnTo>
                <a:lnTo>
                  <a:pt x="2191" y="550"/>
                </a:lnTo>
                <a:lnTo>
                  <a:pt x="2172" y="590"/>
                </a:lnTo>
                <a:lnTo>
                  <a:pt x="2170" y="592"/>
                </a:lnTo>
                <a:lnTo>
                  <a:pt x="2167" y="599"/>
                </a:lnTo>
                <a:lnTo>
                  <a:pt x="2161" y="610"/>
                </a:lnTo>
                <a:lnTo>
                  <a:pt x="2155" y="622"/>
                </a:lnTo>
                <a:lnTo>
                  <a:pt x="2145" y="638"/>
                </a:lnTo>
                <a:lnTo>
                  <a:pt x="2136" y="654"/>
                </a:lnTo>
                <a:lnTo>
                  <a:pt x="2125" y="671"/>
                </a:lnTo>
                <a:lnTo>
                  <a:pt x="2114" y="689"/>
                </a:lnTo>
                <a:lnTo>
                  <a:pt x="2101" y="705"/>
                </a:lnTo>
                <a:lnTo>
                  <a:pt x="2084" y="725"/>
                </a:lnTo>
                <a:lnTo>
                  <a:pt x="2072" y="742"/>
                </a:lnTo>
                <a:lnTo>
                  <a:pt x="2063" y="756"/>
                </a:lnTo>
                <a:lnTo>
                  <a:pt x="2057" y="766"/>
                </a:lnTo>
                <a:lnTo>
                  <a:pt x="2052" y="774"/>
                </a:lnTo>
                <a:lnTo>
                  <a:pt x="2051" y="780"/>
                </a:lnTo>
                <a:lnTo>
                  <a:pt x="2050" y="783"/>
                </a:lnTo>
                <a:lnTo>
                  <a:pt x="2050" y="785"/>
                </a:lnTo>
                <a:lnTo>
                  <a:pt x="2050" y="877"/>
                </a:lnTo>
                <a:lnTo>
                  <a:pt x="2047" y="904"/>
                </a:lnTo>
                <a:lnTo>
                  <a:pt x="2039" y="926"/>
                </a:lnTo>
                <a:lnTo>
                  <a:pt x="2025" y="947"/>
                </a:lnTo>
                <a:lnTo>
                  <a:pt x="2008" y="964"/>
                </a:lnTo>
                <a:lnTo>
                  <a:pt x="1988" y="978"/>
                </a:lnTo>
                <a:lnTo>
                  <a:pt x="1965" y="986"/>
                </a:lnTo>
                <a:lnTo>
                  <a:pt x="1939" y="989"/>
                </a:lnTo>
                <a:lnTo>
                  <a:pt x="1718" y="989"/>
                </a:lnTo>
                <a:lnTo>
                  <a:pt x="1693" y="986"/>
                </a:lnTo>
                <a:lnTo>
                  <a:pt x="1669" y="978"/>
                </a:lnTo>
                <a:lnTo>
                  <a:pt x="1649" y="964"/>
                </a:lnTo>
                <a:lnTo>
                  <a:pt x="1632" y="947"/>
                </a:lnTo>
                <a:lnTo>
                  <a:pt x="1619" y="926"/>
                </a:lnTo>
                <a:lnTo>
                  <a:pt x="1610" y="904"/>
                </a:lnTo>
                <a:lnTo>
                  <a:pt x="1608" y="877"/>
                </a:lnTo>
                <a:lnTo>
                  <a:pt x="1608" y="785"/>
                </a:lnTo>
                <a:lnTo>
                  <a:pt x="1608" y="783"/>
                </a:lnTo>
                <a:lnTo>
                  <a:pt x="1607" y="780"/>
                </a:lnTo>
                <a:lnTo>
                  <a:pt x="1605" y="774"/>
                </a:lnTo>
                <a:lnTo>
                  <a:pt x="1601" y="766"/>
                </a:lnTo>
                <a:lnTo>
                  <a:pt x="1594" y="755"/>
                </a:lnTo>
                <a:lnTo>
                  <a:pt x="1585" y="742"/>
                </a:lnTo>
                <a:lnTo>
                  <a:pt x="1573" y="725"/>
                </a:lnTo>
                <a:lnTo>
                  <a:pt x="1557" y="705"/>
                </a:lnTo>
                <a:lnTo>
                  <a:pt x="1542" y="686"/>
                </a:lnTo>
                <a:lnTo>
                  <a:pt x="1530" y="667"/>
                </a:lnTo>
                <a:lnTo>
                  <a:pt x="1517" y="648"/>
                </a:lnTo>
                <a:lnTo>
                  <a:pt x="1507" y="630"/>
                </a:lnTo>
                <a:lnTo>
                  <a:pt x="1498" y="614"/>
                </a:lnTo>
                <a:lnTo>
                  <a:pt x="1491" y="600"/>
                </a:lnTo>
                <a:lnTo>
                  <a:pt x="1486" y="591"/>
                </a:lnTo>
                <a:lnTo>
                  <a:pt x="1484" y="588"/>
                </a:lnTo>
                <a:lnTo>
                  <a:pt x="1466" y="547"/>
                </a:lnTo>
                <a:lnTo>
                  <a:pt x="1451" y="503"/>
                </a:lnTo>
                <a:lnTo>
                  <a:pt x="1442" y="459"/>
                </a:lnTo>
                <a:lnTo>
                  <a:pt x="1438" y="413"/>
                </a:lnTo>
                <a:lnTo>
                  <a:pt x="1375" y="437"/>
                </a:lnTo>
                <a:lnTo>
                  <a:pt x="1315" y="464"/>
                </a:lnTo>
                <a:lnTo>
                  <a:pt x="1256" y="495"/>
                </a:lnTo>
                <a:lnTo>
                  <a:pt x="1199" y="530"/>
                </a:lnTo>
                <a:lnTo>
                  <a:pt x="1273" y="570"/>
                </a:lnTo>
                <a:lnTo>
                  <a:pt x="981" y="655"/>
                </a:lnTo>
                <a:lnTo>
                  <a:pt x="1124" y="384"/>
                </a:lnTo>
                <a:lnTo>
                  <a:pt x="1148" y="468"/>
                </a:lnTo>
                <a:lnTo>
                  <a:pt x="1218" y="424"/>
                </a:lnTo>
                <a:lnTo>
                  <a:pt x="1291" y="387"/>
                </a:lnTo>
                <a:lnTo>
                  <a:pt x="1366" y="353"/>
                </a:lnTo>
                <a:lnTo>
                  <a:pt x="1443" y="325"/>
                </a:lnTo>
                <a:lnTo>
                  <a:pt x="1456" y="277"/>
                </a:lnTo>
                <a:lnTo>
                  <a:pt x="1473" y="231"/>
                </a:lnTo>
                <a:lnTo>
                  <a:pt x="1497" y="188"/>
                </a:lnTo>
                <a:lnTo>
                  <a:pt x="1524" y="148"/>
                </a:lnTo>
                <a:lnTo>
                  <a:pt x="1557" y="112"/>
                </a:lnTo>
                <a:lnTo>
                  <a:pt x="1593" y="80"/>
                </a:lnTo>
                <a:lnTo>
                  <a:pt x="1633" y="54"/>
                </a:lnTo>
                <a:lnTo>
                  <a:pt x="1677" y="31"/>
                </a:lnTo>
                <a:lnTo>
                  <a:pt x="1723" y="15"/>
                </a:lnTo>
                <a:lnTo>
                  <a:pt x="1772" y="5"/>
                </a:lnTo>
                <a:lnTo>
                  <a:pt x="1823" y="0"/>
                </a:lnTo>
                <a:lnTo>
                  <a:pt x="1825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51438" y="2456788"/>
            <a:ext cx="5554362" cy="2198267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 indent="0" algn="l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75479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zer Layout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5" name="Group 4"/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237682"/>
            <a:ext cx="9144000" cy="584775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ctr" defTabSz="18288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u="non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Chapter #: Title of Chapter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41448"/>
              </p:ext>
            </p:extLst>
          </p:nvPr>
        </p:nvGraphicFramePr>
        <p:xfrm>
          <a:off x="1524000" y="1001235"/>
          <a:ext cx="6096000" cy="34869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A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8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A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93394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  <p:sp>
        <p:nvSpPr>
          <p:cNvPr id="10" name="TextBox 4"/>
          <p:cNvSpPr txBox="1"/>
          <p:nvPr>
            <p:custDataLst>
              <p:tags r:id="rId3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 defTabSz="274313" eaLnBrk="0" hangingPunct="0">
              <a:defRPr/>
            </a:pPr>
            <a:r>
              <a:rPr sz="500" kern="300" spc="50" dirty="0">
                <a:solidFill>
                  <a:srgbClr val="08649C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1933575"/>
            <a:ext cx="2111297" cy="1101684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>
              <p:custDataLst>
                <p:tags r:id="rId10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>
              <p:custDataLst>
                <p:tags r:id="rId11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>
              <p:custDataLst>
                <p:tags r:id="rId12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929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2485112-DEF2-4A23-BEEB-51DA503C74D8}" type="slidenum">
              <a:rPr lang="en-US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642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219584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85112-DEF2-4A23-BEEB-51DA503C74D8}" type="slidenum">
              <a:rPr lang="en-US" smtClean="0"/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557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900112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Wed, Mar,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002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574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131947"/>
            <a:ext cx="3886200" cy="3639312"/>
          </a:xfrm>
        </p:spPr>
        <p:txBody>
          <a:bodyPr wrap="square" anchor="t" anchorCtr="0">
            <a:no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600" baseline="0">
                <a:solidFill>
                  <a:schemeClr val="bg1"/>
                </a:solidFill>
                <a:latin typeface="+mn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174479"/>
            <a:ext cx="3886200" cy="363931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ts val="2000"/>
              </a:lnSpc>
              <a:spcBef>
                <a:spcPts val="600"/>
              </a:spcBef>
              <a:buClr>
                <a:schemeClr val="bg1"/>
              </a:buClr>
              <a:defRPr lang="en-US" sz="16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14859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3775969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72844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Wed, Mar,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380132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049936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0248803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843102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0096628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943997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968540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64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0" rIns="0" anchor="t" anchorCtr="0">
            <a:no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91440" rIns="0" anchor="t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91440" tIns="0" rIns="0" bIns="0" rtlCol="0" anchor="t" anchorCtr="0">
            <a:no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79369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842147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Organiz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0" y="237682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Chapter #: Title of Chapter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>
                <a:solidFill>
                  <a:srgbClr val="FFFFFF">
                    <a:lumMod val="8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8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043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6364" y="192024"/>
            <a:ext cx="7891272" cy="457200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0" marR="0" lvl="1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0" marR="0" lvl="2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0" marR="0" lvl="3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0" marR="0" lvl="4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003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0" rIns="0" anchor="t" anchorCtr="0">
            <a:no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0" r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91440" rIns="0" bIns="0" anchor="t" anchorCtr="0">
            <a:no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bullet</a:t>
            </a:r>
          </a:p>
          <a:p>
            <a:pPr lvl="3"/>
            <a:r>
              <a:rPr lang="en-US" dirty="0"/>
              <a:t>Third bullet</a:t>
            </a:r>
          </a:p>
          <a:p>
            <a:pPr lvl="2"/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7" cy="369332"/>
          </a:xfrm>
        </p:spPr>
        <p:txBody>
          <a:bodyPr lIns="91440" anchor="t" anchorCtr="0">
            <a:no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7228"/>
            <a:ext cx="2304288" cy="3154680"/>
          </a:xfrm>
        </p:spPr>
        <p:txBody>
          <a:bodyPr wrap="square" anchor="t" anchorCtr="0">
            <a:no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14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5.xml"/><Relationship Id="rId50" Type="http://schemas.openxmlformats.org/officeDocument/2006/relationships/tags" Target="../tags/tag8.xml"/><Relationship Id="rId55" Type="http://schemas.openxmlformats.org/officeDocument/2006/relationships/tags" Target="../tags/tag1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3.xml"/><Relationship Id="rId53" Type="http://schemas.openxmlformats.org/officeDocument/2006/relationships/tags" Target="../tags/tag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52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48" Type="http://schemas.openxmlformats.org/officeDocument/2006/relationships/tags" Target="../tags/tag6.xml"/><Relationship Id="rId56" Type="http://schemas.openxmlformats.org/officeDocument/2006/relationships/tags" Target="../tags/tag14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ags" Target="../tags/tag17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theme" Target="../theme/theme2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8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4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4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4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4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5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5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5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5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5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5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5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4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77" r:id="rId1"/>
    <p:sldLayoutId id="2147486878" r:id="rId2"/>
    <p:sldLayoutId id="2147486879" r:id="rId3"/>
    <p:sldLayoutId id="2147486880" r:id="rId4"/>
    <p:sldLayoutId id="2147486881" r:id="rId5"/>
    <p:sldLayoutId id="2147486882" r:id="rId6"/>
    <p:sldLayoutId id="2147486883" r:id="rId7"/>
    <p:sldLayoutId id="2147486884" r:id="rId8"/>
    <p:sldLayoutId id="2147486885" r:id="rId9"/>
    <p:sldLayoutId id="2147486886" r:id="rId10"/>
    <p:sldLayoutId id="2147486887" r:id="rId11"/>
    <p:sldLayoutId id="2147486888" r:id="rId12"/>
    <p:sldLayoutId id="2147486889" r:id="rId13"/>
    <p:sldLayoutId id="2147486890" r:id="rId14"/>
    <p:sldLayoutId id="2147486891" r:id="rId15"/>
    <p:sldLayoutId id="2147486892" r:id="rId16"/>
    <p:sldLayoutId id="2147486893" r:id="rId17"/>
    <p:sldLayoutId id="2147486894" r:id="rId18"/>
    <p:sldLayoutId id="2147486895" r:id="rId19"/>
    <p:sldLayoutId id="2147486896" r:id="rId20"/>
    <p:sldLayoutId id="2147486897" r:id="rId21"/>
    <p:sldLayoutId id="2147486898" r:id="rId22"/>
    <p:sldLayoutId id="2147486899" r:id="rId23"/>
    <p:sldLayoutId id="2147484282" r:id="rId24"/>
    <p:sldLayoutId id="2147484290" r:id="rId25"/>
    <p:sldLayoutId id="2147484291" r:id="rId26"/>
    <p:sldLayoutId id="2147484464" r:id="rId27"/>
    <p:sldLayoutId id="2147484472" r:id="rId28"/>
    <p:sldLayoutId id="2147484480" r:id="rId29"/>
    <p:sldLayoutId id="2147484523" r:id="rId30"/>
    <p:sldLayoutId id="2147484531" r:id="rId31"/>
    <p:sldLayoutId id="2147484539" r:id="rId32"/>
    <p:sldLayoutId id="2147484582" r:id="rId33"/>
    <p:sldLayoutId id="2147484590" r:id="rId34"/>
    <p:sldLayoutId id="2147484598" r:id="rId35"/>
    <p:sldLayoutId id="2147484641" r:id="rId36"/>
    <p:sldLayoutId id="2147484649" r:id="rId37"/>
    <p:sldLayoutId id="2147484657" r:id="rId38"/>
    <p:sldLayoutId id="2147484700" r:id="rId39"/>
    <p:sldLayoutId id="2147484708" r:id="rId40"/>
    <p:sldLayoutId id="2147484716" r:id="rId41"/>
    <p:sldLayoutId id="2147485795" r:id="rId4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 userDrawn="1">
          <p15:clr>
            <a:srgbClr val="F26B43"/>
          </p15:clr>
        </p15:guide>
        <p15:guide id="8" orient="horz" pos="660" userDrawn="1">
          <p15:clr>
            <a:srgbClr val="F26B43"/>
          </p15:clr>
        </p15:guide>
        <p15:guide id="9" orient="horz" pos="3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6"/>
            </p:custDataLst>
          </p:nvPr>
        </p:nvSpPr>
        <p:spPr>
          <a:xfrm>
            <a:off x="626364" y="805297"/>
            <a:ext cx="7891272" cy="36393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304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 or click an icon to add other content types.	</a:t>
            </a:r>
          </a:p>
          <a:p>
            <a:pPr marL="182563" marR="0" lvl="1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4BE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bullet</a:t>
            </a:r>
          </a:p>
          <a:p>
            <a:pPr marL="396875" marR="0" lvl="2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bullet</a:t>
            </a:r>
          </a:p>
          <a:p>
            <a:pPr marL="628650" marR="0" lvl="3" indent="-182563" algn="l" defTabSz="36576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ct val="100000"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bullet</a:t>
            </a:r>
          </a:p>
          <a:p>
            <a:pPr lvl="2"/>
            <a:endParaRPr lang="en-US" dirty="0"/>
          </a:p>
        </p:txBody>
      </p:sp>
      <p:sp>
        <p:nvSpPr>
          <p:cNvPr id="8" name="TextBox 4"/>
          <p:cNvSpPr txBox="1"/>
          <p:nvPr>
            <p:custDataLst>
              <p:tags r:id="rId27"/>
            </p:custDataLst>
          </p:nvPr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9" name="Group 8"/>
          <p:cNvGrpSpPr/>
          <p:nvPr>
            <p:custDataLst>
              <p:tags r:id="rId28"/>
            </p:custDataLst>
          </p:nvPr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>
              <p:custDataLst>
                <p:tags r:id="rId30"/>
              </p:custDataLst>
            </p:nvPr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>
              <p:custDataLst>
                <p:tags r:id="rId31"/>
              </p:custDataLst>
            </p:nvPr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>
              <p:custDataLst>
                <p:tags r:id="rId32"/>
              </p:custDataLst>
            </p:nvPr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>
              <p:custDataLst>
                <p:tags r:id="rId33"/>
              </p:custDataLst>
            </p:nvPr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>
              <p:custDataLst>
                <p:tags r:id="rId34"/>
              </p:custDataLst>
            </p:nvPr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>
              <p:custDataLst>
                <p:tags r:id="rId35"/>
              </p:custDataLst>
            </p:nvPr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>
              <p:custDataLst>
                <p:tags r:id="rId36"/>
              </p:custDataLst>
            </p:nvPr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Number"/>
          <p:cNvSpPr txBox="1"/>
          <p:nvPr>
            <p:custDataLst>
              <p:tags r:id="rId29"/>
            </p:custDataLst>
          </p:nvPr>
        </p:nvSpPr>
        <p:spPr>
          <a:xfrm flipH="1">
            <a:off x="4177284" y="4749787"/>
            <a:ext cx="780288" cy="2308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fld id="{8E6CD2D8-590E-4113-A3C8-855D1601C924}" type="slidenum">
              <a:rPr lang="en-US" altLang="en-US" sz="900" b="1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8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01" r:id="rId1"/>
    <p:sldLayoutId id="2147486902" r:id="rId2"/>
    <p:sldLayoutId id="2147486903" r:id="rId3"/>
    <p:sldLayoutId id="2147486904" r:id="rId4"/>
    <p:sldLayoutId id="2147486905" r:id="rId5"/>
    <p:sldLayoutId id="2147486906" r:id="rId6"/>
    <p:sldLayoutId id="2147486907" r:id="rId7"/>
    <p:sldLayoutId id="2147486908" r:id="rId8"/>
    <p:sldLayoutId id="2147486909" r:id="rId9"/>
    <p:sldLayoutId id="2147486910" r:id="rId10"/>
    <p:sldLayoutId id="2147486911" r:id="rId11"/>
    <p:sldLayoutId id="2147486912" r:id="rId12"/>
    <p:sldLayoutId id="2147486913" r:id="rId13"/>
    <p:sldLayoutId id="2147486914" r:id="rId14"/>
    <p:sldLayoutId id="2147486915" r:id="rId15"/>
    <p:sldLayoutId id="2147486916" r:id="rId16"/>
    <p:sldLayoutId id="2147486917" r:id="rId17"/>
    <p:sldLayoutId id="2147486918" r:id="rId18"/>
    <p:sldLayoutId id="2147486919" r:id="rId19"/>
    <p:sldLayoutId id="2147486920" r:id="rId20"/>
    <p:sldLayoutId id="2147486921" r:id="rId21"/>
    <p:sldLayoutId id="2147486922" r:id="rId22"/>
  </p:sldLayoutIdLst>
  <p:hf sldNum="0" hdr="0" ftr="0" dt="0"/>
  <p:txStyles>
    <p:titleStyle>
      <a:lvl1pPr algn="ctr" defTabSz="182880" rtl="0" eaLnBrk="1" latinLnBrk="0" hangingPunct="1">
        <a:lnSpc>
          <a:spcPct val="100000"/>
        </a:lnSpc>
        <a:spcBef>
          <a:spcPct val="0"/>
        </a:spcBef>
        <a:buNone/>
        <a:defRPr lang="en-US" sz="2800" b="0" i="0" u="none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Tx/>
        <a:buNone/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82563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74BE"/>
        </a:buClr>
        <a:buSzPct val="80000"/>
        <a:buFont typeface="Arial" pitchFamily="34" charset="0"/>
        <a:buChar char="•"/>
        <a:tabLst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96875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28650" marR="0" indent="-182563" algn="l" defTabSz="36576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00">
            <a:lumMod val="65000"/>
            <a:lumOff val="35000"/>
          </a:srgbClr>
        </a:buClr>
        <a:buSzPct val="100000"/>
        <a:buFont typeface="Calibri" panose="020F0502020204030204" pitchFamily="34" charset="0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">
          <p15:clr>
            <a:srgbClr val="F26B43"/>
          </p15:clr>
        </p15:guide>
        <p15:guide id="8" orient="horz" pos="660">
          <p15:clr>
            <a:srgbClr val="F26B43"/>
          </p15:clr>
        </p15:guide>
        <p15:guide id="9" orient="horz" pos="3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Wed, Mar,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924" r:id="rId1"/>
    <p:sldLayoutId id="2147486925" r:id="rId2"/>
    <p:sldLayoutId id="2147486926" r:id="rId3"/>
    <p:sldLayoutId id="2147486927" r:id="rId4"/>
    <p:sldLayoutId id="2147486928" r:id="rId5"/>
    <p:sldLayoutId id="2147486929" r:id="rId6"/>
    <p:sldLayoutId id="2147486930" r:id="rId7"/>
    <p:sldLayoutId id="2147486931" r:id="rId8"/>
    <p:sldLayoutId id="2147486932" r:id="rId9"/>
    <p:sldLayoutId id="2147486933" r:id="rId10"/>
    <p:sldLayoutId id="2147486934" r:id="rId11"/>
    <p:sldLayoutId id="2147486935" r:id="rId12"/>
    <p:sldLayoutId id="2147486936" r:id="rId13"/>
    <p:sldLayoutId id="2147486937" r:id="rId14"/>
    <p:sldLayoutId id="2147486938" r:id="rId15"/>
    <p:sldLayoutId id="2147486939" r:id="rId16"/>
    <p:sldLayoutId id="2147486940" r:id="rId17"/>
    <p:sldLayoutId id="214748694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15.sv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15.sv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8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1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2.xml"/><Relationship Id="rId4" Type="http://schemas.openxmlformats.org/officeDocument/2006/relationships/tags" Target="../tags/tag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15.sv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4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66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11311266"/>
              </p:ext>
            </p:extLst>
          </p:nvPr>
        </p:nvGraphicFramePr>
        <p:xfrm>
          <a:off x="666452" y="1545168"/>
          <a:ext cx="3665515" cy="205316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13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6.1 Descriptive Statistics for Continuous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6936" marR="106936" marT="53468" marB="53468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8294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C4E5188-E9EF-4771-B3D7-91CD763B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Distribution of HP Skewed to the Right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4F9B676-ED44-48D0-9201-B85515DC9B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z="900" smtClean="0"/>
              <a:pPr>
                <a:spcAft>
                  <a:spcPts val="600"/>
                </a:spcAft>
                <a:defRPr/>
              </a:pPr>
              <a:t>10</a:t>
            </a:fld>
            <a:endParaRPr lang="en-US" altLang="en-US" sz="9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9CA7E-E295-40A6-978E-C77153A3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52" y="1256746"/>
            <a:ext cx="3665515" cy="26300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94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4008" y="890885"/>
            <a:ext cx="5105585" cy="3640137"/>
          </a:xfrm>
          <a:noFill/>
        </p:spPr>
      </p:pic>
    </p:spTree>
    <p:extLst>
      <p:ext uri="{BB962C8B-B14F-4D97-AF65-F5344CB8AC3E}">
        <p14:creationId xmlns:p14="http://schemas.microsoft.com/office/powerpoint/2010/main" val="337117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02AD-9B55-4514-A7E4-5AA855DC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Q-Q Plots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187542-2440-491D-A3D0-7545DA649E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DB298ED-ACC4-4543-9C33-276851EA6B65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1D7148-8675-4F12-9AAD-2561D730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225" y="804863"/>
            <a:ext cx="4741551" cy="36401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3C42C-EDE8-4C08-B126-43655C27E2E2}"/>
              </a:ext>
            </a:extLst>
          </p:cNvPr>
          <p:cNvSpPr txBox="1"/>
          <p:nvPr/>
        </p:nvSpPr>
        <p:spPr>
          <a:xfrm>
            <a:off x="626364" y="4804866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Schlotzhauer</a:t>
            </a:r>
            <a:r>
              <a:rPr lang="en-US" sz="1400" dirty="0"/>
              <a:t> 149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4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8793311-8098-47C9-949F-D200FC68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Analysis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5861B12-12C7-4510-8E4D-AC8A4B64BF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0DB298ED-ACC4-4543-9C33-276851EA6B65}" type="slidenum">
              <a:rPr lang="en-US" alt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7A820-AA93-4483-B74A-92C1AA1E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797" y="950913"/>
            <a:ext cx="5105585" cy="3640137"/>
          </a:xfr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1731B4E-BC43-4F5B-A314-7E66BFF95C25}"/>
              </a:ext>
            </a:extLst>
          </p:cNvPr>
          <p:cNvSpPr/>
          <p:nvPr/>
        </p:nvSpPr>
        <p:spPr>
          <a:xfrm>
            <a:off x="4935656" y="1051432"/>
            <a:ext cx="997784" cy="906062"/>
          </a:xfrm>
          <a:custGeom>
            <a:avLst/>
            <a:gdLst>
              <a:gd name="connsiteX0" fmla="*/ 0 w 997784"/>
              <a:gd name="connsiteY0" fmla="*/ 453031 h 906062"/>
              <a:gd name="connsiteX1" fmla="*/ 498892 w 997784"/>
              <a:gd name="connsiteY1" fmla="*/ 0 h 906062"/>
              <a:gd name="connsiteX2" fmla="*/ 997784 w 997784"/>
              <a:gd name="connsiteY2" fmla="*/ 453031 h 906062"/>
              <a:gd name="connsiteX3" fmla="*/ 498892 w 997784"/>
              <a:gd name="connsiteY3" fmla="*/ 906062 h 906062"/>
              <a:gd name="connsiteX4" fmla="*/ 0 w 997784"/>
              <a:gd name="connsiteY4" fmla="*/ 453031 h 90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784" h="906062" extrusionOk="0">
                <a:moveTo>
                  <a:pt x="0" y="453031"/>
                </a:moveTo>
                <a:cubicBezTo>
                  <a:pt x="-24723" y="173756"/>
                  <a:pt x="259052" y="-12958"/>
                  <a:pt x="498892" y="0"/>
                </a:cubicBezTo>
                <a:cubicBezTo>
                  <a:pt x="746932" y="15445"/>
                  <a:pt x="1038987" y="190534"/>
                  <a:pt x="997784" y="453031"/>
                </a:cubicBezTo>
                <a:cubicBezTo>
                  <a:pt x="972272" y="652368"/>
                  <a:pt x="763981" y="938551"/>
                  <a:pt x="498892" y="906062"/>
                </a:cubicBezTo>
                <a:cubicBezTo>
                  <a:pt x="248688" y="871124"/>
                  <a:pt x="61033" y="698211"/>
                  <a:pt x="0" y="453031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473A91-19B0-4DE7-9654-0D4F35BB35D7}"/>
              </a:ext>
            </a:extLst>
          </p:cNvPr>
          <p:cNvSpPr/>
          <p:nvPr/>
        </p:nvSpPr>
        <p:spPr>
          <a:xfrm>
            <a:off x="1794933" y="2856526"/>
            <a:ext cx="853440" cy="760436"/>
          </a:xfrm>
          <a:custGeom>
            <a:avLst/>
            <a:gdLst>
              <a:gd name="connsiteX0" fmla="*/ 0 w 853440"/>
              <a:gd name="connsiteY0" fmla="*/ 380218 h 760436"/>
              <a:gd name="connsiteX1" fmla="*/ 426720 w 853440"/>
              <a:gd name="connsiteY1" fmla="*/ 0 h 760436"/>
              <a:gd name="connsiteX2" fmla="*/ 853440 w 853440"/>
              <a:gd name="connsiteY2" fmla="*/ 380218 h 760436"/>
              <a:gd name="connsiteX3" fmla="*/ 426720 w 853440"/>
              <a:gd name="connsiteY3" fmla="*/ 760436 h 760436"/>
              <a:gd name="connsiteX4" fmla="*/ 0 w 853440"/>
              <a:gd name="connsiteY4" fmla="*/ 380218 h 76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760436" extrusionOk="0">
                <a:moveTo>
                  <a:pt x="0" y="380218"/>
                </a:moveTo>
                <a:cubicBezTo>
                  <a:pt x="-36211" y="127647"/>
                  <a:pt x="226392" y="-12832"/>
                  <a:pt x="426720" y="0"/>
                </a:cubicBezTo>
                <a:cubicBezTo>
                  <a:pt x="619819" y="23919"/>
                  <a:pt x="866139" y="166440"/>
                  <a:pt x="853440" y="380218"/>
                </a:cubicBezTo>
                <a:cubicBezTo>
                  <a:pt x="850806" y="584955"/>
                  <a:pt x="647606" y="806440"/>
                  <a:pt x="426720" y="760436"/>
                </a:cubicBezTo>
                <a:cubicBezTo>
                  <a:pt x="198580" y="750047"/>
                  <a:pt x="28036" y="587900"/>
                  <a:pt x="0" y="380218"/>
                </a:cubicBezTo>
                <a:close/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764BB-2750-4F83-AC5E-423E1D50974A}"/>
              </a:ext>
            </a:extLst>
          </p:cNvPr>
          <p:cNvSpPr txBox="1"/>
          <p:nvPr/>
        </p:nvSpPr>
        <p:spPr>
          <a:xfrm>
            <a:off x="3434250" y="3014615"/>
            <a:ext cx="227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Confirms positive skewness</a:t>
            </a:r>
          </a:p>
        </p:txBody>
      </p:sp>
    </p:spTree>
    <p:extLst>
      <p:ext uri="{BB962C8B-B14F-4D97-AF65-F5344CB8AC3E}">
        <p14:creationId xmlns:p14="http://schemas.microsoft.com/office/powerpoint/2010/main" val="179271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6.02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817811"/>
            <a:ext cx="7523956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Distribution Analysis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Horsepower </a:t>
            </a:r>
            <a:r>
              <a:rPr lang="en-US" altLang="en-US" dirty="0"/>
              <a:t>as your single Analysis variables.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Under </a:t>
            </a:r>
            <a:r>
              <a:rPr lang="en-US" altLang="en-US" b="1" dirty="0"/>
              <a:t>CHECKING FOR NORMALITY</a:t>
            </a:r>
            <a:r>
              <a:rPr lang="en-US" altLang="en-US" dirty="0"/>
              <a:t> select </a:t>
            </a:r>
            <a:r>
              <a:rPr lang="en-US" altLang="en-US" b="1" dirty="0"/>
              <a:t>Normal quantile-quantile plot</a:t>
            </a:r>
            <a:r>
              <a:rPr lang="en-US" altLang="en-US" dirty="0"/>
              <a:t> and </a:t>
            </a:r>
            <a:r>
              <a:rPr lang="en-US" altLang="en-US" b="1" dirty="0"/>
              <a:t>Add inset Statistics</a:t>
            </a:r>
            <a:r>
              <a:rPr lang="en-US" altLang="en-US" dirty="0"/>
              <a:t>. </a:t>
            </a:r>
            <a:endParaRPr lang="en-US" altLang="en-US" b="1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Inset Statistics</a:t>
            </a:r>
            <a:r>
              <a:rPr lang="en-US" altLang="en-US" dirty="0"/>
              <a:t> and select </a:t>
            </a:r>
            <a:r>
              <a:rPr lang="en-US" altLang="en-US" b="1" dirty="0"/>
              <a:t>Skewness</a:t>
            </a:r>
            <a:r>
              <a:rPr lang="en-US" altLang="en-US" dirty="0"/>
              <a:t> and </a:t>
            </a:r>
            <a:r>
              <a:rPr lang="en-US" altLang="en-US" b="1" dirty="0"/>
              <a:t>Kurtosis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99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6.02 True or False 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133423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Q-Q Plot helps in an assessment of the fit of a univariate variable to a normal distribution?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01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6.02 True or False Answer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6133423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The Q-Q Plot helps in an assessment of the fit of a univariate variable to a normal distribution?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True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False</a:t>
            </a:r>
            <a:endParaRPr lang="en-US" altLang="en-US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8F9888F-B449-45D8-9FB2-986FF1469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722598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352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424174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9465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Investigating Categorical Variables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1AAEB-4235-4EC1-9BFC-EC8B186D2000}"/>
              </a:ext>
            </a:extLst>
          </p:cNvPr>
          <p:cNvSpPr txBox="1"/>
          <p:nvPr/>
        </p:nvSpPr>
        <p:spPr>
          <a:xfrm>
            <a:off x="1056640" y="1496907"/>
            <a:ext cx="5655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Investigating the effect of a categorical variable </a:t>
            </a:r>
          </a:p>
          <a:p>
            <a:r>
              <a:rPr lang="en-US" dirty="0"/>
              <a:t>such as “Cylinders” on horsepower. </a:t>
            </a:r>
          </a:p>
          <a:p>
            <a:endParaRPr lang="en-US" dirty="0"/>
          </a:p>
          <a:p>
            <a:r>
              <a:rPr lang="en-US" dirty="0"/>
              <a:t>First step is to generate a frequency table.</a:t>
            </a:r>
          </a:p>
          <a:p>
            <a:endParaRPr lang="en-US" dirty="0"/>
          </a:p>
          <a:p>
            <a:r>
              <a:rPr lang="en-US" dirty="0"/>
              <a:t>Second step is to use a filter to select the categories</a:t>
            </a:r>
          </a:p>
          <a:p>
            <a:r>
              <a:rPr lang="en-US" dirty="0"/>
              <a:t>you are interested in.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09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Investigating Categorical Variables 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01882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“One-Way Frequencies” Task to explore cylinder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46BC6-91DD-4A86-B4FD-65AB97D14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3305" y="952500"/>
            <a:ext cx="2387723" cy="35244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800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67951512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469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817811"/>
            <a:ext cx="7523956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One-Way Frequencies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Cylinders </a:t>
            </a:r>
            <a:r>
              <a:rPr lang="en-US" altLang="en-US" dirty="0"/>
              <a:t>as your single Analysis variables.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4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421670"/>
            <a:ext cx="6438223" cy="258137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Given the frequency report of Cylinders, what is the most likely course for further analysis?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Use all Cylinder categories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Only use categories 4, 6 and 8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There are not enough degrees of freedom for this variable to be used further.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08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6.03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Answer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1421670"/>
            <a:ext cx="6438223" cy="2581370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Given the frequency report of Cylinders, what is the most likely course for further analysis?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Use all Cylinder categories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Only use categories 4, 6 and 8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There are not enough degrees of freedom for this variable to be used further.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CAEC924C-5002-4F82-BF68-E01C1767B6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2731818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4948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6A8C-2C16-449A-91FF-CEF98486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HP for 4 and 6 </a:t>
            </a:r>
            <a:r>
              <a:rPr lang="en-US" dirty="0" err="1"/>
              <a:t>cyl</a:t>
            </a:r>
            <a:r>
              <a:rPr lang="en-US" dirty="0"/>
              <a:t> Cars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E2110-4B99-40DC-AEB8-33A49E4A0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1" y="1046163"/>
            <a:ext cx="2404041" cy="36401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1B7002-9A6F-4815-93A1-9084A7735057}"/>
              </a:ext>
            </a:extLst>
          </p:cNvPr>
          <p:cNvSpPr/>
          <p:nvPr/>
        </p:nvSpPr>
        <p:spPr>
          <a:xfrm>
            <a:off x="3731751" y="3349605"/>
            <a:ext cx="193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0B645-1F7A-4E15-AB6F-96E3331E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141" y="1311381"/>
            <a:ext cx="4092215" cy="8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Organizer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1141" y="945998"/>
            <a:ext cx="2623174" cy="2251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457200"/>
            <a:r>
              <a:rPr lang="en-US" sz="33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Lesson 6: Descriptive Statistics - Univariate</a:t>
            </a:r>
            <a:endParaRPr lang="en-US" sz="3300" kern="1200" baseline="400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Group Organizer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5972517"/>
              </p:ext>
            </p:extLst>
          </p:nvPr>
        </p:nvGraphicFramePr>
        <p:xfrm>
          <a:off x="666452" y="1560136"/>
          <a:ext cx="3665515" cy="2023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005"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6.1 Descriptive </a:t>
                      </a:r>
                      <a:r>
                        <a:rPr lang="en-US" sz="15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Statistics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for Continuous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6.2 Using Classification Variables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46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6.3 Creating a Box Plot</a:t>
                      </a:r>
                    </a:p>
                  </a:txBody>
                  <a:tcPr marL="103578" marR="103578" marT="51789" marB="51789" anchor="ctr">
                    <a:lnL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192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6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6241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A59C-27BB-4F66-B76B-1666A54F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9" y="221912"/>
            <a:ext cx="6447501" cy="990600"/>
          </a:xfrm>
        </p:spPr>
        <p:txBody>
          <a:bodyPr/>
          <a:lstStyle/>
          <a:p>
            <a:r>
              <a:rPr lang="en-US" dirty="0"/>
              <a:t>Box-Plot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5BC46-E735-45D7-A93C-5428C193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300" y="805301"/>
            <a:ext cx="5651500" cy="4293711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9DA556-E49B-4C19-BBA3-DD0B0CAEB2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41058" y="3216831"/>
            <a:ext cx="546606" cy="35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5431ED-799A-4D25-A999-C44F8D3B9B9F}"/>
              </a:ext>
            </a:extLst>
          </p:cNvPr>
          <p:cNvSpPr txBox="1"/>
          <p:nvPr/>
        </p:nvSpPr>
        <p:spPr>
          <a:xfrm>
            <a:off x="3314191" y="2939832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5E5A2F-4830-45AA-936F-23F63E36029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974798" y="3110299"/>
            <a:ext cx="0" cy="1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91CE4E-3210-4074-B395-6AD3635A9445}"/>
              </a:ext>
            </a:extLst>
          </p:cNvPr>
          <p:cNvSpPr txBox="1"/>
          <p:nvPr/>
        </p:nvSpPr>
        <p:spPr>
          <a:xfrm>
            <a:off x="2635405" y="2833300"/>
            <a:ext cx="67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Median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8437C3-5484-4F00-AAE0-B54051B10AE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475163" y="3793298"/>
            <a:ext cx="193954" cy="14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2123A8-5DF8-4E8C-9124-B442CA6AEC8B}"/>
              </a:ext>
            </a:extLst>
          </p:cNvPr>
          <p:cNvSpPr txBox="1"/>
          <p:nvPr/>
        </p:nvSpPr>
        <p:spPr>
          <a:xfrm>
            <a:off x="2248979" y="393837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25%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E85A1-CD30-4C71-9E07-6DBE19085601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234625" y="3790685"/>
            <a:ext cx="184124" cy="14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AA43D4-093B-4EBD-8DC3-E4C74C44C557}"/>
              </a:ext>
            </a:extLst>
          </p:cNvPr>
          <p:cNvSpPr txBox="1"/>
          <p:nvPr/>
        </p:nvSpPr>
        <p:spPr>
          <a:xfrm>
            <a:off x="3192565" y="3938379"/>
            <a:ext cx="45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75%</a:t>
            </a:r>
          </a:p>
          <a:p>
            <a:pPr algn="ctr"/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Q3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860DE38-E6C5-419B-A336-CC1CB5B59C68}"/>
              </a:ext>
            </a:extLst>
          </p:cNvPr>
          <p:cNvSpPr/>
          <p:nvPr/>
        </p:nvSpPr>
        <p:spPr>
          <a:xfrm rot="16200000">
            <a:off x="3444528" y="1184642"/>
            <a:ext cx="178341" cy="90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C5B611-91E0-4336-8FCC-463AF8B7024F}"/>
              </a:ext>
            </a:extLst>
          </p:cNvPr>
          <p:cNvSpPr txBox="1"/>
          <p:nvPr/>
        </p:nvSpPr>
        <p:spPr>
          <a:xfrm>
            <a:off x="3192565" y="1314417"/>
            <a:ext cx="966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Outliers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E2E8F86-1C67-47A2-B914-FD6ABD4B7E97}"/>
              </a:ext>
            </a:extLst>
          </p:cNvPr>
          <p:cNvSpPr/>
          <p:nvPr/>
        </p:nvSpPr>
        <p:spPr>
          <a:xfrm rot="16200000">
            <a:off x="2611219" y="1104530"/>
            <a:ext cx="212886" cy="678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64F86-F31E-4ABB-8A10-F7C90AE78F03}"/>
              </a:ext>
            </a:extLst>
          </p:cNvPr>
          <p:cNvSpPr txBox="1"/>
          <p:nvPr/>
        </p:nvSpPr>
        <p:spPr>
          <a:xfrm>
            <a:off x="2153051" y="1083585"/>
            <a:ext cx="1129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1.5 Quartiles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6B985B-1F29-450A-B6EA-CE5A8D90A4DA}"/>
              </a:ext>
            </a:extLst>
          </p:cNvPr>
          <p:cNvSpPr txBox="1"/>
          <p:nvPr/>
        </p:nvSpPr>
        <p:spPr>
          <a:xfrm>
            <a:off x="1727650" y="2510982"/>
            <a:ext cx="14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 of Data Values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9828029-06A8-4AF1-9FCA-026582CD3501}"/>
              </a:ext>
            </a:extLst>
          </p:cNvPr>
          <p:cNvSpPr/>
          <p:nvPr/>
        </p:nvSpPr>
        <p:spPr>
          <a:xfrm rot="5400000">
            <a:off x="2044504" y="2221918"/>
            <a:ext cx="212887" cy="4546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5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1648" y="2066918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“Box Plot” Task helps us understand fitness to normality.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88C8C-C938-4613-BA0D-A05EFD27E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6721" y="539645"/>
            <a:ext cx="2114659" cy="406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E65E7-0AF7-4D21-A8B8-989F5F39C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1380" y="1323751"/>
            <a:ext cx="1876521" cy="6286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960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6.04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12785" y="817811"/>
            <a:ext cx="7110783" cy="4031895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You may need to select the 4-way arrow icon to minimize your view to see the navigation pane on the left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Graph</a:t>
            </a:r>
            <a:r>
              <a:rPr lang="en-US" altLang="en-US" dirty="0"/>
              <a:t> and double-click </a:t>
            </a:r>
            <a:r>
              <a:rPr lang="en-US" altLang="en-US" b="1" dirty="0"/>
              <a:t>Box Plot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Underneath the </a:t>
            </a:r>
            <a:r>
              <a:rPr lang="en-US" altLang="en-US" b="1" dirty="0"/>
              <a:t>DATA </a:t>
            </a:r>
            <a:r>
              <a:rPr lang="en-US" altLang="en-US" dirty="0"/>
              <a:t>navigation, select </a:t>
            </a:r>
            <a:r>
              <a:rPr lang="en-US" altLang="en-US" b="1" dirty="0"/>
              <a:t>Filter</a:t>
            </a:r>
            <a:r>
              <a:rPr lang="en-US" altLang="en-US" dirty="0"/>
              <a:t> and configure it to only include 4-, 6- and 8-cylinder cars.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Horizontal </a:t>
            </a:r>
            <a:r>
              <a:rPr lang="en-US" altLang="en-US" dirty="0"/>
              <a:t>plot orientation.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Horsepower </a:t>
            </a:r>
            <a:r>
              <a:rPr lang="en-US" altLang="en-US" dirty="0"/>
              <a:t>as your </a:t>
            </a:r>
            <a:r>
              <a:rPr lang="en-US" altLang="en-US" b="1" dirty="0"/>
              <a:t>Analysis variable</a:t>
            </a:r>
            <a:r>
              <a:rPr lang="en-US" altLang="en-US" dirty="0"/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Cylinders</a:t>
            </a:r>
            <a:r>
              <a:rPr lang="en-US" altLang="en-US" dirty="0"/>
              <a:t> as your </a:t>
            </a:r>
            <a:r>
              <a:rPr lang="en-US" altLang="en-US" b="1" dirty="0"/>
              <a:t>Category.</a:t>
            </a:r>
            <a:r>
              <a:rPr lang="en-US" altLang="en-US" dirty="0"/>
              <a:t>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94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C869-8141-459C-972C-3D5FA3525F93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94000" y="1851694"/>
            <a:ext cx="4019550" cy="584775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627B1B"/>
                </a:solidFill>
              </a:rPr>
              <a:t>Questions?</a:t>
            </a:r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B1FABD9F-EAB2-41F3-9D41-A506B45E0C9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906243" y="2554512"/>
            <a:ext cx="1406386" cy="1638108"/>
          </a:xfrm>
          <a:custGeom>
            <a:avLst/>
            <a:gdLst>
              <a:gd name="T0" fmla="*/ 2073 w 3066"/>
              <a:gd name="T1" fmla="*/ 2865 h 3572"/>
              <a:gd name="T2" fmla="*/ 1943 w 3066"/>
              <a:gd name="T3" fmla="*/ 2586 h 3572"/>
              <a:gd name="T4" fmla="*/ 150 w 3066"/>
              <a:gd name="T5" fmla="*/ 2841 h 3572"/>
              <a:gd name="T6" fmla="*/ 297 w 3066"/>
              <a:gd name="T7" fmla="*/ 2586 h 3572"/>
              <a:gd name="T8" fmla="*/ 1346 w 3066"/>
              <a:gd name="T9" fmla="*/ 2627 h 3572"/>
              <a:gd name="T10" fmla="*/ 940 w 3066"/>
              <a:gd name="T11" fmla="*/ 2451 h 3572"/>
              <a:gd name="T12" fmla="*/ 917 w 3066"/>
              <a:gd name="T13" fmla="*/ 2625 h 3572"/>
              <a:gd name="T14" fmla="*/ 453 w 3066"/>
              <a:gd name="T15" fmla="*/ 2284 h 3572"/>
              <a:gd name="T16" fmla="*/ 662 w 3066"/>
              <a:gd name="T17" fmla="*/ 3347 h 3572"/>
              <a:gd name="T18" fmla="*/ 1469 w 3066"/>
              <a:gd name="T19" fmla="*/ 3415 h 3572"/>
              <a:gd name="T20" fmla="*/ 1799 w 3066"/>
              <a:gd name="T21" fmla="*/ 2371 h 3572"/>
              <a:gd name="T22" fmla="*/ 857 w 3066"/>
              <a:gd name="T23" fmla="*/ 2308 h 3572"/>
              <a:gd name="T24" fmla="*/ 1004 w 3066"/>
              <a:gd name="T25" fmla="*/ 1365 h 3572"/>
              <a:gd name="T26" fmla="*/ 711 w 3066"/>
              <a:gd name="T27" fmla="*/ 1513 h 3572"/>
              <a:gd name="T28" fmla="*/ 486 w 3066"/>
              <a:gd name="T29" fmla="*/ 1615 h 3572"/>
              <a:gd name="T30" fmla="*/ 349 w 3066"/>
              <a:gd name="T31" fmla="*/ 1782 h 3572"/>
              <a:gd name="T32" fmla="*/ 224 w 3066"/>
              <a:gd name="T33" fmla="*/ 2088 h 3572"/>
              <a:gd name="T34" fmla="*/ 106 w 3066"/>
              <a:gd name="T35" fmla="*/ 2213 h 3572"/>
              <a:gd name="T36" fmla="*/ 349 w 3066"/>
              <a:gd name="T37" fmla="*/ 2512 h 3572"/>
              <a:gd name="T38" fmla="*/ 453 w 3066"/>
              <a:gd name="T39" fmla="*/ 2155 h 3572"/>
              <a:gd name="T40" fmla="*/ 871 w 3066"/>
              <a:gd name="T41" fmla="*/ 2228 h 3572"/>
              <a:gd name="T42" fmla="*/ 1800 w 3066"/>
              <a:gd name="T43" fmla="*/ 2170 h 3572"/>
              <a:gd name="T44" fmla="*/ 1948 w 3066"/>
              <a:gd name="T45" fmla="*/ 2243 h 3572"/>
              <a:gd name="T46" fmla="*/ 1978 w 3066"/>
              <a:gd name="T47" fmla="*/ 2017 h 3572"/>
              <a:gd name="T48" fmla="*/ 1886 w 3066"/>
              <a:gd name="T49" fmla="*/ 1806 h 3572"/>
              <a:gd name="T50" fmla="*/ 1616 w 3066"/>
              <a:gd name="T51" fmla="*/ 1604 h 3572"/>
              <a:gd name="T52" fmla="*/ 1598 w 3066"/>
              <a:gd name="T53" fmla="*/ 1455 h 3572"/>
              <a:gd name="T54" fmla="*/ 1157 w 3066"/>
              <a:gd name="T55" fmla="*/ 1453 h 3572"/>
              <a:gd name="T56" fmla="*/ 1250 w 3066"/>
              <a:gd name="T57" fmla="*/ 1225 h 3572"/>
              <a:gd name="T58" fmla="*/ 1227 w 3066"/>
              <a:gd name="T59" fmla="*/ 1367 h 3572"/>
              <a:gd name="T60" fmla="*/ 1756 w 3066"/>
              <a:gd name="T61" fmla="*/ 1441 h 3572"/>
              <a:gd name="T62" fmla="*/ 1739 w 3066"/>
              <a:gd name="T63" fmla="*/ 1563 h 3572"/>
              <a:gd name="T64" fmla="*/ 2108 w 3066"/>
              <a:gd name="T65" fmla="*/ 1800 h 3572"/>
              <a:gd name="T66" fmla="*/ 1996 w 3066"/>
              <a:gd name="T67" fmla="*/ 1890 h 3572"/>
              <a:gd name="T68" fmla="*/ 2175 w 3066"/>
              <a:gd name="T69" fmla="*/ 2360 h 3572"/>
              <a:gd name="T70" fmla="*/ 2005 w 3066"/>
              <a:gd name="T71" fmla="*/ 2303 h 3572"/>
              <a:gd name="T72" fmla="*/ 2091 w 3066"/>
              <a:gd name="T73" fmla="*/ 2554 h 3572"/>
              <a:gd name="T74" fmla="*/ 2058 w 3066"/>
              <a:gd name="T75" fmla="*/ 2977 h 3572"/>
              <a:gd name="T76" fmla="*/ 1599 w 3066"/>
              <a:gd name="T77" fmla="*/ 3426 h 3572"/>
              <a:gd name="T78" fmla="*/ 744 w 3066"/>
              <a:gd name="T79" fmla="*/ 3496 h 3572"/>
              <a:gd name="T80" fmla="*/ 256 w 3066"/>
              <a:gd name="T81" fmla="*/ 3001 h 3572"/>
              <a:gd name="T82" fmla="*/ 86 w 3066"/>
              <a:gd name="T83" fmla="*/ 2621 h 3572"/>
              <a:gd name="T84" fmla="*/ 13 w 3066"/>
              <a:gd name="T85" fmla="*/ 2152 h 3572"/>
              <a:gd name="T86" fmla="*/ 84 w 3066"/>
              <a:gd name="T87" fmla="*/ 2011 h 3572"/>
              <a:gd name="T88" fmla="*/ 193 w 3066"/>
              <a:gd name="T89" fmla="*/ 1593 h 3572"/>
              <a:gd name="T90" fmla="*/ 483 w 3066"/>
              <a:gd name="T91" fmla="*/ 1470 h 3572"/>
              <a:gd name="T92" fmla="*/ 709 w 3066"/>
              <a:gd name="T93" fmla="*/ 1319 h 3572"/>
              <a:gd name="T94" fmla="*/ 879 w 3066"/>
              <a:gd name="T95" fmla="*/ 1333 h 3572"/>
              <a:gd name="T96" fmla="*/ 2360 w 3066"/>
              <a:gd name="T97" fmla="*/ 779 h 3572"/>
              <a:gd name="T98" fmla="*/ 2197 w 3066"/>
              <a:gd name="T99" fmla="*/ 847 h 3572"/>
              <a:gd name="T100" fmla="*/ 2417 w 3066"/>
              <a:gd name="T101" fmla="*/ 267 h 3572"/>
              <a:gd name="T102" fmla="*/ 2446 w 3066"/>
              <a:gd name="T103" fmla="*/ 550 h 3572"/>
              <a:gd name="T104" fmla="*/ 2216 w 3066"/>
              <a:gd name="T105" fmla="*/ 611 h 3572"/>
              <a:gd name="T106" fmla="*/ 2342 w 3066"/>
              <a:gd name="T107" fmla="*/ 395 h 3572"/>
              <a:gd name="T108" fmla="*/ 2065 w 3066"/>
              <a:gd name="T109" fmla="*/ 401 h 3572"/>
              <a:gd name="T110" fmla="*/ 1705 w 3066"/>
              <a:gd name="T111" fmla="*/ 93 h 3572"/>
              <a:gd name="T112" fmla="*/ 1761 w 3066"/>
              <a:gd name="T113" fmla="*/ 1080 h 3572"/>
              <a:gd name="T114" fmla="*/ 2366 w 3066"/>
              <a:gd name="T115" fmla="*/ 1080 h 3572"/>
              <a:gd name="T116" fmla="*/ 2938 w 3066"/>
              <a:gd name="T117" fmla="*/ 107 h 3572"/>
              <a:gd name="T118" fmla="*/ 3053 w 3066"/>
              <a:gd name="T119" fmla="*/ 135 h 3572"/>
              <a:gd name="T120" fmla="*/ 2384 w 3066"/>
              <a:gd name="T121" fmla="*/ 1160 h 3572"/>
              <a:gd name="T122" fmla="*/ 1724 w 3066"/>
              <a:gd name="T123" fmla="*/ 1157 h 3572"/>
              <a:gd name="T124" fmla="*/ 1602 w 3066"/>
              <a:gd name="T125" fmla="*/ 73 h 3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6" h="3572">
                <a:moveTo>
                  <a:pt x="1943" y="2586"/>
                </a:moveTo>
                <a:lnTo>
                  <a:pt x="1912" y="2589"/>
                </a:lnTo>
                <a:lnTo>
                  <a:pt x="1883" y="2598"/>
                </a:lnTo>
                <a:lnTo>
                  <a:pt x="1883" y="2857"/>
                </a:lnTo>
                <a:lnTo>
                  <a:pt x="1881" y="2886"/>
                </a:lnTo>
                <a:lnTo>
                  <a:pt x="1879" y="2913"/>
                </a:lnTo>
                <a:lnTo>
                  <a:pt x="1910" y="2922"/>
                </a:lnTo>
                <a:lnTo>
                  <a:pt x="1943" y="2925"/>
                </a:lnTo>
                <a:lnTo>
                  <a:pt x="1973" y="2923"/>
                </a:lnTo>
                <a:lnTo>
                  <a:pt x="2002" y="2914"/>
                </a:lnTo>
                <a:lnTo>
                  <a:pt x="2028" y="2902"/>
                </a:lnTo>
                <a:lnTo>
                  <a:pt x="2052" y="2885"/>
                </a:lnTo>
                <a:lnTo>
                  <a:pt x="2073" y="2865"/>
                </a:lnTo>
                <a:lnTo>
                  <a:pt x="2089" y="2841"/>
                </a:lnTo>
                <a:lnTo>
                  <a:pt x="2103" y="2815"/>
                </a:lnTo>
                <a:lnTo>
                  <a:pt x="2110" y="2785"/>
                </a:lnTo>
                <a:lnTo>
                  <a:pt x="2112" y="2756"/>
                </a:lnTo>
                <a:lnTo>
                  <a:pt x="2110" y="2725"/>
                </a:lnTo>
                <a:lnTo>
                  <a:pt x="2103" y="2696"/>
                </a:lnTo>
                <a:lnTo>
                  <a:pt x="2089" y="2670"/>
                </a:lnTo>
                <a:lnTo>
                  <a:pt x="2073" y="2646"/>
                </a:lnTo>
                <a:lnTo>
                  <a:pt x="2052" y="2626"/>
                </a:lnTo>
                <a:lnTo>
                  <a:pt x="2028" y="2609"/>
                </a:lnTo>
                <a:lnTo>
                  <a:pt x="2002" y="2597"/>
                </a:lnTo>
                <a:lnTo>
                  <a:pt x="1973" y="2588"/>
                </a:lnTo>
                <a:lnTo>
                  <a:pt x="1943" y="2586"/>
                </a:lnTo>
                <a:close/>
                <a:moveTo>
                  <a:pt x="297" y="2586"/>
                </a:moveTo>
                <a:lnTo>
                  <a:pt x="267" y="2588"/>
                </a:lnTo>
                <a:lnTo>
                  <a:pt x="237" y="2597"/>
                </a:lnTo>
                <a:lnTo>
                  <a:pt x="211" y="2609"/>
                </a:lnTo>
                <a:lnTo>
                  <a:pt x="187" y="2626"/>
                </a:lnTo>
                <a:lnTo>
                  <a:pt x="167" y="2646"/>
                </a:lnTo>
                <a:lnTo>
                  <a:pt x="150" y="2670"/>
                </a:lnTo>
                <a:lnTo>
                  <a:pt x="138" y="2696"/>
                </a:lnTo>
                <a:lnTo>
                  <a:pt x="129" y="2725"/>
                </a:lnTo>
                <a:lnTo>
                  <a:pt x="127" y="2756"/>
                </a:lnTo>
                <a:lnTo>
                  <a:pt x="129" y="2785"/>
                </a:lnTo>
                <a:lnTo>
                  <a:pt x="138" y="2815"/>
                </a:lnTo>
                <a:lnTo>
                  <a:pt x="150" y="2841"/>
                </a:lnTo>
                <a:lnTo>
                  <a:pt x="167" y="2865"/>
                </a:lnTo>
                <a:lnTo>
                  <a:pt x="187" y="2885"/>
                </a:lnTo>
                <a:lnTo>
                  <a:pt x="211" y="2902"/>
                </a:lnTo>
                <a:lnTo>
                  <a:pt x="237" y="2914"/>
                </a:lnTo>
                <a:lnTo>
                  <a:pt x="267" y="2923"/>
                </a:lnTo>
                <a:lnTo>
                  <a:pt x="297" y="2925"/>
                </a:lnTo>
                <a:lnTo>
                  <a:pt x="325" y="2923"/>
                </a:lnTo>
                <a:lnTo>
                  <a:pt x="352" y="2916"/>
                </a:lnTo>
                <a:lnTo>
                  <a:pt x="350" y="2887"/>
                </a:lnTo>
                <a:lnTo>
                  <a:pt x="349" y="2856"/>
                </a:lnTo>
                <a:lnTo>
                  <a:pt x="349" y="2595"/>
                </a:lnTo>
                <a:lnTo>
                  <a:pt x="324" y="2588"/>
                </a:lnTo>
                <a:lnTo>
                  <a:pt x="297" y="2586"/>
                </a:lnTo>
                <a:close/>
                <a:moveTo>
                  <a:pt x="1346" y="2451"/>
                </a:moveTo>
                <a:lnTo>
                  <a:pt x="1369" y="2454"/>
                </a:lnTo>
                <a:lnTo>
                  <a:pt x="1391" y="2463"/>
                </a:lnTo>
                <a:lnTo>
                  <a:pt x="1409" y="2477"/>
                </a:lnTo>
                <a:lnTo>
                  <a:pt x="1423" y="2494"/>
                </a:lnTo>
                <a:lnTo>
                  <a:pt x="1432" y="2515"/>
                </a:lnTo>
                <a:lnTo>
                  <a:pt x="1435" y="2539"/>
                </a:lnTo>
                <a:lnTo>
                  <a:pt x="1432" y="2563"/>
                </a:lnTo>
                <a:lnTo>
                  <a:pt x="1423" y="2584"/>
                </a:lnTo>
                <a:lnTo>
                  <a:pt x="1409" y="2602"/>
                </a:lnTo>
                <a:lnTo>
                  <a:pt x="1391" y="2615"/>
                </a:lnTo>
                <a:lnTo>
                  <a:pt x="1369" y="2625"/>
                </a:lnTo>
                <a:lnTo>
                  <a:pt x="1346" y="2627"/>
                </a:lnTo>
                <a:lnTo>
                  <a:pt x="1322" y="2625"/>
                </a:lnTo>
                <a:lnTo>
                  <a:pt x="1301" y="2615"/>
                </a:lnTo>
                <a:lnTo>
                  <a:pt x="1283" y="2602"/>
                </a:lnTo>
                <a:lnTo>
                  <a:pt x="1270" y="2584"/>
                </a:lnTo>
                <a:lnTo>
                  <a:pt x="1260" y="2563"/>
                </a:lnTo>
                <a:lnTo>
                  <a:pt x="1258" y="2539"/>
                </a:lnTo>
                <a:lnTo>
                  <a:pt x="1260" y="2515"/>
                </a:lnTo>
                <a:lnTo>
                  <a:pt x="1270" y="2494"/>
                </a:lnTo>
                <a:lnTo>
                  <a:pt x="1283" y="2477"/>
                </a:lnTo>
                <a:lnTo>
                  <a:pt x="1301" y="2463"/>
                </a:lnTo>
                <a:lnTo>
                  <a:pt x="1322" y="2454"/>
                </a:lnTo>
                <a:lnTo>
                  <a:pt x="1346" y="2451"/>
                </a:lnTo>
                <a:close/>
                <a:moveTo>
                  <a:pt x="940" y="2451"/>
                </a:moveTo>
                <a:lnTo>
                  <a:pt x="964" y="2454"/>
                </a:lnTo>
                <a:lnTo>
                  <a:pt x="985" y="2463"/>
                </a:lnTo>
                <a:lnTo>
                  <a:pt x="1004" y="2477"/>
                </a:lnTo>
                <a:lnTo>
                  <a:pt x="1018" y="2494"/>
                </a:lnTo>
                <a:lnTo>
                  <a:pt x="1027" y="2515"/>
                </a:lnTo>
                <a:lnTo>
                  <a:pt x="1030" y="2539"/>
                </a:lnTo>
                <a:lnTo>
                  <a:pt x="1027" y="2563"/>
                </a:lnTo>
                <a:lnTo>
                  <a:pt x="1018" y="2584"/>
                </a:lnTo>
                <a:lnTo>
                  <a:pt x="1004" y="2602"/>
                </a:lnTo>
                <a:lnTo>
                  <a:pt x="985" y="2615"/>
                </a:lnTo>
                <a:lnTo>
                  <a:pt x="964" y="2625"/>
                </a:lnTo>
                <a:lnTo>
                  <a:pt x="940" y="2627"/>
                </a:lnTo>
                <a:lnTo>
                  <a:pt x="917" y="2625"/>
                </a:lnTo>
                <a:lnTo>
                  <a:pt x="895" y="2615"/>
                </a:lnTo>
                <a:lnTo>
                  <a:pt x="878" y="2602"/>
                </a:lnTo>
                <a:lnTo>
                  <a:pt x="864" y="2584"/>
                </a:lnTo>
                <a:lnTo>
                  <a:pt x="855" y="2563"/>
                </a:lnTo>
                <a:lnTo>
                  <a:pt x="851" y="2539"/>
                </a:lnTo>
                <a:lnTo>
                  <a:pt x="855" y="2515"/>
                </a:lnTo>
                <a:lnTo>
                  <a:pt x="864" y="2494"/>
                </a:lnTo>
                <a:lnTo>
                  <a:pt x="878" y="2477"/>
                </a:lnTo>
                <a:lnTo>
                  <a:pt x="895" y="2463"/>
                </a:lnTo>
                <a:lnTo>
                  <a:pt x="917" y="2454"/>
                </a:lnTo>
                <a:lnTo>
                  <a:pt x="940" y="2451"/>
                </a:lnTo>
                <a:close/>
                <a:moveTo>
                  <a:pt x="471" y="2243"/>
                </a:moveTo>
                <a:lnTo>
                  <a:pt x="453" y="2284"/>
                </a:lnTo>
                <a:lnTo>
                  <a:pt x="440" y="2325"/>
                </a:lnTo>
                <a:lnTo>
                  <a:pt x="432" y="2369"/>
                </a:lnTo>
                <a:lnTo>
                  <a:pt x="430" y="2412"/>
                </a:lnTo>
                <a:lnTo>
                  <a:pt x="430" y="2856"/>
                </a:lnTo>
                <a:lnTo>
                  <a:pt x="433" y="2922"/>
                </a:lnTo>
                <a:lnTo>
                  <a:pt x="442" y="2985"/>
                </a:lnTo>
                <a:lnTo>
                  <a:pt x="459" y="3045"/>
                </a:lnTo>
                <a:lnTo>
                  <a:pt x="479" y="3104"/>
                </a:lnTo>
                <a:lnTo>
                  <a:pt x="507" y="3160"/>
                </a:lnTo>
                <a:lnTo>
                  <a:pt x="538" y="3212"/>
                </a:lnTo>
                <a:lnTo>
                  <a:pt x="576" y="3261"/>
                </a:lnTo>
                <a:lnTo>
                  <a:pt x="616" y="3306"/>
                </a:lnTo>
                <a:lnTo>
                  <a:pt x="662" y="3347"/>
                </a:lnTo>
                <a:lnTo>
                  <a:pt x="710" y="3383"/>
                </a:lnTo>
                <a:lnTo>
                  <a:pt x="763" y="3415"/>
                </a:lnTo>
                <a:lnTo>
                  <a:pt x="819" y="3442"/>
                </a:lnTo>
                <a:lnTo>
                  <a:pt x="878" y="3463"/>
                </a:lnTo>
                <a:lnTo>
                  <a:pt x="939" y="3479"/>
                </a:lnTo>
                <a:lnTo>
                  <a:pt x="1001" y="3489"/>
                </a:lnTo>
                <a:lnTo>
                  <a:pt x="1067" y="3492"/>
                </a:lnTo>
                <a:lnTo>
                  <a:pt x="1166" y="3492"/>
                </a:lnTo>
                <a:lnTo>
                  <a:pt x="1230" y="3489"/>
                </a:lnTo>
                <a:lnTo>
                  <a:pt x="1294" y="3479"/>
                </a:lnTo>
                <a:lnTo>
                  <a:pt x="1355" y="3463"/>
                </a:lnTo>
                <a:lnTo>
                  <a:pt x="1413" y="3442"/>
                </a:lnTo>
                <a:lnTo>
                  <a:pt x="1469" y="3415"/>
                </a:lnTo>
                <a:lnTo>
                  <a:pt x="1521" y="3383"/>
                </a:lnTo>
                <a:lnTo>
                  <a:pt x="1571" y="3347"/>
                </a:lnTo>
                <a:lnTo>
                  <a:pt x="1616" y="3306"/>
                </a:lnTo>
                <a:lnTo>
                  <a:pt x="1657" y="3261"/>
                </a:lnTo>
                <a:lnTo>
                  <a:pt x="1693" y="3212"/>
                </a:lnTo>
                <a:lnTo>
                  <a:pt x="1725" y="3160"/>
                </a:lnTo>
                <a:lnTo>
                  <a:pt x="1752" y="3104"/>
                </a:lnTo>
                <a:lnTo>
                  <a:pt x="1773" y="3046"/>
                </a:lnTo>
                <a:lnTo>
                  <a:pt x="1790" y="2985"/>
                </a:lnTo>
                <a:lnTo>
                  <a:pt x="1799" y="2923"/>
                </a:lnTo>
                <a:lnTo>
                  <a:pt x="1803" y="2857"/>
                </a:lnTo>
                <a:lnTo>
                  <a:pt x="1803" y="2412"/>
                </a:lnTo>
                <a:lnTo>
                  <a:pt x="1799" y="2371"/>
                </a:lnTo>
                <a:lnTo>
                  <a:pt x="1793" y="2329"/>
                </a:lnTo>
                <a:lnTo>
                  <a:pt x="1781" y="2289"/>
                </a:lnTo>
                <a:lnTo>
                  <a:pt x="1764" y="2251"/>
                </a:lnTo>
                <a:lnTo>
                  <a:pt x="1652" y="2269"/>
                </a:lnTo>
                <a:lnTo>
                  <a:pt x="1544" y="2285"/>
                </a:lnTo>
                <a:lnTo>
                  <a:pt x="1441" y="2297"/>
                </a:lnTo>
                <a:lnTo>
                  <a:pt x="1343" y="2305"/>
                </a:lnTo>
                <a:lnTo>
                  <a:pt x="1250" y="2312"/>
                </a:lnTo>
                <a:lnTo>
                  <a:pt x="1161" y="2315"/>
                </a:lnTo>
                <a:lnTo>
                  <a:pt x="1078" y="2316"/>
                </a:lnTo>
                <a:lnTo>
                  <a:pt x="999" y="2315"/>
                </a:lnTo>
                <a:lnTo>
                  <a:pt x="925" y="2312"/>
                </a:lnTo>
                <a:lnTo>
                  <a:pt x="857" y="2308"/>
                </a:lnTo>
                <a:lnTo>
                  <a:pt x="793" y="2302"/>
                </a:lnTo>
                <a:lnTo>
                  <a:pt x="734" y="2296"/>
                </a:lnTo>
                <a:lnTo>
                  <a:pt x="681" y="2288"/>
                </a:lnTo>
                <a:lnTo>
                  <a:pt x="633" y="2280"/>
                </a:lnTo>
                <a:lnTo>
                  <a:pt x="590" y="2272"/>
                </a:lnTo>
                <a:lnTo>
                  <a:pt x="553" y="2264"/>
                </a:lnTo>
                <a:lnTo>
                  <a:pt x="520" y="2256"/>
                </a:lnTo>
                <a:lnTo>
                  <a:pt x="492" y="2250"/>
                </a:lnTo>
                <a:lnTo>
                  <a:pt x="471" y="2243"/>
                </a:lnTo>
                <a:close/>
                <a:moveTo>
                  <a:pt x="1123" y="1319"/>
                </a:moveTo>
                <a:lnTo>
                  <a:pt x="1082" y="1333"/>
                </a:lnTo>
                <a:lnTo>
                  <a:pt x="1042" y="1349"/>
                </a:lnTo>
                <a:lnTo>
                  <a:pt x="1004" y="1365"/>
                </a:lnTo>
                <a:lnTo>
                  <a:pt x="965" y="1381"/>
                </a:lnTo>
                <a:lnTo>
                  <a:pt x="929" y="1398"/>
                </a:lnTo>
                <a:lnTo>
                  <a:pt x="895" y="1414"/>
                </a:lnTo>
                <a:lnTo>
                  <a:pt x="862" y="1431"/>
                </a:lnTo>
                <a:lnTo>
                  <a:pt x="833" y="1446"/>
                </a:lnTo>
                <a:lnTo>
                  <a:pt x="807" y="1460"/>
                </a:lnTo>
                <a:lnTo>
                  <a:pt x="783" y="1473"/>
                </a:lnTo>
                <a:lnTo>
                  <a:pt x="762" y="1485"/>
                </a:lnTo>
                <a:lnTo>
                  <a:pt x="745" y="1494"/>
                </a:lnTo>
                <a:lnTo>
                  <a:pt x="733" y="1501"/>
                </a:lnTo>
                <a:lnTo>
                  <a:pt x="726" y="1506"/>
                </a:lnTo>
                <a:lnTo>
                  <a:pt x="722" y="1508"/>
                </a:lnTo>
                <a:lnTo>
                  <a:pt x="711" y="1513"/>
                </a:lnTo>
                <a:lnTo>
                  <a:pt x="698" y="1513"/>
                </a:lnTo>
                <a:lnTo>
                  <a:pt x="686" y="1511"/>
                </a:lnTo>
                <a:lnTo>
                  <a:pt x="676" y="1505"/>
                </a:lnTo>
                <a:lnTo>
                  <a:pt x="668" y="1495"/>
                </a:lnTo>
                <a:lnTo>
                  <a:pt x="650" y="1464"/>
                </a:lnTo>
                <a:lnTo>
                  <a:pt x="638" y="1435"/>
                </a:lnTo>
                <a:lnTo>
                  <a:pt x="629" y="1408"/>
                </a:lnTo>
                <a:lnTo>
                  <a:pt x="602" y="1443"/>
                </a:lnTo>
                <a:lnTo>
                  <a:pt x="575" y="1477"/>
                </a:lnTo>
                <a:lnTo>
                  <a:pt x="550" y="1513"/>
                </a:lnTo>
                <a:lnTo>
                  <a:pt x="526" y="1548"/>
                </a:lnTo>
                <a:lnTo>
                  <a:pt x="506" y="1582"/>
                </a:lnTo>
                <a:lnTo>
                  <a:pt x="486" y="1615"/>
                </a:lnTo>
                <a:lnTo>
                  <a:pt x="467" y="1645"/>
                </a:lnTo>
                <a:lnTo>
                  <a:pt x="452" y="1673"/>
                </a:lnTo>
                <a:lnTo>
                  <a:pt x="438" y="1699"/>
                </a:lnTo>
                <a:lnTo>
                  <a:pt x="426" y="1721"/>
                </a:lnTo>
                <a:lnTo>
                  <a:pt x="417" y="1738"/>
                </a:lnTo>
                <a:lnTo>
                  <a:pt x="410" y="1751"/>
                </a:lnTo>
                <a:lnTo>
                  <a:pt x="406" y="1760"/>
                </a:lnTo>
                <a:lnTo>
                  <a:pt x="404" y="1763"/>
                </a:lnTo>
                <a:lnTo>
                  <a:pt x="397" y="1774"/>
                </a:lnTo>
                <a:lnTo>
                  <a:pt x="386" y="1782"/>
                </a:lnTo>
                <a:lnTo>
                  <a:pt x="374" y="1786"/>
                </a:lnTo>
                <a:lnTo>
                  <a:pt x="361" y="1786"/>
                </a:lnTo>
                <a:lnTo>
                  <a:pt x="349" y="1782"/>
                </a:lnTo>
                <a:lnTo>
                  <a:pt x="339" y="1774"/>
                </a:lnTo>
                <a:lnTo>
                  <a:pt x="252" y="1684"/>
                </a:lnTo>
                <a:lnTo>
                  <a:pt x="242" y="1728"/>
                </a:lnTo>
                <a:lnTo>
                  <a:pt x="235" y="1774"/>
                </a:lnTo>
                <a:lnTo>
                  <a:pt x="230" y="1820"/>
                </a:lnTo>
                <a:lnTo>
                  <a:pt x="226" y="1864"/>
                </a:lnTo>
                <a:lnTo>
                  <a:pt x="223" y="1906"/>
                </a:lnTo>
                <a:lnTo>
                  <a:pt x="222" y="1947"/>
                </a:lnTo>
                <a:lnTo>
                  <a:pt x="222" y="1984"/>
                </a:lnTo>
                <a:lnTo>
                  <a:pt x="222" y="2017"/>
                </a:lnTo>
                <a:lnTo>
                  <a:pt x="222" y="2046"/>
                </a:lnTo>
                <a:lnTo>
                  <a:pt x="223" y="2070"/>
                </a:lnTo>
                <a:lnTo>
                  <a:pt x="224" y="2088"/>
                </a:lnTo>
                <a:lnTo>
                  <a:pt x="225" y="2099"/>
                </a:lnTo>
                <a:lnTo>
                  <a:pt x="225" y="2104"/>
                </a:lnTo>
                <a:lnTo>
                  <a:pt x="224" y="2117"/>
                </a:lnTo>
                <a:lnTo>
                  <a:pt x="220" y="2128"/>
                </a:lnTo>
                <a:lnTo>
                  <a:pt x="212" y="2137"/>
                </a:lnTo>
                <a:lnTo>
                  <a:pt x="201" y="2144"/>
                </a:lnTo>
                <a:lnTo>
                  <a:pt x="189" y="2147"/>
                </a:lnTo>
                <a:lnTo>
                  <a:pt x="177" y="2146"/>
                </a:lnTo>
                <a:lnTo>
                  <a:pt x="143" y="2139"/>
                </a:lnTo>
                <a:lnTo>
                  <a:pt x="114" y="2128"/>
                </a:lnTo>
                <a:lnTo>
                  <a:pt x="89" y="2117"/>
                </a:lnTo>
                <a:lnTo>
                  <a:pt x="96" y="2165"/>
                </a:lnTo>
                <a:lnTo>
                  <a:pt x="106" y="2213"/>
                </a:lnTo>
                <a:lnTo>
                  <a:pt x="117" y="2262"/>
                </a:lnTo>
                <a:lnTo>
                  <a:pt x="130" y="2309"/>
                </a:lnTo>
                <a:lnTo>
                  <a:pt x="143" y="2355"/>
                </a:lnTo>
                <a:lnTo>
                  <a:pt x="156" y="2397"/>
                </a:lnTo>
                <a:lnTo>
                  <a:pt x="168" y="2436"/>
                </a:lnTo>
                <a:lnTo>
                  <a:pt x="181" y="2471"/>
                </a:lnTo>
                <a:lnTo>
                  <a:pt x="191" y="2501"/>
                </a:lnTo>
                <a:lnTo>
                  <a:pt x="200" y="2525"/>
                </a:lnTo>
                <a:lnTo>
                  <a:pt x="231" y="2515"/>
                </a:lnTo>
                <a:lnTo>
                  <a:pt x="264" y="2508"/>
                </a:lnTo>
                <a:lnTo>
                  <a:pt x="297" y="2506"/>
                </a:lnTo>
                <a:lnTo>
                  <a:pt x="324" y="2507"/>
                </a:lnTo>
                <a:lnTo>
                  <a:pt x="349" y="2512"/>
                </a:lnTo>
                <a:lnTo>
                  <a:pt x="349" y="2412"/>
                </a:lnTo>
                <a:lnTo>
                  <a:pt x="351" y="2365"/>
                </a:lnTo>
                <a:lnTo>
                  <a:pt x="359" y="2320"/>
                </a:lnTo>
                <a:lnTo>
                  <a:pt x="371" y="2275"/>
                </a:lnTo>
                <a:lnTo>
                  <a:pt x="388" y="2231"/>
                </a:lnTo>
                <a:lnTo>
                  <a:pt x="409" y="2189"/>
                </a:lnTo>
                <a:lnTo>
                  <a:pt x="411" y="2185"/>
                </a:lnTo>
                <a:lnTo>
                  <a:pt x="414" y="2182"/>
                </a:lnTo>
                <a:lnTo>
                  <a:pt x="415" y="2181"/>
                </a:lnTo>
                <a:lnTo>
                  <a:pt x="420" y="2170"/>
                </a:lnTo>
                <a:lnTo>
                  <a:pt x="430" y="2161"/>
                </a:lnTo>
                <a:lnTo>
                  <a:pt x="441" y="2157"/>
                </a:lnTo>
                <a:lnTo>
                  <a:pt x="453" y="2155"/>
                </a:lnTo>
                <a:lnTo>
                  <a:pt x="466" y="2157"/>
                </a:lnTo>
                <a:lnTo>
                  <a:pt x="469" y="2158"/>
                </a:lnTo>
                <a:lnTo>
                  <a:pt x="478" y="2161"/>
                </a:lnTo>
                <a:lnTo>
                  <a:pt x="494" y="2166"/>
                </a:lnTo>
                <a:lnTo>
                  <a:pt x="513" y="2171"/>
                </a:lnTo>
                <a:lnTo>
                  <a:pt x="540" y="2178"/>
                </a:lnTo>
                <a:lnTo>
                  <a:pt x="571" y="2185"/>
                </a:lnTo>
                <a:lnTo>
                  <a:pt x="607" y="2193"/>
                </a:lnTo>
                <a:lnTo>
                  <a:pt x="650" y="2201"/>
                </a:lnTo>
                <a:lnTo>
                  <a:pt x="697" y="2208"/>
                </a:lnTo>
                <a:lnTo>
                  <a:pt x="750" y="2216"/>
                </a:lnTo>
                <a:lnTo>
                  <a:pt x="808" y="2223"/>
                </a:lnTo>
                <a:lnTo>
                  <a:pt x="871" y="2228"/>
                </a:lnTo>
                <a:lnTo>
                  <a:pt x="939" y="2231"/>
                </a:lnTo>
                <a:lnTo>
                  <a:pt x="1011" y="2235"/>
                </a:lnTo>
                <a:lnTo>
                  <a:pt x="1090" y="2236"/>
                </a:lnTo>
                <a:lnTo>
                  <a:pt x="1172" y="2235"/>
                </a:lnTo>
                <a:lnTo>
                  <a:pt x="1260" y="2230"/>
                </a:lnTo>
                <a:lnTo>
                  <a:pt x="1353" y="2225"/>
                </a:lnTo>
                <a:lnTo>
                  <a:pt x="1450" y="2216"/>
                </a:lnTo>
                <a:lnTo>
                  <a:pt x="1552" y="2203"/>
                </a:lnTo>
                <a:lnTo>
                  <a:pt x="1658" y="2188"/>
                </a:lnTo>
                <a:lnTo>
                  <a:pt x="1769" y="2168"/>
                </a:lnTo>
                <a:lnTo>
                  <a:pt x="1775" y="2168"/>
                </a:lnTo>
                <a:lnTo>
                  <a:pt x="1786" y="2167"/>
                </a:lnTo>
                <a:lnTo>
                  <a:pt x="1800" y="2170"/>
                </a:lnTo>
                <a:lnTo>
                  <a:pt x="1813" y="2177"/>
                </a:lnTo>
                <a:lnTo>
                  <a:pt x="1821" y="2188"/>
                </a:lnTo>
                <a:lnTo>
                  <a:pt x="1844" y="2232"/>
                </a:lnTo>
                <a:lnTo>
                  <a:pt x="1862" y="2280"/>
                </a:lnTo>
                <a:lnTo>
                  <a:pt x="1874" y="2331"/>
                </a:lnTo>
                <a:lnTo>
                  <a:pt x="1880" y="2381"/>
                </a:lnTo>
                <a:lnTo>
                  <a:pt x="1891" y="2351"/>
                </a:lnTo>
                <a:lnTo>
                  <a:pt x="1903" y="2324"/>
                </a:lnTo>
                <a:lnTo>
                  <a:pt x="1915" y="2300"/>
                </a:lnTo>
                <a:lnTo>
                  <a:pt x="1925" y="2280"/>
                </a:lnTo>
                <a:lnTo>
                  <a:pt x="1935" y="2264"/>
                </a:lnTo>
                <a:lnTo>
                  <a:pt x="1943" y="2251"/>
                </a:lnTo>
                <a:lnTo>
                  <a:pt x="1948" y="2243"/>
                </a:lnTo>
                <a:lnTo>
                  <a:pt x="1950" y="2240"/>
                </a:lnTo>
                <a:lnTo>
                  <a:pt x="1959" y="2230"/>
                </a:lnTo>
                <a:lnTo>
                  <a:pt x="1970" y="2225"/>
                </a:lnTo>
                <a:lnTo>
                  <a:pt x="1983" y="2223"/>
                </a:lnTo>
                <a:lnTo>
                  <a:pt x="2018" y="2224"/>
                </a:lnTo>
                <a:lnTo>
                  <a:pt x="2050" y="2228"/>
                </a:lnTo>
                <a:lnTo>
                  <a:pt x="2077" y="2235"/>
                </a:lnTo>
                <a:lnTo>
                  <a:pt x="2063" y="2196"/>
                </a:lnTo>
                <a:lnTo>
                  <a:pt x="2047" y="2158"/>
                </a:lnTo>
                <a:lnTo>
                  <a:pt x="2030" y="2121"/>
                </a:lnTo>
                <a:lnTo>
                  <a:pt x="2013" y="2085"/>
                </a:lnTo>
                <a:lnTo>
                  <a:pt x="1995" y="2050"/>
                </a:lnTo>
                <a:lnTo>
                  <a:pt x="1978" y="2017"/>
                </a:lnTo>
                <a:lnTo>
                  <a:pt x="1961" y="1988"/>
                </a:lnTo>
                <a:lnTo>
                  <a:pt x="1945" y="1960"/>
                </a:lnTo>
                <a:lnTo>
                  <a:pt x="1931" y="1935"/>
                </a:lnTo>
                <a:lnTo>
                  <a:pt x="1917" y="1913"/>
                </a:lnTo>
                <a:lnTo>
                  <a:pt x="1906" y="1894"/>
                </a:lnTo>
                <a:lnTo>
                  <a:pt x="1896" y="1879"/>
                </a:lnTo>
                <a:lnTo>
                  <a:pt x="1888" y="1867"/>
                </a:lnTo>
                <a:lnTo>
                  <a:pt x="1883" y="1860"/>
                </a:lnTo>
                <a:lnTo>
                  <a:pt x="1881" y="1857"/>
                </a:lnTo>
                <a:lnTo>
                  <a:pt x="1875" y="1845"/>
                </a:lnTo>
                <a:lnTo>
                  <a:pt x="1874" y="1831"/>
                </a:lnTo>
                <a:lnTo>
                  <a:pt x="1878" y="1818"/>
                </a:lnTo>
                <a:lnTo>
                  <a:pt x="1886" y="1806"/>
                </a:lnTo>
                <a:lnTo>
                  <a:pt x="1913" y="1782"/>
                </a:lnTo>
                <a:lnTo>
                  <a:pt x="1940" y="1763"/>
                </a:lnTo>
                <a:lnTo>
                  <a:pt x="1965" y="1749"/>
                </a:lnTo>
                <a:lnTo>
                  <a:pt x="1924" y="1728"/>
                </a:lnTo>
                <a:lnTo>
                  <a:pt x="1885" y="1709"/>
                </a:lnTo>
                <a:lnTo>
                  <a:pt x="1844" y="1691"/>
                </a:lnTo>
                <a:lnTo>
                  <a:pt x="1805" y="1674"/>
                </a:lnTo>
                <a:lnTo>
                  <a:pt x="1768" y="1659"/>
                </a:lnTo>
                <a:lnTo>
                  <a:pt x="1732" y="1645"/>
                </a:lnTo>
                <a:lnTo>
                  <a:pt x="1698" y="1632"/>
                </a:lnTo>
                <a:lnTo>
                  <a:pt x="1667" y="1621"/>
                </a:lnTo>
                <a:lnTo>
                  <a:pt x="1640" y="1612"/>
                </a:lnTo>
                <a:lnTo>
                  <a:pt x="1616" y="1604"/>
                </a:lnTo>
                <a:lnTo>
                  <a:pt x="1596" y="1597"/>
                </a:lnTo>
                <a:lnTo>
                  <a:pt x="1582" y="1593"/>
                </a:lnTo>
                <a:lnTo>
                  <a:pt x="1572" y="1590"/>
                </a:lnTo>
                <a:lnTo>
                  <a:pt x="1568" y="1589"/>
                </a:lnTo>
                <a:lnTo>
                  <a:pt x="1557" y="1584"/>
                </a:lnTo>
                <a:lnTo>
                  <a:pt x="1549" y="1577"/>
                </a:lnTo>
                <a:lnTo>
                  <a:pt x="1543" y="1567"/>
                </a:lnTo>
                <a:lnTo>
                  <a:pt x="1540" y="1556"/>
                </a:lnTo>
                <a:lnTo>
                  <a:pt x="1540" y="1544"/>
                </a:lnTo>
                <a:lnTo>
                  <a:pt x="1543" y="1533"/>
                </a:lnTo>
                <a:lnTo>
                  <a:pt x="1561" y="1503"/>
                </a:lnTo>
                <a:lnTo>
                  <a:pt x="1579" y="1476"/>
                </a:lnTo>
                <a:lnTo>
                  <a:pt x="1598" y="1455"/>
                </a:lnTo>
                <a:lnTo>
                  <a:pt x="1553" y="1450"/>
                </a:lnTo>
                <a:lnTo>
                  <a:pt x="1507" y="1446"/>
                </a:lnTo>
                <a:lnTo>
                  <a:pt x="1462" y="1444"/>
                </a:lnTo>
                <a:lnTo>
                  <a:pt x="1418" y="1443"/>
                </a:lnTo>
                <a:lnTo>
                  <a:pt x="1376" y="1443"/>
                </a:lnTo>
                <a:lnTo>
                  <a:pt x="1335" y="1443"/>
                </a:lnTo>
                <a:lnTo>
                  <a:pt x="1297" y="1444"/>
                </a:lnTo>
                <a:lnTo>
                  <a:pt x="1263" y="1446"/>
                </a:lnTo>
                <a:lnTo>
                  <a:pt x="1232" y="1447"/>
                </a:lnTo>
                <a:lnTo>
                  <a:pt x="1206" y="1449"/>
                </a:lnTo>
                <a:lnTo>
                  <a:pt x="1184" y="1451"/>
                </a:lnTo>
                <a:lnTo>
                  <a:pt x="1168" y="1452"/>
                </a:lnTo>
                <a:lnTo>
                  <a:pt x="1157" y="1453"/>
                </a:lnTo>
                <a:lnTo>
                  <a:pt x="1154" y="1455"/>
                </a:lnTo>
                <a:lnTo>
                  <a:pt x="1142" y="1453"/>
                </a:lnTo>
                <a:lnTo>
                  <a:pt x="1132" y="1450"/>
                </a:lnTo>
                <a:lnTo>
                  <a:pt x="1122" y="1445"/>
                </a:lnTo>
                <a:lnTo>
                  <a:pt x="1114" y="1436"/>
                </a:lnTo>
                <a:lnTo>
                  <a:pt x="1110" y="1425"/>
                </a:lnTo>
                <a:lnTo>
                  <a:pt x="1109" y="1414"/>
                </a:lnTo>
                <a:lnTo>
                  <a:pt x="1110" y="1378"/>
                </a:lnTo>
                <a:lnTo>
                  <a:pt x="1115" y="1348"/>
                </a:lnTo>
                <a:lnTo>
                  <a:pt x="1123" y="1319"/>
                </a:lnTo>
                <a:close/>
                <a:moveTo>
                  <a:pt x="1226" y="1212"/>
                </a:moveTo>
                <a:lnTo>
                  <a:pt x="1239" y="1217"/>
                </a:lnTo>
                <a:lnTo>
                  <a:pt x="1250" y="1225"/>
                </a:lnTo>
                <a:lnTo>
                  <a:pt x="1258" y="1239"/>
                </a:lnTo>
                <a:lnTo>
                  <a:pt x="1260" y="1253"/>
                </a:lnTo>
                <a:lnTo>
                  <a:pt x="1256" y="1267"/>
                </a:lnTo>
                <a:lnTo>
                  <a:pt x="1249" y="1279"/>
                </a:lnTo>
                <a:lnTo>
                  <a:pt x="1237" y="1288"/>
                </a:lnTo>
                <a:lnTo>
                  <a:pt x="1235" y="1289"/>
                </a:lnTo>
                <a:lnTo>
                  <a:pt x="1230" y="1293"/>
                </a:lnTo>
                <a:lnTo>
                  <a:pt x="1223" y="1301"/>
                </a:lnTo>
                <a:lnTo>
                  <a:pt x="1215" y="1312"/>
                </a:lnTo>
                <a:lnTo>
                  <a:pt x="1206" y="1326"/>
                </a:lnTo>
                <a:lnTo>
                  <a:pt x="1198" y="1345"/>
                </a:lnTo>
                <a:lnTo>
                  <a:pt x="1192" y="1369"/>
                </a:lnTo>
                <a:lnTo>
                  <a:pt x="1227" y="1367"/>
                </a:lnTo>
                <a:lnTo>
                  <a:pt x="1269" y="1365"/>
                </a:lnTo>
                <a:lnTo>
                  <a:pt x="1316" y="1363"/>
                </a:lnTo>
                <a:lnTo>
                  <a:pt x="1369" y="1362"/>
                </a:lnTo>
                <a:lnTo>
                  <a:pt x="1425" y="1362"/>
                </a:lnTo>
                <a:lnTo>
                  <a:pt x="1484" y="1364"/>
                </a:lnTo>
                <a:lnTo>
                  <a:pt x="1544" y="1368"/>
                </a:lnTo>
                <a:lnTo>
                  <a:pt x="1607" y="1375"/>
                </a:lnTo>
                <a:lnTo>
                  <a:pt x="1667" y="1385"/>
                </a:lnTo>
                <a:lnTo>
                  <a:pt x="1726" y="1398"/>
                </a:lnTo>
                <a:lnTo>
                  <a:pt x="1739" y="1404"/>
                </a:lnTo>
                <a:lnTo>
                  <a:pt x="1749" y="1414"/>
                </a:lnTo>
                <a:lnTo>
                  <a:pt x="1756" y="1427"/>
                </a:lnTo>
                <a:lnTo>
                  <a:pt x="1756" y="1441"/>
                </a:lnTo>
                <a:lnTo>
                  <a:pt x="1751" y="1456"/>
                </a:lnTo>
                <a:lnTo>
                  <a:pt x="1742" y="1467"/>
                </a:lnTo>
                <a:lnTo>
                  <a:pt x="1730" y="1474"/>
                </a:lnTo>
                <a:lnTo>
                  <a:pt x="1716" y="1476"/>
                </a:lnTo>
                <a:lnTo>
                  <a:pt x="1713" y="1477"/>
                </a:lnTo>
                <a:lnTo>
                  <a:pt x="1704" y="1480"/>
                </a:lnTo>
                <a:lnTo>
                  <a:pt x="1692" y="1484"/>
                </a:lnTo>
                <a:lnTo>
                  <a:pt x="1677" y="1493"/>
                </a:lnTo>
                <a:lnTo>
                  <a:pt x="1659" y="1507"/>
                </a:lnTo>
                <a:lnTo>
                  <a:pt x="1641" y="1528"/>
                </a:lnTo>
                <a:lnTo>
                  <a:pt x="1669" y="1537"/>
                </a:lnTo>
                <a:lnTo>
                  <a:pt x="1702" y="1548"/>
                </a:lnTo>
                <a:lnTo>
                  <a:pt x="1739" y="1563"/>
                </a:lnTo>
                <a:lnTo>
                  <a:pt x="1781" y="1578"/>
                </a:lnTo>
                <a:lnTo>
                  <a:pt x="1823" y="1595"/>
                </a:lnTo>
                <a:lnTo>
                  <a:pt x="1869" y="1614"/>
                </a:lnTo>
                <a:lnTo>
                  <a:pt x="1917" y="1636"/>
                </a:lnTo>
                <a:lnTo>
                  <a:pt x="1964" y="1659"/>
                </a:lnTo>
                <a:lnTo>
                  <a:pt x="2011" y="1683"/>
                </a:lnTo>
                <a:lnTo>
                  <a:pt x="2058" y="1709"/>
                </a:lnTo>
                <a:lnTo>
                  <a:pt x="2103" y="1737"/>
                </a:lnTo>
                <a:lnTo>
                  <a:pt x="2112" y="1747"/>
                </a:lnTo>
                <a:lnTo>
                  <a:pt x="2119" y="1760"/>
                </a:lnTo>
                <a:lnTo>
                  <a:pt x="2120" y="1774"/>
                </a:lnTo>
                <a:lnTo>
                  <a:pt x="2117" y="1788"/>
                </a:lnTo>
                <a:lnTo>
                  <a:pt x="2108" y="1800"/>
                </a:lnTo>
                <a:lnTo>
                  <a:pt x="2096" y="1808"/>
                </a:lnTo>
                <a:lnTo>
                  <a:pt x="2082" y="1810"/>
                </a:lnTo>
                <a:lnTo>
                  <a:pt x="2068" y="1808"/>
                </a:lnTo>
                <a:lnTo>
                  <a:pt x="2065" y="1808"/>
                </a:lnTo>
                <a:lnTo>
                  <a:pt x="2059" y="1807"/>
                </a:lnTo>
                <a:lnTo>
                  <a:pt x="2050" y="1807"/>
                </a:lnTo>
                <a:lnTo>
                  <a:pt x="2038" y="1808"/>
                </a:lnTo>
                <a:lnTo>
                  <a:pt x="2024" y="1811"/>
                </a:lnTo>
                <a:lnTo>
                  <a:pt x="2007" y="1818"/>
                </a:lnTo>
                <a:lnTo>
                  <a:pt x="1988" y="1828"/>
                </a:lnTo>
                <a:lnTo>
                  <a:pt x="1967" y="1842"/>
                </a:lnTo>
                <a:lnTo>
                  <a:pt x="1981" y="1863"/>
                </a:lnTo>
                <a:lnTo>
                  <a:pt x="1996" y="1890"/>
                </a:lnTo>
                <a:lnTo>
                  <a:pt x="2015" y="1920"/>
                </a:lnTo>
                <a:lnTo>
                  <a:pt x="2035" y="1955"/>
                </a:lnTo>
                <a:lnTo>
                  <a:pt x="2057" y="1993"/>
                </a:lnTo>
                <a:lnTo>
                  <a:pt x="2077" y="2035"/>
                </a:lnTo>
                <a:lnTo>
                  <a:pt x="2099" y="2079"/>
                </a:lnTo>
                <a:lnTo>
                  <a:pt x="2120" y="2124"/>
                </a:lnTo>
                <a:lnTo>
                  <a:pt x="2140" y="2172"/>
                </a:lnTo>
                <a:lnTo>
                  <a:pt x="2158" y="2221"/>
                </a:lnTo>
                <a:lnTo>
                  <a:pt x="2174" y="2271"/>
                </a:lnTo>
                <a:lnTo>
                  <a:pt x="2188" y="2321"/>
                </a:lnTo>
                <a:lnTo>
                  <a:pt x="2188" y="2336"/>
                </a:lnTo>
                <a:lnTo>
                  <a:pt x="2184" y="2349"/>
                </a:lnTo>
                <a:lnTo>
                  <a:pt x="2175" y="2360"/>
                </a:lnTo>
                <a:lnTo>
                  <a:pt x="2163" y="2368"/>
                </a:lnTo>
                <a:lnTo>
                  <a:pt x="2147" y="2370"/>
                </a:lnTo>
                <a:lnTo>
                  <a:pt x="2134" y="2368"/>
                </a:lnTo>
                <a:lnTo>
                  <a:pt x="2122" y="2360"/>
                </a:lnTo>
                <a:lnTo>
                  <a:pt x="2112" y="2349"/>
                </a:lnTo>
                <a:lnTo>
                  <a:pt x="2111" y="2347"/>
                </a:lnTo>
                <a:lnTo>
                  <a:pt x="2107" y="2341"/>
                </a:lnTo>
                <a:lnTo>
                  <a:pt x="2100" y="2335"/>
                </a:lnTo>
                <a:lnTo>
                  <a:pt x="2089" y="2327"/>
                </a:lnTo>
                <a:lnTo>
                  <a:pt x="2075" y="2320"/>
                </a:lnTo>
                <a:lnTo>
                  <a:pt x="2057" y="2312"/>
                </a:lnTo>
                <a:lnTo>
                  <a:pt x="2034" y="2307"/>
                </a:lnTo>
                <a:lnTo>
                  <a:pt x="2005" y="2303"/>
                </a:lnTo>
                <a:lnTo>
                  <a:pt x="1995" y="2320"/>
                </a:lnTo>
                <a:lnTo>
                  <a:pt x="1984" y="2341"/>
                </a:lnTo>
                <a:lnTo>
                  <a:pt x="1972" y="2368"/>
                </a:lnTo>
                <a:lnTo>
                  <a:pt x="1959" y="2398"/>
                </a:lnTo>
                <a:lnTo>
                  <a:pt x="1948" y="2431"/>
                </a:lnTo>
                <a:lnTo>
                  <a:pt x="1940" y="2468"/>
                </a:lnTo>
                <a:lnTo>
                  <a:pt x="1932" y="2506"/>
                </a:lnTo>
                <a:lnTo>
                  <a:pt x="1937" y="2506"/>
                </a:lnTo>
                <a:lnTo>
                  <a:pt x="1943" y="2506"/>
                </a:lnTo>
                <a:lnTo>
                  <a:pt x="1983" y="2509"/>
                </a:lnTo>
                <a:lnTo>
                  <a:pt x="2022" y="2518"/>
                </a:lnTo>
                <a:lnTo>
                  <a:pt x="2058" y="2533"/>
                </a:lnTo>
                <a:lnTo>
                  <a:pt x="2091" y="2554"/>
                </a:lnTo>
                <a:lnTo>
                  <a:pt x="2119" y="2579"/>
                </a:lnTo>
                <a:lnTo>
                  <a:pt x="2144" y="2608"/>
                </a:lnTo>
                <a:lnTo>
                  <a:pt x="2165" y="2640"/>
                </a:lnTo>
                <a:lnTo>
                  <a:pt x="2180" y="2676"/>
                </a:lnTo>
                <a:lnTo>
                  <a:pt x="2190" y="2715"/>
                </a:lnTo>
                <a:lnTo>
                  <a:pt x="2193" y="2756"/>
                </a:lnTo>
                <a:lnTo>
                  <a:pt x="2190" y="2796"/>
                </a:lnTo>
                <a:lnTo>
                  <a:pt x="2180" y="2835"/>
                </a:lnTo>
                <a:lnTo>
                  <a:pt x="2165" y="2871"/>
                </a:lnTo>
                <a:lnTo>
                  <a:pt x="2144" y="2903"/>
                </a:lnTo>
                <a:lnTo>
                  <a:pt x="2119" y="2932"/>
                </a:lnTo>
                <a:lnTo>
                  <a:pt x="2091" y="2957"/>
                </a:lnTo>
                <a:lnTo>
                  <a:pt x="2058" y="2977"/>
                </a:lnTo>
                <a:lnTo>
                  <a:pt x="2022" y="2993"/>
                </a:lnTo>
                <a:lnTo>
                  <a:pt x="1983" y="3001"/>
                </a:lnTo>
                <a:lnTo>
                  <a:pt x="1943" y="3005"/>
                </a:lnTo>
                <a:lnTo>
                  <a:pt x="1906" y="3003"/>
                </a:lnTo>
                <a:lnTo>
                  <a:pt x="1869" y="2994"/>
                </a:lnTo>
                <a:lnTo>
                  <a:pt x="1853" y="3058"/>
                </a:lnTo>
                <a:lnTo>
                  <a:pt x="1832" y="3120"/>
                </a:lnTo>
                <a:lnTo>
                  <a:pt x="1805" y="3180"/>
                </a:lnTo>
                <a:lnTo>
                  <a:pt x="1773" y="3237"/>
                </a:lnTo>
                <a:lnTo>
                  <a:pt x="1736" y="3289"/>
                </a:lnTo>
                <a:lnTo>
                  <a:pt x="1694" y="3340"/>
                </a:lnTo>
                <a:lnTo>
                  <a:pt x="1648" y="3385"/>
                </a:lnTo>
                <a:lnTo>
                  <a:pt x="1599" y="3426"/>
                </a:lnTo>
                <a:lnTo>
                  <a:pt x="1544" y="3463"/>
                </a:lnTo>
                <a:lnTo>
                  <a:pt x="1489" y="3496"/>
                </a:lnTo>
                <a:lnTo>
                  <a:pt x="1429" y="3522"/>
                </a:lnTo>
                <a:lnTo>
                  <a:pt x="1366" y="3544"/>
                </a:lnTo>
                <a:lnTo>
                  <a:pt x="1301" y="3559"/>
                </a:lnTo>
                <a:lnTo>
                  <a:pt x="1235" y="3569"/>
                </a:lnTo>
                <a:lnTo>
                  <a:pt x="1166" y="3572"/>
                </a:lnTo>
                <a:lnTo>
                  <a:pt x="1067" y="3572"/>
                </a:lnTo>
                <a:lnTo>
                  <a:pt x="998" y="3569"/>
                </a:lnTo>
                <a:lnTo>
                  <a:pt x="931" y="3559"/>
                </a:lnTo>
                <a:lnTo>
                  <a:pt x="867" y="3544"/>
                </a:lnTo>
                <a:lnTo>
                  <a:pt x="804" y="3522"/>
                </a:lnTo>
                <a:lnTo>
                  <a:pt x="744" y="3496"/>
                </a:lnTo>
                <a:lnTo>
                  <a:pt x="687" y="3464"/>
                </a:lnTo>
                <a:lnTo>
                  <a:pt x="635" y="3427"/>
                </a:lnTo>
                <a:lnTo>
                  <a:pt x="584" y="3385"/>
                </a:lnTo>
                <a:lnTo>
                  <a:pt x="538" y="3341"/>
                </a:lnTo>
                <a:lnTo>
                  <a:pt x="497" y="3292"/>
                </a:lnTo>
                <a:lnTo>
                  <a:pt x="461" y="3238"/>
                </a:lnTo>
                <a:lnTo>
                  <a:pt x="428" y="3181"/>
                </a:lnTo>
                <a:lnTo>
                  <a:pt x="401" y="3123"/>
                </a:lnTo>
                <a:lnTo>
                  <a:pt x="379" y="3060"/>
                </a:lnTo>
                <a:lnTo>
                  <a:pt x="363" y="2996"/>
                </a:lnTo>
                <a:lnTo>
                  <a:pt x="330" y="3003"/>
                </a:lnTo>
                <a:lnTo>
                  <a:pt x="297" y="3005"/>
                </a:lnTo>
                <a:lnTo>
                  <a:pt x="256" y="3001"/>
                </a:lnTo>
                <a:lnTo>
                  <a:pt x="218" y="2993"/>
                </a:lnTo>
                <a:lnTo>
                  <a:pt x="182" y="2977"/>
                </a:lnTo>
                <a:lnTo>
                  <a:pt x="149" y="2957"/>
                </a:lnTo>
                <a:lnTo>
                  <a:pt x="120" y="2932"/>
                </a:lnTo>
                <a:lnTo>
                  <a:pt x="95" y="2903"/>
                </a:lnTo>
                <a:lnTo>
                  <a:pt x="74" y="2871"/>
                </a:lnTo>
                <a:lnTo>
                  <a:pt x="59" y="2835"/>
                </a:lnTo>
                <a:lnTo>
                  <a:pt x="50" y="2796"/>
                </a:lnTo>
                <a:lnTo>
                  <a:pt x="47" y="2756"/>
                </a:lnTo>
                <a:lnTo>
                  <a:pt x="49" y="2719"/>
                </a:lnTo>
                <a:lnTo>
                  <a:pt x="57" y="2684"/>
                </a:lnTo>
                <a:lnTo>
                  <a:pt x="69" y="2651"/>
                </a:lnTo>
                <a:lnTo>
                  <a:pt x="86" y="2621"/>
                </a:lnTo>
                <a:lnTo>
                  <a:pt x="107" y="2593"/>
                </a:lnTo>
                <a:lnTo>
                  <a:pt x="131" y="2569"/>
                </a:lnTo>
                <a:lnTo>
                  <a:pt x="124" y="2551"/>
                </a:lnTo>
                <a:lnTo>
                  <a:pt x="115" y="2526"/>
                </a:lnTo>
                <a:lnTo>
                  <a:pt x="105" y="2496"/>
                </a:lnTo>
                <a:lnTo>
                  <a:pt x="93" y="2463"/>
                </a:lnTo>
                <a:lnTo>
                  <a:pt x="81" y="2425"/>
                </a:lnTo>
                <a:lnTo>
                  <a:pt x="68" y="2384"/>
                </a:lnTo>
                <a:lnTo>
                  <a:pt x="56" y="2340"/>
                </a:lnTo>
                <a:lnTo>
                  <a:pt x="43" y="2295"/>
                </a:lnTo>
                <a:lnTo>
                  <a:pt x="32" y="2248"/>
                </a:lnTo>
                <a:lnTo>
                  <a:pt x="22" y="2200"/>
                </a:lnTo>
                <a:lnTo>
                  <a:pt x="13" y="2152"/>
                </a:lnTo>
                <a:lnTo>
                  <a:pt x="6" y="2105"/>
                </a:lnTo>
                <a:lnTo>
                  <a:pt x="2" y="2058"/>
                </a:lnTo>
                <a:lnTo>
                  <a:pt x="0" y="2013"/>
                </a:lnTo>
                <a:lnTo>
                  <a:pt x="3" y="1999"/>
                </a:lnTo>
                <a:lnTo>
                  <a:pt x="10" y="1987"/>
                </a:lnTo>
                <a:lnTo>
                  <a:pt x="21" y="1978"/>
                </a:lnTo>
                <a:lnTo>
                  <a:pt x="35" y="1974"/>
                </a:lnTo>
                <a:lnTo>
                  <a:pt x="49" y="1974"/>
                </a:lnTo>
                <a:lnTo>
                  <a:pt x="62" y="1979"/>
                </a:lnTo>
                <a:lnTo>
                  <a:pt x="73" y="1989"/>
                </a:lnTo>
                <a:lnTo>
                  <a:pt x="79" y="2002"/>
                </a:lnTo>
                <a:lnTo>
                  <a:pt x="80" y="2005"/>
                </a:lnTo>
                <a:lnTo>
                  <a:pt x="84" y="2011"/>
                </a:lnTo>
                <a:lnTo>
                  <a:pt x="91" y="2020"/>
                </a:lnTo>
                <a:lnTo>
                  <a:pt x="103" y="2031"/>
                </a:lnTo>
                <a:lnTo>
                  <a:pt x="119" y="2041"/>
                </a:lnTo>
                <a:lnTo>
                  <a:pt x="142" y="2053"/>
                </a:lnTo>
                <a:lnTo>
                  <a:pt x="141" y="2017"/>
                </a:lnTo>
                <a:lnTo>
                  <a:pt x="141" y="1975"/>
                </a:lnTo>
                <a:lnTo>
                  <a:pt x="142" y="1927"/>
                </a:lnTo>
                <a:lnTo>
                  <a:pt x="144" y="1876"/>
                </a:lnTo>
                <a:lnTo>
                  <a:pt x="149" y="1820"/>
                </a:lnTo>
                <a:lnTo>
                  <a:pt x="155" y="1763"/>
                </a:lnTo>
                <a:lnTo>
                  <a:pt x="165" y="1705"/>
                </a:lnTo>
                <a:lnTo>
                  <a:pt x="177" y="1649"/>
                </a:lnTo>
                <a:lnTo>
                  <a:pt x="193" y="1593"/>
                </a:lnTo>
                <a:lnTo>
                  <a:pt x="199" y="1580"/>
                </a:lnTo>
                <a:lnTo>
                  <a:pt x="209" y="1571"/>
                </a:lnTo>
                <a:lnTo>
                  <a:pt x="222" y="1566"/>
                </a:lnTo>
                <a:lnTo>
                  <a:pt x="235" y="1565"/>
                </a:lnTo>
                <a:lnTo>
                  <a:pt x="248" y="1569"/>
                </a:lnTo>
                <a:lnTo>
                  <a:pt x="259" y="1577"/>
                </a:lnTo>
                <a:lnTo>
                  <a:pt x="358" y="1678"/>
                </a:lnTo>
                <a:lnTo>
                  <a:pt x="372" y="1652"/>
                </a:lnTo>
                <a:lnTo>
                  <a:pt x="388" y="1620"/>
                </a:lnTo>
                <a:lnTo>
                  <a:pt x="408" y="1587"/>
                </a:lnTo>
                <a:lnTo>
                  <a:pt x="430" y="1549"/>
                </a:lnTo>
                <a:lnTo>
                  <a:pt x="455" y="1510"/>
                </a:lnTo>
                <a:lnTo>
                  <a:pt x="483" y="1470"/>
                </a:lnTo>
                <a:lnTo>
                  <a:pt x="511" y="1428"/>
                </a:lnTo>
                <a:lnTo>
                  <a:pt x="543" y="1387"/>
                </a:lnTo>
                <a:lnTo>
                  <a:pt x="576" y="1347"/>
                </a:lnTo>
                <a:lnTo>
                  <a:pt x="611" y="1307"/>
                </a:lnTo>
                <a:lnTo>
                  <a:pt x="647" y="1270"/>
                </a:lnTo>
                <a:lnTo>
                  <a:pt x="659" y="1261"/>
                </a:lnTo>
                <a:lnTo>
                  <a:pt x="673" y="1258"/>
                </a:lnTo>
                <a:lnTo>
                  <a:pt x="687" y="1260"/>
                </a:lnTo>
                <a:lnTo>
                  <a:pt x="699" y="1267"/>
                </a:lnTo>
                <a:lnTo>
                  <a:pt x="709" y="1278"/>
                </a:lnTo>
                <a:lnTo>
                  <a:pt x="715" y="1292"/>
                </a:lnTo>
                <a:lnTo>
                  <a:pt x="715" y="1306"/>
                </a:lnTo>
                <a:lnTo>
                  <a:pt x="709" y="1319"/>
                </a:lnTo>
                <a:lnTo>
                  <a:pt x="708" y="1321"/>
                </a:lnTo>
                <a:lnTo>
                  <a:pt x="706" y="1327"/>
                </a:lnTo>
                <a:lnTo>
                  <a:pt x="704" y="1335"/>
                </a:lnTo>
                <a:lnTo>
                  <a:pt x="703" y="1345"/>
                </a:lnTo>
                <a:lnTo>
                  <a:pt x="703" y="1360"/>
                </a:lnTo>
                <a:lnTo>
                  <a:pt x="705" y="1377"/>
                </a:lnTo>
                <a:lnTo>
                  <a:pt x="709" y="1396"/>
                </a:lnTo>
                <a:lnTo>
                  <a:pt x="717" y="1419"/>
                </a:lnTo>
                <a:lnTo>
                  <a:pt x="741" y="1404"/>
                </a:lnTo>
                <a:lnTo>
                  <a:pt x="769" y="1389"/>
                </a:lnTo>
                <a:lnTo>
                  <a:pt x="802" y="1372"/>
                </a:lnTo>
                <a:lnTo>
                  <a:pt x="838" y="1353"/>
                </a:lnTo>
                <a:lnTo>
                  <a:pt x="879" y="1333"/>
                </a:lnTo>
                <a:lnTo>
                  <a:pt x="922" y="1313"/>
                </a:lnTo>
                <a:lnTo>
                  <a:pt x="966" y="1293"/>
                </a:lnTo>
                <a:lnTo>
                  <a:pt x="1013" y="1273"/>
                </a:lnTo>
                <a:lnTo>
                  <a:pt x="1063" y="1256"/>
                </a:lnTo>
                <a:lnTo>
                  <a:pt x="1112" y="1239"/>
                </a:lnTo>
                <a:lnTo>
                  <a:pt x="1161" y="1224"/>
                </a:lnTo>
                <a:lnTo>
                  <a:pt x="1212" y="1212"/>
                </a:lnTo>
                <a:lnTo>
                  <a:pt x="1226" y="1212"/>
                </a:lnTo>
                <a:close/>
                <a:moveTo>
                  <a:pt x="2283" y="737"/>
                </a:moveTo>
                <a:lnTo>
                  <a:pt x="2306" y="740"/>
                </a:lnTo>
                <a:lnTo>
                  <a:pt x="2328" y="749"/>
                </a:lnTo>
                <a:lnTo>
                  <a:pt x="2346" y="762"/>
                </a:lnTo>
                <a:lnTo>
                  <a:pt x="2360" y="779"/>
                </a:lnTo>
                <a:lnTo>
                  <a:pt x="2369" y="800"/>
                </a:lnTo>
                <a:lnTo>
                  <a:pt x="2372" y="823"/>
                </a:lnTo>
                <a:lnTo>
                  <a:pt x="2369" y="846"/>
                </a:lnTo>
                <a:lnTo>
                  <a:pt x="2360" y="867"/>
                </a:lnTo>
                <a:lnTo>
                  <a:pt x="2346" y="885"/>
                </a:lnTo>
                <a:lnTo>
                  <a:pt x="2328" y="898"/>
                </a:lnTo>
                <a:lnTo>
                  <a:pt x="2307" y="907"/>
                </a:lnTo>
                <a:lnTo>
                  <a:pt x="2283" y="910"/>
                </a:lnTo>
                <a:lnTo>
                  <a:pt x="2259" y="907"/>
                </a:lnTo>
                <a:lnTo>
                  <a:pt x="2238" y="898"/>
                </a:lnTo>
                <a:lnTo>
                  <a:pt x="2220" y="885"/>
                </a:lnTo>
                <a:lnTo>
                  <a:pt x="2205" y="868"/>
                </a:lnTo>
                <a:lnTo>
                  <a:pt x="2197" y="847"/>
                </a:lnTo>
                <a:lnTo>
                  <a:pt x="2193" y="824"/>
                </a:lnTo>
                <a:lnTo>
                  <a:pt x="2197" y="801"/>
                </a:lnTo>
                <a:lnTo>
                  <a:pt x="2205" y="780"/>
                </a:lnTo>
                <a:lnTo>
                  <a:pt x="2220" y="763"/>
                </a:lnTo>
                <a:lnTo>
                  <a:pt x="2237" y="749"/>
                </a:lnTo>
                <a:lnTo>
                  <a:pt x="2259" y="740"/>
                </a:lnTo>
                <a:lnTo>
                  <a:pt x="2283" y="737"/>
                </a:lnTo>
                <a:close/>
                <a:moveTo>
                  <a:pt x="2290" y="236"/>
                </a:moveTo>
                <a:lnTo>
                  <a:pt x="2317" y="237"/>
                </a:lnTo>
                <a:lnTo>
                  <a:pt x="2343" y="241"/>
                </a:lnTo>
                <a:lnTo>
                  <a:pt x="2370" y="247"/>
                </a:lnTo>
                <a:lnTo>
                  <a:pt x="2394" y="256"/>
                </a:lnTo>
                <a:lnTo>
                  <a:pt x="2417" y="267"/>
                </a:lnTo>
                <a:lnTo>
                  <a:pt x="2439" y="281"/>
                </a:lnTo>
                <a:lnTo>
                  <a:pt x="2457" y="296"/>
                </a:lnTo>
                <a:lnTo>
                  <a:pt x="2474" y="316"/>
                </a:lnTo>
                <a:lnTo>
                  <a:pt x="2488" y="337"/>
                </a:lnTo>
                <a:lnTo>
                  <a:pt x="2498" y="361"/>
                </a:lnTo>
                <a:lnTo>
                  <a:pt x="2503" y="389"/>
                </a:lnTo>
                <a:lnTo>
                  <a:pt x="2505" y="419"/>
                </a:lnTo>
                <a:lnTo>
                  <a:pt x="2504" y="448"/>
                </a:lnTo>
                <a:lnTo>
                  <a:pt x="2499" y="473"/>
                </a:lnTo>
                <a:lnTo>
                  <a:pt x="2490" y="495"/>
                </a:lnTo>
                <a:lnTo>
                  <a:pt x="2478" y="514"/>
                </a:lnTo>
                <a:lnTo>
                  <a:pt x="2464" y="533"/>
                </a:lnTo>
                <a:lnTo>
                  <a:pt x="2446" y="550"/>
                </a:lnTo>
                <a:lnTo>
                  <a:pt x="2425" y="568"/>
                </a:lnTo>
                <a:lnTo>
                  <a:pt x="2404" y="585"/>
                </a:lnTo>
                <a:lnTo>
                  <a:pt x="2386" y="600"/>
                </a:lnTo>
                <a:lnTo>
                  <a:pt x="2373" y="612"/>
                </a:lnTo>
                <a:lnTo>
                  <a:pt x="2363" y="625"/>
                </a:lnTo>
                <a:lnTo>
                  <a:pt x="2358" y="639"/>
                </a:lnTo>
                <a:lnTo>
                  <a:pt x="2354" y="653"/>
                </a:lnTo>
                <a:lnTo>
                  <a:pt x="2353" y="670"/>
                </a:lnTo>
                <a:lnTo>
                  <a:pt x="2353" y="694"/>
                </a:lnTo>
                <a:lnTo>
                  <a:pt x="2211" y="694"/>
                </a:lnTo>
                <a:lnTo>
                  <a:pt x="2211" y="659"/>
                </a:lnTo>
                <a:lnTo>
                  <a:pt x="2212" y="634"/>
                </a:lnTo>
                <a:lnTo>
                  <a:pt x="2216" y="611"/>
                </a:lnTo>
                <a:lnTo>
                  <a:pt x="2224" y="592"/>
                </a:lnTo>
                <a:lnTo>
                  <a:pt x="2235" y="574"/>
                </a:lnTo>
                <a:lnTo>
                  <a:pt x="2248" y="557"/>
                </a:lnTo>
                <a:lnTo>
                  <a:pt x="2263" y="540"/>
                </a:lnTo>
                <a:lnTo>
                  <a:pt x="2283" y="523"/>
                </a:lnTo>
                <a:lnTo>
                  <a:pt x="2314" y="495"/>
                </a:lnTo>
                <a:lnTo>
                  <a:pt x="2325" y="483"/>
                </a:lnTo>
                <a:lnTo>
                  <a:pt x="2336" y="472"/>
                </a:lnTo>
                <a:lnTo>
                  <a:pt x="2343" y="459"/>
                </a:lnTo>
                <a:lnTo>
                  <a:pt x="2349" y="445"/>
                </a:lnTo>
                <a:lnTo>
                  <a:pt x="2351" y="429"/>
                </a:lnTo>
                <a:lnTo>
                  <a:pt x="2349" y="412"/>
                </a:lnTo>
                <a:lnTo>
                  <a:pt x="2342" y="395"/>
                </a:lnTo>
                <a:lnTo>
                  <a:pt x="2332" y="383"/>
                </a:lnTo>
                <a:lnTo>
                  <a:pt x="2319" y="373"/>
                </a:lnTo>
                <a:lnTo>
                  <a:pt x="2303" y="367"/>
                </a:lnTo>
                <a:lnTo>
                  <a:pt x="2284" y="366"/>
                </a:lnTo>
                <a:lnTo>
                  <a:pt x="2263" y="368"/>
                </a:lnTo>
                <a:lnTo>
                  <a:pt x="2247" y="375"/>
                </a:lnTo>
                <a:lnTo>
                  <a:pt x="2233" y="385"/>
                </a:lnTo>
                <a:lnTo>
                  <a:pt x="2221" y="399"/>
                </a:lnTo>
                <a:lnTo>
                  <a:pt x="2213" y="414"/>
                </a:lnTo>
                <a:lnTo>
                  <a:pt x="2208" y="431"/>
                </a:lnTo>
                <a:lnTo>
                  <a:pt x="2205" y="450"/>
                </a:lnTo>
                <a:lnTo>
                  <a:pt x="2059" y="435"/>
                </a:lnTo>
                <a:lnTo>
                  <a:pt x="2065" y="401"/>
                </a:lnTo>
                <a:lnTo>
                  <a:pt x="2075" y="369"/>
                </a:lnTo>
                <a:lnTo>
                  <a:pt x="2088" y="341"/>
                </a:lnTo>
                <a:lnTo>
                  <a:pt x="2105" y="317"/>
                </a:lnTo>
                <a:lnTo>
                  <a:pt x="2124" y="295"/>
                </a:lnTo>
                <a:lnTo>
                  <a:pt x="2147" y="277"/>
                </a:lnTo>
                <a:lnTo>
                  <a:pt x="2172" y="262"/>
                </a:lnTo>
                <a:lnTo>
                  <a:pt x="2199" y="251"/>
                </a:lnTo>
                <a:lnTo>
                  <a:pt x="2227" y="243"/>
                </a:lnTo>
                <a:lnTo>
                  <a:pt x="2258" y="238"/>
                </a:lnTo>
                <a:lnTo>
                  <a:pt x="2290" y="236"/>
                </a:lnTo>
                <a:close/>
                <a:moveTo>
                  <a:pt x="1761" y="80"/>
                </a:moveTo>
                <a:lnTo>
                  <a:pt x="1732" y="83"/>
                </a:lnTo>
                <a:lnTo>
                  <a:pt x="1705" y="93"/>
                </a:lnTo>
                <a:lnTo>
                  <a:pt x="1681" y="107"/>
                </a:lnTo>
                <a:lnTo>
                  <a:pt x="1661" y="127"/>
                </a:lnTo>
                <a:lnTo>
                  <a:pt x="1647" y="151"/>
                </a:lnTo>
                <a:lnTo>
                  <a:pt x="1637" y="177"/>
                </a:lnTo>
                <a:lnTo>
                  <a:pt x="1634" y="207"/>
                </a:lnTo>
                <a:lnTo>
                  <a:pt x="1634" y="954"/>
                </a:lnTo>
                <a:lnTo>
                  <a:pt x="1637" y="983"/>
                </a:lnTo>
                <a:lnTo>
                  <a:pt x="1647" y="1009"/>
                </a:lnTo>
                <a:lnTo>
                  <a:pt x="1661" y="1033"/>
                </a:lnTo>
                <a:lnTo>
                  <a:pt x="1681" y="1053"/>
                </a:lnTo>
                <a:lnTo>
                  <a:pt x="1705" y="1067"/>
                </a:lnTo>
                <a:lnTo>
                  <a:pt x="1732" y="1077"/>
                </a:lnTo>
                <a:lnTo>
                  <a:pt x="1761" y="1080"/>
                </a:lnTo>
                <a:lnTo>
                  <a:pt x="1962" y="1080"/>
                </a:lnTo>
                <a:lnTo>
                  <a:pt x="1962" y="1080"/>
                </a:lnTo>
                <a:lnTo>
                  <a:pt x="1973" y="1081"/>
                </a:lnTo>
                <a:lnTo>
                  <a:pt x="1983" y="1086"/>
                </a:lnTo>
                <a:lnTo>
                  <a:pt x="1991" y="1092"/>
                </a:lnTo>
                <a:lnTo>
                  <a:pt x="1998" y="1100"/>
                </a:lnTo>
                <a:lnTo>
                  <a:pt x="2002" y="1110"/>
                </a:lnTo>
                <a:lnTo>
                  <a:pt x="2003" y="1121"/>
                </a:lnTo>
                <a:lnTo>
                  <a:pt x="2003" y="1426"/>
                </a:lnTo>
                <a:lnTo>
                  <a:pt x="2338" y="1092"/>
                </a:lnTo>
                <a:lnTo>
                  <a:pt x="2347" y="1086"/>
                </a:lnTo>
                <a:lnTo>
                  <a:pt x="2357" y="1081"/>
                </a:lnTo>
                <a:lnTo>
                  <a:pt x="2366" y="1080"/>
                </a:lnTo>
                <a:lnTo>
                  <a:pt x="2859" y="1080"/>
                </a:lnTo>
                <a:lnTo>
                  <a:pt x="2887" y="1077"/>
                </a:lnTo>
                <a:lnTo>
                  <a:pt x="2915" y="1067"/>
                </a:lnTo>
                <a:lnTo>
                  <a:pt x="2938" y="1053"/>
                </a:lnTo>
                <a:lnTo>
                  <a:pt x="2957" y="1033"/>
                </a:lnTo>
                <a:lnTo>
                  <a:pt x="2973" y="1009"/>
                </a:lnTo>
                <a:lnTo>
                  <a:pt x="2982" y="983"/>
                </a:lnTo>
                <a:lnTo>
                  <a:pt x="2986" y="954"/>
                </a:lnTo>
                <a:lnTo>
                  <a:pt x="2986" y="207"/>
                </a:lnTo>
                <a:lnTo>
                  <a:pt x="2982" y="177"/>
                </a:lnTo>
                <a:lnTo>
                  <a:pt x="2973" y="151"/>
                </a:lnTo>
                <a:lnTo>
                  <a:pt x="2957" y="127"/>
                </a:lnTo>
                <a:lnTo>
                  <a:pt x="2938" y="107"/>
                </a:lnTo>
                <a:lnTo>
                  <a:pt x="2915" y="93"/>
                </a:lnTo>
                <a:lnTo>
                  <a:pt x="2887" y="83"/>
                </a:lnTo>
                <a:lnTo>
                  <a:pt x="2859" y="80"/>
                </a:lnTo>
                <a:lnTo>
                  <a:pt x="1761" y="80"/>
                </a:lnTo>
                <a:close/>
                <a:moveTo>
                  <a:pt x="1761" y="0"/>
                </a:moveTo>
                <a:lnTo>
                  <a:pt x="2859" y="0"/>
                </a:lnTo>
                <a:lnTo>
                  <a:pt x="2896" y="4"/>
                </a:lnTo>
                <a:lnTo>
                  <a:pt x="2931" y="12"/>
                </a:lnTo>
                <a:lnTo>
                  <a:pt x="2963" y="28"/>
                </a:lnTo>
                <a:lnTo>
                  <a:pt x="2992" y="48"/>
                </a:lnTo>
                <a:lnTo>
                  <a:pt x="3017" y="73"/>
                </a:lnTo>
                <a:lnTo>
                  <a:pt x="3037" y="102"/>
                </a:lnTo>
                <a:lnTo>
                  <a:pt x="3053" y="135"/>
                </a:lnTo>
                <a:lnTo>
                  <a:pt x="3063" y="169"/>
                </a:lnTo>
                <a:lnTo>
                  <a:pt x="3066" y="207"/>
                </a:lnTo>
                <a:lnTo>
                  <a:pt x="3066" y="954"/>
                </a:lnTo>
                <a:lnTo>
                  <a:pt x="3063" y="991"/>
                </a:lnTo>
                <a:lnTo>
                  <a:pt x="3053" y="1026"/>
                </a:lnTo>
                <a:lnTo>
                  <a:pt x="3037" y="1059"/>
                </a:lnTo>
                <a:lnTo>
                  <a:pt x="3017" y="1087"/>
                </a:lnTo>
                <a:lnTo>
                  <a:pt x="2992" y="1112"/>
                </a:lnTo>
                <a:lnTo>
                  <a:pt x="2963" y="1133"/>
                </a:lnTo>
                <a:lnTo>
                  <a:pt x="2931" y="1148"/>
                </a:lnTo>
                <a:lnTo>
                  <a:pt x="2896" y="1157"/>
                </a:lnTo>
                <a:lnTo>
                  <a:pt x="2859" y="1160"/>
                </a:lnTo>
                <a:lnTo>
                  <a:pt x="2384" y="1160"/>
                </a:lnTo>
                <a:lnTo>
                  <a:pt x="1991" y="1552"/>
                </a:lnTo>
                <a:lnTo>
                  <a:pt x="1982" y="1557"/>
                </a:lnTo>
                <a:lnTo>
                  <a:pt x="1973" y="1561"/>
                </a:lnTo>
                <a:lnTo>
                  <a:pt x="1962" y="1563"/>
                </a:lnTo>
                <a:lnTo>
                  <a:pt x="1955" y="1563"/>
                </a:lnTo>
                <a:lnTo>
                  <a:pt x="1947" y="1559"/>
                </a:lnTo>
                <a:lnTo>
                  <a:pt x="1937" y="1554"/>
                </a:lnTo>
                <a:lnTo>
                  <a:pt x="1930" y="1545"/>
                </a:lnTo>
                <a:lnTo>
                  <a:pt x="1924" y="1534"/>
                </a:lnTo>
                <a:lnTo>
                  <a:pt x="1923" y="1523"/>
                </a:lnTo>
                <a:lnTo>
                  <a:pt x="1923" y="1160"/>
                </a:lnTo>
                <a:lnTo>
                  <a:pt x="1761" y="1160"/>
                </a:lnTo>
                <a:lnTo>
                  <a:pt x="1724" y="1157"/>
                </a:lnTo>
                <a:lnTo>
                  <a:pt x="1689" y="1148"/>
                </a:lnTo>
                <a:lnTo>
                  <a:pt x="1656" y="1133"/>
                </a:lnTo>
                <a:lnTo>
                  <a:pt x="1628" y="1112"/>
                </a:lnTo>
                <a:lnTo>
                  <a:pt x="1602" y="1087"/>
                </a:lnTo>
                <a:lnTo>
                  <a:pt x="1582" y="1059"/>
                </a:lnTo>
                <a:lnTo>
                  <a:pt x="1566" y="1026"/>
                </a:lnTo>
                <a:lnTo>
                  <a:pt x="1557" y="991"/>
                </a:lnTo>
                <a:lnTo>
                  <a:pt x="1554" y="954"/>
                </a:lnTo>
                <a:lnTo>
                  <a:pt x="1554" y="207"/>
                </a:lnTo>
                <a:lnTo>
                  <a:pt x="1557" y="169"/>
                </a:lnTo>
                <a:lnTo>
                  <a:pt x="1566" y="135"/>
                </a:lnTo>
                <a:lnTo>
                  <a:pt x="1582" y="102"/>
                </a:lnTo>
                <a:lnTo>
                  <a:pt x="1602" y="73"/>
                </a:lnTo>
                <a:lnTo>
                  <a:pt x="1628" y="48"/>
                </a:lnTo>
                <a:lnTo>
                  <a:pt x="1656" y="28"/>
                </a:lnTo>
                <a:lnTo>
                  <a:pt x="1689" y="12"/>
                </a:lnTo>
                <a:lnTo>
                  <a:pt x="1724" y="4"/>
                </a:lnTo>
                <a:lnTo>
                  <a:pt x="1761" y="0"/>
                </a:lnTo>
                <a:close/>
              </a:path>
            </a:pathLst>
          </a:custGeom>
          <a:solidFill>
            <a:srgbClr val="708D1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6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1800" dirty="0"/>
              <a:t>(Getting to Know Your Data)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6357-65D6-488D-9B17-80A3A47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2800" dirty="0"/>
              <a:t>(Getting to Know Your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C50-28E5-48B9-8D44-9E99AF47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Univariate – analysis of one variable e.g., height, weight, milage</a:t>
            </a:r>
          </a:p>
          <a:p>
            <a:pPr lvl="1"/>
            <a:r>
              <a:rPr lang="en-US" dirty="0"/>
              <a:t>PROC UNIVARIATE</a:t>
            </a:r>
          </a:p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r>
              <a:rPr lang="en-US" dirty="0"/>
              <a:t>Measures of variability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37658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Descriptive Statistics</a:t>
            </a:r>
            <a:br>
              <a:rPr lang="en-US" dirty="0"/>
            </a:br>
            <a:r>
              <a:rPr lang="en-US" sz="1800" dirty="0"/>
              <a:t>(Getting to Know Your Data)</a:t>
            </a:r>
            <a:endParaRPr lang="en-US" dirty="0"/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“Summary Statistics” Task is your fist step in understanding your data.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975BE-D83A-447C-A9CD-468546619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364" y="1447800"/>
            <a:ext cx="3225966" cy="35498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4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28B3E231-31C2-43CC-AC5D-9795D7FC727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6B69B-E3F4-4177-A885-09DA16000D7A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4114800" y="4754880"/>
            <a:ext cx="914400" cy="230832"/>
          </a:xfrm>
        </p:spPr>
        <p:txBody>
          <a:bodyPr/>
          <a:lstStyle/>
          <a:p>
            <a:pPr>
              <a:defRPr/>
            </a:pPr>
            <a:fld id="{086235E3-CBC1-4A7B-BB14-E0CEFA0207D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701C9EFB-E5A8-479C-AD2F-6165482BCBCC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123137" y="1230984"/>
            <a:ext cx="7891272" cy="3639312"/>
          </a:xfrm>
        </p:spPr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altLang="en-US" b="1" dirty="0"/>
              <a:t>NOTE: As you complete each step, observe the generated code being built on the right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Tasks and Utilities </a:t>
            </a:r>
            <a:r>
              <a:rPr lang="en-US" altLang="en-US" dirty="0"/>
              <a:t>in the Navigation pane. Expand </a:t>
            </a:r>
            <a:r>
              <a:rPr lang="en-US" altLang="en-US" b="1" dirty="0"/>
              <a:t>Tasks</a:t>
            </a:r>
            <a:r>
              <a:rPr lang="en-US" altLang="en-US" dirty="0"/>
              <a:t>, expand </a:t>
            </a:r>
            <a:r>
              <a:rPr lang="en-US" altLang="en-US" b="1" dirty="0"/>
              <a:t>Statistics</a:t>
            </a:r>
            <a:r>
              <a:rPr lang="en-US" altLang="en-US" dirty="0"/>
              <a:t> and double-click </a:t>
            </a:r>
            <a:r>
              <a:rPr lang="en-US" altLang="en-US" b="1" dirty="0"/>
              <a:t>Summary Statistics</a:t>
            </a:r>
            <a:r>
              <a:rPr lang="en-US" altLang="en-US" dirty="0"/>
              <a:t>. 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left side of the top ribbon of the new </a:t>
            </a:r>
            <a:r>
              <a:rPr lang="en-US" altLang="en-US" b="1" dirty="0"/>
              <a:t>Summary Statistics</a:t>
            </a:r>
            <a:r>
              <a:rPr lang="en-US" altLang="en-US" dirty="0"/>
              <a:t> tab, select </a:t>
            </a:r>
            <a:r>
              <a:rPr lang="en-US" altLang="en-US" b="1" dirty="0"/>
              <a:t>Split</a:t>
            </a:r>
            <a:r>
              <a:rPr lang="en-US" altLang="en-US" dirty="0"/>
              <a:t>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 In the center of the top ribbon, select the 4-arrow icon to maximize your view.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Data tab, use the </a:t>
            </a:r>
            <a:r>
              <a:rPr lang="en-US" altLang="en-US" b="1" dirty="0"/>
              <a:t>Data </a:t>
            </a:r>
            <a:r>
              <a:rPr lang="en-US" altLang="en-US" dirty="0"/>
              <a:t>navigation on the left to select </a:t>
            </a:r>
            <a:r>
              <a:rPr lang="en-US" altLang="en-US" b="1" dirty="0"/>
              <a:t>SASHELP.CARS</a:t>
            </a:r>
            <a:r>
              <a:rPr lang="en-US" altLang="en-US" dirty="0"/>
              <a:t> data set.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</a:t>
            </a:r>
            <a:r>
              <a:rPr lang="en-US" altLang="en-US" b="1" dirty="0"/>
              <a:t>MSRP, Horsepower and Weight</a:t>
            </a:r>
            <a:r>
              <a:rPr lang="en-US" altLang="en-US" dirty="0"/>
              <a:t> as your Analysis variables. (hold ctrl key as you select)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On the </a:t>
            </a:r>
            <a:r>
              <a:rPr lang="en-US" altLang="en-US" b="1" dirty="0"/>
              <a:t>Options</a:t>
            </a:r>
            <a:r>
              <a:rPr lang="en-US" altLang="en-US" dirty="0"/>
              <a:t> tab, under </a:t>
            </a:r>
            <a:r>
              <a:rPr lang="en-US" altLang="en-US" b="1" dirty="0"/>
              <a:t>Basic Statistics, </a:t>
            </a:r>
            <a:r>
              <a:rPr lang="en-US" altLang="en-US" dirty="0"/>
              <a:t>select </a:t>
            </a:r>
            <a:r>
              <a:rPr lang="en-US" altLang="en-US" b="1" dirty="0"/>
              <a:t>Mean</a:t>
            </a:r>
            <a:r>
              <a:rPr lang="en-US" altLang="en-US" dirty="0"/>
              <a:t>, </a:t>
            </a:r>
            <a:r>
              <a:rPr lang="en-US" altLang="en-US" b="1" dirty="0"/>
              <a:t>Standard deviation</a:t>
            </a:r>
            <a:r>
              <a:rPr lang="en-US" altLang="en-US" dirty="0"/>
              <a:t>, </a:t>
            </a:r>
            <a:r>
              <a:rPr lang="en-US" altLang="en-US" b="1" dirty="0"/>
              <a:t>Number of observations</a:t>
            </a:r>
            <a:r>
              <a:rPr lang="en-US" altLang="en-US" dirty="0"/>
              <a:t> and </a:t>
            </a:r>
            <a:r>
              <a:rPr lang="en-US" altLang="en-US" b="1" dirty="0"/>
              <a:t>Number of missing values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Additional Statistics</a:t>
            </a:r>
            <a:r>
              <a:rPr lang="en-US" altLang="en-US" dirty="0"/>
              <a:t> and select</a:t>
            </a:r>
            <a:r>
              <a:rPr lang="en-US" altLang="en-US" b="1" dirty="0"/>
              <a:t> Skewness</a:t>
            </a:r>
            <a:r>
              <a:rPr lang="en-US" altLang="en-US" dirty="0"/>
              <a:t> and </a:t>
            </a:r>
            <a:r>
              <a:rPr lang="en-US" altLang="en-US" b="1" dirty="0"/>
              <a:t>Kurtosis</a:t>
            </a:r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Expand </a:t>
            </a:r>
            <a:r>
              <a:rPr lang="en-US" altLang="en-US" b="1" dirty="0"/>
              <a:t>PLOTS </a:t>
            </a:r>
            <a:r>
              <a:rPr lang="en-US" altLang="en-US" dirty="0"/>
              <a:t>and select </a:t>
            </a:r>
            <a:r>
              <a:rPr lang="en-US" altLang="en-US" b="1" dirty="0"/>
              <a:t>Histogram </a:t>
            </a:r>
            <a:r>
              <a:rPr lang="en-US" altLang="en-US" dirty="0"/>
              <a:t>with </a:t>
            </a:r>
            <a:r>
              <a:rPr lang="en-US" altLang="en-US" b="1" dirty="0"/>
              <a:t>Add normal density curve </a:t>
            </a:r>
            <a:r>
              <a:rPr lang="en-US" altLang="en-US" dirty="0"/>
              <a:t>and </a:t>
            </a:r>
            <a:r>
              <a:rPr lang="en-US" altLang="en-US" b="1" dirty="0"/>
              <a:t>Add inset statistics</a:t>
            </a:r>
            <a:endParaRPr lang="en-US" altLang="en-US" dirty="0"/>
          </a:p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en-US" altLang="en-US" dirty="0"/>
              <a:t>Select the Running Icon</a:t>
            </a:r>
          </a:p>
          <a:p>
            <a:pPr marL="0" indent="0">
              <a:buClrTx/>
              <a:buSzPct val="100000"/>
              <a:buNone/>
            </a:pPr>
            <a:r>
              <a:rPr lang="en-US" altLang="en-US" b="1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804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Multiple Answer </a:t>
            </a:r>
            <a:r>
              <a:rPr lang="en-US" altLang="en-US" dirty="0"/>
              <a:t>Question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Which variables from the SASHELP.CARS data set display skewness?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MSRP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Horsepower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Weight</a:t>
            </a:r>
          </a:p>
          <a:p>
            <a:pPr marL="342900" lvl="1" indent="0">
              <a:buClr>
                <a:schemeClr val="tx1"/>
              </a:buClr>
              <a:buSzTx/>
              <a:buNone/>
            </a:pPr>
            <a:endParaRPr lang="en-US" altLang="en-US" sz="1800" dirty="0"/>
          </a:p>
          <a:p>
            <a:pPr marL="342900" lvl="1" indent="0">
              <a:buClr>
                <a:schemeClr val="tx1"/>
              </a:buClr>
              <a:buSzTx/>
              <a:buNone/>
            </a:pPr>
            <a:r>
              <a:rPr lang="en-US" altLang="en-US" sz="1800" dirty="0"/>
              <a:t>Select all that apply</a:t>
            </a:r>
          </a:p>
          <a:p>
            <a:pPr defTabSz="365751">
              <a:defRPr/>
            </a:pP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694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PollTitle">
            <a:extLst>
              <a:ext uri="{FF2B5EF4-FFF2-40B4-BE49-F238E27FC236}">
                <a16:creationId xmlns:a16="http://schemas.microsoft.com/office/drawing/2014/main" id="{65267765-9002-4820-A96C-F9A88F6BE49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26364" y="192024"/>
            <a:ext cx="7891272" cy="457200"/>
          </a:xfrm>
        </p:spPr>
        <p:txBody>
          <a:bodyPr rtlCol="0">
            <a:noAutofit/>
          </a:bodyPr>
          <a:lstStyle/>
          <a:p>
            <a:pPr defTabSz="182876">
              <a:defRPr/>
            </a:pPr>
            <a:r>
              <a:rPr lang="en-US" altLang="en-US" dirty="0"/>
              <a:t>6.01 </a:t>
            </a:r>
            <a:r>
              <a:rPr altLang="en-US" dirty="0"/>
              <a:t>Multiple </a:t>
            </a:r>
            <a:r>
              <a:rPr lang="en-US" altLang="en-US" dirty="0"/>
              <a:t>Choice</a:t>
            </a:r>
            <a:r>
              <a:rPr altLang="en-US" dirty="0"/>
              <a:t> </a:t>
            </a:r>
            <a:r>
              <a:rPr lang="en-US" altLang="en-US" dirty="0"/>
              <a:t>Answers</a:t>
            </a:r>
            <a:endParaRPr altLang="en-US" dirty="0"/>
          </a:p>
        </p:txBody>
      </p:sp>
      <p:sp>
        <p:nvSpPr>
          <p:cNvPr id="15363" name="PollQuestion">
            <a:extLst>
              <a:ext uri="{FF2B5EF4-FFF2-40B4-BE49-F238E27FC236}">
                <a16:creationId xmlns:a16="http://schemas.microsoft.com/office/drawing/2014/main" id="{85DE5F96-5D56-4452-BE29-19B1606DD7D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6364" y="805297"/>
            <a:ext cx="7891272" cy="3639312"/>
          </a:xfrm>
        </p:spPr>
        <p:txBody>
          <a:bodyPr rtlCol="0">
            <a:noAutofit/>
          </a:bodyPr>
          <a:lstStyle/>
          <a:p>
            <a:r>
              <a:rPr lang="en-US" altLang="en-US" sz="1800" dirty="0"/>
              <a:t>Which variables from the SASHELP.CARS data set display skewness?</a:t>
            </a:r>
          </a:p>
          <a:p>
            <a:endParaRPr lang="en-US" altLang="en-US" sz="900" b="1" dirty="0"/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 MSRP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Horsepower</a:t>
            </a:r>
          </a:p>
          <a:p>
            <a:pPr lvl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en-US" sz="1800" dirty="0"/>
              <a:t>Weight</a:t>
            </a:r>
          </a:p>
          <a:p>
            <a:pPr defTabSz="365751">
              <a:defRPr/>
            </a:pPr>
            <a:endParaRPr lang="en-US" altLang="en-US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73B0E4C-1E69-4ABF-B149-7324A64A5F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451668"/>
            <a:ext cx="278609" cy="278609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653B023-3AA9-4B61-8497-C3CFC95160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4" y="1845391"/>
            <a:ext cx="278609" cy="278609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769CB68-273B-4F97-B8CD-776A88D945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63" y="2225599"/>
            <a:ext cx="278609" cy="278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438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Demo: Distribution Analysis</a:t>
            </a:r>
          </a:p>
        </p:txBody>
      </p:sp>
      <p:sp>
        <p:nvSpPr>
          <p:cNvPr id="94" name="Freeform 12">
            <a:extLst>
              <a:ext uri="{FF2B5EF4-FFF2-40B4-BE49-F238E27FC236}">
                <a16:creationId xmlns:a16="http://schemas.microsoft.com/office/drawing/2014/main" id="{AE849C8E-9EE3-4B6D-95C5-DDAB9F303F9D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408721" y="4071366"/>
            <a:ext cx="814102" cy="880110"/>
          </a:xfrm>
          <a:custGeom>
            <a:avLst/>
            <a:gdLst>
              <a:gd name="T0" fmla="*/ 4915 w 5328"/>
              <a:gd name="T1" fmla="*/ 4166 h 5760"/>
              <a:gd name="T2" fmla="*/ 5059 w 5328"/>
              <a:gd name="T3" fmla="*/ 3489 h 5760"/>
              <a:gd name="T4" fmla="*/ 382 w 5328"/>
              <a:gd name="T5" fmla="*/ 3489 h 5760"/>
              <a:gd name="T6" fmla="*/ 527 w 5328"/>
              <a:gd name="T7" fmla="*/ 4166 h 5760"/>
              <a:gd name="T8" fmla="*/ 3275 w 5328"/>
              <a:gd name="T9" fmla="*/ 3034 h 5760"/>
              <a:gd name="T10" fmla="*/ 3390 w 5328"/>
              <a:gd name="T11" fmla="*/ 3414 h 5760"/>
              <a:gd name="T12" fmla="*/ 3083 w 5328"/>
              <a:gd name="T13" fmla="*/ 3161 h 5760"/>
              <a:gd name="T14" fmla="*/ 2474 w 5328"/>
              <a:gd name="T15" fmla="*/ 3161 h 5760"/>
              <a:gd name="T16" fmla="*/ 2167 w 5328"/>
              <a:gd name="T17" fmla="*/ 3414 h 5760"/>
              <a:gd name="T18" fmla="*/ 2282 w 5328"/>
              <a:gd name="T19" fmla="*/ 3034 h 5760"/>
              <a:gd name="T20" fmla="*/ 1192 w 5328"/>
              <a:gd name="T21" fmla="*/ 4746 h 5760"/>
              <a:gd name="T22" fmla="*/ 2462 w 5328"/>
              <a:gd name="T23" fmla="*/ 5592 h 5760"/>
              <a:gd name="T24" fmla="*/ 4027 w 5328"/>
              <a:gd name="T25" fmla="*/ 5048 h 5760"/>
              <a:gd name="T26" fmla="*/ 4370 w 5328"/>
              <a:gd name="T27" fmla="*/ 2676 h 5760"/>
              <a:gd name="T28" fmla="*/ 2277 w 5328"/>
              <a:gd name="T29" fmla="*/ 2671 h 5760"/>
              <a:gd name="T30" fmla="*/ 1125 w 5328"/>
              <a:gd name="T31" fmla="*/ 2494 h 5760"/>
              <a:gd name="T32" fmla="*/ 1924 w 5328"/>
              <a:gd name="T33" fmla="*/ 590 h 5760"/>
              <a:gd name="T34" fmla="*/ 1591 w 5328"/>
              <a:gd name="T35" fmla="*/ 604 h 5760"/>
              <a:gd name="T36" fmla="*/ 1085 w 5328"/>
              <a:gd name="T37" fmla="*/ 1084 h 5760"/>
              <a:gd name="T38" fmla="*/ 845 w 5328"/>
              <a:gd name="T39" fmla="*/ 1368 h 5760"/>
              <a:gd name="T40" fmla="*/ 508 w 5328"/>
              <a:gd name="T41" fmla="*/ 1985 h 5760"/>
              <a:gd name="T42" fmla="*/ 346 w 5328"/>
              <a:gd name="T43" fmla="*/ 2243 h 5760"/>
              <a:gd name="T44" fmla="*/ 389 w 5328"/>
              <a:gd name="T45" fmla="*/ 3021 h 5760"/>
              <a:gd name="T46" fmla="*/ 871 w 5328"/>
              <a:gd name="T47" fmla="*/ 2744 h 5760"/>
              <a:gd name="T48" fmla="*/ 1122 w 5328"/>
              <a:gd name="T49" fmla="*/ 2323 h 5760"/>
              <a:gd name="T50" fmla="*/ 2015 w 5328"/>
              <a:gd name="T51" fmla="*/ 2486 h 5760"/>
              <a:gd name="T52" fmla="*/ 4311 w 5328"/>
              <a:gd name="T53" fmla="*/ 2348 h 5760"/>
              <a:gd name="T54" fmla="*/ 4569 w 5328"/>
              <a:gd name="T55" fmla="*/ 2945 h 5760"/>
              <a:gd name="T56" fmla="*/ 4806 w 5328"/>
              <a:gd name="T57" fmla="*/ 2487 h 5760"/>
              <a:gd name="T58" fmla="*/ 4864 w 5328"/>
              <a:gd name="T59" fmla="*/ 2009 h 5760"/>
              <a:gd name="T60" fmla="*/ 4587 w 5328"/>
              <a:gd name="T61" fmla="*/ 1538 h 5760"/>
              <a:gd name="T62" fmla="*/ 4435 w 5328"/>
              <a:gd name="T63" fmla="*/ 1117 h 5760"/>
              <a:gd name="T64" fmla="*/ 3823 w 5328"/>
              <a:gd name="T65" fmla="*/ 894 h 5760"/>
              <a:gd name="T66" fmla="*/ 3646 w 5328"/>
              <a:gd name="T67" fmla="*/ 541 h 5760"/>
              <a:gd name="T68" fmla="*/ 2807 w 5328"/>
              <a:gd name="T69" fmla="*/ 560 h 5760"/>
              <a:gd name="T70" fmla="*/ 2971 w 5328"/>
              <a:gd name="T71" fmla="*/ 0 h 5760"/>
              <a:gd name="T72" fmla="*/ 2964 w 5328"/>
              <a:gd name="T73" fmla="*/ 187 h 5760"/>
              <a:gd name="T74" fmla="*/ 3502 w 5328"/>
              <a:gd name="T75" fmla="*/ 372 h 5760"/>
              <a:gd name="T76" fmla="*/ 4241 w 5328"/>
              <a:gd name="T77" fmla="*/ 588 h 5760"/>
              <a:gd name="T78" fmla="*/ 4018 w 5328"/>
              <a:gd name="T79" fmla="*/ 785 h 5760"/>
              <a:gd name="T80" fmla="*/ 5113 w 5328"/>
              <a:gd name="T81" fmla="*/ 1288 h 5760"/>
              <a:gd name="T82" fmla="*/ 5012 w 5328"/>
              <a:gd name="T83" fmla="*/ 1428 h 5760"/>
              <a:gd name="T84" fmla="*/ 4960 w 5328"/>
              <a:gd name="T85" fmla="*/ 1845 h 5760"/>
              <a:gd name="T86" fmla="*/ 5302 w 5328"/>
              <a:gd name="T87" fmla="*/ 2777 h 5760"/>
              <a:gd name="T88" fmla="*/ 5089 w 5328"/>
              <a:gd name="T89" fmla="*/ 2700 h 5760"/>
              <a:gd name="T90" fmla="*/ 4714 w 5328"/>
              <a:gd name="T91" fmla="*/ 3035 h 5760"/>
              <a:gd name="T92" fmla="*/ 5307 w 5328"/>
              <a:gd name="T93" fmla="*/ 3615 h 5760"/>
              <a:gd name="T94" fmla="*/ 4813 w 5328"/>
              <a:gd name="T95" fmla="*/ 4364 h 5760"/>
              <a:gd name="T96" fmla="*/ 3997 w 5328"/>
              <a:gd name="T97" fmla="*/ 5310 h 5760"/>
              <a:gd name="T98" fmla="*/ 2313 w 5328"/>
              <a:gd name="T99" fmla="*/ 5737 h 5760"/>
              <a:gd name="T100" fmla="*/ 1005 w 5328"/>
              <a:gd name="T101" fmla="*/ 4727 h 5760"/>
              <a:gd name="T102" fmla="*/ 238 w 5328"/>
              <a:gd name="T103" fmla="*/ 4137 h 5760"/>
              <a:gd name="T104" fmla="*/ 311 w 5328"/>
              <a:gd name="T105" fmla="*/ 3288 h 5760"/>
              <a:gd name="T106" fmla="*/ 35 w 5328"/>
              <a:gd name="T107" fmla="*/ 2311 h 5760"/>
              <a:gd name="T108" fmla="*/ 136 w 5328"/>
              <a:gd name="T109" fmla="*/ 1890 h 5760"/>
              <a:gd name="T110" fmla="*/ 346 w 5328"/>
              <a:gd name="T111" fmla="*/ 1939 h 5760"/>
              <a:gd name="T112" fmla="*/ 529 w 5328"/>
              <a:gd name="T113" fmla="*/ 869 h 5760"/>
              <a:gd name="T114" fmla="*/ 1185 w 5328"/>
              <a:gd name="T115" fmla="*/ 614 h 5760"/>
              <a:gd name="T116" fmla="*/ 1710 w 5328"/>
              <a:gd name="T117" fmla="*/ 171 h 5760"/>
              <a:gd name="T118" fmla="*/ 1729 w 5328"/>
              <a:gd name="T119" fmla="*/ 515 h 5760"/>
              <a:gd name="T120" fmla="*/ 2750 w 5328"/>
              <a:gd name="T121" fmla="*/ 54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28" h="5760">
                <a:moveTo>
                  <a:pt x="4733" y="3339"/>
                </a:moveTo>
                <a:lnTo>
                  <a:pt x="4676" y="3343"/>
                </a:lnTo>
                <a:lnTo>
                  <a:pt x="4622" y="3355"/>
                </a:lnTo>
                <a:lnTo>
                  <a:pt x="4569" y="3372"/>
                </a:lnTo>
                <a:lnTo>
                  <a:pt x="4569" y="4023"/>
                </a:lnTo>
                <a:lnTo>
                  <a:pt x="4566" y="4097"/>
                </a:lnTo>
                <a:lnTo>
                  <a:pt x="4560" y="4170"/>
                </a:lnTo>
                <a:lnTo>
                  <a:pt x="4616" y="4189"/>
                </a:lnTo>
                <a:lnTo>
                  <a:pt x="4674" y="4201"/>
                </a:lnTo>
                <a:lnTo>
                  <a:pt x="4733" y="4207"/>
                </a:lnTo>
                <a:lnTo>
                  <a:pt x="4796" y="4201"/>
                </a:lnTo>
                <a:lnTo>
                  <a:pt x="4857" y="4187"/>
                </a:lnTo>
                <a:lnTo>
                  <a:pt x="4915" y="4166"/>
                </a:lnTo>
                <a:lnTo>
                  <a:pt x="4969" y="4137"/>
                </a:lnTo>
                <a:lnTo>
                  <a:pt x="5016" y="4100"/>
                </a:lnTo>
                <a:lnTo>
                  <a:pt x="5059" y="4056"/>
                </a:lnTo>
                <a:lnTo>
                  <a:pt x="5096" y="4009"/>
                </a:lnTo>
                <a:lnTo>
                  <a:pt x="5126" y="3955"/>
                </a:lnTo>
                <a:lnTo>
                  <a:pt x="5147" y="3898"/>
                </a:lnTo>
                <a:lnTo>
                  <a:pt x="5161" y="3837"/>
                </a:lnTo>
                <a:lnTo>
                  <a:pt x="5166" y="3772"/>
                </a:lnTo>
                <a:lnTo>
                  <a:pt x="5161" y="3709"/>
                </a:lnTo>
                <a:lnTo>
                  <a:pt x="5147" y="3648"/>
                </a:lnTo>
                <a:lnTo>
                  <a:pt x="5126" y="3590"/>
                </a:lnTo>
                <a:lnTo>
                  <a:pt x="5096" y="3536"/>
                </a:lnTo>
                <a:lnTo>
                  <a:pt x="5059" y="3489"/>
                </a:lnTo>
                <a:lnTo>
                  <a:pt x="5016" y="3446"/>
                </a:lnTo>
                <a:lnTo>
                  <a:pt x="4969" y="3409"/>
                </a:lnTo>
                <a:lnTo>
                  <a:pt x="4915" y="3379"/>
                </a:lnTo>
                <a:lnTo>
                  <a:pt x="4857" y="3358"/>
                </a:lnTo>
                <a:lnTo>
                  <a:pt x="4796" y="3344"/>
                </a:lnTo>
                <a:lnTo>
                  <a:pt x="4733" y="3339"/>
                </a:lnTo>
                <a:close/>
                <a:moveTo>
                  <a:pt x="709" y="3339"/>
                </a:moveTo>
                <a:lnTo>
                  <a:pt x="646" y="3344"/>
                </a:lnTo>
                <a:lnTo>
                  <a:pt x="585" y="3358"/>
                </a:lnTo>
                <a:lnTo>
                  <a:pt x="527" y="3379"/>
                </a:lnTo>
                <a:lnTo>
                  <a:pt x="473" y="3409"/>
                </a:lnTo>
                <a:lnTo>
                  <a:pt x="426" y="3446"/>
                </a:lnTo>
                <a:lnTo>
                  <a:pt x="382" y="3489"/>
                </a:lnTo>
                <a:lnTo>
                  <a:pt x="346" y="3536"/>
                </a:lnTo>
                <a:lnTo>
                  <a:pt x="316" y="3590"/>
                </a:lnTo>
                <a:lnTo>
                  <a:pt x="295" y="3648"/>
                </a:lnTo>
                <a:lnTo>
                  <a:pt x="281" y="3709"/>
                </a:lnTo>
                <a:lnTo>
                  <a:pt x="276" y="3772"/>
                </a:lnTo>
                <a:lnTo>
                  <a:pt x="281" y="3837"/>
                </a:lnTo>
                <a:lnTo>
                  <a:pt x="295" y="3898"/>
                </a:lnTo>
                <a:lnTo>
                  <a:pt x="316" y="3955"/>
                </a:lnTo>
                <a:lnTo>
                  <a:pt x="346" y="4009"/>
                </a:lnTo>
                <a:lnTo>
                  <a:pt x="382" y="4056"/>
                </a:lnTo>
                <a:lnTo>
                  <a:pt x="426" y="4100"/>
                </a:lnTo>
                <a:lnTo>
                  <a:pt x="473" y="4137"/>
                </a:lnTo>
                <a:lnTo>
                  <a:pt x="527" y="4166"/>
                </a:lnTo>
                <a:lnTo>
                  <a:pt x="585" y="4187"/>
                </a:lnTo>
                <a:lnTo>
                  <a:pt x="646" y="4201"/>
                </a:lnTo>
                <a:lnTo>
                  <a:pt x="709" y="4207"/>
                </a:lnTo>
                <a:lnTo>
                  <a:pt x="761" y="4203"/>
                </a:lnTo>
                <a:lnTo>
                  <a:pt x="813" y="4194"/>
                </a:lnTo>
                <a:lnTo>
                  <a:pt x="862" y="4179"/>
                </a:lnTo>
                <a:lnTo>
                  <a:pt x="857" y="4100"/>
                </a:lnTo>
                <a:lnTo>
                  <a:pt x="853" y="4022"/>
                </a:lnTo>
                <a:lnTo>
                  <a:pt x="853" y="3365"/>
                </a:lnTo>
                <a:lnTo>
                  <a:pt x="806" y="3351"/>
                </a:lnTo>
                <a:lnTo>
                  <a:pt x="759" y="3343"/>
                </a:lnTo>
                <a:lnTo>
                  <a:pt x="709" y="3339"/>
                </a:lnTo>
                <a:close/>
                <a:moveTo>
                  <a:pt x="3275" y="3034"/>
                </a:moveTo>
                <a:lnTo>
                  <a:pt x="3317" y="3039"/>
                </a:lnTo>
                <a:lnTo>
                  <a:pt x="3355" y="3051"/>
                </a:lnTo>
                <a:lnTo>
                  <a:pt x="3390" y="3069"/>
                </a:lnTo>
                <a:lnTo>
                  <a:pt x="3421" y="3095"/>
                </a:lnTo>
                <a:lnTo>
                  <a:pt x="3446" y="3126"/>
                </a:lnTo>
                <a:lnTo>
                  <a:pt x="3465" y="3161"/>
                </a:lnTo>
                <a:lnTo>
                  <a:pt x="3477" y="3199"/>
                </a:lnTo>
                <a:lnTo>
                  <a:pt x="3482" y="3241"/>
                </a:lnTo>
                <a:lnTo>
                  <a:pt x="3477" y="3283"/>
                </a:lnTo>
                <a:lnTo>
                  <a:pt x="3465" y="3322"/>
                </a:lnTo>
                <a:lnTo>
                  <a:pt x="3446" y="3357"/>
                </a:lnTo>
                <a:lnTo>
                  <a:pt x="3421" y="3388"/>
                </a:lnTo>
                <a:lnTo>
                  <a:pt x="3390" y="3414"/>
                </a:lnTo>
                <a:lnTo>
                  <a:pt x="3355" y="3433"/>
                </a:lnTo>
                <a:lnTo>
                  <a:pt x="3317" y="3446"/>
                </a:lnTo>
                <a:lnTo>
                  <a:pt x="3275" y="3449"/>
                </a:lnTo>
                <a:lnTo>
                  <a:pt x="3233" y="3446"/>
                </a:lnTo>
                <a:lnTo>
                  <a:pt x="3193" y="3433"/>
                </a:lnTo>
                <a:lnTo>
                  <a:pt x="3158" y="3414"/>
                </a:lnTo>
                <a:lnTo>
                  <a:pt x="3128" y="3388"/>
                </a:lnTo>
                <a:lnTo>
                  <a:pt x="3102" y="3357"/>
                </a:lnTo>
                <a:lnTo>
                  <a:pt x="3083" y="3322"/>
                </a:lnTo>
                <a:lnTo>
                  <a:pt x="3071" y="3283"/>
                </a:lnTo>
                <a:lnTo>
                  <a:pt x="3067" y="3241"/>
                </a:lnTo>
                <a:lnTo>
                  <a:pt x="3071" y="3199"/>
                </a:lnTo>
                <a:lnTo>
                  <a:pt x="3083" y="3161"/>
                </a:lnTo>
                <a:lnTo>
                  <a:pt x="3102" y="3126"/>
                </a:lnTo>
                <a:lnTo>
                  <a:pt x="3128" y="3095"/>
                </a:lnTo>
                <a:lnTo>
                  <a:pt x="3158" y="3069"/>
                </a:lnTo>
                <a:lnTo>
                  <a:pt x="3193" y="3051"/>
                </a:lnTo>
                <a:lnTo>
                  <a:pt x="3233" y="3039"/>
                </a:lnTo>
                <a:lnTo>
                  <a:pt x="3275" y="3034"/>
                </a:lnTo>
                <a:close/>
                <a:moveTo>
                  <a:pt x="2282" y="3034"/>
                </a:moveTo>
                <a:lnTo>
                  <a:pt x="2324" y="3039"/>
                </a:lnTo>
                <a:lnTo>
                  <a:pt x="2364" y="3051"/>
                </a:lnTo>
                <a:lnTo>
                  <a:pt x="2399" y="3069"/>
                </a:lnTo>
                <a:lnTo>
                  <a:pt x="2429" y="3095"/>
                </a:lnTo>
                <a:lnTo>
                  <a:pt x="2455" y="3126"/>
                </a:lnTo>
                <a:lnTo>
                  <a:pt x="2474" y="3161"/>
                </a:lnTo>
                <a:lnTo>
                  <a:pt x="2486" y="3199"/>
                </a:lnTo>
                <a:lnTo>
                  <a:pt x="2490" y="3241"/>
                </a:lnTo>
                <a:lnTo>
                  <a:pt x="2486" y="3283"/>
                </a:lnTo>
                <a:lnTo>
                  <a:pt x="2474" y="3322"/>
                </a:lnTo>
                <a:lnTo>
                  <a:pt x="2455" y="3357"/>
                </a:lnTo>
                <a:lnTo>
                  <a:pt x="2429" y="3388"/>
                </a:lnTo>
                <a:lnTo>
                  <a:pt x="2399" y="3414"/>
                </a:lnTo>
                <a:lnTo>
                  <a:pt x="2364" y="3433"/>
                </a:lnTo>
                <a:lnTo>
                  <a:pt x="2324" y="3446"/>
                </a:lnTo>
                <a:lnTo>
                  <a:pt x="2282" y="3449"/>
                </a:lnTo>
                <a:lnTo>
                  <a:pt x="2240" y="3446"/>
                </a:lnTo>
                <a:lnTo>
                  <a:pt x="2202" y="3433"/>
                </a:lnTo>
                <a:lnTo>
                  <a:pt x="2167" y="3414"/>
                </a:lnTo>
                <a:lnTo>
                  <a:pt x="2136" y="3388"/>
                </a:lnTo>
                <a:lnTo>
                  <a:pt x="2111" y="3357"/>
                </a:lnTo>
                <a:lnTo>
                  <a:pt x="2092" y="3322"/>
                </a:lnTo>
                <a:lnTo>
                  <a:pt x="2080" y="3283"/>
                </a:lnTo>
                <a:lnTo>
                  <a:pt x="2074" y="3241"/>
                </a:lnTo>
                <a:lnTo>
                  <a:pt x="2080" y="3199"/>
                </a:lnTo>
                <a:lnTo>
                  <a:pt x="2092" y="3161"/>
                </a:lnTo>
                <a:lnTo>
                  <a:pt x="2111" y="3126"/>
                </a:lnTo>
                <a:lnTo>
                  <a:pt x="2136" y="3095"/>
                </a:lnTo>
                <a:lnTo>
                  <a:pt x="2167" y="3069"/>
                </a:lnTo>
                <a:lnTo>
                  <a:pt x="2202" y="3051"/>
                </a:lnTo>
                <a:lnTo>
                  <a:pt x="2240" y="3039"/>
                </a:lnTo>
                <a:lnTo>
                  <a:pt x="2282" y="3034"/>
                </a:lnTo>
                <a:close/>
                <a:moveTo>
                  <a:pt x="1125" y="2494"/>
                </a:moveTo>
                <a:lnTo>
                  <a:pt x="1087" y="2578"/>
                </a:lnTo>
                <a:lnTo>
                  <a:pt x="1056" y="2664"/>
                </a:lnTo>
                <a:lnTo>
                  <a:pt x="1035" y="2751"/>
                </a:lnTo>
                <a:lnTo>
                  <a:pt x="1021" y="2842"/>
                </a:lnTo>
                <a:lnTo>
                  <a:pt x="1016" y="2932"/>
                </a:lnTo>
                <a:lnTo>
                  <a:pt x="1016" y="4022"/>
                </a:lnTo>
                <a:lnTo>
                  <a:pt x="1021" y="4151"/>
                </a:lnTo>
                <a:lnTo>
                  <a:pt x="1037" y="4276"/>
                </a:lnTo>
                <a:lnTo>
                  <a:pt x="1063" y="4400"/>
                </a:lnTo>
                <a:lnTo>
                  <a:pt x="1098" y="4519"/>
                </a:lnTo>
                <a:lnTo>
                  <a:pt x="1141" y="4634"/>
                </a:lnTo>
                <a:lnTo>
                  <a:pt x="1192" y="4746"/>
                </a:lnTo>
                <a:lnTo>
                  <a:pt x="1253" y="4851"/>
                </a:lnTo>
                <a:lnTo>
                  <a:pt x="1321" y="4952"/>
                </a:lnTo>
                <a:lnTo>
                  <a:pt x="1396" y="5046"/>
                </a:lnTo>
                <a:lnTo>
                  <a:pt x="1478" y="5135"/>
                </a:lnTo>
                <a:lnTo>
                  <a:pt x="1567" y="5217"/>
                </a:lnTo>
                <a:lnTo>
                  <a:pt x="1661" y="5292"/>
                </a:lnTo>
                <a:lnTo>
                  <a:pt x="1762" y="5360"/>
                </a:lnTo>
                <a:lnTo>
                  <a:pt x="1869" y="5421"/>
                </a:lnTo>
                <a:lnTo>
                  <a:pt x="1979" y="5474"/>
                </a:lnTo>
                <a:lnTo>
                  <a:pt x="2094" y="5517"/>
                </a:lnTo>
                <a:lnTo>
                  <a:pt x="2214" y="5552"/>
                </a:lnTo>
                <a:lnTo>
                  <a:pt x="2336" y="5577"/>
                </a:lnTo>
                <a:lnTo>
                  <a:pt x="2462" y="5592"/>
                </a:lnTo>
                <a:lnTo>
                  <a:pt x="2591" y="5598"/>
                </a:lnTo>
                <a:lnTo>
                  <a:pt x="2833" y="5598"/>
                </a:lnTo>
                <a:lnTo>
                  <a:pt x="2962" y="5592"/>
                </a:lnTo>
                <a:lnTo>
                  <a:pt x="3088" y="5577"/>
                </a:lnTo>
                <a:lnTo>
                  <a:pt x="3210" y="5552"/>
                </a:lnTo>
                <a:lnTo>
                  <a:pt x="3331" y="5517"/>
                </a:lnTo>
                <a:lnTo>
                  <a:pt x="3444" y="5474"/>
                </a:lnTo>
                <a:lnTo>
                  <a:pt x="3556" y="5421"/>
                </a:lnTo>
                <a:lnTo>
                  <a:pt x="3660" y="5362"/>
                </a:lnTo>
                <a:lnTo>
                  <a:pt x="3761" y="5294"/>
                </a:lnTo>
                <a:lnTo>
                  <a:pt x="3856" y="5219"/>
                </a:lnTo>
                <a:lnTo>
                  <a:pt x="3945" y="5135"/>
                </a:lnTo>
                <a:lnTo>
                  <a:pt x="4027" y="5048"/>
                </a:lnTo>
                <a:lnTo>
                  <a:pt x="4102" y="4952"/>
                </a:lnTo>
                <a:lnTo>
                  <a:pt x="4170" y="4852"/>
                </a:lnTo>
                <a:lnTo>
                  <a:pt x="4231" y="4746"/>
                </a:lnTo>
                <a:lnTo>
                  <a:pt x="4283" y="4636"/>
                </a:lnTo>
                <a:lnTo>
                  <a:pt x="4327" y="4521"/>
                </a:lnTo>
                <a:lnTo>
                  <a:pt x="4360" y="4402"/>
                </a:lnTo>
                <a:lnTo>
                  <a:pt x="4386" y="4278"/>
                </a:lnTo>
                <a:lnTo>
                  <a:pt x="4402" y="4152"/>
                </a:lnTo>
                <a:lnTo>
                  <a:pt x="4407" y="4023"/>
                </a:lnTo>
                <a:lnTo>
                  <a:pt x="4407" y="2932"/>
                </a:lnTo>
                <a:lnTo>
                  <a:pt x="4402" y="2845"/>
                </a:lnTo>
                <a:lnTo>
                  <a:pt x="4389" y="2760"/>
                </a:lnTo>
                <a:lnTo>
                  <a:pt x="4370" y="2676"/>
                </a:lnTo>
                <a:lnTo>
                  <a:pt x="4342" y="2594"/>
                </a:lnTo>
                <a:lnTo>
                  <a:pt x="4306" y="2515"/>
                </a:lnTo>
                <a:lnTo>
                  <a:pt x="4084" y="2554"/>
                </a:lnTo>
                <a:lnTo>
                  <a:pt x="3870" y="2587"/>
                </a:lnTo>
                <a:lnTo>
                  <a:pt x="3662" y="2613"/>
                </a:lnTo>
                <a:lnTo>
                  <a:pt x="3461" y="2636"/>
                </a:lnTo>
                <a:lnTo>
                  <a:pt x="3270" y="2653"/>
                </a:lnTo>
                <a:lnTo>
                  <a:pt x="3085" y="2665"/>
                </a:lnTo>
                <a:lnTo>
                  <a:pt x="2907" y="2672"/>
                </a:lnTo>
                <a:lnTo>
                  <a:pt x="2737" y="2678"/>
                </a:lnTo>
                <a:lnTo>
                  <a:pt x="2577" y="2678"/>
                </a:lnTo>
                <a:lnTo>
                  <a:pt x="2423" y="2676"/>
                </a:lnTo>
                <a:lnTo>
                  <a:pt x="2277" y="2671"/>
                </a:lnTo>
                <a:lnTo>
                  <a:pt x="2139" y="2662"/>
                </a:lnTo>
                <a:lnTo>
                  <a:pt x="2010" y="2651"/>
                </a:lnTo>
                <a:lnTo>
                  <a:pt x="1888" y="2639"/>
                </a:lnTo>
                <a:lnTo>
                  <a:pt x="1774" y="2627"/>
                </a:lnTo>
                <a:lnTo>
                  <a:pt x="1670" y="2611"/>
                </a:lnTo>
                <a:lnTo>
                  <a:pt x="1572" y="2595"/>
                </a:lnTo>
                <a:lnTo>
                  <a:pt x="1483" y="2580"/>
                </a:lnTo>
                <a:lnTo>
                  <a:pt x="1403" y="2564"/>
                </a:lnTo>
                <a:lnTo>
                  <a:pt x="1331" y="2548"/>
                </a:lnTo>
                <a:lnTo>
                  <a:pt x="1267" y="2534"/>
                </a:lnTo>
                <a:lnTo>
                  <a:pt x="1211" y="2519"/>
                </a:lnTo>
                <a:lnTo>
                  <a:pt x="1164" y="2506"/>
                </a:lnTo>
                <a:lnTo>
                  <a:pt x="1125" y="2494"/>
                </a:lnTo>
                <a:close/>
                <a:moveTo>
                  <a:pt x="2755" y="222"/>
                </a:moveTo>
                <a:lnTo>
                  <a:pt x="2675" y="248"/>
                </a:lnTo>
                <a:lnTo>
                  <a:pt x="2596" y="278"/>
                </a:lnTo>
                <a:lnTo>
                  <a:pt x="2518" y="307"/>
                </a:lnTo>
                <a:lnTo>
                  <a:pt x="2439" y="339"/>
                </a:lnTo>
                <a:lnTo>
                  <a:pt x="2364" y="372"/>
                </a:lnTo>
                <a:lnTo>
                  <a:pt x="2291" y="405"/>
                </a:lnTo>
                <a:lnTo>
                  <a:pt x="2221" y="438"/>
                </a:lnTo>
                <a:lnTo>
                  <a:pt x="2153" y="471"/>
                </a:lnTo>
                <a:lnTo>
                  <a:pt x="2090" y="503"/>
                </a:lnTo>
                <a:lnTo>
                  <a:pt x="2031" y="534"/>
                </a:lnTo>
                <a:lnTo>
                  <a:pt x="1975" y="564"/>
                </a:lnTo>
                <a:lnTo>
                  <a:pt x="1924" y="590"/>
                </a:lnTo>
                <a:lnTo>
                  <a:pt x="1879" y="616"/>
                </a:lnTo>
                <a:lnTo>
                  <a:pt x="1839" y="639"/>
                </a:lnTo>
                <a:lnTo>
                  <a:pt x="1806" y="658"/>
                </a:lnTo>
                <a:lnTo>
                  <a:pt x="1780" y="674"/>
                </a:lnTo>
                <a:lnTo>
                  <a:pt x="1759" y="686"/>
                </a:lnTo>
                <a:lnTo>
                  <a:pt x="1747" y="693"/>
                </a:lnTo>
                <a:lnTo>
                  <a:pt x="1741" y="696"/>
                </a:lnTo>
                <a:lnTo>
                  <a:pt x="1717" y="707"/>
                </a:lnTo>
                <a:lnTo>
                  <a:pt x="1692" y="709"/>
                </a:lnTo>
                <a:lnTo>
                  <a:pt x="1668" y="703"/>
                </a:lnTo>
                <a:lnTo>
                  <a:pt x="1647" y="689"/>
                </a:lnTo>
                <a:lnTo>
                  <a:pt x="1630" y="670"/>
                </a:lnTo>
                <a:lnTo>
                  <a:pt x="1591" y="604"/>
                </a:lnTo>
                <a:lnTo>
                  <a:pt x="1563" y="541"/>
                </a:lnTo>
                <a:lnTo>
                  <a:pt x="1544" y="482"/>
                </a:lnTo>
                <a:lnTo>
                  <a:pt x="1530" y="428"/>
                </a:lnTo>
                <a:lnTo>
                  <a:pt x="1474" y="494"/>
                </a:lnTo>
                <a:lnTo>
                  <a:pt x="1422" y="564"/>
                </a:lnTo>
                <a:lnTo>
                  <a:pt x="1371" y="634"/>
                </a:lnTo>
                <a:lnTo>
                  <a:pt x="1323" y="702"/>
                </a:lnTo>
                <a:lnTo>
                  <a:pt x="1276" y="771"/>
                </a:lnTo>
                <a:lnTo>
                  <a:pt x="1232" y="838"/>
                </a:lnTo>
                <a:lnTo>
                  <a:pt x="1192" y="904"/>
                </a:lnTo>
                <a:lnTo>
                  <a:pt x="1153" y="967"/>
                </a:lnTo>
                <a:lnTo>
                  <a:pt x="1118" y="1028"/>
                </a:lnTo>
                <a:lnTo>
                  <a:pt x="1085" y="1084"/>
                </a:lnTo>
                <a:lnTo>
                  <a:pt x="1057" y="1136"/>
                </a:lnTo>
                <a:lnTo>
                  <a:pt x="1031" y="1183"/>
                </a:lnTo>
                <a:lnTo>
                  <a:pt x="1009" y="1225"/>
                </a:lnTo>
                <a:lnTo>
                  <a:pt x="991" y="1262"/>
                </a:lnTo>
                <a:lnTo>
                  <a:pt x="975" y="1290"/>
                </a:lnTo>
                <a:lnTo>
                  <a:pt x="965" y="1313"/>
                </a:lnTo>
                <a:lnTo>
                  <a:pt x="958" y="1327"/>
                </a:lnTo>
                <a:lnTo>
                  <a:pt x="956" y="1332"/>
                </a:lnTo>
                <a:lnTo>
                  <a:pt x="941" y="1353"/>
                </a:lnTo>
                <a:lnTo>
                  <a:pt x="921" y="1368"/>
                </a:lnTo>
                <a:lnTo>
                  <a:pt x="895" y="1377"/>
                </a:lnTo>
                <a:lnTo>
                  <a:pt x="869" y="1377"/>
                </a:lnTo>
                <a:lnTo>
                  <a:pt x="845" y="1368"/>
                </a:lnTo>
                <a:lnTo>
                  <a:pt x="824" y="1353"/>
                </a:lnTo>
                <a:lnTo>
                  <a:pt x="588" y="1108"/>
                </a:lnTo>
                <a:lnTo>
                  <a:pt x="569" y="1194"/>
                </a:lnTo>
                <a:lnTo>
                  <a:pt x="553" y="1281"/>
                </a:lnTo>
                <a:lnTo>
                  <a:pt x="539" y="1370"/>
                </a:lnTo>
                <a:lnTo>
                  <a:pt x="531" y="1457"/>
                </a:lnTo>
                <a:lnTo>
                  <a:pt x="522" y="1543"/>
                </a:lnTo>
                <a:lnTo>
                  <a:pt x="517" y="1627"/>
                </a:lnTo>
                <a:lnTo>
                  <a:pt x="511" y="1707"/>
                </a:lnTo>
                <a:lnTo>
                  <a:pt x="510" y="1784"/>
                </a:lnTo>
                <a:lnTo>
                  <a:pt x="508" y="1857"/>
                </a:lnTo>
                <a:lnTo>
                  <a:pt x="508" y="1923"/>
                </a:lnTo>
                <a:lnTo>
                  <a:pt x="508" y="1985"/>
                </a:lnTo>
                <a:lnTo>
                  <a:pt x="510" y="2039"/>
                </a:lnTo>
                <a:lnTo>
                  <a:pt x="511" y="2084"/>
                </a:lnTo>
                <a:lnTo>
                  <a:pt x="513" y="2122"/>
                </a:lnTo>
                <a:lnTo>
                  <a:pt x="515" y="2150"/>
                </a:lnTo>
                <a:lnTo>
                  <a:pt x="517" y="2168"/>
                </a:lnTo>
                <a:lnTo>
                  <a:pt x="517" y="2175"/>
                </a:lnTo>
                <a:lnTo>
                  <a:pt x="515" y="2199"/>
                </a:lnTo>
                <a:lnTo>
                  <a:pt x="506" y="2224"/>
                </a:lnTo>
                <a:lnTo>
                  <a:pt x="490" y="2243"/>
                </a:lnTo>
                <a:lnTo>
                  <a:pt x="468" y="2255"/>
                </a:lnTo>
                <a:lnTo>
                  <a:pt x="445" y="2262"/>
                </a:lnTo>
                <a:lnTo>
                  <a:pt x="419" y="2262"/>
                </a:lnTo>
                <a:lnTo>
                  <a:pt x="346" y="2243"/>
                </a:lnTo>
                <a:lnTo>
                  <a:pt x="283" y="2222"/>
                </a:lnTo>
                <a:lnTo>
                  <a:pt x="227" y="2199"/>
                </a:lnTo>
                <a:lnTo>
                  <a:pt x="178" y="2173"/>
                </a:lnTo>
                <a:lnTo>
                  <a:pt x="190" y="2262"/>
                </a:lnTo>
                <a:lnTo>
                  <a:pt x="208" y="2353"/>
                </a:lnTo>
                <a:lnTo>
                  <a:pt x="225" y="2444"/>
                </a:lnTo>
                <a:lnTo>
                  <a:pt x="246" y="2534"/>
                </a:lnTo>
                <a:lnTo>
                  <a:pt x="269" y="2623"/>
                </a:lnTo>
                <a:lnTo>
                  <a:pt x="293" y="2711"/>
                </a:lnTo>
                <a:lnTo>
                  <a:pt x="318" y="2794"/>
                </a:lnTo>
                <a:lnTo>
                  <a:pt x="340" y="2875"/>
                </a:lnTo>
                <a:lnTo>
                  <a:pt x="365" y="2952"/>
                </a:lnTo>
                <a:lnTo>
                  <a:pt x="389" y="3021"/>
                </a:lnTo>
                <a:lnTo>
                  <a:pt x="410" y="3084"/>
                </a:lnTo>
                <a:lnTo>
                  <a:pt x="431" y="3142"/>
                </a:lnTo>
                <a:lnTo>
                  <a:pt x="449" y="3191"/>
                </a:lnTo>
                <a:lnTo>
                  <a:pt x="463" y="3231"/>
                </a:lnTo>
                <a:lnTo>
                  <a:pt x="522" y="3208"/>
                </a:lnTo>
                <a:lnTo>
                  <a:pt x="581" y="3191"/>
                </a:lnTo>
                <a:lnTo>
                  <a:pt x="644" y="3180"/>
                </a:lnTo>
                <a:lnTo>
                  <a:pt x="709" y="3177"/>
                </a:lnTo>
                <a:lnTo>
                  <a:pt x="782" y="3182"/>
                </a:lnTo>
                <a:lnTo>
                  <a:pt x="853" y="3196"/>
                </a:lnTo>
                <a:lnTo>
                  <a:pt x="853" y="2932"/>
                </a:lnTo>
                <a:lnTo>
                  <a:pt x="859" y="2836"/>
                </a:lnTo>
                <a:lnTo>
                  <a:pt x="871" y="2744"/>
                </a:lnTo>
                <a:lnTo>
                  <a:pt x="890" y="2651"/>
                </a:lnTo>
                <a:lnTo>
                  <a:pt x="920" y="2562"/>
                </a:lnTo>
                <a:lnTo>
                  <a:pt x="955" y="2475"/>
                </a:lnTo>
                <a:lnTo>
                  <a:pt x="998" y="2390"/>
                </a:lnTo>
                <a:lnTo>
                  <a:pt x="1003" y="2383"/>
                </a:lnTo>
                <a:lnTo>
                  <a:pt x="1010" y="2374"/>
                </a:lnTo>
                <a:lnTo>
                  <a:pt x="1012" y="2369"/>
                </a:lnTo>
                <a:lnTo>
                  <a:pt x="1024" y="2346"/>
                </a:lnTo>
                <a:lnTo>
                  <a:pt x="1043" y="2330"/>
                </a:lnTo>
                <a:lnTo>
                  <a:pt x="1066" y="2320"/>
                </a:lnTo>
                <a:lnTo>
                  <a:pt x="1091" y="2316"/>
                </a:lnTo>
                <a:lnTo>
                  <a:pt x="1117" y="2321"/>
                </a:lnTo>
                <a:lnTo>
                  <a:pt x="1122" y="2323"/>
                </a:lnTo>
                <a:lnTo>
                  <a:pt x="1138" y="2328"/>
                </a:lnTo>
                <a:lnTo>
                  <a:pt x="1162" y="2335"/>
                </a:lnTo>
                <a:lnTo>
                  <a:pt x="1195" y="2346"/>
                </a:lnTo>
                <a:lnTo>
                  <a:pt x="1237" y="2356"/>
                </a:lnTo>
                <a:lnTo>
                  <a:pt x="1289" y="2370"/>
                </a:lnTo>
                <a:lnTo>
                  <a:pt x="1351" y="2384"/>
                </a:lnTo>
                <a:lnTo>
                  <a:pt x="1419" y="2400"/>
                </a:lnTo>
                <a:lnTo>
                  <a:pt x="1497" y="2416"/>
                </a:lnTo>
                <a:lnTo>
                  <a:pt x="1584" y="2431"/>
                </a:lnTo>
                <a:lnTo>
                  <a:pt x="1678" y="2445"/>
                </a:lnTo>
                <a:lnTo>
                  <a:pt x="1783" y="2461"/>
                </a:lnTo>
                <a:lnTo>
                  <a:pt x="1895" y="2473"/>
                </a:lnTo>
                <a:lnTo>
                  <a:pt x="2015" y="2486"/>
                </a:lnTo>
                <a:lnTo>
                  <a:pt x="2144" y="2496"/>
                </a:lnTo>
                <a:lnTo>
                  <a:pt x="2282" y="2505"/>
                </a:lnTo>
                <a:lnTo>
                  <a:pt x="2427" y="2510"/>
                </a:lnTo>
                <a:lnTo>
                  <a:pt x="2580" y="2513"/>
                </a:lnTo>
                <a:lnTo>
                  <a:pt x="2743" y="2512"/>
                </a:lnTo>
                <a:lnTo>
                  <a:pt x="2912" y="2508"/>
                </a:lnTo>
                <a:lnTo>
                  <a:pt x="3088" y="2499"/>
                </a:lnTo>
                <a:lnTo>
                  <a:pt x="3273" y="2487"/>
                </a:lnTo>
                <a:lnTo>
                  <a:pt x="3467" y="2472"/>
                </a:lnTo>
                <a:lnTo>
                  <a:pt x="3666" y="2449"/>
                </a:lnTo>
                <a:lnTo>
                  <a:pt x="3873" y="2421"/>
                </a:lnTo>
                <a:lnTo>
                  <a:pt x="4089" y="2388"/>
                </a:lnTo>
                <a:lnTo>
                  <a:pt x="4311" y="2348"/>
                </a:lnTo>
                <a:lnTo>
                  <a:pt x="4325" y="2346"/>
                </a:lnTo>
                <a:lnTo>
                  <a:pt x="4349" y="2346"/>
                </a:lnTo>
                <a:lnTo>
                  <a:pt x="4372" y="2348"/>
                </a:lnTo>
                <a:lnTo>
                  <a:pt x="4391" y="2356"/>
                </a:lnTo>
                <a:lnTo>
                  <a:pt x="4409" y="2369"/>
                </a:lnTo>
                <a:lnTo>
                  <a:pt x="4423" y="2386"/>
                </a:lnTo>
                <a:lnTo>
                  <a:pt x="4466" y="2472"/>
                </a:lnTo>
                <a:lnTo>
                  <a:pt x="4503" y="2559"/>
                </a:lnTo>
                <a:lnTo>
                  <a:pt x="4531" y="2650"/>
                </a:lnTo>
                <a:lnTo>
                  <a:pt x="4552" y="2742"/>
                </a:lnTo>
                <a:lnTo>
                  <a:pt x="4564" y="2836"/>
                </a:lnTo>
                <a:lnTo>
                  <a:pt x="4569" y="2932"/>
                </a:lnTo>
                <a:lnTo>
                  <a:pt x="4569" y="2945"/>
                </a:lnTo>
                <a:lnTo>
                  <a:pt x="4588" y="2878"/>
                </a:lnTo>
                <a:lnTo>
                  <a:pt x="4611" y="2817"/>
                </a:lnTo>
                <a:lnTo>
                  <a:pt x="4634" y="2761"/>
                </a:lnTo>
                <a:lnTo>
                  <a:pt x="4658" y="2709"/>
                </a:lnTo>
                <a:lnTo>
                  <a:pt x="4681" y="2662"/>
                </a:lnTo>
                <a:lnTo>
                  <a:pt x="4702" y="2622"/>
                </a:lnTo>
                <a:lnTo>
                  <a:pt x="4723" y="2587"/>
                </a:lnTo>
                <a:lnTo>
                  <a:pt x="4740" y="2559"/>
                </a:lnTo>
                <a:lnTo>
                  <a:pt x="4752" y="2536"/>
                </a:lnTo>
                <a:lnTo>
                  <a:pt x="4763" y="2522"/>
                </a:lnTo>
                <a:lnTo>
                  <a:pt x="4766" y="2517"/>
                </a:lnTo>
                <a:lnTo>
                  <a:pt x="4784" y="2498"/>
                </a:lnTo>
                <a:lnTo>
                  <a:pt x="4806" y="2487"/>
                </a:lnTo>
                <a:lnTo>
                  <a:pt x="4831" y="2482"/>
                </a:lnTo>
                <a:lnTo>
                  <a:pt x="4892" y="2484"/>
                </a:lnTo>
                <a:lnTo>
                  <a:pt x="4949" y="2489"/>
                </a:lnTo>
                <a:lnTo>
                  <a:pt x="5000" y="2496"/>
                </a:lnTo>
                <a:lnTo>
                  <a:pt x="5047" y="2508"/>
                </a:lnTo>
                <a:lnTo>
                  <a:pt x="5091" y="2522"/>
                </a:lnTo>
                <a:lnTo>
                  <a:pt x="5063" y="2444"/>
                </a:lnTo>
                <a:lnTo>
                  <a:pt x="5031" y="2367"/>
                </a:lnTo>
                <a:lnTo>
                  <a:pt x="5000" y="2292"/>
                </a:lnTo>
                <a:lnTo>
                  <a:pt x="4967" y="2217"/>
                </a:lnTo>
                <a:lnTo>
                  <a:pt x="4932" y="2145"/>
                </a:lnTo>
                <a:lnTo>
                  <a:pt x="4897" y="2075"/>
                </a:lnTo>
                <a:lnTo>
                  <a:pt x="4864" y="2009"/>
                </a:lnTo>
                <a:lnTo>
                  <a:pt x="4829" y="1944"/>
                </a:lnTo>
                <a:lnTo>
                  <a:pt x="4796" y="1885"/>
                </a:lnTo>
                <a:lnTo>
                  <a:pt x="4765" y="1829"/>
                </a:lnTo>
                <a:lnTo>
                  <a:pt x="4733" y="1777"/>
                </a:lnTo>
                <a:lnTo>
                  <a:pt x="4705" y="1730"/>
                </a:lnTo>
                <a:lnTo>
                  <a:pt x="4679" y="1688"/>
                </a:lnTo>
                <a:lnTo>
                  <a:pt x="4656" y="1649"/>
                </a:lnTo>
                <a:lnTo>
                  <a:pt x="4635" y="1620"/>
                </a:lnTo>
                <a:lnTo>
                  <a:pt x="4620" y="1594"/>
                </a:lnTo>
                <a:lnTo>
                  <a:pt x="4608" y="1574"/>
                </a:lnTo>
                <a:lnTo>
                  <a:pt x="4599" y="1564"/>
                </a:lnTo>
                <a:lnTo>
                  <a:pt x="4597" y="1559"/>
                </a:lnTo>
                <a:lnTo>
                  <a:pt x="4587" y="1538"/>
                </a:lnTo>
                <a:lnTo>
                  <a:pt x="4581" y="1517"/>
                </a:lnTo>
                <a:lnTo>
                  <a:pt x="4585" y="1494"/>
                </a:lnTo>
                <a:lnTo>
                  <a:pt x="4592" y="1473"/>
                </a:lnTo>
                <a:lnTo>
                  <a:pt x="4606" y="1454"/>
                </a:lnTo>
                <a:lnTo>
                  <a:pt x="4663" y="1403"/>
                </a:lnTo>
                <a:lnTo>
                  <a:pt x="4719" y="1361"/>
                </a:lnTo>
                <a:lnTo>
                  <a:pt x="4773" y="1328"/>
                </a:lnTo>
                <a:lnTo>
                  <a:pt x="4826" y="1304"/>
                </a:lnTo>
                <a:lnTo>
                  <a:pt x="4747" y="1262"/>
                </a:lnTo>
                <a:lnTo>
                  <a:pt x="4669" y="1224"/>
                </a:lnTo>
                <a:lnTo>
                  <a:pt x="4590" y="1185"/>
                </a:lnTo>
                <a:lnTo>
                  <a:pt x="4512" y="1150"/>
                </a:lnTo>
                <a:lnTo>
                  <a:pt x="4435" y="1117"/>
                </a:lnTo>
                <a:lnTo>
                  <a:pt x="4360" y="1086"/>
                </a:lnTo>
                <a:lnTo>
                  <a:pt x="4288" y="1056"/>
                </a:lnTo>
                <a:lnTo>
                  <a:pt x="4219" y="1030"/>
                </a:lnTo>
                <a:lnTo>
                  <a:pt x="4152" y="1005"/>
                </a:lnTo>
                <a:lnTo>
                  <a:pt x="4091" y="983"/>
                </a:lnTo>
                <a:lnTo>
                  <a:pt x="4034" y="962"/>
                </a:lnTo>
                <a:lnTo>
                  <a:pt x="3981" y="944"/>
                </a:lnTo>
                <a:lnTo>
                  <a:pt x="3938" y="930"/>
                </a:lnTo>
                <a:lnTo>
                  <a:pt x="3898" y="916"/>
                </a:lnTo>
                <a:lnTo>
                  <a:pt x="3866" y="908"/>
                </a:lnTo>
                <a:lnTo>
                  <a:pt x="3843" y="901"/>
                </a:lnTo>
                <a:lnTo>
                  <a:pt x="3828" y="895"/>
                </a:lnTo>
                <a:lnTo>
                  <a:pt x="3823" y="894"/>
                </a:lnTo>
                <a:lnTo>
                  <a:pt x="3802" y="885"/>
                </a:lnTo>
                <a:lnTo>
                  <a:pt x="3784" y="869"/>
                </a:lnTo>
                <a:lnTo>
                  <a:pt x="3770" y="848"/>
                </a:lnTo>
                <a:lnTo>
                  <a:pt x="3765" y="826"/>
                </a:lnTo>
                <a:lnTo>
                  <a:pt x="3765" y="801"/>
                </a:lnTo>
                <a:lnTo>
                  <a:pt x="3772" y="778"/>
                </a:lnTo>
                <a:lnTo>
                  <a:pt x="3810" y="712"/>
                </a:lnTo>
                <a:lnTo>
                  <a:pt x="3849" y="656"/>
                </a:lnTo>
                <a:lnTo>
                  <a:pt x="3889" y="609"/>
                </a:lnTo>
                <a:lnTo>
                  <a:pt x="3927" y="569"/>
                </a:lnTo>
                <a:lnTo>
                  <a:pt x="3835" y="557"/>
                </a:lnTo>
                <a:lnTo>
                  <a:pt x="3741" y="548"/>
                </a:lnTo>
                <a:lnTo>
                  <a:pt x="3646" y="541"/>
                </a:lnTo>
                <a:lnTo>
                  <a:pt x="3552" y="536"/>
                </a:lnTo>
                <a:lnTo>
                  <a:pt x="3461" y="532"/>
                </a:lnTo>
                <a:lnTo>
                  <a:pt x="3372" y="532"/>
                </a:lnTo>
                <a:lnTo>
                  <a:pt x="3289" y="532"/>
                </a:lnTo>
                <a:lnTo>
                  <a:pt x="3207" y="534"/>
                </a:lnTo>
                <a:lnTo>
                  <a:pt x="3132" y="538"/>
                </a:lnTo>
                <a:lnTo>
                  <a:pt x="3062" y="541"/>
                </a:lnTo>
                <a:lnTo>
                  <a:pt x="2997" y="545"/>
                </a:lnTo>
                <a:lnTo>
                  <a:pt x="2942" y="548"/>
                </a:lnTo>
                <a:lnTo>
                  <a:pt x="2894" y="553"/>
                </a:lnTo>
                <a:lnTo>
                  <a:pt x="2856" y="557"/>
                </a:lnTo>
                <a:lnTo>
                  <a:pt x="2826" y="559"/>
                </a:lnTo>
                <a:lnTo>
                  <a:pt x="2807" y="560"/>
                </a:lnTo>
                <a:lnTo>
                  <a:pt x="2800" y="562"/>
                </a:lnTo>
                <a:lnTo>
                  <a:pt x="2778" y="562"/>
                </a:lnTo>
                <a:lnTo>
                  <a:pt x="2757" y="555"/>
                </a:lnTo>
                <a:lnTo>
                  <a:pt x="2737" y="541"/>
                </a:lnTo>
                <a:lnTo>
                  <a:pt x="2722" y="524"/>
                </a:lnTo>
                <a:lnTo>
                  <a:pt x="2713" y="503"/>
                </a:lnTo>
                <a:lnTo>
                  <a:pt x="2710" y="480"/>
                </a:lnTo>
                <a:lnTo>
                  <a:pt x="2711" y="419"/>
                </a:lnTo>
                <a:lnTo>
                  <a:pt x="2718" y="363"/>
                </a:lnTo>
                <a:lnTo>
                  <a:pt x="2729" y="311"/>
                </a:lnTo>
                <a:lnTo>
                  <a:pt x="2741" y="264"/>
                </a:lnTo>
                <a:lnTo>
                  <a:pt x="2755" y="222"/>
                </a:lnTo>
                <a:close/>
                <a:moveTo>
                  <a:pt x="2971" y="0"/>
                </a:moveTo>
                <a:lnTo>
                  <a:pt x="2994" y="5"/>
                </a:lnTo>
                <a:lnTo>
                  <a:pt x="3015" y="17"/>
                </a:lnTo>
                <a:lnTo>
                  <a:pt x="3031" y="33"/>
                </a:lnTo>
                <a:lnTo>
                  <a:pt x="3043" y="54"/>
                </a:lnTo>
                <a:lnTo>
                  <a:pt x="3046" y="79"/>
                </a:lnTo>
                <a:lnTo>
                  <a:pt x="3044" y="101"/>
                </a:lnTo>
                <a:lnTo>
                  <a:pt x="3036" y="122"/>
                </a:lnTo>
                <a:lnTo>
                  <a:pt x="3020" y="141"/>
                </a:lnTo>
                <a:lnTo>
                  <a:pt x="3001" y="154"/>
                </a:lnTo>
                <a:lnTo>
                  <a:pt x="2997" y="157"/>
                </a:lnTo>
                <a:lnTo>
                  <a:pt x="2989" y="162"/>
                </a:lnTo>
                <a:lnTo>
                  <a:pt x="2978" y="173"/>
                </a:lnTo>
                <a:lnTo>
                  <a:pt x="2964" y="187"/>
                </a:lnTo>
                <a:lnTo>
                  <a:pt x="2949" y="206"/>
                </a:lnTo>
                <a:lnTo>
                  <a:pt x="2931" y="230"/>
                </a:lnTo>
                <a:lnTo>
                  <a:pt x="2915" y="260"/>
                </a:lnTo>
                <a:lnTo>
                  <a:pt x="2900" y="297"/>
                </a:lnTo>
                <a:lnTo>
                  <a:pt x="2887" y="340"/>
                </a:lnTo>
                <a:lnTo>
                  <a:pt x="2879" y="391"/>
                </a:lnTo>
                <a:lnTo>
                  <a:pt x="2938" y="386"/>
                </a:lnTo>
                <a:lnTo>
                  <a:pt x="3011" y="381"/>
                </a:lnTo>
                <a:lnTo>
                  <a:pt x="3093" y="375"/>
                </a:lnTo>
                <a:lnTo>
                  <a:pt x="3186" y="372"/>
                </a:lnTo>
                <a:lnTo>
                  <a:pt x="3285" y="370"/>
                </a:lnTo>
                <a:lnTo>
                  <a:pt x="3390" y="368"/>
                </a:lnTo>
                <a:lnTo>
                  <a:pt x="3502" y="372"/>
                </a:lnTo>
                <a:lnTo>
                  <a:pt x="3617" y="375"/>
                </a:lnTo>
                <a:lnTo>
                  <a:pt x="3734" y="384"/>
                </a:lnTo>
                <a:lnTo>
                  <a:pt x="3852" y="394"/>
                </a:lnTo>
                <a:lnTo>
                  <a:pt x="3969" y="410"/>
                </a:lnTo>
                <a:lnTo>
                  <a:pt x="4086" y="431"/>
                </a:lnTo>
                <a:lnTo>
                  <a:pt x="4199" y="457"/>
                </a:lnTo>
                <a:lnTo>
                  <a:pt x="4222" y="466"/>
                </a:lnTo>
                <a:lnTo>
                  <a:pt x="4239" y="482"/>
                </a:lnTo>
                <a:lnTo>
                  <a:pt x="4252" y="501"/>
                </a:lnTo>
                <a:lnTo>
                  <a:pt x="4259" y="522"/>
                </a:lnTo>
                <a:lnTo>
                  <a:pt x="4260" y="546"/>
                </a:lnTo>
                <a:lnTo>
                  <a:pt x="4253" y="569"/>
                </a:lnTo>
                <a:lnTo>
                  <a:pt x="4241" y="588"/>
                </a:lnTo>
                <a:lnTo>
                  <a:pt x="4224" y="604"/>
                </a:lnTo>
                <a:lnTo>
                  <a:pt x="4203" y="613"/>
                </a:lnTo>
                <a:lnTo>
                  <a:pt x="4178" y="616"/>
                </a:lnTo>
                <a:lnTo>
                  <a:pt x="4178" y="616"/>
                </a:lnTo>
                <a:lnTo>
                  <a:pt x="4173" y="618"/>
                </a:lnTo>
                <a:lnTo>
                  <a:pt x="4159" y="620"/>
                </a:lnTo>
                <a:lnTo>
                  <a:pt x="4137" y="627"/>
                </a:lnTo>
                <a:lnTo>
                  <a:pt x="4110" y="639"/>
                </a:lnTo>
                <a:lnTo>
                  <a:pt x="4079" y="656"/>
                </a:lnTo>
                <a:lnTo>
                  <a:pt x="4042" y="684"/>
                </a:lnTo>
                <a:lnTo>
                  <a:pt x="4006" y="721"/>
                </a:lnTo>
                <a:lnTo>
                  <a:pt x="3967" y="768"/>
                </a:lnTo>
                <a:lnTo>
                  <a:pt x="4018" y="785"/>
                </a:lnTo>
                <a:lnTo>
                  <a:pt x="4077" y="805"/>
                </a:lnTo>
                <a:lnTo>
                  <a:pt x="4145" y="829"/>
                </a:lnTo>
                <a:lnTo>
                  <a:pt x="4219" y="855"/>
                </a:lnTo>
                <a:lnTo>
                  <a:pt x="4297" y="885"/>
                </a:lnTo>
                <a:lnTo>
                  <a:pt x="4381" y="918"/>
                </a:lnTo>
                <a:lnTo>
                  <a:pt x="4470" y="955"/>
                </a:lnTo>
                <a:lnTo>
                  <a:pt x="4560" y="993"/>
                </a:lnTo>
                <a:lnTo>
                  <a:pt x="4653" y="1035"/>
                </a:lnTo>
                <a:lnTo>
                  <a:pt x="4747" y="1080"/>
                </a:lnTo>
                <a:lnTo>
                  <a:pt x="4841" y="1128"/>
                </a:lnTo>
                <a:lnTo>
                  <a:pt x="4934" y="1178"/>
                </a:lnTo>
                <a:lnTo>
                  <a:pt x="5024" y="1232"/>
                </a:lnTo>
                <a:lnTo>
                  <a:pt x="5113" y="1288"/>
                </a:lnTo>
                <a:lnTo>
                  <a:pt x="5133" y="1304"/>
                </a:lnTo>
                <a:lnTo>
                  <a:pt x="5145" y="1323"/>
                </a:lnTo>
                <a:lnTo>
                  <a:pt x="5150" y="1346"/>
                </a:lnTo>
                <a:lnTo>
                  <a:pt x="5150" y="1368"/>
                </a:lnTo>
                <a:lnTo>
                  <a:pt x="5143" y="1391"/>
                </a:lnTo>
                <a:lnTo>
                  <a:pt x="5129" y="1410"/>
                </a:lnTo>
                <a:lnTo>
                  <a:pt x="5110" y="1426"/>
                </a:lnTo>
                <a:lnTo>
                  <a:pt x="5089" y="1435"/>
                </a:lnTo>
                <a:lnTo>
                  <a:pt x="5066" y="1437"/>
                </a:lnTo>
                <a:lnTo>
                  <a:pt x="5042" y="1431"/>
                </a:lnTo>
                <a:lnTo>
                  <a:pt x="5038" y="1431"/>
                </a:lnTo>
                <a:lnTo>
                  <a:pt x="5028" y="1430"/>
                </a:lnTo>
                <a:lnTo>
                  <a:pt x="5012" y="1428"/>
                </a:lnTo>
                <a:lnTo>
                  <a:pt x="4990" y="1428"/>
                </a:lnTo>
                <a:lnTo>
                  <a:pt x="4963" y="1431"/>
                </a:lnTo>
                <a:lnTo>
                  <a:pt x="4932" y="1438"/>
                </a:lnTo>
                <a:lnTo>
                  <a:pt x="4897" y="1449"/>
                </a:lnTo>
                <a:lnTo>
                  <a:pt x="4859" y="1468"/>
                </a:lnTo>
                <a:lnTo>
                  <a:pt x="4815" y="1492"/>
                </a:lnTo>
                <a:lnTo>
                  <a:pt x="4770" y="1526"/>
                </a:lnTo>
                <a:lnTo>
                  <a:pt x="4792" y="1562"/>
                </a:lnTo>
                <a:lnTo>
                  <a:pt x="4820" y="1606"/>
                </a:lnTo>
                <a:lnTo>
                  <a:pt x="4852" y="1656"/>
                </a:lnTo>
                <a:lnTo>
                  <a:pt x="4885" y="1712"/>
                </a:lnTo>
                <a:lnTo>
                  <a:pt x="4922" y="1775"/>
                </a:lnTo>
                <a:lnTo>
                  <a:pt x="4960" y="1845"/>
                </a:lnTo>
                <a:lnTo>
                  <a:pt x="5000" y="1917"/>
                </a:lnTo>
                <a:lnTo>
                  <a:pt x="5040" y="1995"/>
                </a:lnTo>
                <a:lnTo>
                  <a:pt x="5080" y="2075"/>
                </a:lnTo>
                <a:lnTo>
                  <a:pt x="5120" y="2161"/>
                </a:lnTo>
                <a:lnTo>
                  <a:pt x="5159" y="2248"/>
                </a:lnTo>
                <a:lnTo>
                  <a:pt x="5195" y="2337"/>
                </a:lnTo>
                <a:lnTo>
                  <a:pt x="5230" y="2430"/>
                </a:lnTo>
                <a:lnTo>
                  <a:pt x="5262" y="2522"/>
                </a:lnTo>
                <a:lnTo>
                  <a:pt x="5291" y="2616"/>
                </a:lnTo>
                <a:lnTo>
                  <a:pt x="5316" y="2711"/>
                </a:lnTo>
                <a:lnTo>
                  <a:pt x="5318" y="2733"/>
                </a:lnTo>
                <a:lnTo>
                  <a:pt x="5312" y="2756"/>
                </a:lnTo>
                <a:lnTo>
                  <a:pt x="5302" y="2777"/>
                </a:lnTo>
                <a:lnTo>
                  <a:pt x="5286" y="2794"/>
                </a:lnTo>
                <a:lnTo>
                  <a:pt x="5265" y="2805"/>
                </a:lnTo>
                <a:lnTo>
                  <a:pt x="5241" y="2810"/>
                </a:lnTo>
                <a:lnTo>
                  <a:pt x="5218" y="2808"/>
                </a:lnTo>
                <a:lnTo>
                  <a:pt x="5197" y="2800"/>
                </a:lnTo>
                <a:lnTo>
                  <a:pt x="5178" y="2786"/>
                </a:lnTo>
                <a:lnTo>
                  <a:pt x="5164" y="2767"/>
                </a:lnTo>
                <a:lnTo>
                  <a:pt x="5162" y="2763"/>
                </a:lnTo>
                <a:lnTo>
                  <a:pt x="5155" y="2756"/>
                </a:lnTo>
                <a:lnTo>
                  <a:pt x="5147" y="2744"/>
                </a:lnTo>
                <a:lnTo>
                  <a:pt x="5133" y="2730"/>
                </a:lnTo>
                <a:lnTo>
                  <a:pt x="5113" y="2716"/>
                </a:lnTo>
                <a:lnTo>
                  <a:pt x="5089" y="2700"/>
                </a:lnTo>
                <a:lnTo>
                  <a:pt x="5059" y="2685"/>
                </a:lnTo>
                <a:lnTo>
                  <a:pt x="5024" y="2671"/>
                </a:lnTo>
                <a:lnTo>
                  <a:pt x="4983" y="2658"/>
                </a:lnTo>
                <a:lnTo>
                  <a:pt x="4934" y="2650"/>
                </a:lnTo>
                <a:lnTo>
                  <a:pt x="4876" y="2646"/>
                </a:lnTo>
                <a:lnTo>
                  <a:pt x="4861" y="2672"/>
                </a:lnTo>
                <a:lnTo>
                  <a:pt x="4841" y="2707"/>
                </a:lnTo>
                <a:lnTo>
                  <a:pt x="4820" y="2749"/>
                </a:lnTo>
                <a:lnTo>
                  <a:pt x="4798" y="2796"/>
                </a:lnTo>
                <a:lnTo>
                  <a:pt x="4775" y="2849"/>
                </a:lnTo>
                <a:lnTo>
                  <a:pt x="4752" y="2906"/>
                </a:lnTo>
                <a:lnTo>
                  <a:pt x="4731" y="2969"/>
                </a:lnTo>
                <a:lnTo>
                  <a:pt x="4714" y="3035"/>
                </a:lnTo>
                <a:lnTo>
                  <a:pt x="4698" y="3105"/>
                </a:lnTo>
                <a:lnTo>
                  <a:pt x="4688" y="3178"/>
                </a:lnTo>
                <a:lnTo>
                  <a:pt x="4733" y="3177"/>
                </a:lnTo>
                <a:lnTo>
                  <a:pt x="4813" y="3182"/>
                </a:lnTo>
                <a:lnTo>
                  <a:pt x="4890" y="3198"/>
                </a:lnTo>
                <a:lnTo>
                  <a:pt x="4963" y="3224"/>
                </a:lnTo>
                <a:lnTo>
                  <a:pt x="5033" y="3259"/>
                </a:lnTo>
                <a:lnTo>
                  <a:pt x="5096" y="3301"/>
                </a:lnTo>
                <a:lnTo>
                  <a:pt x="5154" y="3351"/>
                </a:lnTo>
                <a:lnTo>
                  <a:pt x="5204" y="3409"/>
                </a:lnTo>
                <a:lnTo>
                  <a:pt x="5246" y="3472"/>
                </a:lnTo>
                <a:lnTo>
                  <a:pt x="5281" y="3542"/>
                </a:lnTo>
                <a:lnTo>
                  <a:pt x="5307" y="3615"/>
                </a:lnTo>
                <a:lnTo>
                  <a:pt x="5323" y="3692"/>
                </a:lnTo>
                <a:lnTo>
                  <a:pt x="5328" y="3772"/>
                </a:lnTo>
                <a:lnTo>
                  <a:pt x="5323" y="3854"/>
                </a:lnTo>
                <a:lnTo>
                  <a:pt x="5307" y="3931"/>
                </a:lnTo>
                <a:lnTo>
                  <a:pt x="5281" y="4004"/>
                </a:lnTo>
                <a:lnTo>
                  <a:pt x="5246" y="4074"/>
                </a:lnTo>
                <a:lnTo>
                  <a:pt x="5204" y="4137"/>
                </a:lnTo>
                <a:lnTo>
                  <a:pt x="5154" y="4194"/>
                </a:lnTo>
                <a:lnTo>
                  <a:pt x="5096" y="4245"/>
                </a:lnTo>
                <a:lnTo>
                  <a:pt x="5033" y="4287"/>
                </a:lnTo>
                <a:lnTo>
                  <a:pt x="4963" y="4322"/>
                </a:lnTo>
                <a:lnTo>
                  <a:pt x="4890" y="4348"/>
                </a:lnTo>
                <a:lnTo>
                  <a:pt x="4813" y="4364"/>
                </a:lnTo>
                <a:lnTo>
                  <a:pt x="4733" y="4369"/>
                </a:lnTo>
                <a:lnTo>
                  <a:pt x="4667" y="4365"/>
                </a:lnTo>
                <a:lnTo>
                  <a:pt x="4602" y="4353"/>
                </a:lnTo>
                <a:lnTo>
                  <a:pt x="4540" y="4336"/>
                </a:lnTo>
                <a:lnTo>
                  <a:pt x="4512" y="4461"/>
                </a:lnTo>
                <a:lnTo>
                  <a:pt x="4475" y="4584"/>
                </a:lnTo>
                <a:lnTo>
                  <a:pt x="4430" y="4702"/>
                </a:lnTo>
                <a:lnTo>
                  <a:pt x="4376" y="4817"/>
                </a:lnTo>
                <a:lnTo>
                  <a:pt x="4314" y="4926"/>
                </a:lnTo>
                <a:lnTo>
                  <a:pt x="4245" y="5030"/>
                </a:lnTo>
                <a:lnTo>
                  <a:pt x="4168" y="5130"/>
                </a:lnTo>
                <a:lnTo>
                  <a:pt x="4086" y="5222"/>
                </a:lnTo>
                <a:lnTo>
                  <a:pt x="3997" y="5310"/>
                </a:lnTo>
                <a:lnTo>
                  <a:pt x="3901" y="5390"/>
                </a:lnTo>
                <a:lnTo>
                  <a:pt x="3800" y="5463"/>
                </a:lnTo>
                <a:lnTo>
                  <a:pt x="3693" y="5530"/>
                </a:lnTo>
                <a:lnTo>
                  <a:pt x="3584" y="5589"/>
                </a:lnTo>
                <a:lnTo>
                  <a:pt x="3467" y="5640"/>
                </a:lnTo>
                <a:lnTo>
                  <a:pt x="3348" y="5681"/>
                </a:lnTo>
                <a:lnTo>
                  <a:pt x="3224" y="5716"/>
                </a:lnTo>
                <a:lnTo>
                  <a:pt x="3097" y="5741"/>
                </a:lnTo>
                <a:lnTo>
                  <a:pt x="2966" y="5755"/>
                </a:lnTo>
                <a:lnTo>
                  <a:pt x="2833" y="5760"/>
                </a:lnTo>
                <a:lnTo>
                  <a:pt x="2591" y="5760"/>
                </a:lnTo>
                <a:lnTo>
                  <a:pt x="2451" y="5755"/>
                </a:lnTo>
                <a:lnTo>
                  <a:pt x="2313" y="5737"/>
                </a:lnTo>
                <a:lnTo>
                  <a:pt x="2181" y="5711"/>
                </a:lnTo>
                <a:lnTo>
                  <a:pt x="2052" y="5674"/>
                </a:lnTo>
                <a:lnTo>
                  <a:pt x="1926" y="5627"/>
                </a:lnTo>
                <a:lnTo>
                  <a:pt x="1806" y="5571"/>
                </a:lnTo>
                <a:lnTo>
                  <a:pt x="1689" y="5507"/>
                </a:lnTo>
                <a:lnTo>
                  <a:pt x="1581" y="5434"/>
                </a:lnTo>
                <a:lnTo>
                  <a:pt x="1476" y="5353"/>
                </a:lnTo>
                <a:lnTo>
                  <a:pt x="1378" y="5264"/>
                </a:lnTo>
                <a:lnTo>
                  <a:pt x="1288" y="5170"/>
                </a:lnTo>
                <a:lnTo>
                  <a:pt x="1206" y="5067"/>
                </a:lnTo>
                <a:lnTo>
                  <a:pt x="1131" y="4959"/>
                </a:lnTo>
                <a:lnTo>
                  <a:pt x="1063" y="4845"/>
                </a:lnTo>
                <a:lnTo>
                  <a:pt x="1005" y="4727"/>
                </a:lnTo>
                <a:lnTo>
                  <a:pt x="955" y="4603"/>
                </a:lnTo>
                <a:lnTo>
                  <a:pt x="914" y="4474"/>
                </a:lnTo>
                <a:lnTo>
                  <a:pt x="885" y="4341"/>
                </a:lnTo>
                <a:lnTo>
                  <a:pt x="827" y="4357"/>
                </a:lnTo>
                <a:lnTo>
                  <a:pt x="770" y="4365"/>
                </a:lnTo>
                <a:lnTo>
                  <a:pt x="709" y="4369"/>
                </a:lnTo>
                <a:lnTo>
                  <a:pt x="628" y="4364"/>
                </a:lnTo>
                <a:lnTo>
                  <a:pt x="552" y="4348"/>
                </a:lnTo>
                <a:lnTo>
                  <a:pt x="478" y="4322"/>
                </a:lnTo>
                <a:lnTo>
                  <a:pt x="408" y="4287"/>
                </a:lnTo>
                <a:lnTo>
                  <a:pt x="346" y="4245"/>
                </a:lnTo>
                <a:lnTo>
                  <a:pt x="288" y="4194"/>
                </a:lnTo>
                <a:lnTo>
                  <a:pt x="238" y="4137"/>
                </a:lnTo>
                <a:lnTo>
                  <a:pt x="196" y="4074"/>
                </a:lnTo>
                <a:lnTo>
                  <a:pt x="161" y="4004"/>
                </a:lnTo>
                <a:lnTo>
                  <a:pt x="135" y="3931"/>
                </a:lnTo>
                <a:lnTo>
                  <a:pt x="119" y="3854"/>
                </a:lnTo>
                <a:lnTo>
                  <a:pt x="114" y="3772"/>
                </a:lnTo>
                <a:lnTo>
                  <a:pt x="119" y="3697"/>
                </a:lnTo>
                <a:lnTo>
                  <a:pt x="133" y="3624"/>
                </a:lnTo>
                <a:lnTo>
                  <a:pt x="156" y="3552"/>
                </a:lnTo>
                <a:lnTo>
                  <a:pt x="187" y="3487"/>
                </a:lnTo>
                <a:lnTo>
                  <a:pt x="225" y="3426"/>
                </a:lnTo>
                <a:lnTo>
                  <a:pt x="271" y="3370"/>
                </a:lnTo>
                <a:lnTo>
                  <a:pt x="323" y="3320"/>
                </a:lnTo>
                <a:lnTo>
                  <a:pt x="311" y="3288"/>
                </a:lnTo>
                <a:lnTo>
                  <a:pt x="297" y="3248"/>
                </a:lnTo>
                <a:lnTo>
                  <a:pt x="279" y="3199"/>
                </a:lnTo>
                <a:lnTo>
                  <a:pt x="258" y="3144"/>
                </a:lnTo>
                <a:lnTo>
                  <a:pt x="236" y="3079"/>
                </a:lnTo>
                <a:lnTo>
                  <a:pt x="213" y="3009"/>
                </a:lnTo>
                <a:lnTo>
                  <a:pt x="189" y="2934"/>
                </a:lnTo>
                <a:lnTo>
                  <a:pt x="164" y="2852"/>
                </a:lnTo>
                <a:lnTo>
                  <a:pt x="140" y="2768"/>
                </a:lnTo>
                <a:lnTo>
                  <a:pt x="115" y="2681"/>
                </a:lnTo>
                <a:lnTo>
                  <a:pt x="93" y="2590"/>
                </a:lnTo>
                <a:lnTo>
                  <a:pt x="70" y="2498"/>
                </a:lnTo>
                <a:lnTo>
                  <a:pt x="51" y="2405"/>
                </a:lnTo>
                <a:lnTo>
                  <a:pt x="35" y="2311"/>
                </a:lnTo>
                <a:lnTo>
                  <a:pt x="19" y="2218"/>
                </a:lnTo>
                <a:lnTo>
                  <a:pt x="9" y="2126"/>
                </a:lnTo>
                <a:lnTo>
                  <a:pt x="4" y="2037"/>
                </a:lnTo>
                <a:lnTo>
                  <a:pt x="0" y="1951"/>
                </a:lnTo>
                <a:lnTo>
                  <a:pt x="0" y="1951"/>
                </a:lnTo>
                <a:lnTo>
                  <a:pt x="4" y="1927"/>
                </a:lnTo>
                <a:lnTo>
                  <a:pt x="14" y="1906"/>
                </a:lnTo>
                <a:lnTo>
                  <a:pt x="28" y="1889"/>
                </a:lnTo>
                <a:lnTo>
                  <a:pt x="47" y="1876"/>
                </a:lnTo>
                <a:lnTo>
                  <a:pt x="72" y="1869"/>
                </a:lnTo>
                <a:lnTo>
                  <a:pt x="94" y="1869"/>
                </a:lnTo>
                <a:lnTo>
                  <a:pt x="117" y="1876"/>
                </a:lnTo>
                <a:lnTo>
                  <a:pt x="136" y="1890"/>
                </a:lnTo>
                <a:lnTo>
                  <a:pt x="150" y="1908"/>
                </a:lnTo>
                <a:lnTo>
                  <a:pt x="161" y="1929"/>
                </a:lnTo>
                <a:lnTo>
                  <a:pt x="162" y="1932"/>
                </a:lnTo>
                <a:lnTo>
                  <a:pt x="166" y="1943"/>
                </a:lnTo>
                <a:lnTo>
                  <a:pt x="175" y="1955"/>
                </a:lnTo>
                <a:lnTo>
                  <a:pt x="187" y="1972"/>
                </a:lnTo>
                <a:lnTo>
                  <a:pt x="206" y="1992"/>
                </a:lnTo>
                <a:lnTo>
                  <a:pt x="231" y="2013"/>
                </a:lnTo>
                <a:lnTo>
                  <a:pt x="262" y="2033"/>
                </a:lnTo>
                <a:lnTo>
                  <a:pt x="300" y="2054"/>
                </a:lnTo>
                <a:lnTo>
                  <a:pt x="349" y="2074"/>
                </a:lnTo>
                <a:lnTo>
                  <a:pt x="346" y="2013"/>
                </a:lnTo>
                <a:lnTo>
                  <a:pt x="346" y="1939"/>
                </a:lnTo>
                <a:lnTo>
                  <a:pt x="346" y="1857"/>
                </a:lnTo>
                <a:lnTo>
                  <a:pt x="347" y="1768"/>
                </a:lnTo>
                <a:lnTo>
                  <a:pt x="351" y="1672"/>
                </a:lnTo>
                <a:lnTo>
                  <a:pt x="356" y="1569"/>
                </a:lnTo>
                <a:lnTo>
                  <a:pt x="365" y="1464"/>
                </a:lnTo>
                <a:lnTo>
                  <a:pt x="377" y="1356"/>
                </a:lnTo>
                <a:lnTo>
                  <a:pt x="395" y="1246"/>
                </a:lnTo>
                <a:lnTo>
                  <a:pt x="414" y="1138"/>
                </a:lnTo>
                <a:lnTo>
                  <a:pt x="440" y="1030"/>
                </a:lnTo>
                <a:lnTo>
                  <a:pt x="470" y="923"/>
                </a:lnTo>
                <a:lnTo>
                  <a:pt x="483" y="899"/>
                </a:lnTo>
                <a:lnTo>
                  <a:pt x="503" y="880"/>
                </a:lnTo>
                <a:lnTo>
                  <a:pt x="529" y="869"/>
                </a:lnTo>
                <a:lnTo>
                  <a:pt x="550" y="867"/>
                </a:lnTo>
                <a:lnTo>
                  <a:pt x="571" y="871"/>
                </a:lnTo>
                <a:lnTo>
                  <a:pt x="590" y="880"/>
                </a:lnTo>
                <a:lnTo>
                  <a:pt x="606" y="892"/>
                </a:lnTo>
                <a:lnTo>
                  <a:pt x="860" y="1157"/>
                </a:lnTo>
                <a:lnTo>
                  <a:pt x="886" y="1108"/>
                </a:lnTo>
                <a:lnTo>
                  <a:pt x="916" y="1053"/>
                </a:lnTo>
                <a:lnTo>
                  <a:pt x="951" y="990"/>
                </a:lnTo>
                <a:lnTo>
                  <a:pt x="989" y="923"/>
                </a:lnTo>
                <a:lnTo>
                  <a:pt x="1033" y="850"/>
                </a:lnTo>
                <a:lnTo>
                  <a:pt x="1080" y="775"/>
                </a:lnTo>
                <a:lnTo>
                  <a:pt x="1131" y="695"/>
                </a:lnTo>
                <a:lnTo>
                  <a:pt x="1185" y="614"/>
                </a:lnTo>
                <a:lnTo>
                  <a:pt x="1242" y="532"/>
                </a:lnTo>
                <a:lnTo>
                  <a:pt x="1303" y="450"/>
                </a:lnTo>
                <a:lnTo>
                  <a:pt x="1368" y="368"/>
                </a:lnTo>
                <a:lnTo>
                  <a:pt x="1434" y="290"/>
                </a:lnTo>
                <a:lnTo>
                  <a:pt x="1504" y="213"/>
                </a:lnTo>
                <a:lnTo>
                  <a:pt x="1576" y="138"/>
                </a:lnTo>
                <a:lnTo>
                  <a:pt x="1595" y="124"/>
                </a:lnTo>
                <a:lnTo>
                  <a:pt x="1617" y="117"/>
                </a:lnTo>
                <a:lnTo>
                  <a:pt x="1640" y="115"/>
                </a:lnTo>
                <a:lnTo>
                  <a:pt x="1663" y="120"/>
                </a:lnTo>
                <a:lnTo>
                  <a:pt x="1684" y="133"/>
                </a:lnTo>
                <a:lnTo>
                  <a:pt x="1699" y="150"/>
                </a:lnTo>
                <a:lnTo>
                  <a:pt x="1710" y="171"/>
                </a:lnTo>
                <a:lnTo>
                  <a:pt x="1713" y="194"/>
                </a:lnTo>
                <a:lnTo>
                  <a:pt x="1712" y="216"/>
                </a:lnTo>
                <a:lnTo>
                  <a:pt x="1701" y="239"/>
                </a:lnTo>
                <a:lnTo>
                  <a:pt x="1699" y="243"/>
                </a:lnTo>
                <a:lnTo>
                  <a:pt x="1696" y="253"/>
                </a:lnTo>
                <a:lnTo>
                  <a:pt x="1691" y="267"/>
                </a:lnTo>
                <a:lnTo>
                  <a:pt x="1687" y="288"/>
                </a:lnTo>
                <a:lnTo>
                  <a:pt x="1684" y="312"/>
                </a:lnTo>
                <a:lnTo>
                  <a:pt x="1684" y="344"/>
                </a:lnTo>
                <a:lnTo>
                  <a:pt x="1687" y="379"/>
                </a:lnTo>
                <a:lnTo>
                  <a:pt x="1694" y="419"/>
                </a:lnTo>
                <a:lnTo>
                  <a:pt x="1708" y="464"/>
                </a:lnTo>
                <a:lnTo>
                  <a:pt x="1729" y="515"/>
                </a:lnTo>
                <a:lnTo>
                  <a:pt x="1771" y="490"/>
                </a:lnTo>
                <a:lnTo>
                  <a:pt x="1823" y="461"/>
                </a:lnTo>
                <a:lnTo>
                  <a:pt x="1883" y="428"/>
                </a:lnTo>
                <a:lnTo>
                  <a:pt x="1949" y="393"/>
                </a:lnTo>
                <a:lnTo>
                  <a:pt x="2020" y="354"/>
                </a:lnTo>
                <a:lnTo>
                  <a:pt x="2099" y="316"/>
                </a:lnTo>
                <a:lnTo>
                  <a:pt x="2183" y="276"/>
                </a:lnTo>
                <a:lnTo>
                  <a:pt x="2270" y="236"/>
                </a:lnTo>
                <a:lnTo>
                  <a:pt x="2361" y="195"/>
                </a:lnTo>
                <a:lnTo>
                  <a:pt x="2455" y="157"/>
                </a:lnTo>
                <a:lnTo>
                  <a:pt x="2551" y="120"/>
                </a:lnTo>
                <a:lnTo>
                  <a:pt x="2650" y="86"/>
                </a:lnTo>
                <a:lnTo>
                  <a:pt x="2750" y="54"/>
                </a:lnTo>
                <a:lnTo>
                  <a:pt x="2849" y="26"/>
                </a:lnTo>
                <a:lnTo>
                  <a:pt x="2949" y="2"/>
                </a:lnTo>
                <a:lnTo>
                  <a:pt x="297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95" name="Oval Callout 10">
            <a:extLst>
              <a:ext uri="{FF2B5EF4-FFF2-40B4-BE49-F238E27FC236}">
                <a16:creationId xmlns:a16="http://schemas.microsoft.com/office/drawing/2014/main" id="{652B0241-E26F-4E93-946A-424EDC9EB4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4198" y="2063365"/>
            <a:ext cx="2922523" cy="1917818"/>
          </a:xfrm>
          <a:prstGeom prst="wedgeEllipseCallout">
            <a:avLst>
              <a:gd name="adj1" fmla="val -17840"/>
              <a:gd name="adj2" fmla="val 61256"/>
            </a:avLst>
          </a:prstGeom>
          <a:solidFill>
            <a:schemeClr val="lt1"/>
          </a:solidFill>
          <a:ln w="26425" cap="flat" cmpd="sng" algn="ctr"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The “Distribution Analysis” Task helps up us geta closer look at a variable's distribution.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D5EA8-F4FD-4A67-AEF7-2C905DDBBC8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16200000">
            <a:off x="4873311" y="2047093"/>
            <a:ext cx="45719" cy="17583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0CC9-4C9F-4DFC-A3DD-E4AE097DDB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4291" y="825410"/>
            <a:ext cx="2654436" cy="349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9715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CHAPTERNUMBER" val="1"/>
  <p:tag name="SECTIONLABEL" val="Section"/>
  <p:tag name="APPENDIXLABEL" val="Appendix"/>
  <p:tag name="APPENDIXSTART" val="31"/>
  <p:tag name="STYLEVERSION" val="2010JUL"/>
  <p:tag name="PPTADDIN" val="C:\Users\debayo\My Documents\My Projects\SystemFiles\Templates\CDSPptAddin_2015.ppa"/>
  <p:tag name="ARTICULATE_SLIDE_THUMBNAIL_REFRESH" val="1"/>
  <p:tag name="ARTICULATE_PROJECT_OPEN" val="0"/>
  <p:tag name="ARTICULATE_SLIDE_COUNT" val="48"/>
  <p:tag name="SLIDENUMBERCLEANUP" val="True"/>
  <p:tag name="NOTESTAGS" val=""/>
  <p:tag name="CHAPTERTITLE" val="Programming in SAS® Studio"/>
  <p:tag name="CHAPTERHEADING" val="Lesson 1"/>
  <p:tag name="CHAPTERLABEL" val="Lesson"/>
  <p:tag name="PPTOBJECTDEFINITION" val="CDS"/>
  <p:tag name="MMPROD_UIPERSISTENCEDATA" val="MMPROD_UIPERSISTENCEDATA"/>
  <p:tag name="MMPROD_THEME_BG_IMAGE" val=""/>
  <p:tag name="MMPROD_UIDATA" val="&lt;database version=&quot;11.0&quot;&gt;&lt;object type=&quot;1&quot; unique_id=&quot;10001&quot;&gt;&lt;property id=&quot;20141&quot; value=&quot;LWSSPG38_001 Lesson 1&quot;/&gt;&lt;property id=&quot;20148&quot; value=&quot;5&quot;/&gt;&lt;property id=&quot;20184&quot; value=&quot;7&quot;/&gt;&lt;property id=&quot;20191&quot; value=&quot;Production&quot;/&gt;&lt;property id=&quot;20192&quot; value=&quot;https://sas.connectsolutions.com&quot;/&gt;&lt;property id=&quot;20250&quot; value=&quot;6&quot;/&gt;&lt;property id=&quot;20251&quot; value=&quot;0&quot;/&gt;&lt;property id=&quot;20259&quot; value=&quot;0&quot;/&gt;&lt;property id=&quot;20262&quot; value=&quot;922135131&quot;/&gt;&lt;property id=&quot;20263&quot; value=&quot;1&quot;/&gt;&lt;property id=&quot;20264&quot; value=&quot;1&quot;/&gt;&lt;object type=&quot;2&quot; unique_id=&quot;10002&quot;&gt;&lt;object type=&quot;3&quot; unique_id=&quot;45979&quot;&gt;&lt;property id=&quot;20148&quot; value=&quot;5&quot;/&gt;&lt;property id=&quot;20300&quot; value=&quot;Slide 21 - &amp;quot;Wrapper Code&amp;quot;&quot;/&gt;&lt;property id=&quot;20307&quot; value=&quot;473&quot;/&gt;&lt;property id=&quot;20309&quot; value=&quot;-1&quot;/&gt;&lt;/object&gt;&lt;object type=&quot;3&quot; unique_id=&quot;46002&quot;&gt;&lt;property id=&quot;20148&quot; value=&quot;5&quot;/&gt;&lt;property id=&quot;20300&quot; value=&quot;Slide 26 - &amp;quot;Wrapper Code&amp;quot;&quot;/&gt;&lt;property id=&quot;20307&quot; value=&quot;546&quot;/&gt;&lt;property id=&quot;20309&quot; value=&quot;-1&quot;/&gt;&lt;/object&gt;&lt;object type=&quot;3&quot; unique_id=&quot;47341&quot;&gt;&lt;property id=&quot;20148&quot; value=&quot;5&quot;/&gt;&lt;property id=&quot;20300&quot; value=&quot;Slide 8 - &amp;quot;1.01 Activity&amp;quot;&quot;/&gt;&lt;property id=&quot;20307&quot; value=&quot;611&quot;/&gt;&lt;property id=&quot;20309&quot; value=&quot;-1&quot;/&gt;&lt;/object&gt;&lt;object type=&quot;3&quot; unique_id=&quot;47342&quot;&gt;&lt;property id=&quot;20148&quot; value=&quot;5&quot;/&gt;&lt;property id=&quot;20300&quot; value=&quot;Slide 9 - &amp;quot;1.01 Activity – Correct Answer&amp;quot;&quot;/&gt;&lt;property id=&quot;20307&quot; value=&quot;612&quot;/&gt;&lt;property id=&quot;20309&quot; value=&quot;-1&quot;/&gt;&lt;/object&gt;&lt;object type=&quot;3&quot; unique_id=&quot;47343&quot;&gt;&lt;property id=&quot;20148&quot; value=&quot;5&quot;/&gt;&lt;property id=&quot;20300&quot; value=&quot;Slide 16 - &amp;quot;1.02 Activity&amp;quot;&quot;/&gt;&lt;property id=&quot;20307&quot; value=&quot;615&quot;/&gt;&lt;property id=&quot;20309&quot; value=&quot;-1&quot;/&gt;&lt;/object&gt;&lt;object type=&quot;3&quot; unique_id=&quot;47344&quot;&gt;&lt;property id=&quot;20148&quot; value=&quot;5&quot;/&gt;&lt;property id=&quot;20300&quot; value=&quot;Slide 19 - &amp;quot;1.03 Activity&amp;quot;&quot;/&gt;&lt;property id=&quot;20307&quot; value=&quot;616&quot;/&gt;&lt;property id=&quot;20309&quot; value=&quot;-1&quot;/&gt;&lt;/object&gt;&lt;object type=&quot;3&quot; unique_id=&quot;47345&quot;&gt;&lt;property id=&quot;20148&quot; value=&quot;5&quot;/&gt;&lt;property id=&quot;20300&quot; value=&quot;Slide 20 - &amp;quot;1.03 Activity – Correct Answer&amp;quot;&quot;/&gt;&lt;property id=&quot;20307&quot; value=&quot;617&quot;/&gt;&lt;property id=&quot;20309&quot; value=&quot;-1&quot;/&gt;&lt;/object&gt;&lt;object type=&quot;3&quot; unique_id=&quot;47346&quot;&gt;&lt;property id=&quot;20148&quot; value=&quot;5&quot;/&gt;&lt;property id=&quot;20300&quot; value=&quot;Slide 22 - &amp;quot;1.04 Activity&amp;quot;&quot;/&gt;&lt;property id=&quot;20307&quot; value=&quot;618&quot;/&gt;&lt;property id=&quot;20309&quot; value=&quot;-1&quot;/&gt;&lt;/object&gt;&lt;object type=&quot;3&quot; unique_id=&quot;47347&quot;&gt;&lt;property id=&quot;20148&quot; value=&quot;5&quot;/&gt;&lt;property id=&quot;20300&quot; value=&quot;Slide 23 - &amp;quot;1.04 Activity – Correct Answer&amp;quot;&quot;/&gt;&lt;property id=&quot;20307&quot; value=&quot;619&quot;/&gt;&lt;property id=&quot;20309&quot; value=&quot;-1&quot;/&gt;&lt;/object&gt;&lt;object type=&quot;3&quot; unique_id=&quot;47356&quot;&gt;&lt;property id=&quot;20148&quot; value=&quot;5&quot;/&gt;&lt;property id=&quot;20300&quot; value=&quot;Slide 37 - &amp;quot;1.06 Activity&amp;quot;&quot;/&gt;&lt;property id=&quot;20307&quot; value=&quot;623&quot;/&gt;&lt;property id=&quot;20309&quot; value=&quot;-1&quot;/&gt;&lt;/object&gt;&lt;object type=&quot;3&quot; unique_id=&quot;47357&quot;&gt;&lt;property id=&quot;20148&quot; value=&quot;5&quot;/&gt;&lt;property id=&quot;20300&quot; value=&quot;Slide 38 - &amp;quot;1.06 Activity – Correct Answer&amp;quot;&quot;/&gt;&lt;property id=&quot;20307&quot; value=&quot;624&quot;/&gt;&lt;property id=&quot;20309&quot; value=&quot;-1&quot;/&gt;&lt;/object&gt;&lt;object type=&quot;3&quot; unique_id=&quot;47358&quot;&gt;&lt;property id=&quot;20148&quot; value=&quot;5&quot;/&gt;&lt;property id=&quot;20300&quot; value=&quot;Slide 41 - &amp;quot;Activity Setup&amp;quot;&quot;/&gt;&lt;property id=&quot;20307&quot; value=&quot;625&quot;/&gt;&lt;property id=&quot;20309&quot; value=&quot;-1&quot;/&gt;&lt;/object&gt;&lt;object type=&quot;3&quot; unique_id=&quot;47359&quot;&gt;&lt;property id=&quot;20148&quot; value=&quot;5&quot;/&gt;&lt;property id=&quot;20300&quot; value=&quot;Slide 42 - &amp;quot;1.07 Activity&amp;quot;&quot;/&gt;&lt;property id=&quot;20307&quot; value=&quot;626&quot;/&gt;&lt;property id=&quot;20309&quot; value=&quot;-1&quot;/&gt;&lt;/object&gt;&lt;object type=&quot;3&quot; unique_id=&quot;47361&quot;&gt;&lt;property id=&quot;20148&quot; value=&quot;5&quot;/&gt;&lt;property id=&quot;20300&quot; value=&quot;Slide 43 - &amp;quot;1.07 Activity – Correct Answer&amp;quot;&quot;/&gt;&lt;property id=&quot;20307&quot; value=&quot;628&quot;/&gt;&lt;property id=&quot;20309&quot; value=&quot;-1&quot;/&gt;&lt;/object&gt;&lt;object type=&quot;3&quot; unique_id=&quot;48513&quot;&gt;&lt;property id=&quot;20148&quot; value=&quot;5&quot;/&gt;&lt;property id=&quot;20300&quot; value=&quot;Slide 27 - &amp;quot;Questions?&amp;quot;&quot;/&gt;&lt;property id=&quot;20307&quot; value=&quot;636&quot;/&gt;&lt;property id=&quot;20309&quot; value=&quot;-1&quot;/&gt;&lt;/object&gt;&lt;object type=&quot;3&quot; unique_id=&quot;48516&quot;&gt;&lt;property id=&quot;20148&quot; value=&quot;5&quot;/&gt;&lt;property id=&quot;20300&quot; value=&quot;Slide 32 - &amp;quot;Questions?&amp;quot;&quot;/&gt;&lt;property id=&quot;20307&quot; value=&quot;638&quot;/&gt;&lt;property id=&quot;20309&quot; value=&quot;-1&quot;/&gt;&lt;/object&gt;&lt;object type=&quot;3&quot; unique_id=&quot;48519&quot;&gt;&lt;property id=&quot;20148&quot; value=&quot;5&quot;/&gt;&lt;property id=&quot;20300&quot; value=&quot;Slide 49 - &amp;quot;Questions?&amp;quot;&quot;/&gt;&lt;property id=&quot;20307&quot; value=&quot;640&quot;/&gt;&lt;property id=&quot;20309&quot; value=&quot;-1&quot;/&gt;&lt;/object&gt;&lt;object type=&quot;3&quot; unique_id=&quot;50163&quot;&gt;&lt;property id=&quot;20148&quot; value=&quot;5&quot;/&gt;&lt;property id=&quot;20300&quot; value=&quot;Slide 17 - &amp;quot;1.02 Activity – Correct Answer&amp;quot;&quot;/&gt;&lt;property id=&quot;20307&quot; value=&quot;660&quot;/&gt;&lt;property id=&quot;20309&quot; value=&quot;-1&quot;/&gt;&lt;/object&gt;&lt;object type=&quot;3&quot; unique_id=&quot;50165&quot;&gt;&lt;property id=&quot;20148&quot; value=&quot;5&quot;/&gt;&lt;property id=&quot;20300&quot; value=&quot;Slide 40 - &amp;quot;Autoexec File&amp;quot;&quot;/&gt;&lt;property id=&quot;20307&quot; value=&quot;658&quot;/&gt;&lt;property id=&quot;20309&quot; value=&quot;-1&quot;/&gt;&lt;/object&gt;&lt;object type=&quot;3&quot; unique_id=&quot;50166&quot;&gt;&lt;property id=&quot;20148&quot; value=&quot;5&quot;/&gt;&lt;property id=&quot;20300&quot; value=&quot;Slide 36 - &amp;quot;Local Files with Remote SAS&amp;quot;&quot;/&gt;&lt;property id=&quot;20307&quot; value=&quot;657&quot;/&gt;&lt;property id=&quot;20309&quot; value=&quot;-1&quot;/&gt;&lt;/object&gt;&lt;object type=&quot;3&quot; unique_id=&quot;50168&quot;&gt;&lt;property id=&quot;20148&quot; value=&quot;5&quot;/&gt;&lt;property id=&quot;20300&quot; value=&quot;Slide 1 - &amp;quot;Lesson 1: Programming in SAS® Studio&amp;quot;&quot;/&gt;&lt;property id=&quot;20307&quot; value=&quot;283&quot;/&gt;&lt;property id=&quot;20309&quot; value=&quot;-1&quot;/&gt;&lt;/object&gt;&lt;object type=&quot;3&quot; unique_id=&quot;50169&quot;&gt;&lt;property id=&quot;20148&quot; value=&quot;5&quot;/&gt;&lt;property id=&quot;20300&quot; value=&quot;Slide 2 - &amp;quot;Lesson 1: Programming in SAS® Studio&amp;quot;&quot;/&gt;&lt;property id=&quot;20307&quot; value=&quot;676&quot;/&gt;&lt;property id=&quot;20309&quot; value=&quot;-1&quot;/&gt;&lt;/object&gt;&lt;object type=&quot;3&quot; unique_id=&quot;50170&quot;&gt;&lt;property id=&quot;20148&quot; value=&quot;5&quot;/&gt;&lt;property id=&quot;20300&quot; value=&quot;Slide 3 - &amp;quot;What Is SAS Studio?&amp;quot;&quot;/&gt;&lt;property id=&quot;20307&quot; value=&quot;663&quot;/&gt;&lt;property id=&quot;20309&quot; value=&quot;-1&quot;/&gt;&lt;/object&gt;&lt;object type=&quot;3&quot; unique_id=&quot;50171&quot;&gt;&lt;property id=&quot;20148&quot; value=&quot;5&quot;/&gt;&lt;property id=&quot;20300&quot; value=&quot;Slide 4 - &amp;quot;How Does SAS Studio Work?&amp;quot;&quot;/&gt;&lt;property id=&quot;20307&quot; value=&quot;672&quot;/&gt;&lt;property id=&quot;20309&quot; value=&quot;-1&quot;/&gt;&lt;/object&gt;&lt;object type=&quot;3&quot; unique_id=&quot;50172&quot;&gt;&lt;property id=&quot;20148&quot; value=&quot;5&quot;/&gt;&lt;property id=&quot;20300&quot; value=&quot;Slide 5 - &amp;quot; Converting to SAS Studio&amp;quot;&quot;/&gt;&lt;property id=&quot;20307&quot; value=&quot;665&quot;/&gt;&lt;property id=&quot;20309&quot; value=&quot;-1&quot;/&gt;&lt;/object&gt;&lt;object type=&quot;3&quot; unique_id=&quot;50173&quot;&gt;&lt;property id=&quot;20148&quot; value=&quot;5&quot;/&gt;&lt;property id=&quot;20300&quot; value=&quot;Slide 6 - &amp;quot;Data Used in This Course&amp;quot;&quot;/&gt;&lt;property id=&quot;20307&quot; value=&quot;666&quot;/&gt;&lt;property id=&quot;20309&quot; value=&quot;-1&quot;/&gt;&lt;/object&gt;&lt;object type=&quot;3&quot; unique_id=&quot;50174&quot;&gt;&lt;property id=&quot;20148&quot; value=&quot;5&quot;/&gt;&lt;property id=&quot;20300&quot; value=&quot;Slide 7 - &amp;quot;Practicing in This Course&amp;quot;&quot;/&gt;&lt;property id=&quot;20307&quot; value=&quot;364&quot;/&gt;&lt;property id=&quot;20309&quot; value=&quot;-1&quot;/&gt;&lt;/object&gt;&lt;object type=&quot;3&quot; unique_id=&quot;50175&quot;&gt;&lt;property id=&quot;20148&quot; value=&quot;5&quot;/&gt;&lt;property id=&quot;20300&quot; value=&quot;Slide 10 - &amp;quot;Programming in SAS Studio &amp;quot;&quot;/&gt;&lt;property id=&quot;20307&quot; value=&quot;652&quot;/&gt;&lt;property id=&quot;20309&quot; value=&quot;-1&quot;/&gt;&lt;/object&gt;&lt;object type=&quot;3&quot; unique_id=&quot;50176&quot;&gt;&lt;property id=&quot;20148&quot; value=&quot;5&quot;/&gt;&lt;property id=&quot;20300&quot; value=&quot;Slide 11 - &amp;quot;The SAS Studio Interface&amp;quot;&quot;/&gt;&lt;property id=&quot;20307&quot; value=&quot;667&quot;/&gt;&lt;property id=&quot;20309&quot; value=&quot;-1&quot;/&gt;&lt;/object&gt;&lt;object type=&quot;3&quot; unique_id=&quot;50177&quot;&gt;&lt;property id=&quot;20148&quot; value=&quot;5&quot;/&gt;&lt;property id=&quot;20300&quot; value=&quot;Slide 12 - &amp;quot;Accessing the Course Files&amp;quot;&quot;/&gt;&lt;property id=&quot;20307&quot; value=&quot;668&quot;/&gt;&lt;property id=&quot;20309&quot; value=&quot;-1&quot;/&gt;&lt;/object&gt;&lt;object type=&quot;3&quot; unique_id=&quot;50178&quot;&gt;&lt;property id=&quot;20148&quot; value=&quot;5&quot;/&gt;&lt;property id=&quot;20300&quot; value=&quot;Slide 13 - &amp;quot;Accessing the Course Files&amp;quot;&quot;/&gt;&lt;property id=&quot;20307&quot; value=&quot;669&quot;/&gt;&lt;property id=&quot;20309&quot; value=&quot;-1&quot;/&gt;&lt;/object&gt;&lt;object type=&quot;3&quot; unique_id=&quot;50179&quot;&gt;&lt;property id=&quot;20148&quot; value=&quot;5&quot;/&gt;&lt;property id=&quot;20300&quot; value=&quot;Slide 14 - &amp;quot;Opening, Modifying, and  Submitting a SAS Program&amp;quot;&quot;/&gt;&lt;property id=&quot;20307&quot; value=&quot;278&quot;/&gt;&lt;property id=&quot;20309&quot; value=&quot;-1&quot;/&gt;&lt;/object&gt;&lt;object type=&quot;3&quot; unique_id=&quot;50180&quot;&gt;&lt;property id=&quot;20148&quot; value=&quot;5&quot;/&gt;&lt;property id=&quot;20300&quot; value=&quot;Slide 15 - &amp;quot;Work Area Layout&amp;quot;&quot;/&gt;&lt;property id=&quot;20307&quot; value=&quot;670&quot;/&gt;&lt;property id=&quot;20309&quot; value=&quot;-1&quot;/&gt;&lt;/object&gt;&lt;object type=&quot;3&quot; unique_id=&quot;50181&quot;&gt;&lt;property id=&quot;20148&quot; value=&quot;5&quot;/&gt;&lt;property id=&quot;20300&quot; value=&quot;Slide 18 - &amp;quot;Files and Folders Section&amp;quot;&quot;/&gt;&lt;property id=&quot;20307&quot; value=&quot;645&quot;/&gt;&lt;property id=&quot;20309&quot; value=&quot;-1&quot;/&gt;&lt;/object&gt;&lt;object type=&quot;3&quot; unique_id=&quot;50182&quot;&gt;&lt;property id=&quot;20148&quot; value=&quot;5&quot;/&gt;&lt;property id=&quot;20300&quot; value=&quot;Slide 24 - &amp;quot;1.05 Multiple Choice Poll&amp;quot;&quot;/&gt;&lt;property id=&quot;20307&quot; value=&quot;256&quot;/&gt;&lt;property id=&quot;20309&quot; value=&quot;-1&quot;/&gt;&lt;/object&gt;&lt;object type=&quot;3&quot; unique_id=&quot;50183&quot;&gt;&lt;property id=&quot;20148&quot; value=&quot;5&quot;/&gt;&lt;property id=&quot;20300&quot; value=&quot;Slide 25 - &amp;quot;1.05 Multiple Choice Poll – Correct Answer&amp;quot;&quot;/&gt;&lt;property id=&quot;20307&quot; value=&quot;673&quot;/&gt;&lt;property id=&quot;20309&quot; value=&quot;-1&quot;/&gt;&lt;/object&gt;&lt;object type=&quot;3&quot; unique_id=&quot;50184&quot;&gt;&lt;property id=&quot;20148&quot; value=&quot;5&quot;/&gt;&lt;property id=&quot;20300&quot; value=&quot;Slide 28 - &amp;quot;Lesson 1: Programming in SAS® Studio&amp;quot;&quot;/&gt;&lt;property id=&quot;20307&quot; value=&quot;677&quot;/&gt;&lt;property id=&quot;20309&quot; value=&quot;-1&quot;/&gt;&lt;/object&gt;&lt;object type=&quot;3&quot; unique_id=&quot;50185&quot;&gt;&lt;property id=&quot;20148&quot; value=&quot;5&quot;/&gt;&lt;property id=&quot;20300&quot; value=&quot;Slide 29 - &amp;quot;Features of the SAS Studio Editor&amp;quot;&quot;/&gt;&lt;property id=&quot;20307&quot; value=&quot;671&quot;/&gt;&lt;property id=&quot;20309&quot; value=&quot;-1&quot;/&gt;&lt;/object&gt;&lt;object type=&quot;3&quot; unique_id=&quot;50186&quot;&gt;&lt;property id=&quot;20148&quot; value=&quot;5&quot;/&gt;&lt;property id=&quot;20300&quot; value=&quot;Slide 30 - &amp;quot;Customizing the Editor&amp;quot;&quot;/&gt;&lt;property id=&quot;20307&quot; value=&quot;675&quot;/&gt;&lt;property id=&quot;20309&quot; value=&quot;-1&quot;/&gt;&lt;/object&gt;&lt;object type=&quot;3&quot; unique_id=&quot;50187&quot;&gt;&lt;property id=&quot;20148&quot; value=&quot;5&quot;/&gt;&lt;property id=&quot;20300&quot; value=&quot;Slide 31 - &amp;quot;Using Features of the  SAS Studio Editor&amp;quot;&quot;/&gt;&lt;property id=&quot;20307&quot; value=&quot;679&quot;/&gt;&lt;property id=&quot;20309&quot; value=&quot;-1&quot;/&gt;&lt;/object&gt;&lt;object type=&quot;3&quot; unique_id=&quot;50188&quot;&gt;&lt;property id=&quot;20148&quot; value=&quot;5&quot;/&gt;&lt;property id=&quot;20300&quot; value=&quot;Slide 33 - &amp;quot;Practice&amp;quot;&quot;/&gt;&lt;property id=&quot;20307&quot; value=&quot;279&quot;/&gt;&lt;property id=&quot;20309&quot; value=&quot;-1&quot;/&gt;&lt;/object&gt;&lt;object type=&quot;3&quot; unique_id=&quot;50189&quot;&gt;&lt;property id=&quot;20148&quot; value=&quot;5&quot;/&gt;&lt;property id=&quot;20300&quot; value=&quot;Slide 34 - &amp;quot;Lesson 1: Programming in SAS® Studio&amp;quot;&quot;/&gt;&lt;property id=&quot;20307&quot; value=&quot;678&quot;/&gt;&lt;property id=&quot;20309&quot; value=&quot;-1&quot;/&gt;&lt;/object&gt;&lt;object type=&quot;3&quot; unique_id=&quot;50190&quot;&gt;&lt;property id=&quot;20148&quot; value=&quot;5&quot;/&gt;&lt;property id=&quot;20300&quot; value=&quot;Slide 35 - &amp;quot;Transitioning Programs to SAS Studio&amp;quot;&quot;/&gt;&lt;property id=&quot;20307&quot; value=&quot;656&quot;/&gt;&lt;property id=&quot;20309&quot; value=&quot;-1&quot;/&gt;&lt;/object&gt;&lt;object type=&quot;3&quot; unique_id=&quot;50191&quot;&gt;&lt;property id=&quot;20148&quot; value=&quot;5&quot;/&gt;&lt;property id=&quot;20300&quot; value=&quot;Slide 39 - &amp;quot;Server Configuration&amp;quot;&quot;/&gt;&lt;property id=&quot;20307&quot; value=&quot;389&quot;/&gt;&lt;property id=&quot;20309&quot; value=&quot;-1&quot;/&gt;&lt;/object&gt;&lt;object type=&quot;3&quot; unique_id=&quot;50192&quot;&gt;&lt;property id=&quot;20148&quot; value=&quot;5&quot;/&gt;&lt;property id=&quot;20300&quot; value=&quot;Slide 44 - &amp;quot;1.08 Question&amp;quot;&quot;/&gt;&lt;property id=&quot;20307&quot; value=&quot;682&quot;/&gt;&lt;property id=&quot;20309&quot; value=&quot;-1&quot;/&gt;&lt;/object&gt;&lt;object type=&quot;3&quot; unique_id=&quot;50193&quot;&gt;&lt;property id=&quot;20148&quot; value=&quot;5&quot;/&gt;&lt;property id=&quot;20300&quot; value=&quot;Slide 45 - &amp;quot;1.08 Question – Correct Answer&amp;quot;&quot;/&gt;&lt;property id=&quot;20307&quot; value=&quot;684&quot;/&gt;&lt;property id=&quot;20309&quot; value=&quot;-1&quot;/&gt;&lt;/object&gt;&lt;object type=&quot;3&quot; unique_id=&quot;50194&quot;&gt;&lt;property id=&quot;20148&quot; value=&quot;5&quot;/&gt;&lt;property id=&quot;20300&quot; value=&quot;Slide 46 - &amp;quot;Practice&amp;quot;&quot;/&gt;&lt;property id=&quot;20307&quot; value=&quot;683&quot;/&gt;&lt;property id=&quot;20309&quot; value=&quot;-1&quot;/&gt;&lt;/object&gt;&lt;object type=&quot;3&quot; unique_id=&quot;50195&quot;&gt;&lt;property id=&quot;20148&quot; value=&quot;5&quot;/&gt;&lt;property id=&quot;20300&quot; value=&quot;Slide 47 - &amp;quot;Programming Statements to Avoid&amp;quot;&quot;/&gt;&lt;property id=&quot;20307&quot; value=&quot;355&quot;/&gt;&lt;property id=&quot;20309&quot; value=&quot;-1&quot;/&gt;&lt;/object&gt;&lt;object type=&quot;3&quot; unique_id=&quot;50196&quot;&gt;&lt;property id=&quot;20148&quot; value=&quot;5&quot;/&gt;&lt;property id=&quot;20300&quot; value=&quot;Slide 48 - &amp;quot;Interactive Mode&amp;quot;&quot;/&gt;&lt;property id=&quot;20307&quot; value=&quot;662&quot;/&gt;&lt;property id=&quot;20309&quot; value=&quot;-1&quot;/&gt;&lt;/object&gt;&lt;/object&gt;&lt;object type=&quot;8&quot; unique_id=&quot;10106&quot;&gt;&lt;/object&gt;&lt;object type=&quot;10&quot; unique_id=&quot;51647&quot;&gt;&lt;object type=&quot;11&quot; unique_id=&quot;51648&quot;&gt;&lt;/object&gt;&lt;object type=&quot;12&quot; unique_id=&quot;51650&quot;&gt;&lt;/object&gt;&lt;/object&gt;&lt;object type=&quot;4&quot; unique_id=&quot;51649&quot;&gt;&lt;/object&gt;&lt;/object&gt;&lt;/database&gt;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C60E12F1-18D0-439F-8876-FB01A6693359}_49.png&quot;/&gt;&lt;left val=&quot;-1&quot;/&gt;&lt;top val=&quot;185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338804D8-8AEC-4DD1-A92A-0BDB83CCA0A6}&quot;/&gt;&lt;isInvalidForFieldText val=&quot;1&quot;/&gt;&lt;Image&gt;&lt;filename val=&quot;C:\Users\debayo\AppData\Local\Temp\PR\data\asimages\{338804D8-8AEC-4DD1-A92A-0BDB83CCA0A6}_49_S.png&quot;/&gt;&lt;left val=&quot;409&quot;/&gt;&lt;top val=&quot;267&quot;/&gt;&lt;width val=&quot;149&quot;/&gt;&lt;height val=&quot;172&quot;/&gt;&lt;hasText val=&quot;0&quot;/&gt;&lt;/Image&gt;&lt;Image&gt;&lt;filename val=&quot;C:\Users\debayo\AppData\Local\Temp\PR\data\asimages\{338804D8-8AEC-4DD1-A92A-0BDB83CCA0A6}_49_T.png&quot;/&gt;&lt;left val=&quot;409&quot;/&gt;&lt;top val=&quot;267&quot;/&gt;&lt;width val=&quot;149&quot;/&gt;&lt;height val=&quot;172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015F1E5F-92A6-4C93-9441-A4BB47BE95D9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F86CE6-72FB-4A65-A36C-6C3F4F7C6D23}&quot;/&gt;&lt;isInvalidForFieldText val=&quot;0&quot;/&gt;&lt;Image&gt;&lt;filename val=&quot;C:\Users\debayo\AppData\Local\Temp\PR\data\asimages\{E2F86CE6-72FB-4A65-A36C-6C3F4F7C6D23}_MtorLt.png&quot;/&gt;&lt;left val=&quot;884&quot;/&gt;&lt;top val=&quot;499&quot;/&gt;&lt;width val=&quot;56&quot;/&gt;&lt;height val=&quot;2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F5A8F05-F597-4E83-83B8-9BC4132668CC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8AB4211-C9B2-4026-A775-C531B4A5F0FA}_33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64&quot;/&gt;&lt;lineCharCount val=&quot;13&quot;/&gt;&lt;lineCharCount val=&quot;14&quot;/&gt;&lt;lineCharCount val=&quot;1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3CD133F-FE8C-49DE-8D13-3C3FCA82F255}_27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B8EA5472-8578-440F-A98A-FF224671B49A}_14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563A1FA8-1465-4F7D-8591-D1E23F331F6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A9697A04-0D52-44E9-8A28-AE4BC63B2F14}_1.png&quot;/&gt;&lt;left val=&quot;346&quot;/&gt;&lt;top val=&quot;518&quot;/&gt;&lt;width val=&quot;265&quot;/&gt;&lt;height val=&quot;19&quot;/&gt;&lt;hasText val=&quot;1&quot;/&gt;&lt;/Image&gt;&lt;/ThreeDShapeInfo&gt;"/>
  <p:tag name="PRESENTER_SHAPETEXTINFO" val="&lt;ShapeTextInfo&gt;&lt;TableIndex row=&quot;-1&quot; col=&quot;-1&quot;&gt;&lt;linesCount val=&quot;1&quot;/&gt;&lt;lineCharCount val=&quot;51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DE3676A-5CE6-4187-868B-A67597B83688}&quot;/&gt;&lt;isInvalidForFieldText val=&quot;0&quot;/&gt;&lt;Image&gt;&lt;filename val=&quot;C:\Users\debayo\AppData\Local\Temp\PR\data\asimages\{EDE3676A-5CE6-4187-868B-A67597B83688}_LtOfSld1.png&quot;/&gt;&lt;left val=&quot;0&quot;/&gt;&lt;top val=&quot;149&quot;/&gt;&lt;width val=&quot;117&quot;/&gt;&lt;height val=&quot;222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B07803A-F5B4-4941-95B6-478058CF8D9B}&quot;/&gt;&lt;isInvalidForFieldText val=&quot;0&quot;/&gt;&lt;Image&gt;&lt;filename val=&quot;C:\Users\debayo\AppData\Local\Temp\PR\data\asimages\{6B07803A-F5B4-4941-95B6-478058CF8D9B}_MtorLt.png&quot;/&gt;&lt;left val=&quot;884&quot;/&gt;&lt;top val=&quot;499&quot;/&gt;&lt;width val=&quot;56&quot;/&gt;&lt;height val=&quot;24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35669FE-4C73-49C4-8228-451803C0240D}&quot;/&gt;&lt;isInvalidForFieldText val=&quot;0&quot;/&gt;&lt;Image&gt;&lt;filename val=&quot;C:\Users\debayo\AppData\Local\Temp\PR\data\asimages\{C35669FE-4C73-49C4-8228-451803C0240D}_MtorLt.png&quot;/&gt;&lt;left val=&quot;884&quot;/&gt;&lt;top val=&quot;499&quot;/&gt;&lt;width val=&quot;56&quot;/&gt;&lt;height val=&quot;24&quot;/&gt;&lt;hasText val=&quot;1&quot;/&gt;&lt;/Image&gt;&lt;/ThreeDShape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F182ED9F-888C-461B-A66C-E5C623DF5609}_1.png&quot;/&gt;&lt;left val=&quot;437&quot;/&gt;&lt;top val=&quot;498&quot;/&gt;&lt;width val=&quot;84&quot;/&gt;&lt;height val=&quot;27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ITLE" val="Title Organizer"/>
  <p:tag name="SHAPETABLE" val="Group Organizer"/>
  <p:tag name="HIGHLIGHT_FONT_SIZE" val="20"/>
  <p:tag name="HIGHLIGHT_STYLE" val="CORPORATE_2017"/>
  <p:tag name="HIGHLIGHT_COLOR" val="10916465"/>
  <p:tag name="HIGHLIGHT_FONT_COLOR" val=" 16777215"/>
  <p:tag name="SLIDETYPE" val="Organizer"/>
  <p:tag name="SECTIONCOUNT" val="3"/>
  <p:tag name="MAINORGSLIDE" val="1/1"/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31B7BC9C-191A-4CD9-8248-FCBA1F7EAAC8}_1.png&quot;/&gt;&lt;left val=&quot;-1&quot;/&gt;&lt;top val=&quot;14&quot;/&gt;&lt;width val=&quot;962&quot;/&gt;&lt;height val=&quot;91&quot;/&gt;&lt;hasText val=&quot;1&quot;/&gt;&lt;/Image&gt;&lt;/ThreeDShapeInfo&gt;"/>
  <p:tag name="PRESENTER_SHAPETEXTINFO" val="&lt;ShapeTextInfo&gt;&lt;TableIndex row=&quot;-1&quot; col=&quot;-1&quot;&gt;&lt;linesCount val=&quot;1&quot;/&gt;&lt;lineCharCount val=&quot;36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04B1FF3-8B45-4C3C-BD53-4697A7C18759}_1.png&quot;/&gt;&lt;left val=&quot;157&quot;/&gt;&lt;top val=&quot;103&quot;/&gt;&lt;width val=&quot;645&quot;/&gt;&lt;height val=&quot;371&quot;/&gt;&lt;hasText val=&quot;1&quot;/&gt;&lt;/Image&gt;&lt;/ThreeDShapeInfo&gt;"/>
  <p:tag name="PRESENTER_SHAPETEXTINFO" val="&lt;ShapeTextInfo&gt;&lt;TableIndex row=&quot;1&quot; col=&quot;1&quot;&gt;&lt;linesCount val=&quot;1&quot;/&gt;&lt;lineCharCount val=&quot;37&quot;/&gt;&lt;/TableIndex&gt;&lt;TableIndex row=&quot;2&quot; col=&quot;1&quot;&gt;&lt;linesCount val=&quot;1&quot;/&gt;&lt;lineCharCount val=&quot;43&quot;/&gt;&lt;/TableIndex&gt;&lt;TableIndex row=&quot;3&quot; col=&quot;1&quot;&gt;&lt;linesCount val=&quot;1&quot;/&gt;&lt;lineCharCount val=&quot;37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8&quot;/&gt;&lt;lineCharCount val=&quot;72&quot;/&gt;&lt;lineCharCount val=&quot;27&quot;/&gt;&lt;lineCharCount val=&quot;75&quot;/&gt;&lt;lineCharCount val=&quot;70&quot;/&gt;&lt;lineCharCount val=&quot;39&quot;/&gt;&lt;lineCharCount val=&quot;45&quot;/&gt;&lt;lineCharCount val=&quot;60&quot;/&gt;&lt;lineCharCount val=&quot;4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0869F67-3C93-4127-AF84-717EFBDD01FF}_12.png&quot;/&gt;&lt;left val=&quot;49&quot;/&gt;&lt;top val=&quot;75&quot;/&gt;&lt;width val=&quot;856&quot;/&gt;&lt;height val=&quot;391&quot;/&gt;&lt;hasText val=&quot;1&quot;/&gt;&lt;/Image&gt;&lt;/ThreeDShape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Poll_MultipleAnsw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A66775B4-1CA9-4FA9-A08E-C8039FFAB740}_14.png&quot;/&gt;&lt;left val=&quot;65&quot;/&gt;&lt;top val=&quot;8&quot;/&gt;&lt;width val=&quot;829&quot;/&gt;&lt;height val=&quot;80&quot;/&gt;&lt;hasText val=&quot;1&quot;/&gt;&lt;/Image&gt;&lt;/ThreeDShape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76&quot;/&gt;&lt;lineCharCount val=&quot;48&quot;/&gt;&lt;lineCharCount val=&quot;1&quot;/&gt;&lt;lineCharCount val=&quot;18&quot;/&gt;&lt;lineCharCount val=&quot;17&quot;/&gt;&lt;lineCharCount val=&quot;23&quot;/&gt;&lt;lineCharCount val=&quot;35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5BE66309-2A89-424A-9275-8AE2269257D3}_14.png&quot;/&gt;&lt;left val=&quot;49&quot;/&gt;&lt;top val=&quot;75&quot;/&gt;&lt;width val=&quot;845&quot;/&gt;&lt;height val=&quot;391&quot;/&gt;&lt;hasText val=&quot;1&quot;/&gt;&lt;/Image&gt;&lt;/ThreeDShape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49077B5C-279E-4F53-9094-DD64B7BFDF75}_48.png&quot;/&gt;&lt;left val=&quot;65&quot;/&gt;&lt;top val=&quot;8&quot;/&gt;&lt;width val=&quot;829&quot;/&gt;&lt;height val=&quot;8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AUTOSHAPE_INFO" val="&lt;ThreeDShapeInfo&gt;&lt;uuid val=&quot;{19A047A5-8F72-474A-87D4-0E9A332EB43F}&quot;/&gt;&lt;isInvalidForFieldText val=&quot;1&quot;/&gt;&lt;Image&gt;&lt;filename val=&quot;C:\Users\debayo\AppData\Local\Temp\PR\data\asimages\{19A047A5-8F72-474A-87D4-0E9A332EB43F}_48_S.png&quot;/&gt;&lt;left val=&quot;42&quot;/&gt;&lt;top val=&quot;426&quot;/&gt;&lt;width val=&quot;86&quot;/&gt;&lt;height val=&quot;93&quot;/&gt;&lt;hasText val=&quot;0&quot;/&gt;&lt;/Image&gt;&lt;Image&gt;&lt;filename val=&quot;C:\Users\debayo\AppData\Local\Temp\PR\data\asimages\{19A047A5-8F72-474A-87D4-0E9A332EB43F}_48_T.png&quot;/&gt;&lt;left val=&quot;42&quot;/&gt;&lt;top val=&quot;426&quot;/&gt;&lt;width val=&quot;86&quot;/&gt;&lt;height val=&quot;93&quot;/&gt;&lt;hasText val=&quot;1&quot;/&gt;&lt;/Image&gt;&lt;/ThreeDShapeInfo&gt;"/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debayo\AppData\Local\Temp\PR\data\asimages\{E4EA0C64-AE33-4450-A355-C9ABD006EB0B}_48.png&quot;/&gt;&lt;left val=&quot;29&quot;/&gt;&lt;top val=&quot;215&quot;/&gt;&lt;width val=&quot;308&quot;/&gt;&lt;height val=&quot;226&quot;/&gt;&lt;hasText val=&quot;1&quot;/&gt;&lt;/Image&gt;&lt;/ThreeDShapeInfo&gt;"/>
  <p:tag name="PRESENTER_SHAPETEXTINFO" val="&lt;ShapeTextInfo&gt;&lt;TableIndex row=&quot;-1&quot; col=&quot;-1&quot;&gt;&lt;linesCount val=&quot;6&quot;/&gt;&lt;lineCharCount val=&quot;12&quot;/&gt;&lt;lineCharCount val=&quot;18&quot;/&gt;&lt;lineCharCount val=&quot;17&quot;/&gt;&lt;lineCharCount val=&quot;11&quot;/&gt;&lt;lineCharCount val=&quot;15&quot;/&gt;&lt;lineCharCount val=&quot;6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Activit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494EC59A-F89D-4E07-A69E-38EFF056E486}_12.png&quot;/&gt;&lt;left val=&quot;65&quot;/&gt;&lt;top val=&quot;8&quot;/&gt;&lt;width val=&quot;829&quot;/&gt;&lt;height val=&quot;80&quot;/&gt;&lt;hasText val=&quot;1&quot;/&gt;&lt;/Image&gt;&lt;/ThreeDShape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  <p:tag name="HTML_SHAPEINFO" val="&lt;ThreeDShapeInfo&gt;&lt;uuid val=&quot;&quot;/&gt;&lt;isInvalidForFieldText val=&quot;0&quot;/&gt;&lt;Image&gt;&lt;filename val=&quot;C:\Users\debayo\AppData\Local\Temp\PR\data\asimages\{22F65FD5-24EF-4D62-959B-FF17F4A7875E}_12.png&quot;/&gt;&lt;left val=&quot;430&quot;/&gt;&lt;top val=&quot;498&quot;/&gt;&lt;width val=&quot;98&quot;/&gt;&lt;height val=&quot;28&quot;/&gt;&lt;hasText val=&quot;1&quot;/&gt;&lt;/Image&gt;&lt;/ThreeDShapeInfo&gt;"/>
</p:tagLst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2.xml><?xml version="1.0" encoding="utf-8"?>
<a:theme xmlns:a="http://schemas.openxmlformats.org/drawingml/2006/main" name="1_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DS_16x9_2018.potx" id="{CE2BD6FC-3F46-4293-AF27-07DDA82B4A7C}" vid="{3673046D-C7F4-41D7-864E-B6E5F7E323C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CDS_16x9_2019</Template>
  <TotalTime>44876</TotalTime>
  <Words>1301</Words>
  <Application>Microsoft Office PowerPoint</Application>
  <PresentationFormat>On-screen Show (16:9)</PresentationFormat>
  <Paragraphs>228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Times New Roman</vt:lpstr>
      <vt:lpstr>Wingdings 3</vt:lpstr>
      <vt:lpstr>Trebuchet MS</vt:lpstr>
      <vt:lpstr>Calibri</vt:lpstr>
      <vt:lpstr>Wingdings</vt:lpstr>
      <vt:lpstr>Calibri Light</vt:lpstr>
      <vt:lpstr>Arial</vt:lpstr>
      <vt:lpstr>SAS</vt:lpstr>
      <vt:lpstr>1_SAS</vt:lpstr>
      <vt:lpstr>Facet</vt:lpstr>
      <vt:lpstr>Lesson 6: Descriptive Statistics - Univariate</vt:lpstr>
      <vt:lpstr>Lesson 6: Descriptive Statistics - Univariate</vt:lpstr>
      <vt:lpstr>Descriptive Statistics (Getting to Know Your Data)</vt:lpstr>
      <vt:lpstr>Descriptive Statistics (Getting to Know Your Data)</vt:lpstr>
      <vt:lpstr>Descriptive Statistics (Getting to Know Your Data)</vt:lpstr>
      <vt:lpstr>6.01 Activity</vt:lpstr>
      <vt:lpstr>6.01 Multiple Answer Question</vt:lpstr>
      <vt:lpstr>6.01 Multiple Choice Answers</vt:lpstr>
      <vt:lpstr>Demo: Distribution Analysis</vt:lpstr>
      <vt:lpstr>Distribution of HP Skewed to the Right</vt:lpstr>
      <vt:lpstr>Demo: Distribution Analysis</vt:lpstr>
      <vt:lpstr>Interpreting Q-Q Plots</vt:lpstr>
      <vt:lpstr>Distribution Analysis</vt:lpstr>
      <vt:lpstr>6.02 Activity</vt:lpstr>
      <vt:lpstr>6.02 True or False Question</vt:lpstr>
      <vt:lpstr>6.02 True or False Answer</vt:lpstr>
      <vt:lpstr>Lesson 6: Descriptive Statistics - Univariate</vt:lpstr>
      <vt:lpstr>Investigating Categorical Variables </vt:lpstr>
      <vt:lpstr>Investigating Categorical Variables </vt:lpstr>
      <vt:lpstr>6.03 Activity</vt:lpstr>
      <vt:lpstr>6.03 Multiple Choice Question</vt:lpstr>
      <vt:lpstr>6.03 Multiple Choice Answer</vt:lpstr>
      <vt:lpstr>Distribution of HP for 4 and 6 cyl Cars </vt:lpstr>
      <vt:lpstr>Lesson 6: Descriptive Statistics - Univariate</vt:lpstr>
      <vt:lpstr>Box-Plot</vt:lpstr>
      <vt:lpstr>Box Plot</vt:lpstr>
      <vt:lpstr>6.04 Activity</vt:lpstr>
      <vt:lpstr>PowerPoint Presentation</vt:lpstr>
    </vt:vector>
  </TitlesOfParts>
  <Company>SAS Institute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Cornell</dc:creator>
  <cp:lastModifiedBy>Don Koch</cp:lastModifiedBy>
  <cp:revision>1027</cp:revision>
  <cp:lastPrinted>2015-09-04T21:04:52Z</cp:lastPrinted>
  <dcterms:created xsi:type="dcterms:W3CDTF">2014-02-19T20:08:04Z</dcterms:created>
  <dcterms:modified xsi:type="dcterms:W3CDTF">2021-03-24T21:57:46Z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EADDC691-B035-4A9F-B610-0CB82172EC1E</vt:lpwstr>
  </property>
  <property fmtid="{D5CDD505-2E9C-101B-9397-08002B2CF9AE}" pid="3" name="ArticulatePath">
    <vt:lpwstr>Programming in SAS(R) Studio</vt:lpwstr>
  </property>
</Properties>
</file>