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5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0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2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4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5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6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7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8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2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876" r:id="rId1"/>
    <p:sldMasterId id="2147486900" r:id="rId2"/>
    <p:sldMasterId id="2147486923" r:id="rId3"/>
  </p:sldMasterIdLst>
  <p:notesMasterIdLst>
    <p:notesMasterId r:id="rId31"/>
  </p:notesMasterIdLst>
  <p:handoutMasterIdLst>
    <p:handoutMasterId r:id="rId32"/>
  </p:handoutMasterIdLst>
  <p:sldIdLst>
    <p:sldId id="283" r:id="rId4"/>
    <p:sldId id="685" r:id="rId5"/>
    <p:sldId id="701" r:id="rId6"/>
    <p:sldId id="700" r:id="rId7"/>
    <p:sldId id="256" r:id="rId8"/>
    <p:sldId id="476" r:id="rId9"/>
    <p:sldId id="699" r:id="rId10"/>
    <p:sldId id="688" r:id="rId11"/>
    <p:sldId id="690" r:id="rId12"/>
    <p:sldId id="689" r:id="rId13"/>
    <p:sldId id="710" r:id="rId14"/>
    <p:sldId id="691" r:id="rId15"/>
    <p:sldId id="702" r:id="rId16"/>
    <p:sldId id="703" r:id="rId17"/>
    <p:sldId id="704" r:id="rId18"/>
    <p:sldId id="686" r:id="rId19"/>
    <p:sldId id="692" r:id="rId20"/>
    <p:sldId id="705" r:id="rId21"/>
    <p:sldId id="706" r:id="rId22"/>
    <p:sldId id="707" r:id="rId23"/>
    <p:sldId id="708" r:id="rId24"/>
    <p:sldId id="694" r:id="rId25"/>
    <p:sldId id="687" r:id="rId26"/>
    <p:sldId id="695" r:id="rId27"/>
    <p:sldId id="693" r:id="rId28"/>
    <p:sldId id="709" r:id="rId29"/>
    <p:sldId id="698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</p:embeddedFontLst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 userDrawn="1">
          <p15:clr>
            <a:srgbClr val="A4A3A4"/>
          </p15:clr>
        </p15:guide>
        <p15:guide id="5" orient="horz" pos="5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cey Syphus" initials="SS" lastIdx="13" clrIdx="0">
    <p:extLst>
      <p:ext uri="{19B8F6BF-5375-455C-9EA6-DF929625EA0E}">
        <p15:presenceInfo xmlns:p15="http://schemas.microsoft.com/office/powerpoint/2012/main" userId="S-1-5-21-98583002-1947013824-37170099-32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B1B"/>
    <a:srgbClr val="708D1F"/>
    <a:srgbClr val="85A725"/>
    <a:srgbClr val="294665"/>
    <a:srgbClr val="08649C"/>
    <a:srgbClr val="4B7C1A"/>
    <a:srgbClr val="9EC62C"/>
    <a:srgbClr val="D9D9D9"/>
    <a:srgbClr val="19BBB7"/>
    <a:srgbClr val="1F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02" autoAdjust="0"/>
    <p:restoredTop sz="97468" autoAdjust="0"/>
  </p:normalViewPr>
  <p:slideViewPr>
    <p:cSldViewPr snapToGrid="0">
      <p:cViewPr varScale="1">
        <p:scale>
          <a:sx n="84" d="100"/>
          <a:sy n="84" d="100"/>
        </p:scale>
        <p:origin x="1868" y="56"/>
      </p:cViewPr>
      <p:guideLst>
        <p:guide pos="2880"/>
        <p:guide orient="horz" pos="540"/>
      </p:guideLst>
    </p:cSldViewPr>
  </p:slideViewPr>
  <p:outlineViewPr>
    <p:cViewPr>
      <p:scale>
        <a:sx n="33" d="100"/>
        <a:sy n="33" d="100"/>
      </p:scale>
      <p:origin x="0" y="-140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5336"/>
    </p:cViewPr>
  </p:sorterViewPr>
  <p:notesViewPr>
    <p:cSldViewPr snapToGrid="0">
      <p:cViewPr varScale="1">
        <p:scale>
          <a:sx n="88" d="100"/>
          <a:sy n="88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BB19-6272-4722-BEBC-1988ED21FC22}" type="datetimeFigureOut">
              <a:rPr lang="en-US" smtClean="0"/>
              <a:t>Wed, Mar, 24,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7D534-4E96-4CF3-8D91-777F4B6F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3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1">
            <a:extLst>
              <a:ext uri="{FF2B5EF4-FFF2-40B4-BE49-F238E27FC236}">
                <a16:creationId xmlns:a16="http://schemas.microsoft.com/office/drawing/2014/main" id="{DDC757A9-C458-463D-B481-0BB8DD958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Notes Placeholder 2">
            <a:extLst>
              <a:ext uri="{FF2B5EF4-FFF2-40B4-BE49-F238E27FC236}">
                <a16:creationId xmlns:a16="http://schemas.microsoft.com/office/drawing/2014/main" id="{F2D7B5B6-4849-4340-A3F4-23B55115A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CFE1A38-EC73-40E9-AF42-D00D51C78C63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7AA56695-D3F1-4482-B525-339360948C3A}"/>
              </a:ext>
            </a:extLst>
          </p:cNvPr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40505212-F808-463A-A8B2-436EF313C0DD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BB2C43E-6B41-4CA5-BF5E-B3BD4F221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AC69A065-FC7C-4939-BFE6-5041D26E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071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301757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98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218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37500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1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39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71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6746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271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463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29939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higher than the median confirms the right skewness.</a:t>
            </a:r>
          </a:p>
          <a:p>
            <a:r>
              <a:rPr lang="en-US" dirty="0"/>
              <a:t>The box contains 50% of all the data values.</a:t>
            </a:r>
          </a:p>
          <a:p>
            <a:r>
              <a:rPr lang="en-US" dirty="0"/>
              <a:t>The distance between Q1 and Q3 is “interquartile range”</a:t>
            </a:r>
          </a:p>
        </p:txBody>
      </p:sp>
    </p:spTree>
    <p:extLst>
      <p:ext uri="{BB962C8B-B14F-4D97-AF65-F5344CB8AC3E}">
        <p14:creationId xmlns:p14="http://schemas.microsoft.com/office/powerpoint/2010/main" val="151546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55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3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91438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197570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357440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Analysis will produce a Q-Q plot to check the quantiles of horsepower against a normal distribution quantiles.  If the data is normally distributed, then the Q-Q plot will fall along a straight line.</a:t>
            </a:r>
          </a:p>
          <a:p>
            <a:endParaRPr lang="en-US" dirty="0"/>
          </a:p>
          <a:p>
            <a:r>
              <a:rPr lang="en-US" dirty="0"/>
              <a:t>Selecting Skewness and Kurtosis in the inset statistics.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+mn-lt"/>
              </a:rPr>
              <a:t>“Values for Skewness and Kurtosis close to zero result from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distributions that are close to normal. Positive values for skewness,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as in this plot, indicate a positively skewed distribution (extreme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values in the right tail). Positive values for </a:t>
            </a:r>
            <a:r>
              <a:rPr lang="en-US" sz="1800" b="1" i="0" u="none" strike="noStrike" baseline="0" dirty="0">
                <a:latin typeface="+mn-lt"/>
              </a:rPr>
              <a:t>kurtosis </a:t>
            </a:r>
            <a:r>
              <a:rPr lang="en-US" sz="1800" b="0" i="0" u="none" strike="noStrike" baseline="0" dirty="0">
                <a:latin typeface="+mn-lt"/>
              </a:rPr>
              <a:t>(as in this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example) indicate both that the distribution is too peaked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(</a:t>
            </a:r>
            <a:r>
              <a:rPr lang="en-US" sz="1800" b="1" i="0" u="none" strike="noStrike" baseline="0" dirty="0">
                <a:latin typeface="+mn-lt"/>
              </a:rPr>
              <a:t>leptokurtic</a:t>
            </a:r>
            <a:r>
              <a:rPr lang="en-US" sz="1800" b="0" i="0" u="none" strike="noStrike" baseline="0" dirty="0">
                <a:latin typeface="+mn-lt"/>
              </a:rPr>
              <a:t>) and that the tails (left and right side of the distribution)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contain more data values than a normal distribution. Negative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values for kurtosis indicate that the distribution is too flat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(</a:t>
            </a:r>
            <a:r>
              <a:rPr lang="en-US" sz="1800" b="1" i="0" u="none" strike="noStrike" baseline="0" dirty="0">
                <a:latin typeface="+mn-lt"/>
              </a:rPr>
              <a:t>platykurtic</a:t>
            </a:r>
            <a:r>
              <a:rPr lang="en-US" sz="1800" b="0" i="0" u="none" strike="noStrike" baseline="0" dirty="0">
                <a:latin typeface="+mn-lt"/>
              </a:rPr>
              <a:t>) and that there are too few data values in the tails of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the distribution.” (Cody 77)</a:t>
            </a:r>
          </a:p>
          <a:p>
            <a:pPr algn="l"/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en-US" sz="1800" b="0" i="0" u="none" strike="noStrike" baseline="0" dirty="0">
                <a:latin typeface="+mn-lt"/>
              </a:rPr>
              <a:t>“running parametric tests such as </a:t>
            </a:r>
            <a:r>
              <a:rPr lang="en-US" sz="1800" b="0" i="1" u="none" strike="noStrike" baseline="0" dirty="0">
                <a:latin typeface="+mn-lt"/>
              </a:rPr>
              <a:t>t </a:t>
            </a:r>
            <a:r>
              <a:rPr lang="en-US" sz="1800" b="0" i="0" u="none" strike="noStrike" baseline="0" dirty="0">
                <a:latin typeface="+mn-lt"/>
              </a:rPr>
              <a:t>tests and ANOVA. </a:t>
            </a:r>
            <a:r>
              <a:rPr lang="en-US" sz="1800" b="1" i="0" u="none" strike="noStrike" baseline="0" dirty="0">
                <a:latin typeface="+mn-lt"/>
              </a:rPr>
              <a:t>Parametric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tests rely on the data values being distributed in a specific way,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such as a normal distribution. </a:t>
            </a:r>
            <a:r>
              <a:rPr lang="en-US" sz="1800" b="1" i="0" u="none" strike="noStrike" baseline="0" dirty="0">
                <a:latin typeface="+mn-lt"/>
              </a:rPr>
              <a:t>Nonparametric </a:t>
            </a:r>
            <a:r>
              <a:rPr lang="en-US" sz="1800" b="0" i="0" u="none" strike="noStrike" baseline="0" dirty="0">
                <a:latin typeface="+mn-lt"/>
              </a:rPr>
              <a:t>methods are often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described as distribution-free methods.” (Cody 77)</a:t>
            </a:r>
          </a:p>
          <a:p>
            <a:pPr algn="l"/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en-US" sz="1800" b="0" i="0" u="none" strike="noStrike" baseline="0" dirty="0">
                <a:latin typeface="+mn-lt"/>
              </a:rPr>
              <a:t>?? Kurtosis of normal is 3: https://en.wikipedia.org/wiki/Kurtosis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10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81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5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7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76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0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23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96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34926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287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4558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19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45373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25053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26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4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263"/>
            <a:ext cx="7886700" cy="39766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61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564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66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445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175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80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3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3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4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9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6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4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3486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26364" y="698736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32340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810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951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114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198373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25451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4110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0560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49874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263561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012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890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083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954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203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262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823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967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5630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19328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5581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75479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41448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33940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>
            <p:custDataLst>
              <p:tags r:id="rId3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>
              <p:custDataLst>
                <p:tags r:id="rId11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>
              <p:custDataLst>
                <p:tags r:id="rId12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929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642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21958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85112-DEF2-4A23-BEEB-51DA503C74D8}" type="slidenum">
              <a:rPr lang="en-US" smtClean="0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57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00112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Wed, Mar,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64002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3574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914859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77596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728447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Wed, Mar,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38013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049936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24880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843102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096628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943997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68540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64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79369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842147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043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03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4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5.xml"/><Relationship Id="rId50" Type="http://schemas.openxmlformats.org/officeDocument/2006/relationships/tags" Target="../tags/tag8.xml"/><Relationship Id="rId55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3" Type="http://schemas.openxmlformats.org/officeDocument/2006/relationships/tags" Target="../tags/tag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52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tags" Target="../tags/tag6.xml"/><Relationship Id="rId56" Type="http://schemas.openxmlformats.org/officeDocument/2006/relationships/tags" Target="../tags/tag1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theme" Target="../theme/theme2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Relationship Id="rId8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4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4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4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5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5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5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5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5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5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5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4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7" r:id="rId1"/>
    <p:sldLayoutId id="2147486878" r:id="rId2"/>
    <p:sldLayoutId id="2147486879" r:id="rId3"/>
    <p:sldLayoutId id="2147486880" r:id="rId4"/>
    <p:sldLayoutId id="2147486881" r:id="rId5"/>
    <p:sldLayoutId id="2147486882" r:id="rId6"/>
    <p:sldLayoutId id="2147486883" r:id="rId7"/>
    <p:sldLayoutId id="2147486884" r:id="rId8"/>
    <p:sldLayoutId id="2147486885" r:id="rId9"/>
    <p:sldLayoutId id="2147486886" r:id="rId10"/>
    <p:sldLayoutId id="2147486887" r:id="rId11"/>
    <p:sldLayoutId id="2147486888" r:id="rId12"/>
    <p:sldLayoutId id="2147486889" r:id="rId13"/>
    <p:sldLayoutId id="2147486890" r:id="rId14"/>
    <p:sldLayoutId id="2147486891" r:id="rId15"/>
    <p:sldLayoutId id="2147486892" r:id="rId16"/>
    <p:sldLayoutId id="2147486893" r:id="rId17"/>
    <p:sldLayoutId id="2147486894" r:id="rId18"/>
    <p:sldLayoutId id="2147486895" r:id="rId19"/>
    <p:sldLayoutId id="2147486896" r:id="rId20"/>
    <p:sldLayoutId id="2147486897" r:id="rId21"/>
    <p:sldLayoutId id="2147486898" r:id="rId22"/>
    <p:sldLayoutId id="2147486899" r:id="rId23"/>
    <p:sldLayoutId id="2147484282" r:id="rId24"/>
    <p:sldLayoutId id="2147484290" r:id="rId25"/>
    <p:sldLayoutId id="2147484291" r:id="rId26"/>
    <p:sldLayoutId id="2147484464" r:id="rId27"/>
    <p:sldLayoutId id="2147484472" r:id="rId28"/>
    <p:sldLayoutId id="2147484480" r:id="rId29"/>
    <p:sldLayoutId id="2147484523" r:id="rId30"/>
    <p:sldLayoutId id="2147484531" r:id="rId31"/>
    <p:sldLayoutId id="2147484539" r:id="rId32"/>
    <p:sldLayoutId id="2147484582" r:id="rId33"/>
    <p:sldLayoutId id="2147484590" r:id="rId34"/>
    <p:sldLayoutId id="2147484598" r:id="rId35"/>
    <p:sldLayoutId id="2147484641" r:id="rId36"/>
    <p:sldLayoutId id="2147484649" r:id="rId37"/>
    <p:sldLayoutId id="2147484657" r:id="rId38"/>
    <p:sldLayoutId id="2147484700" r:id="rId39"/>
    <p:sldLayoutId id="2147484708" r:id="rId40"/>
    <p:sldLayoutId id="2147484716" r:id="rId41"/>
    <p:sldLayoutId id="2147485795" r:id="rId4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 userDrawn="1">
          <p15:clr>
            <a:srgbClr val="F26B43"/>
          </p15:clr>
        </p15:guide>
        <p15:guide id="8" orient="horz" pos="660" userDrawn="1">
          <p15:clr>
            <a:srgbClr val="F26B43"/>
          </p15:clr>
        </p15:guide>
        <p15:guide id="9" orient="horz" pos="3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2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2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3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3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3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3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3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3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3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2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1" r:id="rId1"/>
    <p:sldLayoutId id="2147486902" r:id="rId2"/>
    <p:sldLayoutId id="2147486903" r:id="rId3"/>
    <p:sldLayoutId id="2147486904" r:id="rId4"/>
    <p:sldLayoutId id="2147486905" r:id="rId5"/>
    <p:sldLayoutId id="2147486906" r:id="rId6"/>
    <p:sldLayoutId id="2147486907" r:id="rId7"/>
    <p:sldLayoutId id="2147486908" r:id="rId8"/>
    <p:sldLayoutId id="2147486909" r:id="rId9"/>
    <p:sldLayoutId id="2147486910" r:id="rId10"/>
    <p:sldLayoutId id="2147486911" r:id="rId11"/>
    <p:sldLayoutId id="2147486912" r:id="rId12"/>
    <p:sldLayoutId id="2147486913" r:id="rId13"/>
    <p:sldLayoutId id="2147486914" r:id="rId14"/>
    <p:sldLayoutId id="2147486915" r:id="rId15"/>
    <p:sldLayoutId id="2147486916" r:id="rId16"/>
    <p:sldLayoutId id="2147486917" r:id="rId17"/>
    <p:sldLayoutId id="2147486918" r:id="rId18"/>
    <p:sldLayoutId id="2147486919" r:id="rId19"/>
    <p:sldLayoutId id="2147486920" r:id="rId20"/>
    <p:sldLayoutId id="2147486921" r:id="rId21"/>
    <p:sldLayoutId id="2147486922" r:id="rId2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6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4" r:id="rId1"/>
    <p:sldLayoutId id="2147486925" r:id="rId2"/>
    <p:sldLayoutId id="2147486926" r:id="rId3"/>
    <p:sldLayoutId id="2147486927" r:id="rId4"/>
    <p:sldLayoutId id="2147486928" r:id="rId5"/>
    <p:sldLayoutId id="2147486929" r:id="rId6"/>
    <p:sldLayoutId id="2147486930" r:id="rId7"/>
    <p:sldLayoutId id="2147486931" r:id="rId8"/>
    <p:sldLayoutId id="2147486932" r:id="rId9"/>
    <p:sldLayoutId id="2147486933" r:id="rId10"/>
    <p:sldLayoutId id="2147486934" r:id="rId11"/>
    <p:sldLayoutId id="2147486935" r:id="rId12"/>
    <p:sldLayoutId id="2147486936" r:id="rId13"/>
    <p:sldLayoutId id="2147486937" r:id="rId14"/>
    <p:sldLayoutId id="2147486938" r:id="rId15"/>
    <p:sldLayoutId id="2147486939" r:id="rId16"/>
    <p:sldLayoutId id="2147486940" r:id="rId17"/>
    <p:sldLayoutId id="214748694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15.sv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2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image" Target="../media/image15.sv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8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30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5.sv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11311266"/>
              </p:ext>
            </p:extLst>
          </p:nvPr>
        </p:nvGraphicFramePr>
        <p:xfrm>
          <a:off x="666452" y="1545168"/>
          <a:ext cx="3665515" cy="20531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6.1 Descriptive Statistics for Continuous Variables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29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8793311-8098-47C9-949F-D200FC6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Distribution Analysis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5861B12-12C7-4510-8E4D-AC8A4B64BF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A820-AA93-4483-B74A-92C1AA1E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4008" y="890885"/>
            <a:ext cx="5105585" cy="3640137"/>
          </a:xfrm>
          <a:noFill/>
        </p:spPr>
      </p:pic>
    </p:spTree>
    <p:extLst>
      <p:ext uri="{BB962C8B-B14F-4D97-AF65-F5344CB8AC3E}">
        <p14:creationId xmlns:p14="http://schemas.microsoft.com/office/powerpoint/2010/main" val="337117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02AD-9B55-4514-A7E4-5AA855DC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Q-Q Plots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187542-2440-491D-A3D0-7545DA649E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1D7148-8675-4F12-9AAD-2561D730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225" y="804863"/>
            <a:ext cx="4741551" cy="36401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3C42C-EDE8-4C08-B126-43655C27E2E2}"/>
              </a:ext>
            </a:extLst>
          </p:cNvPr>
          <p:cNvSpPr txBox="1"/>
          <p:nvPr/>
        </p:nvSpPr>
        <p:spPr>
          <a:xfrm>
            <a:off x="626364" y="4804866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Schlotzhauer</a:t>
            </a:r>
            <a:r>
              <a:rPr lang="en-US" sz="1400" dirty="0"/>
              <a:t> 149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4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8793311-8098-47C9-949F-D200FC6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Analysis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5861B12-12C7-4510-8E4D-AC8A4B64BF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A820-AA93-4483-B74A-92C1AA1E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797" y="950913"/>
            <a:ext cx="5105585" cy="3640137"/>
          </a:xfr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731B4E-BC43-4F5B-A314-7E66BFF95C25}"/>
              </a:ext>
            </a:extLst>
          </p:cNvPr>
          <p:cNvSpPr/>
          <p:nvPr/>
        </p:nvSpPr>
        <p:spPr>
          <a:xfrm>
            <a:off x="4935656" y="1051432"/>
            <a:ext cx="997784" cy="906062"/>
          </a:xfrm>
          <a:custGeom>
            <a:avLst/>
            <a:gdLst>
              <a:gd name="connsiteX0" fmla="*/ 0 w 997784"/>
              <a:gd name="connsiteY0" fmla="*/ 453031 h 906062"/>
              <a:gd name="connsiteX1" fmla="*/ 498892 w 997784"/>
              <a:gd name="connsiteY1" fmla="*/ 0 h 906062"/>
              <a:gd name="connsiteX2" fmla="*/ 997784 w 997784"/>
              <a:gd name="connsiteY2" fmla="*/ 453031 h 906062"/>
              <a:gd name="connsiteX3" fmla="*/ 498892 w 997784"/>
              <a:gd name="connsiteY3" fmla="*/ 906062 h 906062"/>
              <a:gd name="connsiteX4" fmla="*/ 0 w 997784"/>
              <a:gd name="connsiteY4" fmla="*/ 453031 h 9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784" h="906062" extrusionOk="0">
                <a:moveTo>
                  <a:pt x="0" y="453031"/>
                </a:moveTo>
                <a:cubicBezTo>
                  <a:pt x="-24723" y="173756"/>
                  <a:pt x="259052" y="-12958"/>
                  <a:pt x="498892" y="0"/>
                </a:cubicBezTo>
                <a:cubicBezTo>
                  <a:pt x="746932" y="15445"/>
                  <a:pt x="1038987" y="190534"/>
                  <a:pt x="997784" y="453031"/>
                </a:cubicBezTo>
                <a:cubicBezTo>
                  <a:pt x="972272" y="652368"/>
                  <a:pt x="763981" y="938551"/>
                  <a:pt x="498892" y="906062"/>
                </a:cubicBezTo>
                <a:cubicBezTo>
                  <a:pt x="248688" y="871124"/>
                  <a:pt x="61033" y="698211"/>
                  <a:pt x="0" y="453031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473A91-19B0-4DE7-9654-0D4F35BB35D7}"/>
              </a:ext>
            </a:extLst>
          </p:cNvPr>
          <p:cNvSpPr/>
          <p:nvPr/>
        </p:nvSpPr>
        <p:spPr>
          <a:xfrm>
            <a:off x="1794933" y="2856526"/>
            <a:ext cx="853440" cy="760436"/>
          </a:xfrm>
          <a:custGeom>
            <a:avLst/>
            <a:gdLst>
              <a:gd name="connsiteX0" fmla="*/ 0 w 853440"/>
              <a:gd name="connsiteY0" fmla="*/ 380218 h 760436"/>
              <a:gd name="connsiteX1" fmla="*/ 426720 w 853440"/>
              <a:gd name="connsiteY1" fmla="*/ 0 h 760436"/>
              <a:gd name="connsiteX2" fmla="*/ 853440 w 853440"/>
              <a:gd name="connsiteY2" fmla="*/ 380218 h 760436"/>
              <a:gd name="connsiteX3" fmla="*/ 426720 w 853440"/>
              <a:gd name="connsiteY3" fmla="*/ 760436 h 760436"/>
              <a:gd name="connsiteX4" fmla="*/ 0 w 853440"/>
              <a:gd name="connsiteY4" fmla="*/ 380218 h 76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760436" extrusionOk="0">
                <a:moveTo>
                  <a:pt x="0" y="380218"/>
                </a:moveTo>
                <a:cubicBezTo>
                  <a:pt x="-36211" y="127647"/>
                  <a:pt x="226392" y="-12832"/>
                  <a:pt x="426720" y="0"/>
                </a:cubicBezTo>
                <a:cubicBezTo>
                  <a:pt x="619819" y="23919"/>
                  <a:pt x="866139" y="166440"/>
                  <a:pt x="853440" y="380218"/>
                </a:cubicBezTo>
                <a:cubicBezTo>
                  <a:pt x="850806" y="584955"/>
                  <a:pt x="647606" y="806440"/>
                  <a:pt x="426720" y="760436"/>
                </a:cubicBezTo>
                <a:cubicBezTo>
                  <a:pt x="198580" y="750047"/>
                  <a:pt x="28036" y="587900"/>
                  <a:pt x="0" y="380218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764BB-2750-4F83-AC5E-423E1D50974A}"/>
              </a:ext>
            </a:extLst>
          </p:cNvPr>
          <p:cNvSpPr txBox="1"/>
          <p:nvPr/>
        </p:nvSpPr>
        <p:spPr>
          <a:xfrm>
            <a:off x="3434250" y="3014615"/>
            <a:ext cx="227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Confirms positive skewness</a:t>
            </a:r>
          </a:p>
        </p:txBody>
      </p:sp>
    </p:spTree>
    <p:extLst>
      <p:ext uri="{BB962C8B-B14F-4D97-AF65-F5344CB8AC3E}">
        <p14:creationId xmlns:p14="http://schemas.microsoft.com/office/powerpoint/2010/main" val="179271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6.02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817811"/>
            <a:ext cx="7523956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Distribution Analysis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Horsepower </a:t>
            </a:r>
            <a:r>
              <a:rPr lang="en-US" altLang="en-US" dirty="0"/>
              <a:t>as your single Analysis variables.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Under </a:t>
            </a:r>
            <a:r>
              <a:rPr lang="en-US" altLang="en-US" b="1" dirty="0"/>
              <a:t>CHECKING FOR NORMALITY</a:t>
            </a:r>
            <a:r>
              <a:rPr lang="en-US" altLang="en-US" dirty="0"/>
              <a:t> select </a:t>
            </a:r>
            <a:r>
              <a:rPr lang="en-US" altLang="en-US" b="1" dirty="0"/>
              <a:t>Normal quantile-quantile plot</a:t>
            </a:r>
            <a:r>
              <a:rPr lang="en-US" altLang="en-US" dirty="0"/>
              <a:t> and </a:t>
            </a:r>
            <a:r>
              <a:rPr lang="en-US" altLang="en-US" b="1" dirty="0"/>
              <a:t>Add inset Statistics</a:t>
            </a:r>
            <a:r>
              <a:rPr lang="en-US" altLang="en-US" dirty="0"/>
              <a:t>. </a:t>
            </a:r>
            <a:endParaRPr lang="en-US" altLang="en-US" b="1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Inset Statistics</a:t>
            </a:r>
            <a:r>
              <a:rPr lang="en-US" altLang="en-US" dirty="0"/>
              <a:t> and select </a:t>
            </a:r>
            <a:r>
              <a:rPr lang="en-US" altLang="en-US" b="1" dirty="0"/>
              <a:t>Skewness</a:t>
            </a:r>
            <a:r>
              <a:rPr lang="en-US" altLang="en-US" dirty="0"/>
              <a:t> and </a:t>
            </a:r>
            <a:r>
              <a:rPr lang="en-US" altLang="en-US" b="1" dirty="0"/>
              <a:t>Kurtosis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99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6133423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The Q-Q Plot helps in an assessment of the fit of a univariate variable to a normal distribution?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01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6.02 True or False Answer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6133423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The Q-Q Plot helps in an assessment of the fit of a univariate variable to a normal distribution?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  <a:endParaRPr lang="en-US" altLang="en-US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8F9888F-B449-45D8-9FB2-986FF1469B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722598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352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4241747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9465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Investigating Categorical Variables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1AAEB-4235-4EC1-9BFC-EC8B186D2000}"/>
              </a:ext>
            </a:extLst>
          </p:cNvPr>
          <p:cNvSpPr txBox="1"/>
          <p:nvPr/>
        </p:nvSpPr>
        <p:spPr>
          <a:xfrm>
            <a:off x="1056640" y="1496907"/>
            <a:ext cx="60660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Investigating the effect of a ordinal categorical variable </a:t>
            </a:r>
          </a:p>
          <a:p>
            <a:r>
              <a:rPr lang="en-US" dirty="0"/>
              <a:t>such as “Cylinders” on horsepower. </a:t>
            </a:r>
          </a:p>
          <a:p>
            <a:endParaRPr lang="en-US" dirty="0"/>
          </a:p>
          <a:p>
            <a:r>
              <a:rPr lang="en-US" dirty="0"/>
              <a:t>First step is to generate a frequency table.</a:t>
            </a:r>
          </a:p>
          <a:p>
            <a:endParaRPr lang="en-US" dirty="0"/>
          </a:p>
          <a:p>
            <a:r>
              <a:rPr lang="en-US" dirty="0"/>
              <a:t>Second step is to use a filter to select the categories</a:t>
            </a:r>
          </a:p>
          <a:p>
            <a:r>
              <a:rPr lang="en-US" dirty="0"/>
              <a:t>you are interested 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09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Investigating Categorical Variables 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1882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 “One-Way Frequencies” Task to explore cylinder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46BC6-91DD-4A86-B4FD-65AB97D14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305" y="952500"/>
            <a:ext cx="2387723" cy="3524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800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817811"/>
            <a:ext cx="7523956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One-Way Frequencies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Cylinders </a:t>
            </a:r>
            <a:r>
              <a:rPr lang="en-US" altLang="en-US" dirty="0"/>
              <a:t>as your single Analysis variables.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7951512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469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421670"/>
            <a:ext cx="6438223" cy="258137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Given the frequency report of Cylinders, what is the most likely course for further analysis?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Use all Cylinder categories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Only use categories 4, 6 and 8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There are not enough degrees of freedom for this variable to be used further.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08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Answer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421670"/>
            <a:ext cx="6438223" cy="258137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Given the frequency report of Cylinders, what is the most likely course for further analysis?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Use all Cylinder categories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Only use categories 4, 6 and 8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There are not enough degrees of freedom for this variable to be used further.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CAEC924C-5002-4F82-BF68-E01C1767B6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2731818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9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6A8C-2C16-449A-91FF-CEF98486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HP for 4 and 6 </a:t>
            </a:r>
            <a:r>
              <a:rPr lang="en-US" dirty="0" err="1"/>
              <a:t>cyl</a:t>
            </a:r>
            <a:r>
              <a:rPr lang="en-US" dirty="0"/>
              <a:t> Cars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2110-4B99-40DC-AEB8-33A49E4A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1" y="1046163"/>
            <a:ext cx="2404041" cy="36401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1B7002-9A6F-4815-93A1-9084A7735057}"/>
              </a:ext>
            </a:extLst>
          </p:cNvPr>
          <p:cNvSpPr/>
          <p:nvPr/>
        </p:nvSpPr>
        <p:spPr>
          <a:xfrm>
            <a:off x="3731751" y="3349605"/>
            <a:ext cx="193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0B645-1F7A-4E15-AB6F-96E3331E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141" y="1311381"/>
            <a:ext cx="4092215" cy="8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45972517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241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A59C-27BB-4F66-B76B-1666A54F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99" y="221912"/>
            <a:ext cx="6447501" cy="990600"/>
          </a:xfrm>
        </p:spPr>
        <p:txBody>
          <a:bodyPr/>
          <a:lstStyle/>
          <a:p>
            <a:r>
              <a:rPr lang="en-US" dirty="0"/>
              <a:t>Box-Plot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5BC46-E735-45D7-A93C-5428C193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805301"/>
            <a:ext cx="5651500" cy="429371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9DA556-E49B-4C19-BBA3-DD0B0CAEB2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41058" y="3216831"/>
            <a:ext cx="546606" cy="35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5431ED-799A-4D25-A999-C44F8D3B9B9F}"/>
              </a:ext>
            </a:extLst>
          </p:cNvPr>
          <p:cNvSpPr txBox="1"/>
          <p:nvPr/>
        </p:nvSpPr>
        <p:spPr>
          <a:xfrm>
            <a:off x="3314191" y="293983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5E5A2F-4830-45AA-936F-23F63E36029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974798" y="3110299"/>
            <a:ext cx="0" cy="1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91CE4E-3210-4074-B395-6AD3635A9445}"/>
              </a:ext>
            </a:extLst>
          </p:cNvPr>
          <p:cNvSpPr txBox="1"/>
          <p:nvPr/>
        </p:nvSpPr>
        <p:spPr>
          <a:xfrm>
            <a:off x="2635405" y="2833300"/>
            <a:ext cx="67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Median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8437C3-5484-4F00-AAE0-B54051B10AE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475163" y="3793298"/>
            <a:ext cx="193954" cy="1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2123A8-5DF8-4E8C-9124-B442CA6AEC8B}"/>
              </a:ext>
            </a:extLst>
          </p:cNvPr>
          <p:cNvSpPr txBox="1"/>
          <p:nvPr/>
        </p:nvSpPr>
        <p:spPr>
          <a:xfrm>
            <a:off x="2248979" y="393837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25%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E85A1-CD30-4C71-9E07-6DBE1908560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234625" y="3790685"/>
            <a:ext cx="184124" cy="1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A43D4-093B-4EBD-8DC3-E4C74C44C557}"/>
              </a:ext>
            </a:extLst>
          </p:cNvPr>
          <p:cNvSpPr txBox="1"/>
          <p:nvPr/>
        </p:nvSpPr>
        <p:spPr>
          <a:xfrm>
            <a:off x="3192565" y="3938379"/>
            <a:ext cx="45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75%</a:t>
            </a:r>
          </a:p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Q3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860DE38-E6C5-419B-A336-CC1CB5B59C68}"/>
              </a:ext>
            </a:extLst>
          </p:cNvPr>
          <p:cNvSpPr/>
          <p:nvPr/>
        </p:nvSpPr>
        <p:spPr>
          <a:xfrm rot="16200000">
            <a:off x="3444528" y="1184642"/>
            <a:ext cx="178341" cy="90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C5B611-91E0-4336-8FCC-463AF8B7024F}"/>
              </a:ext>
            </a:extLst>
          </p:cNvPr>
          <p:cNvSpPr txBox="1"/>
          <p:nvPr/>
        </p:nvSpPr>
        <p:spPr>
          <a:xfrm>
            <a:off x="3192565" y="1314417"/>
            <a:ext cx="96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Outliers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E2E8F86-1C67-47A2-B914-FD6ABD4B7E97}"/>
              </a:ext>
            </a:extLst>
          </p:cNvPr>
          <p:cNvSpPr/>
          <p:nvPr/>
        </p:nvSpPr>
        <p:spPr>
          <a:xfrm rot="16200000">
            <a:off x="2611219" y="1104530"/>
            <a:ext cx="212886" cy="678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64F86-F31E-4ABB-8A10-F7C90AE78F03}"/>
              </a:ext>
            </a:extLst>
          </p:cNvPr>
          <p:cNvSpPr txBox="1"/>
          <p:nvPr/>
        </p:nvSpPr>
        <p:spPr>
          <a:xfrm>
            <a:off x="2153051" y="1083585"/>
            <a:ext cx="112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1.5 Quartiles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B985B-1F29-450A-B6EA-CE5A8D90A4DA}"/>
              </a:ext>
            </a:extLst>
          </p:cNvPr>
          <p:cNvSpPr txBox="1"/>
          <p:nvPr/>
        </p:nvSpPr>
        <p:spPr>
          <a:xfrm>
            <a:off x="1727650" y="2510982"/>
            <a:ext cx="14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 of Data Values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9828029-06A8-4AF1-9FCA-026582CD3501}"/>
              </a:ext>
            </a:extLst>
          </p:cNvPr>
          <p:cNvSpPr/>
          <p:nvPr/>
        </p:nvSpPr>
        <p:spPr>
          <a:xfrm rot="5400000">
            <a:off x="2044504" y="2221918"/>
            <a:ext cx="212887" cy="454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1648" y="2066918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“Box Plot” Task helps us understand fitness to normality.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88C8C-C938-4613-BA0D-A05EFD27E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6721" y="539645"/>
            <a:ext cx="2114659" cy="4064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E65E7-0AF7-4D21-A8B8-989F5F39C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1380" y="1323751"/>
            <a:ext cx="1876521" cy="6286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9604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6.04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12785" y="817811"/>
            <a:ext cx="7110783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Graph</a:t>
            </a:r>
            <a:r>
              <a:rPr lang="en-US" altLang="en-US" dirty="0"/>
              <a:t> and double-click </a:t>
            </a:r>
            <a:r>
              <a:rPr lang="en-US" altLang="en-US" b="1" dirty="0"/>
              <a:t>Box Plot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Underneath the </a:t>
            </a:r>
            <a:r>
              <a:rPr lang="en-US" altLang="en-US" b="1" dirty="0"/>
              <a:t>DATA </a:t>
            </a:r>
            <a:r>
              <a:rPr lang="en-US" altLang="en-US" dirty="0"/>
              <a:t>navigation, select </a:t>
            </a:r>
            <a:r>
              <a:rPr lang="en-US" altLang="en-US" b="1" dirty="0"/>
              <a:t>Filter</a:t>
            </a:r>
            <a:r>
              <a:rPr lang="en-US" altLang="en-US" dirty="0"/>
              <a:t> and configure it to only include 4-, 6- and 8-cylinder cars.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Horizontal </a:t>
            </a:r>
            <a:r>
              <a:rPr lang="en-US" altLang="en-US" dirty="0"/>
              <a:t>plot orientation.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Horsepower </a:t>
            </a:r>
            <a:r>
              <a:rPr lang="en-US" altLang="en-US" dirty="0"/>
              <a:t>as your </a:t>
            </a:r>
            <a:r>
              <a:rPr lang="en-US" altLang="en-US" b="1" dirty="0"/>
              <a:t>Analysis variable</a:t>
            </a:r>
            <a:r>
              <a:rPr lang="en-US" altLang="en-US" dirty="0"/>
              <a:t>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Cylinders</a:t>
            </a:r>
            <a:r>
              <a:rPr lang="en-US" altLang="en-US" dirty="0"/>
              <a:t> as your </a:t>
            </a:r>
            <a:r>
              <a:rPr lang="en-US" altLang="en-US" b="1" dirty="0"/>
              <a:t>Category.</a:t>
            </a:r>
            <a:r>
              <a:rPr lang="en-US" altLang="en-US" dirty="0"/>
              <a:t>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94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C869-8141-459C-972C-3D5FA3525F9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94000" y="1851694"/>
            <a:ext cx="4019550" cy="58477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627B1B"/>
                </a:solidFill>
              </a:rPr>
              <a:t>Questions?</a:t>
            </a: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B1FABD9F-EAB2-41F3-9D41-A506B45E0C9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906243" y="2554512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6357-65D6-488D-9B17-80A3A47B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br>
              <a:rPr lang="en-US" dirty="0"/>
            </a:br>
            <a:r>
              <a:rPr lang="en-US" sz="2800" dirty="0"/>
              <a:t>(Getting to Know Your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CC50-28E5-48B9-8D44-9E99AF47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– analysis of one variable e.g., height, weight, milage</a:t>
            </a:r>
          </a:p>
          <a:p>
            <a:pPr lvl="1"/>
            <a:r>
              <a:rPr lang="en-US" dirty="0"/>
              <a:t>PROC UNIVARIATE</a:t>
            </a:r>
          </a:p>
          <a:p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  <a:p>
            <a:r>
              <a:rPr lang="en-US" dirty="0"/>
              <a:t>Measures of variability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37658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Descriptive Statistics</a:t>
            </a:r>
            <a:br>
              <a:rPr lang="en-US" dirty="0"/>
            </a:br>
            <a:r>
              <a:rPr lang="en-US" sz="1800" dirty="0"/>
              <a:t>(Getting to Know Your Data)</a:t>
            </a:r>
            <a:endParaRPr lang="en-US" dirty="0"/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The “Summary Statistics” Task is your fist step in understanding your data.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75BE-D83A-447C-A9CD-468546619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364" y="1447800"/>
            <a:ext cx="3225966" cy="35498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41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1230984"/>
            <a:ext cx="7891272" cy="3639312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Summary Statistics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left side of the top ribbon of the new </a:t>
            </a:r>
            <a:r>
              <a:rPr lang="en-US" altLang="en-US" b="1" dirty="0"/>
              <a:t>Summary Statistics</a:t>
            </a:r>
            <a:r>
              <a:rPr lang="en-US" altLang="en-US" dirty="0"/>
              <a:t> tab, select </a:t>
            </a:r>
            <a:r>
              <a:rPr lang="en-US" altLang="en-US" b="1" dirty="0"/>
              <a:t>Split</a:t>
            </a:r>
            <a:r>
              <a:rPr lang="en-US" altLang="en-US" dirty="0"/>
              <a:t>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 In the center of the top ribbon, select the 4-arrow icon to maximize your view.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MSRP, Horsepower and Weight</a:t>
            </a:r>
            <a:r>
              <a:rPr lang="en-US" altLang="en-US" dirty="0"/>
              <a:t> as your Analysis variables. (hold ctrl key as you select)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</a:t>
            </a:r>
            <a:r>
              <a:rPr lang="en-US" altLang="en-US" b="1" dirty="0"/>
              <a:t>Options</a:t>
            </a:r>
            <a:r>
              <a:rPr lang="en-US" altLang="en-US" dirty="0"/>
              <a:t> tab, under </a:t>
            </a:r>
            <a:r>
              <a:rPr lang="en-US" altLang="en-US" b="1" dirty="0"/>
              <a:t>Basic Statistics, </a:t>
            </a:r>
            <a:r>
              <a:rPr lang="en-US" altLang="en-US" dirty="0"/>
              <a:t>select </a:t>
            </a:r>
            <a:r>
              <a:rPr lang="en-US" altLang="en-US" b="1" dirty="0"/>
              <a:t>Mean</a:t>
            </a:r>
            <a:r>
              <a:rPr lang="en-US" altLang="en-US" dirty="0"/>
              <a:t>, </a:t>
            </a:r>
            <a:r>
              <a:rPr lang="en-US" altLang="en-US" b="1" dirty="0"/>
              <a:t>Standard deviation</a:t>
            </a:r>
            <a:r>
              <a:rPr lang="en-US" altLang="en-US" dirty="0"/>
              <a:t>, </a:t>
            </a:r>
            <a:r>
              <a:rPr lang="en-US" altLang="en-US" b="1" dirty="0"/>
              <a:t>Number of observations</a:t>
            </a:r>
            <a:r>
              <a:rPr lang="en-US" altLang="en-US" dirty="0"/>
              <a:t> and </a:t>
            </a:r>
            <a:r>
              <a:rPr lang="en-US" altLang="en-US" b="1" dirty="0"/>
              <a:t>Number of missing values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Additional Statistics</a:t>
            </a:r>
            <a:r>
              <a:rPr lang="en-US" altLang="en-US" dirty="0"/>
              <a:t> and select</a:t>
            </a:r>
            <a:r>
              <a:rPr lang="en-US" altLang="en-US" b="1" dirty="0"/>
              <a:t> Skewness</a:t>
            </a:r>
            <a:r>
              <a:rPr lang="en-US" altLang="en-US" dirty="0"/>
              <a:t> and </a:t>
            </a:r>
            <a:r>
              <a:rPr lang="en-US" altLang="en-US" b="1" dirty="0"/>
              <a:t>Kurtosis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PLOTS </a:t>
            </a:r>
            <a:r>
              <a:rPr lang="en-US" altLang="en-US" dirty="0"/>
              <a:t>and select </a:t>
            </a:r>
            <a:r>
              <a:rPr lang="en-US" altLang="en-US" b="1" dirty="0"/>
              <a:t>Histogram </a:t>
            </a:r>
            <a:r>
              <a:rPr lang="en-US" altLang="en-US" dirty="0"/>
              <a:t>with </a:t>
            </a:r>
            <a:r>
              <a:rPr lang="en-US" altLang="en-US" b="1" dirty="0"/>
              <a:t>Add normal density curve </a:t>
            </a:r>
            <a:r>
              <a:rPr lang="en-US" altLang="en-US" dirty="0"/>
              <a:t>and </a:t>
            </a:r>
            <a:r>
              <a:rPr lang="en-US" altLang="en-US" b="1" dirty="0"/>
              <a:t>Add inset statistics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  <a:p>
            <a:pPr marL="0" indent="0">
              <a:buClrTx/>
              <a:buSzPct val="100000"/>
              <a:buNone/>
            </a:pPr>
            <a:r>
              <a:rPr lang="en-US" altLang="en-US" b="1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0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Multiple Answer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Which variables from the SASHELP.CARS data set display skewness?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MSRP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Horsepower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Weight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  <a:p>
            <a:pPr marL="342900" lvl="1" indent="0">
              <a:buClr>
                <a:schemeClr val="tx1"/>
              </a:buClr>
              <a:buSzTx/>
              <a:buNone/>
            </a:pPr>
            <a:r>
              <a:rPr lang="en-US" altLang="en-US" sz="1800" dirty="0"/>
              <a:t>Select all that apply</a:t>
            </a:r>
          </a:p>
          <a:p>
            <a:pPr defTabSz="365751">
              <a:defRPr/>
            </a:pP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94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Answers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Which variables from the SASHELP.CARS data set display skewness?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MSRP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Horsepower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Weight</a:t>
            </a:r>
          </a:p>
          <a:p>
            <a:pPr defTabSz="365751">
              <a:defRPr/>
            </a:pPr>
            <a:endParaRPr lang="en-US" altLang="en-US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73B0E4C-1E69-4ABF-B149-7324A64A5F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451668"/>
            <a:ext cx="278609" cy="27860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653B023-3AA9-4B61-8497-C3CFC95160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845391"/>
            <a:ext cx="278609" cy="27860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769CB68-273B-4F97-B8CD-776A88D945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2225599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43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Demo: Distribution Analysis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The “Distribution Analysis” Task helps up us geta closer look at a variable's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0CC9-4C9F-4DFC-A3DD-E4AE097DD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4291" y="825410"/>
            <a:ext cx="2654436" cy="349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971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C4E5188-E9EF-4771-B3D7-91CD763B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Distribution of HP Skewed to the Right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4F9B676-ED44-48D0-9201-B85515DC9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z="900" smtClean="0"/>
              <a:pPr>
                <a:spcAft>
                  <a:spcPts val="600"/>
                </a:spcAft>
                <a:defRPr/>
              </a:pPr>
              <a:t>9</a:t>
            </a:fld>
            <a:endParaRPr lang="en-US" altLang="en-US" sz="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9CA7E-E295-40A6-978E-C77153A3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52" y="1256746"/>
            <a:ext cx="3665515" cy="26300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943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CHAPTERNUMBER" val="1"/>
  <p:tag name="SECTIONLABEL" val="Section"/>
  <p:tag name="APPENDIXLABEL" val="Appendix"/>
  <p:tag name="APPENDIXSTART" val="31"/>
  <p:tag name="STYLEVERSION" val="2010JUL"/>
  <p:tag name="PPTADDIN" val="C:\Users\debayo\My Documents\My Projects\SystemFiles\Templates\CDSPptAddin_2015.ppa"/>
  <p:tag name="ARTICULATE_SLIDE_THUMBNAIL_REFRESH" val="1"/>
  <p:tag name="ARTICULATE_PROJECT_OPEN" val="0"/>
  <p:tag name="ARTICULATE_SLIDE_COUNT" val="48"/>
  <p:tag name="SLIDENUMBERCLEANUP" val="True"/>
  <p:tag name="NOTESTAGS" val=""/>
  <p:tag name="CHAPTERTITLE" val="Programming in SAS® Studio"/>
  <p:tag name="CHAPTERHEADING" val="Lesson 1"/>
  <p:tag name="CHAPTERLABEL" val="Lesson"/>
  <p:tag name="PPTOBJECTDEFINITION" val="CDS"/>
  <p:tag name="MMPROD_UIPERSISTENCEDATA" val="MMPROD_UIPERSISTENCEDATA"/>
  <p:tag name="MMPROD_THEME_BG_IMAGE" val=""/>
  <p:tag name="MMPROD_UIDATA" val="&lt;database version=&quot;11.0&quot;&gt;&lt;object type=&quot;1&quot; unique_id=&quot;10001&quot;&gt;&lt;property id=&quot;20141&quot; value=&quot;LWSSPG38_001 Lesson 1&quot;/&gt;&lt;property id=&quot;20148&quot; value=&quot;5&quot;/&gt;&lt;property id=&quot;20184&quot; value=&quot;7&quot;/&gt;&lt;property id=&quot;20191&quot; value=&quot;Production&quot;/&gt;&lt;property id=&quot;20192&quot; value=&quot;https://sas.connectsolutions.com&quot;/&gt;&lt;property id=&quot;20250&quot; value=&quot;6&quot;/&gt;&lt;property id=&quot;20251&quot; value=&quot;0&quot;/&gt;&lt;property id=&quot;20259&quot; value=&quot;0&quot;/&gt;&lt;property id=&quot;20262&quot; value=&quot;922135131&quot;/&gt;&lt;property id=&quot;20263&quot; value=&quot;1&quot;/&gt;&lt;property id=&quot;20264&quot; value=&quot;1&quot;/&gt;&lt;object type=&quot;2&quot; unique_id=&quot;10002&quot;&gt;&lt;object type=&quot;3&quot; unique_id=&quot;45979&quot;&gt;&lt;property id=&quot;20148&quot; value=&quot;5&quot;/&gt;&lt;property id=&quot;20300&quot; value=&quot;Slide 21 - &amp;quot;Wrapper Code&amp;quot;&quot;/&gt;&lt;property id=&quot;20307&quot; value=&quot;473&quot;/&gt;&lt;property id=&quot;20309&quot; value=&quot;-1&quot;/&gt;&lt;/object&gt;&lt;object type=&quot;3&quot; unique_id=&quot;46002&quot;&gt;&lt;property id=&quot;20148&quot; value=&quot;5&quot;/&gt;&lt;property id=&quot;20300&quot; value=&quot;Slide 26 - &amp;quot;Wrapper Code&amp;quot;&quot;/&gt;&lt;property id=&quot;20307&quot; value=&quot;546&quot;/&gt;&lt;property id=&quot;20309&quot; value=&quot;-1&quot;/&gt;&lt;/object&gt;&lt;object type=&quot;3&quot; unique_id=&quot;47341&quot;&gt;&lt;property id=&quot;20148&quot; value=&quot;5&quot;/&gt;&lt;property id=&quot;20300&quot; value=&quot;Slide 8 - &amp;quot;1.01 Activity&amp;quot;&quot;/&gt;&lt;property id=&quot;20307&quot; value=&quot;611&quot;/&gt;&lt;property id=&quot;20309&quot; value=&quot;-1&quot;/&gt;&lt;/object&gt;&lt;object type=&quot;3&quot; unique_id=&quot;47342&quot;&gt;&lt;property id=&quot;20148&quot; value=&quot;5&quot;/&gt;&lt;property id=&quot;20300&quot; value=&quot;Slide 9 - &amp;quot;1.01 Activity – Correct Answer&amp;quot;&quot;/&gt;&lt;property id=&quot;20307&quot; value=&quot;612&quot;/&gt;&lt;property id=&quot;20309&quot; value=&quot;-1&quot;/&gt;&lt;/object&gt;&lt;object type=&quot;3&quot; unique_id=&quot;47343&quot;&gt;&lt;property id=&quot;20148&quot; value=&quot;5&quot;/&gt;&lt;property id=&quot;20300&quot; value=&quot;Slide 16 - &amp;quot;1.02 Activity&amp;quot;&quot;/&gt;&lt;property id=&quot;20307&quot; value=&quot;615&quot;/&gt;&lt;property id=&quot;20309&quot; value=&quot;-1&quot;/&gt;&lt;/object&gt;&lt;object type=&quot;3&quot; unique_id=&quot;47344&quot;&gt;&lt;property id=&quot;20148&quot; value=&quot;5&quot;/&gt;&lt;property id=&quot;20300&quot; value=&quot;Slide 19 - &amp;quot;1.03 Activity&amp;quot;&quot;/&gt;&lt;property id=&quot;20307&quot; value=&quot;616&quot;/&gt;&lt;property id=&quot;20309&quot; value=&quot;-1&quot;/&gt;&lt;/object&gt;&lt;object type=&quot;3&quot; unique_id=&quot;47345&quot;&gt;&lt;property id=&quot;20148&quot; value=&quot;5&quot;/&gt;&lt;property id=&quot;20300&quot; value=&quot;Slide 20 - &amp;quot;1.03 Activity – Correct Answer&amp;quot;&quot;/&gt;&lt;property id=&quot;20307&quot; value=&quot;617&quot;/&gt;&lt;property id=&quot;20309&quot; value=&quot;-1&quot;/&gt;&lt;/object&gt;&lt;object type=&quot;3&quot; unique_id=&quot;47346&quot;&gt;&lt;property id=&quot;20148&quot; value=&quot;5&quot;/&gt;&lt;property id=&quot;20300&quot; value=&quot;Slide 22 - &amp;quot;1.04 Activity&amp;quot;&quot;/&gt;&lt;property id=&quot;20307&quot; value=&quot;618&quot;/&gt;&lt;property id=&quot;20309&quot; value=&quot;-1&quot;/&gt;&lt;/object&gt;&lt;object type=&quot;3&quot; unique_id=&quot;47347&quot;&gt;&lt;property id=&quot;20148&quot; value=&quot;5&quot;/&gt;&lt;property id=&quot;20300&quot; value=&quot;Slide 23 - &amp;quot;1.04 Activity – Correct Answer&amp;quot;&quot;/&gt;&lt;property id=&quot;20307&quot; value=&quot;619&quot;/&gt;&lt;property id=&quot;20309&quot; value=&quot;-1&quot;/&gt;&lt;/object&gt;&lt;object type=&quot;3&quot; unique_id=&quot;47356&quot;&gt;&lt;property id=&quot;20148&quot; value=&quot;5&quot;/&gt;&lt;property id=&quot;20300&quot; value=&quot;Slide 37 - &amp;quot;1.06 Activity&amp;quot;&quot;/&gt;&lt;property id=&quot;20307&quot; value=&quot;623&quot;/&gt;&lt;property id=&quot;20309&quot; value=&quot;-1&quot;/&gt;&lt;/object&gt;&lt;object type=&quot;3&quot; unique_id=&quot;47357&quot;&gt;&lt;property id=&quot;20148&quot; value=&quot;5&quot;/&gt;&lt;property id=&quot;20300&quot; value=&quot;Slide 38 - &amp;quot;1.06 Activity – Correct Answer&amp;quot;&quot;/&gt;&lt;property id=&quot;20307&quot; value=&quot;624&quot;/&gt;&lt;property id=&quot;20309&quot; value=&quot;-1&quot;/&gt;&lt;/object&gt;&lt;object type=&quot;3&quot; unique_id=&quot;47358&quot;&gt;&lt;property id=&quot;20148&quot; value=&quot;5&quot;/&gt;&lt;property id=&quot;20300&quot; value=&quot;Slide 41 - &amp;quot;Activity Setup&amp;quot;&quot;/&gt;&lt;property id=&quot;20307&quot; value=&quot;625&quot;/&gt;&lt;property id=&quot;20309&quot; value=&quot;-1&quot;/&gt;&lt;/object&gt;&lt;object type=&quot;3&quot; unique_id=&quot;47359&quot;&gt;&lt;property id=&quot;20148&quot; value=&quot;5&quot;/&gt;&lt;property id=&quot;20300&quot; value=&quot;Slide 42 - &amp;quot;1.07 Activity&amp;quot;&quot;/&gt;&lt;property id=&quot;20307&quot; value=&quot;626&quot;/&gt;&lt;property id=&quot;20309&quot; value=&quot;-1&quot;/&gt;&lt;/object&gt;&lt;object type=&quot;3&quot; unique_id=&quot;47361&quot;&gt;&lt;property id=&quot;20148&quot; value=&quot;5&quot;/&gt;&lt;property id=&quot;20300&quot; value=&quot;Slide 43 - &amp;quot;1.07 Activity – Correct Answer&amp;quot;&quot;/&gt;&lt;property id=&quot;20307&quot; value=&quot;628&quot;/&gt;&lt;property id=&quot;20309&quot; value=&quot;-1&quot;/&gt;&lt;/object&gt;&lt;object type=&quot;3&quot; unique_id=&quot;48513&quot;&gt;&lt;property id=&quot;20148&quot; value=&quot;5&quot;/&gt;&lt;property id=&quot;20300&quot; value=&quot;Slide 27 - &amp;quot;Questions?&amp;quot;&quot;/&gt;&lt;property id=&quot;20307&quot; value=&quot;636&quot;/&gt;&lt;property id=&quot;20309&quot; value=&quot;-1&quot;/&gt;&lt;/object&gt;&lt;object type=&quot;3&quot; unique_id=&quot;48516&quot;&gt;&lt;property id=&quot;20148&quot; value=&quot;5&quot;/&gt;&lt;property id=&quot;20300&quot; value=&quot;Slide 32 - &amp;quot;Questions?&amp;quot;&quot;/&gt;&lt;property id=&quot;20307&quot; value=&quot;638&quot;/&gt;&lt;property id=&quot;20309&quot; value=&quot;-1&quot;/&gt;&lt;/object&gt;&lt;object type=&quot;3&quot; unique_id=&quot;48519&quot;&gt;&lt;property id=&quot;20148&quot; value=&quot;5&quot;/&gt;&lt;property id=&quot;20300&quot; value=&quot;Slide 49 - &amp;quot;Questions?&amp;quot;&quot;/&gt;&lt;property id=&quot;20307&quot; value=&quot;640&quot;/&gt;&lt;property id=&quot;20309&quot; value=&quot;-1&quot;/&gt;&lt;/object&gt;&lt;object type=&quot;3&quot; unique_id=&quot;50163&quot;&gt;&lt;property id=&quot;20148&quot; value=&quot;5&quot;/&gt;&lt;property id=&quot;20300&quot; value=&quot;Slide 17 - &amp;quot;1.02 Activity – Correct Answer&amp;quot;&quot;/&gt;&lt;property id=&quot;20307&quot; value=&quot;660&quot;/&gt;&lt;property id=&quot;20309&quot; value=&quot;-1&quot;/&gt;&lt;/object&gt;&lt;object type=&quot;3&quot; unique_id=&quot;50165&quot;&gt;&lt;property id=&quot;20148&quot; value=&quot;5&quot;/&gt;&lt;property id=&quot;20300&quot; value=&quot;Slide 40 - &amp;quot;Autoexec File&amp;quot;&quot;/&gt;&lt;property id=&quot;20307&quot; value=&quot;658&quot;/&gt;&lt;property id=&quot;20309&quot; value=&quot;-1&quot;/&gt;&lt;/object&gt;&lt;object type=&quot;3&quot; unique_id=&quot;50166&quot;&gt;&lt;property id=&quot;20148&quot; value=&quot;5&quot;/&gt;&lt;property id=&quot;20300&quot; value=&quot;Slide 36 - &amp;quot;Local Files with Remote SAS&amp;quot;&quot;/&gt;&lt;property id=&quot;20307&quot; value=&quot;657&quot;/&gt;&lt;property id=&quot;20309&quot; value=&quot;-1&quot;/&gt;&lt;/object&gt;&lt;object type=&quot;3&quot; unique_id=&quot;50168&quot;&gt;&lt;property id=&quot;20148&quot; value=&quot;5&quot;/&gt;&lt;property id=&quot;20300&quot; value=&quot;Slide 1 - &amp;quot;Lesson 1: Programming in SAS® Studio&amp;quot;&quot;/&gt;&lt;property id=&quot;20307&quot; value=&quot;283&quot;/&gt;&lt;property id=&quot;20309&quot; value=&quot;-1&quot;/&gt;&lt;/object&gt;&lt;object type=&quot;3&quot; unique_id=&quot;50169&quot;&gt;&lt;property id=&quot;20148&quot; value=&quot;5&quot;/&gt;&lt;property id=&quot;20300&quot; value=&quot;Slide 2 - &amp;quot;Lesson 1: Programming in SAS® Studio&amp;quot;&quot;/&gt;&lt;property id=&quot;20307&quot; value=&quot;676&quot;/&gt;&lt;property id=&quot;20309&quot; value=&quot;-1&quot;/&gt;&lt;/object&gt;&lt;object type=&quot;3&quot; unique_id=&quot;50170&quot;&gt;&lt;property id=&quot;20148&quot; value=&quot;5&quot;/&gt;&lt;property id=&quot;20300&quot; value=&quot;Slide 3 - &amp;quot;What Is SAS Studio?&amp;quot;&quot;/&gt;&lt;property id=&quot;20307&quot; value=&quot;663&quot;/&gt;&lt;property id=&quot;20309&quot; value=&quot;-1&quot;/&gt;&lt;/object&gt;&lt;object type=&quot;3&quot; unique_id=&quot;50171&quot;&gt;&lt;property id=&quot;20148&quot; value=&quot;5&quot;/&gt;&lt;property id=&quot;20300&quot; value=&quot;Slide 4 - &amp;quot;How Does SAS Studio Work?&amp;quot;&quot;/&gt;&lt;property id=&quot;20307&quot; value=&quot;672&quot;/&gt;&lt;property id=&quot;20309&quot; value=&quot;-1&quot;/&gt;&lt;/object&gt;&lt;object type=&quot;3&quot; unique_id=&quot;50172&quot;&gt;&lt;property id=&quot;20148&quot; value=&quot;5&quot;/&gt;&lt;property id=&quot;20300&quot; value=&quot;Slide 5 - &amp;quot; Converting to SAS Studio&amp;quot;&quot;/&gt;&lt;property id=&quot;20307&quot; value=&quot;665&quot;/&gt;&lt;property id=&quot;20309&quot; value=&quot;-1&quot;/&gt;&lt;/object&gt;&lt;object type=&quot;3&quot; unique_id=&quot;50173&quot;&gt;&lt;property id=&quot;20148&quot; value=&quot;5&quot;/&gt;&lt;property id=&quot;20300&quot; value=&quot;Slide 6 - &amp;quot;Data Used in This Course&amp;quot;&quot;/&gt;&lt;property id=&quot;20307&quot; value=&quot;666&quot;/&gt;&lt;property id=&quot;20309&quot; value=&quot;-1&quot;/&gt;&lt;/object&gt;&lt;object type=&quot;3&quot; unique_id=&quot;50174&quot;&gt;&lt;property id=&quot;20148&quot; value=&quot;5&quot;/&gt;&lt;property id=&quot;20300&quot; value=&quot;Slide 7 - &amp;quot;Practicing in This Course&amp;quot;&quot;/&gt;&lt;property id=&quot;20307&quot; value=&quot;364&quot;/&gt;&lt;property id=&quot;20309&quot; value=&quot;-1&quot;/&gt;&lt;/object&gt;&lt;object type=&quot;3&quot; unique_id=&quot;50175&quot;&gt;&lt;property id=&quot;20148&quot; value=&quot;5&quot;/&gt;&lt;property id=&quot;20300&quot; value=&quot;Slide 10 - &amp;quot;Programming in SAS Studio &amp;quot;&quot;/&gt;&lt;property id=&quot;20307&quot; value=&quot;652&quot;/&gt;&lt;property id=&quot;20309&quot; value=&quot;-1&quot;/&gt;&lt;/object&gt;&lt;object type=&quot;3&quot; unique_id=&quot;50176&quot;&gt;&lt;property id=&quot;20148&quot; value=&quot;5&quot;/&gt;&lt;property id=&quot;20300&quot; value=&quot;Slide 11 - &amp;quot;The SAS Studio Interface&amp;quot;&quot;/&gt;&lt;property id=&quot;20307&quot; value=&quot;667&quot;/&gt;&lt;property id=&quot;20309&quot; value=&quot;-1&quot;/&gt;&lt;/object&gt;&lt;object type=&quot;3&quot; unique_id=&quot;50177&quot;&gt;&lt;property id=&quot;20148&quot; value=&quot;5&quot;/&gt;&lt;property id=&quot;20300&quot; value=&quot;Slide 12 - &amp;quot;Accessing the Course Files&amp;quot;&quot;/&gt;&lt;property id=&quot;20307&quot; value=&quot;668&quot;/&gt;&lt;property id=&quot;20309&quot; value=&quot;-1&quot;/&gt;&lt;/object&gt;&lt;object type=&quot;3&quot; unique_id=&quot;50178&quot;&gt;&lt;property id=&quot;20148&quot; value=&quot;5&quot;/&gt;&lt;property id=&quot;20300&quot; value=&quot;Slide 13 - &amp;quot;Accessing the Course Files&amp;quot;&quot;/&gt;&lt;property id=&quot;20307&quot; value=&quot;669&quot;/&gt;&lt;property id=&quot;20309&quot; value=&quot;-1&quot;/&gt;&lt;/object&gt;&lt;object type=&quot;3&quot; unique_id=&quot;50179&quot;&gt;&lt;property id=&quot;20148&quot; value=&quot;5&quot;/&gt;&lt;property id=&quot;20300&quot; value=&quot;Slide 14 - &amp;quot;Opening, Modifying, and  Submitting a SAS Program&amp;quot;&quot;/&gt;&lt;property id=&quot;20307&quot; value=&quot;278&quot;/&gt;&lt;property id=&quot;20309&quot; value=&quot;-1&quot;/&gt;&lt;/object&gt;&lt;object type=&quot;3&quot; unique_id=&quot;50180&quot;&gt;&lt;property id=&quot;20148&quot; value=&quot;5&quot;/&gt;&lt;property id=&quot;20300&quot; value=&quot;Slide 15 - &amp;quot;Work Area Layout&amp;quot;&quot;/&gt;&lt;property id=&quot;20307&quot; value=&quot;670&quot;/&gt;&lt;property id=&quot;20309&quot; value=&quot;-1&quot;/&gt;&lt;/object&gt;&lt;object type=&quot;3&quot; unique_id=&quot;50181&quot;&gt;&lt;property id=&quot;20148&quot; value=&quot;5&quot;/&gt;&lt;property id=&quot;20300&quot; value=&quot;Slide 18 - &amp;quot;Files and Folders Section&amp;quot;&quot;/&gt;&lt;property id=&quot;20307&quot; value=&quot;645&quot;/&gt;&lt;property id=&quot;20309&quot; value=&quot;-1&quot;/&gt;&lt;/object&gt;&lt;object type=&quot;3&quot; unique_id=&quot;50182&quot;&gt;&lt;property id=&quot;20148&quot; value=&quot;5&quot;/&gt;&lt;property id=&quot;20300&quot; value=&quot;Slide 24 - &amp;quot;1.05 Multiple Choice Poll&amp;quot;&quot;/&gt;&lt;property id=&quot;20307&quot; value=&quot;256&quot;/&gt;&lt;property id=&quot;20309&quot; value=&quot;-1&quot;/&gt;&lt;/object&gt;&lt;object type=&quot;3&quot; unique_id=&quot;50183&quot;&gt;&lt;property id=&quot;20148&quot; value=&quot;5&quot;/&gt;&lt;property id=&quot;20300&quot; value=&quot;Slide 25 - &amp;quot;1.05 Multiple Choice Poll – Correct Answer&amp;quot;&quot;/&gt;&lt;property id=&quot;20307&quot; value=&quot;673&quot;/&gt;&lt;property id=&quot;20309&quot; value=&quot;-1&quot;/&gt;&lt;/object&gt;&lt;object type=&quot;3&quot; unique_id=&quot;50184&quot;&gt;&lt;property id=&quot;20148&quot; value=&quot;5&quot;/&gt;&lt;property id=&quot;20300&quot; value=&quot;Slide 28 - &amp;quot;Lesson 1: Programming in SAS® Studio&amp;quot;&quot;/&gt;&lt;property id=&quot;20307&quot; value=&quot;677&quot;/&gt;&lt;property id=&quot;20309&quot; value=&quot;-1&quot;/&gt;&lt;/object&gt;&lt;object type=&quot;3&quot; unique_id=&quot;50185&quot;&gt;&lt;property id=&quot;20148&quot; value=&quot;5&quot;/&gt;&lt;property id=&quot;20300&quot; value=&quot;Slide 29 - &amp;quot;Features of the SAS Studio Editor&amp;quot;&quot;/&gt;&lt;property id=&quot;20307&quot; value=&quot;671&quot;/&gt;&lt;property id=&quot;20309&quot; value=&quot;-1&quot;/&gt;&lt;/object&gt;&lt;object type=&quot;3&quot; unique_id=&quot;50186&quot;&gt;&lt;property id=&quot;20148&quot; value=&quot;5&quot;/&gt;&lt;property id=&quot;20300&quot; value=&quot;Slide 30 - &amp;quot;Customizing the Editor&amp;quot;&quot;/&gt;&lt;property id=&quot;20307&quot; value=&quot;675&quot;/&gt;&lt;property id=&quot;20309&quot; value=&quot;-1&quot;/&gt;&lt;/object&gt;&lt;object type=&quot;3&quot; unique_id=&quot;50187&quot;&gt;&lt;property id=&quot;20148&quot; value=&quot;5&quot;/&gt;&lt;property id=&quot;20300&quot; value=&quot;Slide 31 - &amp;quot;Using Features of the  SAS Studio Editor&amp;quot;&quot;/&gt;&lt;property id=&quot;20307&quot; value=&quot;679&quot;/&gt;&lt;property id=&quot;20309&quot; value=&quot;-1&quot;/&gt;&lt;/object&gt;&lt;object type=&quot;3&quot; unique_id=&quot;50188&quot;&gt;&lt;property id=&quot;20148&quot; value=&quot;5&quot;/&gt;&lt;property id=&quot;20300&quot; value=&quot;Slide 33 - &amp;quot;Practice&amp;quot;&quot;/&gt;&lt;property id=&quot;20307&quot; value=&quot;279&quot;/&gt;&lt;property id=&quot;20309&quot; value=&quot;-1&quot;/&gt;&lt;/object&gt;&lt;object type=&quot;3&quot; unique_id=&quot;50189&quot;&gt;&lt;property id=&quot;20148&quot; value=&quot;5&quot;/&gt;&lt;property id=&quot;20300&quot; value=&quot;Slide 34 - &amp;quot;Lesson 1: Programming in SAS® Studio&amp;quot;&quot;/&gt;&lt;property id=&quot;20307&quot; value=&quot;678&quot;/&gt;&lt;property id=&quot;20309&quot; value=&quot;-1&quot;/&gt;&lt;/object&gt;&lt;object type=&quot;3&quot; unique_id=&quot;50190&quot;&gt;&lt;property id=&quot;20148&quot; value=&quot;5&quot;/&gt;&lt;property id=&quot;20300&quot; value=&quot;Slide 35 - &amp;quot;Transitioning Programs to SAS Studio&amp;quot;&quot;/&gt;&lt;property id=&quot;20307&quot; value=&quot;656&quot;/&gt;&lt;property id=&quot;20309&quot; value=&quot;-1&quot;/&gt;&lt;/object&gt;&lt;object type=&quot;3&quot; unique_id=&quot;50191&quot;&gt;&lt;property id=&quot;20148&quot; value=&quot;5&quot;/&gt;&lt;property id=&quot;20300&quot; value=&quot;Slide 39 - &amp;quot;Server Configuration&amp;quot;&quot;/&gt;&lt;property id=&quot;20307&quot; value=&quot;389&quot;/&gt;&lt;property id=&quot;20309&quot; value=&quot;-1&quot;/&gt;&lt;/object&gt;&lt;object type=&quot;3&quot; unique_id=&quot;50192&quot;&gt;&lt;property id=&quot;20148&quot; value=&quot;5&quot;/&gt;&lt;property id=&quot;20300&quot; value=&quot;Slide 44 - &amp;quot;1.08 Question&amp;quot;&quot;/&gt;&lt;property id=&quot;20307&quot; value=&quot;682&quot;/&gt;&lt;property id=&quot;20309&quot; value=&quot;-1&quot;/&gt;&lt;/object&gt;&lt;object type=&quot;3&quot; unique_id=&quot;50193&quot;&gt;&lt;property id=&quot;20148&quot; value=&quot;5&quot;/&gt;&lt;property id=&quot;20300&quot; value=&quot;Slide 45 - &amp;quot;1.08 Question – Correct Answer&amp;quot;&quot;/&gt;&lt;property id=&quot;20307&quot; value=&quot;684&quot;/&gt;&lt;property id=&quot;20309&quot; value=&quot;-1&quot;/&gt;&lt;/object&gt;&lt;object type=&quot;3&quot; unique_id=&quot;50194&quot;&gt;&lt;property id=&quot;20148&quot; value=&quot;5&quot;/&gt;&lt;property id=&quot;20300&quot; value=&quot;Slide 46 - &amp;quot;Practice&amp;quot;&quot;/&gt;&lt;property id=&quot;20307&quot; value=&quot;683&quot;/&gt;&lt;property id=&quot;20309&quot; value=&quot;-1&quot;/&gt;&lt;/object&gt;&lt;object type=&quot;3&quot; unique_id=&quot;50195&quot;&gt;&lt;property id=&quot;20148&quot; value=&quot;5&quot;/&gt;&lt;property id=&quot;20300&quot; value=&quot;Slide 47 - &amp;quot;Programming Statements to Avoid&amp;quot;&quot;/&gt;&lt;property id=&quot;20307&quot; value=&quot;355&quot;/&gt;&lt;property id=&quot;20309&quot; value=&quot;-1&quot;/&gt;&lt;/object&gt;&lt;object type=&quot;3&quot; unique_id=&quot;50196&quot;&gt;&lt;property id=&quot;20148&quot; value=&quot;5&quot;/&gt;&lt;property id=&quot;20300&quot; value=&quot;Slide 48 - &amp;quot;Interactive Mode&amp;quot;&quot;/&gt;&lt;property id=&quot;20307&quot; value=&quot;662&quot;/&gt;&lt;property id=&quot;20309&quot; value=&quot;-1&quot;/&gt;&lt;/object&gt;&lt;/object&gt;&lt;object type=&quot;8&quot; unique_id=&quot;10106&quot;&gt;&lt;/object&gt;&lt;object type=&quot;10&quot; unique_id=&quot;51647&quot;&gt;&lt;object type=&quot;11&quot; unique_id=&quot;51648&quot;&gt;&lt;/object&gt;&lt;object type=&quot;12&quot; unique_id=&quot;51650&quot;&gt;&lt;/object&gt;&lt;/object&gt;&lt;object type=&quot;4&quot; unique_id=&quot;51649&quot;&gt;&lt;/object&gt;&lt;/object&gt;&lt;/database&gt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NCg0K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C60E12F1-18D0-439F-8876-FB01A6693359}_49.png&quot;/&gt;&lt;left val=&quot;-1&quot;/&gt;&lt;top val=&quot;185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38804D8-8AEC-4DD1-A92A-0BDB83CCA0A6}&quot;/&gt;&lt;isInvalidForFieldText val=&quot;1&quot;/&gt;&lt;Image&gt;&lt;filename val=&quot;C:\Users\debayo\AppData\Local\Temp\PR\data\asimages\{338804D8-8AEC-4DD1-A92A-0BDB83CCA0A6}_49_S.png&quot;/&gt;&lt;left val=&quot;409&quot;/&gt;&lt;top val=&quot;267&quot;/&gt;&lt;width val=&quot;149&quot;/&gt;&lt;height val=&quot;172&quot;/&gt;&lt;hasText val=&quot;0&quot;/&gt;&lt;/Image&gt;&lt;Image&gt;&lt;filename val=&quot;C:\Users\debayo\AppData\Local\Temp\PR\data\asimages\{338804D8-8AEC-4DD1-A92A-0BDB83CCA0A6}_49_T.png&quot;/&gt;&lt;left val=&quot;409&quot;/&gt;&lt;top val=&quot;267&quot;/&gt;&lt;width val=&quot;149&quot;/&gt;&lt;height val=&quot;17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015F1E5F-92A6-4C93-9441-A4BB47BE95D9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2F86CE6-72FB-4A65-A36C-6C3F4F7C6D23}&quot;/&gt;&lt;isInvalidForFieldText val=&quot;0&quot;/&gt;&lt;Image&gt;&lt;filename val=&quot;C:\Users\debayo\AppData\Local\Temp\PR\data\asimages\{E2F86CE6-72FB-4A65-A36C-6C3F4F7C6D23}_MtorLt.png&quot;/&gt;&lt;left val=&quot;884&quot;/&gt;&lt;top val=&quot;499&quot;/&gt;&lt;width val=&quot;56&quot;/&gt;&lt;height val=&quot;2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F5A8F05-F597-4E83-83B8-9BC4132668CC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8AB4211-C9B2-4026-A775-C531B4A5F0FA}_33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3CD133F-FE8C-49DE-8D13-3C3FCA82F255}_27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B8EA5472-8578-440F-A98A-FF224671B49A}_14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563A1FA8-1465-4F7D-8591-D1E23F331F6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A9697A04-0D52-44E9-8A28-AE4BC63B2F1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DE3676A-5CE6-4187-868B-A67597B83688}&quot;/&gt;&lt;isInvalidForFieldText val=&quot;0&quot;/&gt;&lt;Image&gt;&lt;filename val=&quot;C:\Users\debayo\AppData\Local\Temp\PR\data\asimages\{EDE3676A-5CE6-4187-868B-A67597B83688}_LtOfSld1.png&quot;/&gt;&lt;left val=&quot;0&quot;/&gt;&lt;top val=&quot;149&quot;/&gt;&lt;width val=&quot;117&quot;/&gt;&lt;height val=&quot;222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B07803A-F5B4-4941-95B6-478058CF8D9B}&quot;/&gt;&lt;isInvalidForFieldText val=&quot;0&quot;/&gt;&lt;Image&gt;&lt;filename val=&quot;C:\Users\debayo\AppData\Local\Temp\PR\data\asimages\{6B07803A-F5B4-4941-95B6-478058CF8D9B}_MtorLt.png&quot;/&gt;&lt;left val=&quot;884&quot;/&gt;&lt;top val=&quot;499&quot;/&gt;&lt;width val=&quot;56&quot;/&gt;&lt;height val=&quot;24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35669FE-4C73-49C4-8228-451803C0240D}&quot;/&gt;&lt;isInvalidForFieldText val=&quot;0&quot;/&gt;&lt;Image&gt;&lt;filename val=&quot;C:\Users\debayo\AppData\Local\Temp\PR\data\asimages\{C35669FE-4C73-49C4-8228-451803C0240D}_MtorLt.png&quot;/&gt;&lt;left val=&quot;884&quot;/&gt;&lt;top val=&quot;499&quot;/&gt;&lt;width val=&quot;56&quot;/&gt;&lt;height val=&quot;24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F182ED9F-888C-461B-A66C-E5C623DF5609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2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CDS_16x9_2019</Template>
  <TotalTime>45093</TotalTime>
  <Words>1291</Words>
  <Application>Microsoft Office PowerPoint</Application>
  <PresentationFormat>On-screen Show (16:9)</PresentationFormat>
  <Paragraphs>226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Times New Roman</vt:lpstr>
      <vt:lpstr>Wingdings 3</vt:lpstr>
      <vt:lpstr>Trebuchet MS</vt:lpstr>
      <vt:lpstr>Calibri</vt:lpstr>
      <vt:lpstr>Wingdings</vt:lpstr>
      <vt:lpstr>Calibri Light</vt:lpstr>
      <vt:lpstr>Arial</vt:lpstr>
      <vt:lpstr>SAS</vt:lpstr>
      <vt:lpstr>1_SAS</vt:lpstr>
      <vt:lpstr>Facet</vt:lpstr>
      <vt:lpstr>Lesson 6: Descriptive Statistics - Univariate</vt:lpstr>
      <vt:lpstr>Lesson 6: Descriptive Statistics - Univariate</vt:lpstr>
      <vt:lpstr>Descriptive Statistics (Getting to Know Your Data)</vt:lpstr>
      <vt:lpstr>Descriptive Statistics (Getting to Know Your Data)</vt:lpstr>
      <vt:lpstr>6.01 Activity</vt:lpstr>
      <vt:lpstr>6.01 Multiple Answer Question</vt:lpstr>
      <vt:lpstr>6.01 Multiple Choice Answers</vt:lpstr>
      <vt:lpstr>Demo: Distribution Analysis</vt:lpstr>
      <vt:lpstr>Distribution of HP Skewed to the Right</vt:lpstr>
      <vt:lpstr>Demo: Distribution Analysis</vt:lpstr>
      <vt:lpstr>Interpreting Q-Q Plots</vt:lpstr>
      <vt:lpstr>Distribution Analysis</vt:lpstr>
      <vt:lpstr>6.02 Activity</vt:lpstr>
      <vt:lpstr>6.02 True or False Question</vt:lpstr>
      <vt:lpstr>6.02 True or False Answer</vt:lpstr>
      <vt:lpstr>Lesson 6: Descriptive Statistics - Univariate</vt:lpstr>
      <vt:lpstr>Investigating Categorical Variables </vt:lpstr>
      <vt:lpstr>Investigating Categorical Variables </vt:lpstr>
      <vt:lpstr>6.03 Activity</vt:lpstr>
      <vt:lpstr>6.03 Multiple Choice Question</vt:lpstr>
      <vt:lpstr>6.03 Multiple Choice Answer</vt:lpstr>
      <vt:lpstr>Distribution of HP for 4 and 6 cyl Cars </vt:lpstr>
      <vt:lpstr>Lesson 6: Descriptive Statistics - Univariate</vt:lpstr>
      <vt:lpstr>Box-Plot</vt:lpstr>
      <vt:lpstr>Box Plot</vt:lpstr>
      <vt:lpstr>6.04 Activity</vt:lpstr>
      <vt:lpstr>PowerPoint Presentation</vt:lpstr>
    </vt:vector>
  </TitlesOfParts>
  <Company>SAS Institute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Cornell</dc:creator>
  <cp:lastModifiedBy>Don Koch</cp:lastModifiedBy>
  <cp:revision>1030</cp:revision>
  <cp:lastPrinted>2015-09-04T21:04:52Z</cp:lastPrinted>
  <dcterms:created xsi:type="dcterms:W3CDTF">2014-02-19T20:08:04Z</dcterms:created>
  <dcterms:modified xsi:type="dcterms:W3CDTF">2021-03-25T01:34:53Z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