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4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7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0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4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5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6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6876" r:id="rId1"/>
    <p:sldMasterId id="2147486900" r:id="rId2"/>
    <p:sldMasterId id="2147486923" r:id="rId3"/>
  </p:sldMasterIdLst>
  <p:notesMasterIdLst>
    <p:notesMasterId r:id="rId23"/>
  </p:notesMasterIdLst>
  <p:handoutMasterIdLst>
    <p:handoutMasterId r:id="rId24"/>
  </p:handoutMasterIdLst>
  <p:sldIdLst>
    <p:sldId id="283" r:id="rId4"/>
    <p:sldId id="711" r:id="rId5"/>
    <p:sldId id="712" r:id="rId6"/>
    <p:sldId id="710" r:id="rId7"/>
    <p:sldId id="662" r:id="rId8"/>
    <p:sldId id="700" r:id="rId9"/>
    <p:sldId id="256" r:id="rId10"/>
    <p:sldId id="476" r:id="rId11"/>
    <p:sldId id="713" r:id="rId12"/>
    <p:sldId id="714" r:id="rId13"/>
    <p:sldId id="715" r:id="rId14"/>
    <p:sldId id="716" r:id="rId15"/>
    <p:sldId id="717" r:id="rId16"/>
    <p:sldId id="718" r:id="rId17"/>
    <p:sldId id="719" r:id="rId18"/>
    <p:sldId id="722" r:id="rId19"/>
    <p:sldId id="720" r:id="rId20"/>
    <p:sldId id="721" r:id="rId21"/>
    <p:sldId id="69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880" userDrawn="1">
          <p15:clr>
            <a:srgbClr val="A4A3A4"/>
          </p15:clr>
        </p15:guide>
        <p15:guide id="5" orient="horz" pos="5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cey Syphus" initials="SS" lastIdx="13" clrIdx="0">
    <p:extLst>
      <p:ext uri="{19B8F6BF-5375-455C-9EA6-DF929625EA0E}">
        <p15:presenceInfo xmlns:p15="http://schemas.microsoft.com/office/powerpoint/2012/main" userId="S-1-5-21-98583002-1947013824-37170099-328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665"/>
    <a:srgbClr val="627B1B"/>
    <a:srgbClr val="708D1F"/>
    <a:srgbClr val="85A725"/>
    <a:srgbClr val="08649C"/>
    <a:srgbClr val="4B7C1A"/>
    <a:srgbClr val="9EC62C"/>
    <a:srgbClr val="D9D9D9"/>
    <a:srgbClr val="19BBB7"/>
    <a:srgbClr val="1F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149" autoAdjust="0"/>
    <p:restoredTop sz="90754" autoAdjust="0"/>
  </p:normalViewPr>
  <p:slideViewPr>
    <p:cSldViewPr snapToGrid="0">
      <p:cViewPr varScale="1">
        <p:scale>
          <a:sx n="117" d="100"/>
          <a:sy n="117" d="100"/>
        </p:scale>
        <p:origin x="72" y="1376"/>
      </p:cViewPr>
      <p:guideLst>
        <p:guide pos="2880"/>
        <p:guide orient="horz" pos="540"/>
      </p:guideLst>
    </p:cSldViewPr>
  </p:slideViewPr>
  <p:outlineViewPr>
    <p:cViewPr>
      <p:scale>
        <a:sx n="33" d="100"/>
        <a:sy n="33" d="100"/>
      </p:scale>
      <p:origin x="0" y="-140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15336"/>
    </p:cViewPr>
  </p:sorterViewPr>
  <p:notesViewPr>
    <p:cSldViewPr snapToGrid="0">
      <p:cViewPr varScale="1">
        <p:scale>
          <a:sx n="88" d="100"/>
          <a:sy n="88" d="100"/>
        </p:scale>
        <p:origin x="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5BB19-6272-4722-BEBC-1988ED21FC22}" type="datetimeFigureOut">
              <a:rPr lang="en-US" smtClean="0"/>
              <a:t>Mon, Mar, 29,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7D534-4E96-4CF3-8D91-777F4B6F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3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1">
            <a:extLst>
              <a:ext uri="{FF2B5EF4-FFF2-40B4-BE49-F238E27FC236}">
                <a16:creationId xmlns:a16="http://schemas.microsoft.com/office/drawing/2014/main" id="{DDC757A9-C458-463D-B481-0BB8DD958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Notes Placeholder 2">
            <a:extLst>
              <a:ext uri="{FF2B5EF4-FFF2-40B4-BE49-F238E27FC236}">
                <a16:creationId xmlns:a16="http://schemas.microsoft.com/office/drawing/2014/main" id="{F2D7B5B6-4849-4340-A3F4-23B55115A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CFE1A38-EC73-40E9-AF42-D00D51C78C63}"/>
              </a:ext>
            </a:extLst>
          </p:cNvPr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7AA56695-D3F1-4482-B525-339360948C3A}"/>
              </a:ext>
            </a:extLst>
          </p:cNvPr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40505212-F808-463A-A8B2-436EF313C0DD}"/>
              </a:ext>
            </a:extLst>
          </p:cNvPr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8BB2C43E-6B41-4CA5-BF5E-B3BD4F221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AC69A065-FC7C-4939-BFE6-5041D26E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9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8071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39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4017940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113671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609192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4041236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3209381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282918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405928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2886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4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3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91438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197570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2844159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6251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10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181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5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77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76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900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23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96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34926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3287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4558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119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45373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25053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26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4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263"/>
            <a:ext cx="7886700" cy="39766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61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564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166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445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2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0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175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80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3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6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3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749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9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98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46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14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34861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26364" y="698736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3234056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6810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9518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1143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  <p:custDataLst>
              <p:tags r:id="rId2"/>
            </p:custDataLst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1983733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725451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4110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0560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5498749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263561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012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8908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083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4954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2031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82623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88237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9672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5630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19328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55812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75479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41448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33940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>
            <p:custDataLst>
              <p:tags r:id="rId3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>
              <p:custDataLst>
                <p:tags r:id="rId11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>
              <p:custDataLst>
                <p:tags r:id="rId12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929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642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5219584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85112-DEF2-4A23-BEEB-51DA503C74D8}" type="slidenum">
              <a:rPr lang="en-US" smtClean="0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57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001124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Mon, Mar, 29,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64002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3574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914859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3775969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728447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Mon, Mar, 29,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038013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4049936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0248803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843102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0096628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943997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968540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Mon, Mar,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264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793694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2842147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043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003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14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5.xml"/><Relationship Id="rId50" Type="http://schemas.openxmlformats.org/officeDocument/2006/relationships/tags" Target="../tags/tag8.xml"/><Relationship Id="rId55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3.xml"/><Relationship Id="rId53" Type="http://schemas.openxmlformats.org/officeDocument/2006/relationships/tags" Target="../tags/tag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52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48" Type="http://schemas.openxmlformats.org/officeDocument/2006/relationships/tags" Target="../tags/tag6.xml"/><Relationship Id="rId56" Type="http://schemas.openxmlformats.org/officeDocument/2006/relationships/tags" Target="../tags/tag14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theme" Target="../theme/theme2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Relationship Id="rId8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4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4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4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4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4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5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5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5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5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5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5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5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4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77" r:id="rId1"/>
    <p:sldLayoutId id="2147486878" r:id="rId2"/>
    <p:sldLayoutId id="2147486879" r:id="rId3"/>
    <p:sldLayoutId id="2147486880" r:id="rId4"/>
    <p:sldLayoutId id="2147486881" r:id="rId5"/>
    <p:sldLayoutId id="2147486882" r:id="rId6"/>
    <p:sldLayoutId id="2147486883" r:id="rId7"/>
    <p:sldLayoutId id="2147486884" r:id="rId8"/>
    <p:sldLayoutId id="2147486885" r:id="rId9"/>
    <p:sldLayoutId id="2147486886" r:id="rId10"/>
    <p:sldLayoutId id="2147486887" r:id="rId11"/>
    <p:sldLayoutId id="2147486888" r:id="rId12"/>
    <p:sldLayoutId id="2147486889" r:id="rId13"/>
    <p:sldLayoutId id="2147486890" r:id="rId14"/>
    <p:sldLayoutId id="2147486891" r:id="rId15"/>
    <p:sldLayoutId id="2147486892" r:id="rId16"/>
    <p:sldLayoutId id="2147486893" r:id="rId17"/>
    <p:sldLayoutId id="2147486894" r:id="rId18"/>
    <p:sldLayoutId id="2147486895" r:id="rId19"/>
    <p:sldLayoutId id="2147486896" r:id="rId20"/>
    <p:sldLayoutId id="2147486897" r:id="rId21"/>
    <p:sldLayoutId id="2147486898" r:id="rId22"/>
    <p:sldLayoutId id="2147486899" r:id="rId23"/>
    <p:sldLayoutId id="2147484282" r:id="rId24"/>
    <p:sldLayoutId id="2147484290" r:id="rId25"/>
    <p:sldLayoutId id="2147484291" r:id="rId26"/>
    <p:sldLayoutId id="2147484464" r:id="rId27"/>
    <p:sldLayoutId id="2147484472" r:id="rId28"/>
    <p:sldLayoutId id="2147484480" r:id="rId29"/>
    <p:sldLayoutId id="2147484523" r:id="rId30"/>
    <p:sldLayoutId id="2147484531" r:id="rId31"/>
    <p:sldLayoutId id="2147484539" r:id="rId32"/>
    <p:sldLayoutId id="2147484582" r:id="rId33"/>
    <p:sldLayoutId id="2147484590" r:id="rId34"/>
    <p:sldLayoutId id="2147484598" r:id="rId35"/>
    <p:sldLayoutId id="2147484641" r:id="rId36"/>
    <p:sldLayoutId id="2147484649" r:id="rId37"/>
    <p:sldLayoutId id="2147484657" r:id="rId38"/>
    <p:sldLayoutId id="2147484700" r:id="rId39"/>
    <p:sldLayoutId id="2147484708" r:id="rId40"/>
    <p:sldLayoutId id="2147484716" r:id="rId41"/>
    <p:sldLayoutId id="2147485795" r:id="rId4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 userDrawn="1">
          <p15:clr>
            <a:srgbClr val="F26B43"/>
          </p15:clr>
        </p15:guide>
        <p15:guide id="8" orient="horz" pos="660" userDrawn="1">
          <p15:clr>
            <a:srgbClr val="F26B43"/>
          </p15:clr>
        </p15:guide>
        <p15:guide id="9" orient="horz" pos="3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2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2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3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3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3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3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3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3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3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2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8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01" r:id="rId1"/>
    <p:sldLayoutId id="2147486902" r:id="rId2"/>
    <p:sldLayoutId id="2147486903" r:id="rId3"/>
    <p:sldLayoutId id="2147486904" r:id="rId4"/>
    <p:sldLayoutId id="2147486905" r:id="rId5"/>
    <p:sldLayoutId id="2147486906" r:id="rId6"/>
    <p:sldLayoutId id="2147486907" r:id="rId7"/>
    <p:sldLayoutId id="2147486908" r:id="rId8"/>
    <p:sldLayoutId id="2147486909" r:id="rId9"/>
    <p:sldLayoutId id="2147486910" r:id="rId10"/>
    <p:sldLayoutId id="2147486911" r:id="rId11"/>
    <p:sldLayoutId id="2147486912" r:id="rId12"/>
    <p:sldLayoutId id="2147486913" r:id="rId13"/>
    <p:sldLayoutId id="2147486914" r:id="rId14"/>
    <p:sldLayoutId id="2147486915" r:id="rId15"/>
    <p:sldLayoutId id="2147486916" r:id="rId16"/>
    <p:sldLayoutId id="2147486917" r:id="rId17"/>
    <p:sldLayoutId id="2147486918" r:id="rId18"/>
    <p:sldLayoutId id="2147486919" r:id="rId19"/>
    <p:sldLayoutId id="2147486920" r:id="rId20"/>
    <p:sldLayoutId id="2147486921" r:id="rId21"/>
    <p:sldLayoutId id="2147486922" r:id="rId2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>
          <p15:clr>
            <a:srgbClr val="F26B43"/>
          </p15:clr>
        </p15:guide>
        <p15:guide id="8" orient="horz" pos="660">
          <p15:clr>
            <a:srgbClr val="F26B43"/>
          </p15:clr>
        </p15:guide>
        <p15:guide id="9" orient="horz" pos="3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Mon, Mar,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6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24" r:id="rId1"/>
    <p:sldLayoutId id="2147486925" r:id="rId2"/>
    <p:sldLayoutId id="2147486926" r:id="rId3"/>
    <p:sldLayoutId id="2147486927" r:id="rId4"/>
    <p:sldLayoutId id="2147486928" r:id="rId5"/>
    <p:sldLayoutId id="2147486929" r:id="rId6"/>
    <p:sldLayoutId id="2147486930" r:id="rId7"/>
    <p:sldLayoutId id="2147486931" r:id="rId8"/>
    <p:sldLayoutId id="2147486932" r:id="rId9"/>
    <p:sldLayoutId id="2147486933" r:id="rId10"/>
    <p:sldLayoutId id="2147486934" r:id="rId11"/>
    <p:sldLayoutId id="2147486935" r:id="rId12"/>
    <p:sldLayoutId id="2147486936" r:id="rId13"/>
    <p:sldLayoutId id="2147486937" r:id="rId14"/>
    <p:sldLayoutId id="2147486938" r:id="rId15"/>
    <p:sldLayoutId id="2147486939" r:id="rId16"/>
    <p:sldLayoutId id="2147486940" r:id="rId17"/>
    <p:sldLayoutId id="214748694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0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15.sv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image" Target="../media/image15.sv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2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15.sv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Cody Ch 7: One-Sample Tests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80553779"/>
              </p:ext>
            </p:extLst>
          </p:nvPr>
        </p:nvGraphicFramePr>
        <p:xfrm>
          <a:off x="666452" y="1545168"/>
          <a:ext cx="3665515" cy="15826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7.1 One-Sample t Test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7.2 Nonparametric One-Sample t Test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294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Cody Ch 7: One-Sample Tests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533408"/>
              </p:ext>
            </p:extLst>
          </p:nvPr>
        </p:nvGraphicFramePr>
        <p:xfrm>
          <a:off x="666452" y="1441028"/>
          <a:ext cx="3665515" cy="22614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072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7.1 One-Sample t Test</a:t>
                      </a:r>
                    </a:p>
                  </a:txBody>
                  <a:tcPr marL="191566" marR="191566" marT="95783" marB="95783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7.2 </a:t>
                      </a: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Nonparametric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One-Sample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 Test</a:t>
                      </a:r>
                    </a:p>
                  </a:txBody>
                  <a:tcPr marL="191566" marR="191566" marT="95783" marB="95783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3339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Nonparametric One-Sample Tests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8D5A6-C573-4768-A0F2-F9E68B855690}"/>
              </a:ext>
            </a:extLst>
          </p:cNvPr>
          <p:cNvSpPr txBox="1"/>
          <p:nvPr/>
        </p:nvSpPr>
        <p:spPr>
          <a:xfrm>
            <a:off x="792124" y="1447800"/>
            <a:ext cx="5879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PROBLEM: </a:t>
            </a:r>
            <a:r>
              <a:rPr lang="en-US" dirty="0"/>
              <a:t>Suppose the Tests for Normality, Histogram, Box and Q-Q plots indicated that your sample was not from a normally distributed population or your sample size is very small. </a:t>
            </a:r>
          </a:p>
          <a:p>
            <a:endParaRPr lang="en-US" dirty="0"/>
          </a:p>
          <a:p>
            <a:r>
              <a:rPr lang="en-US" b="1" dirty="0"/>
              <a:t>SOLUTION: </a:t>
            </a:r>
            <a:r>
              <a:rPr lang="en-US" dirty="0"/>
              <a:t>Use the Wilcoxon Signed Rank Test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54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7.02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555" y="2099733"/>
            <a:ext cx="7388490" cy="2770563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If your SAS session is restarted, re-run </a:t>
            </a:r>
            <a:r>
              <a:rPr lang="en-US" altLang="en-US" b="1" dirty="0"/>
              <a:t>Cody/</a:t>
            </a:r>
            <a:r>
              <a:rPr lang="en-US" altLang="en-US" b="1" dirty="0" err="1"/>
              <a:t>Create_Datasets.sas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t Tests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</a:t>
            </a:r>
            <a:r>
              <a:rPr lang="en-US" altLang="en-US" b="1" dirty="0"/>
              <a:t>WORK.BEFORE_AFTER</a:t>
            </a:r>
            <a:r>
              <a:rPr lang="en-US" altLang="en-US" dirty="0"/>
              <a:t> data set and </a:t>
            </a:r>
            <a:r>
              <a:rPr lang="en-US" altLang="en-US" b="1" dirty="0"/>
              <a:t>One-sample test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Difference</a:t>
            </a:r>
            <a:r>
              <a:rPr lang="en-US" altLang="en-US" dirty="0"/>
              <a:t> as the </a:t>
            </a:r>
            <a:r>
              <a:rPr lang="en-US" altLang="en-US" b="1" dirty="0"/>
              <a:t>Analysis variable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</a:t>
            </a:r>
            <a:r>
              <a:rPr lang="en-US" altLang="en-US" b="1" dirty="0"/>
              <a:t>OPTIONS </a:t>
            </a:r>
            <a:r>
              <a:rPr lang="en-US" altLang="en-US" dirty="0"/>
              <a:t>tab, configure a two-tailed test for </a:t>
            </a:r>
            <a:r>
              <a:rPr lang="en-US" altLang="en-US" b="1" dirty="0"/>
              <a:t>H</a:t>
            </a:r>
            <a:r>
              <a:rPr lang="en-US" altLang="en-US" b="1" baseline="-25000" dirty="0"/>
              <a:t>0 </a:t>
            </a:r>
            <a:r>
              <a:rPr lang="en-US" altLang="en-US" dirty="0"/>
              <a:t> of Mean = 0</a:t>
            </a:r>
            <a:r>
              <a:rPr lang="en-US" altLang="en-US" b="1" baseline="-25000" dirty="0"/>
              <a:t>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Test for normality</a:t>
            </a:r>
            <a:endParaRPr lang="en-US" altLang="en-US" b="1" baseline="-25000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97548-958F-4C6A-9470-0361A8DBF446}"/>
              </a:ext>
            </a:extLst>
          </p:cNvPr>
          <p:cNvSpPr txBox="1"/>
          <p:nvPr/>
        </p:nvSpPr>
        <p:spPr>
          <a:xfrm>
            <a:off x="162561" y="420624"/>
            <a:ext cx="327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measure the effectiveness of a Training Session, the difference between the before and after scores are to be tested for zero.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44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7.02 True or False 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All of the Test for Normality and plots indicate that this data is normally distributed.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310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7.02 True or False 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The test for normality and plots indicate that this data is normally distributed.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8E5809F-482A-4554-ABEC-46C99BAFC4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3" y="2455884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189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7.03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555" y="1131146"/>
            <a:ext cx="7084298" cy="2770563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sz="1600" dirty="0"/>
              <a:t>Re-configure the t test you ran in activity 7.02 to run a nonparametric test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sz="1600" dirty="0"/>
              <a:t>Select </a:t>
            </a:r>
            <a:r>
              <a:rPr lang="en-US" altLang="en-US" sz="1600" b="1" dirty="0"/>
              <a:t>Sign test and Wilcoxon signed rank test</a:t>
            </a:r>
            <a:r>
              <a:rPr lang="en-US" altLang="en-US" sz="1600" dirty="0"/>
              <a:t> on the </a:t>
            </a:r>
            <a:r>
              <a:rPr lang="en-US" altLang="en-US" sz="1600" b="1" dirty="0"/>
              <a:t>OPTIONS </a:t>
            </a:r>
            <a:r>
              <a:rPr lang="en-US" altLang="en-US" sz="1600" dirty="0"/>
              <a:t>tab</a:t>
            </a:r>
            <a:endParaRPr lang="en-US" altLang="en-US" sz="1600" b="1" baseline="-25000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sz="1600" dirty="0"/>
              <a:t>Select the Running Icon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sz="1600" dirty="0"/>
              <a:t>Examine the </a:t>
            </a:r>
            <a:r>
              <a:rPr lang="en-US" altLang="en-US" sz="1600" b="1" dirty="0"/>
              <a:t>Variable: Difference</a:t>
            </a:r>
            <a:r>
              <a:rPr lang="en-US" altLang="en-US" sz="1600" dirty="0"/>
              <a:t> table at the bottom of the </a:t>
            </a:r>
            <a:r>
              <a:rPr lang="en-US" altLang="en-US" sz="1600" b="1" dirty="0"/>
              <a:t>RESULTS</a:t>
            </a:r>
            <a:endParaRPr lang="en-US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5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8241-BE67-4AFF-8F51-BBEC355C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Signed Rank Test</a:t>
            </a:r>
            <a:br>
              <a:rPr lang="en-US" dirty="0"/>
            </a:br>
            <a:r>
              <a:rPr lang="en-US" sz="1800" dirty="0"/>
              <a:t>(Cody 101)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6D34C-3554-4281-BEDB-7EF230CDC6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93604-6AFA-4417-9FFF-14839B7D3CD4}"/>
              </a:ext>
            </a:extLst>
          </p:cNvPr>
          <p:cNvSpPr txBox="1"/>
          <p:nvPr/>
        </p:nvSpPr>
        <p:spPr>
          <a:xfrm>
            <a:off x="553635" y="1556087"/>
            <a:ext cx="8036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ans"/>
              </a:rPr>
              <a:t>To conduct a Signed Rank Test, take the absolute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value of all your differences (that is, ignore any minus signs) and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rank them. If the difference is zero, ignore that value. Next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determine the sign for each rank, based on the original values. If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the null hypothesis is true, the positive and negative ranks should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be about equal. If most of the higher ranks are of the same sign,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you might have evidence to reject the null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7.02 True or False 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According to the </a:t>
            </a:r>
            <a:r>
              <a:rPr lang="en-US" altLang="en-US" sz="1800" b="1" dirty="0"/>
              <a:t>Signed Rank Test</a:t>
            </a:r>
            <a:r>
              <a:rPr lang="en-US" altLang="en-US" sz="1800" dirty="0"/>
              <a:t>, the training session had a significant impact on the improvement of student scores.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8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7.02 True or False 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According to the </a:t>
            </a:r>
            <a:r>
              <a:rPr lang="en-US" altLang="en-US" sz="1800" b="1" dirty="0"/>
              <a:t>Signed Rank Test</a:t>
            </a:r>
            <a:r>
              <a:rPr lang="en-US" altLang="en-US" sz="1800" dirty="0"/>
              <a:t>, the training session had a significant impact on the improvement of student scores.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D61B0F73-CBCA-4C19-8C8C-CBED4D64A4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3" y="2361056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788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C869-8141-459C-972C-3D5FA3525F9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94000" y="1851694"/>
            <a:ext cx="4019550" cy="584775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627B1B"/>
                </a:solidFill>
              </a:rPr>
              <a:t>Questions?</a:t>
            </a:r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B1FABD9F-EAB2-41F3-9D41-A506B45E0C95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906243" y="2554512"/>
            <a:ext cx="1406386" cy="1638108"/>
          </a:xfrm>
          <a:custGeom>
            <a:avLst/>
            <a:gdLst>
              <a:gd name="T0" fmla="*/ 2073 w 3066"/>
              <a:gd name="T1" fmla="*/ 2865 h 3572"/>
              <a:gd name="T2" fmla="*/ 1943 w 3066"/>
              <a:gd name="T3" fmla="*/ 2586 h 3572"/>
              <a:gd name="T4" fmla="*/ 150 w 3066"/>
              <a:gd name="T5" fmla="*/ 2841 h 3572"/>
              <a:gd name="T6" fmla="*/ 297 w 3066"/>
              <a:gd name="T7" fmla="*/ 2586 h 3572"/>
              <a:gd name="T8" fmla="*/ 1346 w 3066"/>
              <a:gd name="T9" fmla="*/ 2627 h 3572"/>
              <a:gd name="T10" fmla="*/ 940 w 3066"/>
              <a:gd name="T11" fmla="*/ 2451 h 3572"/>
              <a:gd name="T12" fmla="*/ 917 w 3066"/>
              <a:gd name="T13" fmla="*/ 2625 h 3572"/>
              <a:gd name="T14" fmla="*/ 453 w 3066"/>
              <a:gd name="T15" fmla="*/ 2284 h 3572"/>
              <a:gd name="T16" fmla="*/ 662 w 3066"/>
              <a:gd name="T17" fmla="*/ 3347 h 3572"/>
              <a:gd name="T18" fmla="*/ 1469 w 3066"/>
              <a:gd name="T19" fmla="*/ 3415 h 3572"/>
              <a:gd name="T20" fmla="*/ 1799 w 3066"/>
              <a:gd name="T21" fmla="*/ 2371 h 3572"/>
              <a:gd name="T22" fmla="*/ 857 w 3066"/>
              <a:gd name="T23" fmla="*/ 2308 h 3572"/>
              <a:gd name="T24" fmla="*/ 1004 w 3066"/>
              <a:gd name="T25" fmla="*/ 1365 h 3572"/>
              <a:gd name="T26" fmla="*/ 711 w 3066"/>
              <a:gd name="T27" fmla="*/ 1513 h 3572"/>
              <a:gd name="T28" fmla="*/ 486 w 3066"/>
              <a:gd name="T29" fmla="*/ 1615 h 3572"/>
              <a:gd name="T30" fmla="*/ 349 w 3066"/>
              <a:gd name="T31" fmla="*/ 1782 h 3572"/>
              <a:gd name="T32" fmla="*/ 224 w 3066"/>
              <a:gd name="T33" fmla="*/ 2088 h 3572"/>
              <a:gd name="T34" fmla="*/ 106 w 3066"/>
              <a:gd name="T35" fmla="*/ 2213 h 3572"/>
              <a:gd name="T36" fmla="*/ 349 w 3066"/>
              <a:gd name="T37" fmla="*/ 2512 h 3572"/>
              <a:gd name="T38" fmla="*/ 453 w 3066"/>
              <a:gd name="T39" fmla="*/ 2155 h 3572"/>
              <a:gd name="T40" fmla="*/ 871 w 3066"/>
              <a:gd name="T41" fmla="*/ 2228 h 3572"/>
              <a:gd name="T42" fmla="*/ 1800 w 3066"/>
              <a:gd name="T43" fmla="*/ 2170 h 3572"/>
              <a:gd name="T44" fmla="*/ 1948 w 3066"/>
              <a:gd name="T45" fmla="*/ 2243 h 3572"/>
              <a:gd name="T46" fmla="*/ 1978 w 3066"/>
              <a:gd name="T47" fmla="*/ 2017 h 3572"/>
              <a:gd name="T48" fmla="*/ 1886 w 3066"/>
              <a:gd name="T49" fmla="*/ 1806 h 3572"/>
              <a:gd name="T50" fmla="*/ 1616 w 3066"/>
              <a:gd name="T51" fmla="*/ 1604 h 3572"/>
              <a:gd name="T52" fmla="*/ 1598 w 3066"/>
              <a:gd name="T53" fmla="*/ 1455 h 3572"/>
              <a:gd name="T54" fmla="*/ 1157 w 3066"/>
              <a:gd name="T55" fmla="*/ 1453 h 3572"/>
              <a:gd name="T56" fmla="*/ 1250 w 3066"/>
              <a:gd name="T57" fmla="*/ 1225 h 3572"/>
              <a:gd name="T58" fmla="*/ 1227 w 3066"/>
              <a:gd name="T59" fmla="*/ 1367 h 3572"/>
              <a:gd name="T60" fmla="*/ 1756 w 3066"/>
              <a:gd name="T61" fmla="*/ 1441 h 3572"/>
              <a:gd name="T62" fmla="*/ 1739 w 3066"/>
              <a:gd name="T63" fmla="*/ 1563 h 3572"/>
              <a:gd name="T64" fmla="*/ 2108 w 3066"/>
              <a:gd name="T65" fmla="*/ 1800 h 3572"/>
              <a:gd name="T66" fmla="*/ 1996 w 3066"/>
              <a:gd name="T67" fmla="*/ 1890 h 3572"/>
              <a:gd name="T68" fmla="*/ 2175 w 3066"/>
              <a:gd name="T69" fmla="*/ 2360 h 3572"/>
              <a:gd name="T70" fmla="*/ 2005 w 3066"/>
              <a:gd name="T71" fmla="*/ 2303 h 3572"/>
              <a:gd name="T72" fmla="*/ 2091 w 3066"/>
              <a:gd name="T73" fmla="*/ 2554 h 3572"/>
              <a:gd name="T74" fmla="*/ 2058 w 3066"/>
              <a:gd name="T75" fmla="*/ 2977 h 3572"/>
              <a:gd name="T76" fmla="*/ 1599 w 3066"/>
              <a:gd name="T77" fmla="*/ 3426 h 3572"/>
              <a:gd name="T78" fmla="*/ 744 w 3066"/>
              <a:gd name="T79" fmla="*/ 3496 h 3572"/>
              <a:gd name="T80" fmla="*/ 256 w 3066"/>
              <a:gd name="T81" fmla="*/ 3001 h 3572"/>
              <a:gd name="T82" fmla="*/ 86 w 3066"/>
              <a:gd name="T83" fmla="*/ 2621 h 3572"/>
              <a:gd name="T84" fmla="*/ 13 w 3066"/>
              <a:gd name="T85" fmla="*/ 2152 h 3572"/>
              <a:gd name="T86" fmla="*/ 84 w 3066"/>
              <a:gd name="T87" fmla="*/ 2011 h 3572"/>
              <a:gd name="T88" fmla="*/ 193 w 3066"/>
              <a:gd name="T89" fmla="*/ 1593 h 3572"/>
              <a:gd name="T90" fmla="*/ 483 w 3066"/>
              <a:gd name="T91" fmla="*/ 1470 h 3572"/>
              <a:gd name="T92" fmla="*/ 709 w 3066"/>
              <a:gd name="T93" fmla="*/ 1319 h 3572"/>
              <a:gd name="T94" fmla="*/ 879 w 3066"/>
              <a:gd name="T95" fmla="*/ 1333 h 3572"/>
              <a:gd name="T96" fmla="*/ 2360 w 3066"/>
              <a:gd name="T97" fmla="*/ 779 h 3572"/>
              <a:gd name="T98" fmla="*/ 2197 w 3066"/>
              <a:gd name="T99" fmla="*/ 847 h 3572"/>
              <a:gd name="T100" fmla="*/ 2417 w 3066"/>
              <a:gd name="T101" fmla="*/ 267 h 3572"/>
              <a:gd name="T102" fmla="*/ 2446 w 3066"/>
              <a:gd name="T103" fmla="*/ 550 h 3572"/>
              <a:gd name="T104" fmla="*/ 2216 w 3066"/>
              <a:gd name="T105" fmla="*/ 611 h 3572"/>
              <a:gd name="T106" fmla="*/ 2342 w 3066"/>
              <a:gd name="T107" fmla="*/ 395 h 3572"/>
              <a:gd name="T108" fmla="*/ 2065 w 3066"/>
              <a:gd name="T109" fmla="*/ 401 h 3572"/>
              <a:gd name="T110" fmla="*/ 1705 w 3066"/>
              <a:gd name="T111" fmla="*/ 93 h 3572"/>
              <a:gd name="T112" fmla="*/ 1761 w 3066"/>
              <a:gd name="T113" fmla="*/ 1080 h 3572"/>
              <a:gd name="T114" fmla="*/ 2366 w 3066"/>
              <a:gd name="T115" fmla="*/ 1080 h 3572"/>
              <a:gd name="T116" fmla="*/ 2938 w 3066"/>
              <a:gd name="T117" fmla="*/ 107 h 3572"/>
              <a:gd name="T118" fmla="*/ 3053 w 3066"/>
              <a:gd name="T119" fmla="*/ 135 h 3572"/>
              <a:gd name="T120" fmla="*/ 2384 w 3066"/>
              <a:gd name="T121" fmla="*/ 1160 h 3572"/>
              <a:gd name="T122" fmla="*/ 1724 w 3066"/>
              <a:gd name="T123" fmla="*/ 1157 h 3572"/>
              <a:gd name="T124" fmla="*/ 1602 w 3066"/>
              <a:gd name="T125" fmla="*/ 73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6" h="3572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Preliminary Data Steps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6255343" cy="3639312"/>
          </a:xfrm>
        </p:spPr>
        <p:txBody>
          <a:bodyPr rtlCol="0">
            <a:noAutofit/>
          </a:bodyPr>
          <a:lstStyle/>
          <a:p>
            <a:pPr marL="342900" indent="-342900" defTabSz="365751">
              <a:buFont typeface="+mj-lt"/>
              <a:buAutoNum type="arabicPeriod"/>
              <a:defRPr/>
            </a:pPr>
            <a:r>
              <a:rPr lang="en-US" altLang="en-US" sz="1800" dirty="0"/>
              <a:t>Copy the </a:t>
            </a:r>
            <a:r>
              <a:rPr lang="en-US" altLang="en-US" sz="1800" b="1" dirty="0"/>
              <a:t>Cody</a:t>
            </a:r>
            <a:r>
              <a:rPr lang="en-US" altLang="en-US" sz="1800" dirty="0"/>
              <a:t> folder from </a:t>
            </a:r>
            <a:r>
              <a:rPr lang="en-US" altLang="en-US" sz="1800" b="1" dirty="0" err="1"/>
              <a:t>my_shared_file_links</a:t>
            </a:r>
            <a:r>
              <a:rPr lang="en-US" altLang="en-US" sz="1800" b="1" dirty="0"/>
              <a:t>/u50425759/MSDS5163</a:t>
            </a:r>
            <a:r>
              <a:rPr lang="en-US" altLang="en-US" sz="1800" dirty="0"/>
              <a:t> to </a:t>
            </a:r>
            <a:r>
              <a:rPr lang="en-US" altLang="en-US" sz="1800" b="1" dirty="0"/>
              <a:t>Files(Home)</a:t>
            </a:r>
          </a:p>
          <a:p>
            <a:pPr marL="342900" indent="-342900" defTabSz="365751">
              <a:buFont typeface="+mj-lt"/>
              <a:buAutoNum type="arabicPeriod"/>
              <a:defRPr/>
            </a:pPr>
            <a:r>
              <a:rPr lang="en-US" altLang="en-US" sz="1800" dirty="0"/>
              <a:t>Double-click the </a:t>
            </a:r>
            <a:r>
              <a:rPr lang="en-US" altLang="en-US" sz="1800" b="1" dirty="0" err="1"/>
              <a:t>Create_Datasets.sas</a:t>
            </a:r>
            <a:r>
              <a:rPr lang="en-US" altLang="en-US" sz="1800" dirty="0"/>
              <a:t> program. </a:t>
            </a:r>
          </a:p>
          <a:p>
            <a:pPr marL="342900" indent="-342900" defTabSz="365751">
              <a:buFont typeface="+mj-lt"/>
              <a:buAutoNum type="arabicPeriod"/>
              <a:defRPr/>
            </a:pPr>
            <a:r>
              <a:rPr lang="en-US" altLang="en-US" sz="1800" dirty="0"/>
              <a:t>Edit line 8 to read:</a:t>
            </a:r>
          </a:p>
          <a:p>
            <a:pPr marL="685800" lvl="1" indent="-342900" defTabSz="365751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libname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Stats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7030A0"/>
                </a:solidFill>
              </a:rPr>
              <a:t>“~/stats”;</a:t>
            </a:r>
          </a:p>
          <a:p>
            <a:pPr marL="342900" indent="-342900" defTabSz="365751">
              <a:buFont typeface="+mj-lt"/>
              <a:buAutoNum type="arabicPeriod"/>
              <a:defRPr/>
            </a:pPr>
            <a:r>
              <a:rPr lang="en-US" altLang="en-US" sz="1800" dirty="0"/>
              <a:t>Right-click </a:t>
            </a:r>
            <a:r>
              <a:rPr lang="en-US" altLang="en-US" sz="1800" b="1" dirty="0"/>
              <a:t>Files (Home)</a:t>
            </a:r>
            <a:r>
              <a:rPr lang="en-US" altLang="en-US" sz="1800" dirty="0"/>
              <a:t> and select </a:t>
            </a:r>
            <a:r>
              <a:rPr lang="en-US" altLang="en-US" sz="1800" b="1" dirty="0"/>
              <a:t>New-&gt;Folder </a:t>
            </a:r>
          </a:p>
          <a:p>
            <a:pPr marL="685800" lvl="1" indent="-342900" defTabSz="365751">
              <a:buFont typeface="+mj-lt"/>
              <a:buAutoNum type="arabicPeriod"/>
              <a:defRPr/>
            </a:pPr>
            <a:r>
              <a:rPr lang="en-US" altLang="en-US" sz="1650" dirty="0"/>
              <a:t>name the folder “stats”</a:t>
            </a:r>
          </a:p>
          <a:p>
            <a:pPr marL="342900" indent="-342900" defTabSz="365751">
              <a:buFont typeface="+mj-lt"/>
              <a:buAutoNum type="arabicPeriod"/>
              <a:defRPr/>
            </a:pPr>
            <a:r>
              <a:rPr lang="en-US" altLang="en-US" sz="1800" dirty="0"/>
              <a:t>Run the program</a:t>
            </a:r>
          </a:p>
          <a:p>
            <a:pPr marL="342900" indent="-342900" defTabSz="365751">
              <a:buFont typeface="+mj-lt"/>
              <a:buAutoNum type="arabicPeriod"/>
              <a:defRPr/>
            </a:pPr>
            <a:r>
              <a:rPr lang="en-US" altLang="en-US" sz="1800" dirty="0"/>
              <a:t>Check the </a:t>
            </a:r>
            <a:r>
              <a:rPr lang="en-US" altLang="en-US" sz="1800" b="1" dirty="0"/>
              <a:t>LOG</a:t>
            </a:r>
            <a:r>
              <a:rPr lang="en-US" altLang="en-US" sz="1800" dirty="0"/>
              <a:t> for errors</a:t>
            </a:r>
          </a:p>
          <a:p>
            <a:pPr marL="342900" indent="-342900" defTabSz="365751">
              <a:buFont typeface="+mj-lt"/>
              <a:buAutoNum type="arabicPeriod"/>
              <a:defRPr/>
            </a:pPr>
            <a:r>
              <a:rPr lang="en-US" altLang="en-US" sz="1800" dirty="0"/>
              <a:t>Examine the STATS library contents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55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B0A5-2369-43DA-A7A1-67207BC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" y="192024"/>
            <a:ext cx="5816634" cy="457200"/>
          </a:xfrm>
        </p:spPr>
        <p:txBody>
          <a:bodyPr/>
          <a:lstStyle/>
          <a:p>
            <a:r>
              <a:rPr lang="en-US" dirty="0"/>
              <a:t>SAS Data Set Naming Convention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5CEA1-EF46-4CF3-81A3-5793560D9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ACB01-1B0C-4E0F-B092-4493C7E3D906}"/>
              </a:ext>
            </a:extLst>
          </p:cNvPr>
          <p:cNvSpPr txBox="1"/>
          <p:nvPr/>
        </p:nvSpPr>
        <p:spPr>
          <a:xfrm>
            <a:off x="2275841" y="2005347"/>
            <a:ext cx="3052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STATS.EXERCISE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C689FF1-C3E6-409E-9B7F-37CBDAA08C9C}"/>
              </a:ext>
            </a:extLst>
          </p:cNvPr>
          <p:cNvSpPr/>
          <p:nvPr/>
        </p:nvSpPr>
        <p:spPr>
          <a:xfrm rot="5400000">
            <a:off x="2678061" y="1431769"/>
            <a:ext cx="363736" cy="9721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7603159-F73D-4F67-A0C5-396E20DEABAD}"/>
              </a:ext>
            </a:extLst>
          </p:cNvPr>
          <p:cNvSpPr/>
          <p:nvPr/>
        </p:nvSpPr>
        <p:spPr>
          <a:xfrm rot="5400000">
            <a:off x="4198675" y="1137129"/>
            <a:ext cx="363736" cy="1561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E6A639-247C-4F5F-B2FC-A88F8C44F734}"/>
              </a:ext>
            </a:extLst>
          </p:cNvPr>
          <p:cNvCxnSpPr/>
          <p:nvPr/>
        </p:nvCxnSpPr>
        <p:spPr>
          <a:xfrm>
            <a:off x="3467945" y="1530773"/>
            <a:ext cx="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AA0211-C741-400A-BE79-5270AD41F037}"/>
              </a:ext>
            </a:extLst>
          </p:cNvPr>
          <p:cNvSpPr txBox="1"/>
          <p:nvPr/>
        </p:nvSpPr>
        <p:spPr>
          <a:xfrm>
            <a:off x="2404515" y="142006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Library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B2CB7-C836-43DA-A1F3-33C65E6A005B}"/>
              </a:ext>
            </a:extLst>
          </p:cNvPr>
          <p:cNvSpPr txBox="1"/>
          <p:nvPr/>
        </p:nvSpPr>
        <p:spPr>
          <a:xfrm>
            <a:off x="3197678" y="11478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DB9B5-DC81-40CA-9942-53F738AD4817}"/>
              </a:ext>
            </a:extLst>
          </p:cNvPr>
          <p:cNvSpPr txBox="1"/>
          <p:nvPr/>
        </p:nvSpPr>
        <p:spPr>
          <a:xfrm>
            <a:off x="3851429" y="141788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16E9E-57B9-43AF-9EED-29A0CA5157F2}"/>
              </a:ext>
            </a:extLst>
          </p:cNvPr>
          <p:cNvSpPr txBox="1"/>
          <p:nvPr/>
        </p:nvSpPr>
        <p:spPr>
          <a:xfrm>
            <a:off x="1130605" y="3585142"/>
            <a:ext cx="467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/home/u50425759/stats/exercise.sas7bdat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86B92DB-7D55-4213-ADB6-4CDB74A93C5C}"/>
              </a:ext>
            </a:extLst>
          </p:cNvPr>
          <p:cNvSpPr/>
          <p:nvPr/>
        </p:nvSpPr>
        <p:spPr>
          <a:xfrm rot="5400000">
            <a:off x="2339061" y="2185992"/>
            <a:ext cx="363736" cy="2434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2A2E360-C0B6-4650-A65A-BB22C8421A09}"/>
              </a:ext>
            </a:extLst>
          </p:cNvPr>
          <p:cNvSpPr/>
          <p:nvPr/>
        </p:nvSpPr>
        <p:spPr>
          <a:xfrm rot="5400000">
            <a:off x="4564940" y="2507894"/>
            <a:ext cx="363736" cy="1790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BE70D6-6829-455B-9DB1-ACD9CCF8470E}"/>
              </a:ext>
            </a:extLst>
          </p:cNvPr>
          <p:cNvCxnSpPr>
            <a:endCxn id="16" idx="1"/>
          </p:cNvCxnSpPr>
          <p:nvPr/>
        </p:nvCxnSpPr>
        <p:spPr>
          <a:xfrm flipH="1">
            <a:off x="2520929" y="2519680"/>
            <a:ext cx="364511" cy="7017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E8B06A-EEC8-44CC-AB70-8D9123125277}"/>
              </a:ext>
            </a:extLst>
          </p:cNvPr>
          <p:cNvCxnSpPr>
            <a:cxnSpLocks/>
          </p:cNvCxnSpPr>
          <p:nvPr/>
        </p:nvCxnSpPr>
        <p:spPr>
          <a:xfrm>
            <a:off x="4429760" y="2519680"/>
            <a:ext cx="317049" cy="6906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A2674F-C671-4811-B766-FF4C7BA89507}"/>
              </a:ext>
            </a:extLst>
          </p:cNvPr>
          <p:cNvSpPr txBox="1"/>
          <p:nvPr/>
        </p:nvSpPr>
        <p:spPr>
          <a:xfrm>
            <a:off x="397477" y="4284549"/>
            <a:ext cx="5996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NOTE:    </a:t>
            </a:r>
            <a:r>
              <a:rPr lang="en-US" sz="1100" dirty="0"/>
              <a:t>The </a:t>
            </a:r>
            <a:r>
              <a:rPr lang="en-US" sz="1100" b="1" dirty="0"/>
              <a:t>WORK</a:t>
            </a:r>
            <a:r>
              <a:rPr lang="en-US" sz="1100" dirty="0"/>
              <a:t> library is the default (if you don’t specify a two-part name)</a:t>
            </a:r>
            <a:r>
              <a:rPr lang="en-US" sz="1100" b="1" dirty="0"/>
              <a:t>.</a:t>
            </a:r>
          </a:p>
          <a:p>
            <a:r>
              <a:rPr lang="en-US" sz="1100" dirty="0"/>
              <a:t>              All data in </a:t>
            </a:r>
            <a:r>
              <a:rPr lang="en-US" sz="1100" b="1" dirty="0"/>
              <a:t>WORK</a:t>
            </a:r>
            <a:r>
              <a:rPr lang="en-US" sz="1100" dirty="0"/>
              <a:t> are deleted at the end of your SAS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7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Cody Ch 7: One-Sample Tests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39046389"/>
              </p:ext>
            </p:extLst>
          </p:nvPr>
        </p:nvGraphicFramePr>
        <p:xfrm>
          <a:off x="666452" y="1545168"/>
          <a:ext cx="3665515" cy="15826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7.1 One-Sample t Test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7.2 Nonparametric One-Sample t Test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257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One-Sample t 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8D5A6-C573-4768-A0F2-F9E68B855690}"/>
              </a:ext>
            </a:extLst>
          </p:cNvPr>
          <p:cNvSpPr txBox="1"/>
          <p:nvPr/>
        </p:nvSpPr>
        <p:spPr>
          <a:xfrm>
            <a:off x="1259840" y="199136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determine if a single sample comes from a population with a known mean.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13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 Test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Use the “t Tests” task to test the mean against a known.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715CA-4CC4-4432-9E03-AE5B1E68B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3653" y="875238"/>
            <a:ext cx="1908882" cy="4193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41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7.01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555" y="2099733"/>
            <a:ext cx="7388490" cy="2770563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Import </a:t>
            </a:r>
            <a:r>
              <a:rPr lang="en-US" altLang="en-US" b="1" dirty="0"/>
              <a:t>Cody/SAT_Scores.xlsx</a:t>
            </a:r>
            <a:r>
              <a:rPr lang="en-US" altLang="en-US" dirty="0"/>
              <a:t>. Set the </a:t>
            </a:r>
            <a:r>
              <a:rPr lang="en-US" altLang="en-US" b="1" dirty="0"/>
              <a:t>OUTPUT DATA</a:t>
            </a:r>
            <a:r>
              <a:rPr lang="en-US" altLang="en-US" dirty="0"/>
              <a:t> to </a:t>
            </a:r>
            <a:r>
              <a:rPr lang="en-US" altLang="en-US" b="1" dirty="0"/>
              <a:t>WORK.SAT_SCORES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Run the import task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Examine the </a:t>
            </a:r>
            <a:r>
              <a:rPr lang="en-US" altLang="en-US" b="1" dirty="0"/>
              <a:t>WORK.SAT_SCORES </a:t>
            </a:r>
            <a:r>
              <a:rPr lang="en-US" altLang="en-US" dirty="0"/>
              <a:t>data set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t Tests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</a:t>
            </a:r>
            <a:r>
              <a:rPr lang="en-US" altLang="en-US" b="1" dirty="0"/>
              <a:t>WORK.SAT_SCORES</a:t>
            </a:r>
            <a:r>
              <a:rPr lang="en-US" altLang="en-US" dirty="0"/>
              <a:t> data set and </a:t>
            </a:r>
            <a:r>
              <a:rPr lang="en-US" altLang="en-US" b="1" dirty="0"/>
              <a:t>One-sample test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</a:t>
            </a:r>
            <a:r>
              <a:rPr lang="en-US" altLang="en-US" b="1" dirty="0"/>
              <a:t>OPTIONS </a:t>
            </a:r>
            <a:r>
              <a:rPr lang="en-US" altLang="en-US" dirty="0"/>
              <a:t>tab, configure a two-tailed test for </a:t>
            </a:r>
            <a:r>
              <a:rPr lang="en-US" altLang="en-US" b="1" dirty="0"/>
              <a:t>H</a:t>
            </a:r>
            <a:r>
              <a:rPr lang="en-US" altLang="en-US" b="1" baseline="-25000" dirty="0"/>
              <a:t>0 </a:t>
            </a:r>
            <a:r>
              <a:rPr lang="en-US" altLang="en-US" dirty="0"/>
              <a:t> of Mean = 1068</a:t>
            </a:r>
            <a:r>
              <a:rPr lang="en-US" altLang="en-US" b="1" baseline="-25000" dirty="0"/>
              <a:t>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Test for normality</a:t>
            </a:r>
            <a:endParaRPr lang="en-US" altLang="en-US" b="1" baseline="-25000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97548-958F-4C6A-9470-0361A8DBF446}"/>
              </a:ext>
            </a:extLst>
          </p:cNvPr>
          <p:cNvSpPr txBox="1"/>
          <p:nvPr/>
        </p:nvSpPr>
        <p:spPr>
          <a:xfrm>
            <a:off x="460587" y="704427"/>
            <a:ext cx="327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teacher wants to know if her student’s SAT scores are above the national average of 1068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04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7.01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According to the p-value, what can we say about the Null Hypothesis </a:t>
            </a:r>
            <a:r>
              <a:rPr lang="en-US" altLang="en-US" sz="1800" b="1" dirty="0"/>
              <a:t>H</a:t>
            </a:r>
            <a:r>
              <a:rPr lang="en-US" altLang="en-US" sz="1800" b="1" baseline="-25000" dirty="0"/>
              <a:t>0</a:t>
            </a:r>
            <a:r>
              <a:rPr lang="en-US" altLang="en-US" sz="1800" dirty="0"/>
              <a:t> that the class mean = national average?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 degrees of freedom are too small to say anything significant.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 class mean (1270.6) is not significantly different than the National average (1068)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It’s very unlikely that we would see a class mean as high as 1270 if </a:t>
            </a:r>
            <a:r>
              <a:rPr lang="en-US" altLang="en-US" sz="2000" b="1" dirty="0"/>
              <a:t>H</a:t>
            </a:r>
            <a:r>
              <a:rPr lang="en-US" altLang="en-US" sz="2000" b="1" baseline="-25000" dirty="0"/>
              <a:t>0 </a:t>
            </a:r>
            <a:r>
              <a:rPr lang="en-US" altLang="en-US" sz="1800" dirty="0"/>
              <a:t>were True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94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7.01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According to the p-value, what can we say about the Null Hypothesis </a:t>
            </a:r>
            <a:r>
              <a:rPr lang="en-US" altLang="en-US" sz="1800" b="1" dirty="0"/>
              <a:t>H</a:t>
            </a:r>
            <a:r>
              <a:rPr lang="en-US" altLang="en-US" sz="1800" b="1" baseline="-25000" dirty="0"/>
              <a:t>0</a:t>
            </a:r>
            <a:r>
              <a:rPr lang="en-US" altLang="en-US" sz="1800" dirty="0"/>
              <a:t> that the class mean = national average?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 degrees of freedom are too small to say anything significant.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 class mean (1270.6) is not significantly different than the National average (1068)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It’s very unlikely that we would see a class mean as high as 1270 if </a:t>
            </a:r>
            <a:r>
              <a:rPr lang="en-US" altLang="en-US" sz="2000" b="1" dirty="0"/>
              <a:t>H</a:t>
            </a:r>
            <a:r>
              <a:rPr lang="en-US" altLang="en-US" sz="2000" b="1" baseline="-25000" dirty="0"/>
              <a:t>0 </a:t>
            </a:r>
            <a:r>
              <a:rPr lang="en-US" altLang="en-US" sz="1800" dirty="0"/>
              <a:t>were True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ED5C1248-A293-47A5-BD36-DF5DB258E5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3" y="3417701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3620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CHAPTERNUMBER" val="1"/>
  <p:tag name="SECTIONLABEL" val="Section"/>
  <p:tag name="APPENDIXLABEL" val="Appendix"/>
  <p:tag name="APPENDIXSTART" val="31"/>
  <p:tag name="STYLEVERSION" val="2010JUL"/>
  <p:tag name="PPTADDIN" val="C:\Users\debayo\My Documents\My Projects\SystemFiles\Templates\CDSPptAddin_2015.ppa"/>
  <p:tag name="ARTICULATE_SLIDE_THUMBNAIL_REFRESH" val="1"/>
  <p:tag name="ARTICULATE_PROJECT_OPEN" val="0"/>
  <p:tag name="ARTICULATE_SLIDE_COUNT" val="48"/>
  <p:tag name="SLIDENUMBERCLEANUP" val="True"/>
  <p:tag name="NOTESTAGS" val=""/>
  <p:tag name="CHAPTERTITLE" val="Programming in SAS® Studio"/>
  <p:tag name="CHAPTERHEADING" val="Lesson 1"/>
  <p:tag name="CHAPTERLABEL" val="Lesson"/>
  <p:tag name="PPTOBJECTDEFINITION" val="CDS"/>
  <p:tag name="MMPROD_UIPERSISTENCEDATA" val="MMPROD_UIPERSISTENCEDATA"/>
  <p:tag name="MMPROD_THEME_BG_IMAGE" val=""/>
  <p:tag name="MMPROD_UIDATA" val="&lt;database version=&quot;11.0&quot;&gt;&lt;object type=&quot;1&quot; unique_id=&quot;10001&quot;&gt;&lt;property id=&quot;20141&quot; value=&quot;LWSSPG38_001 Lesson 1&quot;/&gt;&lt;property id=&quot;20148&quot; value=&quot;5&quot;/&gt;&lt;property id=&quot;20184&quot; value=&quot;7&quot;/&gt;&lt;property id=&quot;20191&quot; value=&quot;Production&quot;/&gt;&lt;property id=&quot;20192&quot; value=&quot;https://sas.connectsolutions.com&quot;/&gt;&lt;property id=&quot;20250&quot; value=&quot;6&quot;/&gt;&lt;property id=&quot;20251&quot; value=&quot;0&quot;/&gt;&lt;property id=&quot;20259&quot; value=&quot;0&quot;/&gt;&lt;property id=&quot;20262&quot; value=&quot;922135131&quot;/&gt;&lt;property id=&quot;20263&quot; value=&quot;1&quot;/&gt;&lt;property id=&quot;20264&quot; value=&quot;1&quot;/&gt;&lt;object type=&quot;2&quot; unique_id=&quot;10002&quot;&gt;&lt;object type=&quot;3&quot; unique_id=&quot;45979&quot;&gt;&lt;property id=&quot;20148&quot; value=&quot;5&quot;/&gt;&lt;property id=&quot;20300&quot; value=&quot;Slide 21 - &amp;quot;Wrapper Code&amp;quot;&quot;/&gt;&lt;property id=&quot;20307&quot; value=&quot;473&quot;/&gt;&lt;property id=&quot;20309&quot; value=&quot;-1&quot;/&gt;&lt;/object&gt;&lt;object type=&quot;3&quot; unique_id=&quot;46002&quot;&gt;&lt;property id=&quot;20148&quot; value=&quot;5&quot;/&gt;&lt;property id=&quot;20300&quot; value=&quot;Slide 26 - &amp;quot;Wrapper Code&amp;quot;&quot;/&gt;&lt;property id=&quot;20307&quot; value=&quot;546&quot;/&gt;&lt;property id=&quot;20309&quot; value=&quot;-1&quot;/&gt;&lt;/object&gt;&lt;object type=&quot;3&quot; unique_id=&quot;47341&quot;&gt;&lt;property id=&quot;20148&quot; value=&quot;5&quot;/&gt;&lt;property id=&quot;20300&quot; value=&quot;Slide 8 - &amp;quot;1.01 Activity&amp;quot;&quot;/&gt;&lt;property id=&quot;20307&quot; value=&quot;611&quot;/&gt;&lt;property id=&quot;20309&quot; value=&quot;-1&quot;/&gt;&lt;/object&gt;&lt;object type=&quot;3&quot; unique_id=&quot;47342&quot;&gt;&lt;property id=&quot;20148&quot; value=&quot;5&quot;/&gt;&lt;property id=&quot;20300&quot; value=&quot;Slide 9 - &amp;quot;1.01 Activity – Correct Answer&amp;quot;&quot;/&gt;&lt;property id=&quot;20307&quot; value=&quot;612&quot;/&gt;&lt;property id=&quot;20309&quot; value=&quot;-1&quot;/&gt;&lt;/object&gt;&lt;object type=&quot;3&quot; unique_id=&quot;47343&quot;&gt;&lt;property id=&quot;20148&quot; value=&quot;5&quot;/&gt;&lt;property id=&quot;20300&quot; value=&quot;Slide 16 - &amp;quot;1.02 Activity&amp;quot;&quot;/&gt;&lt;property id=&quot;20307&quot; value=&quot;615&quot;/&gt;&lt;property id=&quot;20309&quot; value=&quot;-1&quot;/&gt;&lt;/object&gt;&lt;object type=&quot;3&quot; unique_id=&quot;47344&quot;&gt;&lt;property id=&quot;20148&quot; value=&quot;5&quot;/&gt;&lt;property id=&quot;20300&quot; value=&quot;Slide 19 - &amp;quot;1.03 Activity&amp;quot;&quot;/&gt;&lt;property id=&quot;20307&quot; value=&quot;616&quot;/&gt;&lt;property id=&quot;20309&quot; value=&quot;-1&quot;/&gt;&lt;/object&gt;&lt;object type=&quot;3&quot; unique_id=&quot;47345&quot;&gt;&lt;property id=&quot;20148&quot; value=&quot;5&quot;/&gt;&lt;property id=&quot;20300&quot; value=&quot;Slide 20 - &amp;quot;1.03 Activity – Correct Answer&amp;quot;&quot;/&gt;&lt;property id=&quot;20307&quot; value=&quot;617&quot;/&gt;&lt;property id=&quot;20309&quot; value=&quot;-1&quot;/&gt;&lt;/object&gt;&lt;object type=&quot;3&quot; unique_id=&quot;47346&quot;&gt;&lt;property id=&quot;20148&quot; value=&quot;5&quot;/&gt;&lt;property id=&quot;20300&quot; value=&quot;Slide 22 - &amp;quot;1.04 Activity&amp;quot;&quot;/&gt;&lt;property id=&quot;20307&quot; value=&quot;618&quot;/&gt;&lt;property id=&quot;20309&quot; value=&quot;-1&quot;/&gt;&lt;/object&gt;&lt;object type=&quot;3&quot; unique_id=&quot;47347&quot;&gt;&lt;property id=&quot;20148&quot; value=&quot;5&quot;/&gt;&lt;property id=&quot;20300&quot; value=&quot;Slide 23 - &amp;quot;1.04 Activity – Correct Answer&amp;quot;&quot;/&gt;&lt;property id=&quot;20307&quot; value=&quot;619&quot;/&gt;&lt;property id=&quot;20309&quot; value=&quot;-1&quot;/&gt;&lt;/object&gt;&lt;object type=&quot;3&quot; unique_id=&quot;47356&quot;&gt;&lt;property id=&quot;20148&quot; value=&quot;5&quot;/&gt;&lt;property id=&quot;20300&quot; value=&quot;Slide 37 - &amp;quot;1.06 Activity&amp;quot;&quot;/&gt;&lt;property id=&quot;20307&quot; value=&quot;623&quot;/&gt;&lt;property id=&quot;20309&quot; value=&quot;-1&quot;/&gt;&lt;/object&gt;&lt;object type=&quot;3&quot; unique_id=&quot;47357&quot;&gt;&lt;property id=&quot;20148&quot; value=&quot;5&quot;/&gt;&lt;property id=&quot;20300&quot; value=&quot;Slide 38 - &amp;quot;1.06 Activity – Correct Answer&amp;quot;&quot;/&gt;&lt;property id=&quot;20307&quot; value=&quot;624&quot;/&gt;&lt;property id=&quot;20309&quot; value=&quot;-1&quot;/&gt;&lt;/object&gt;&lt;object type=&quot;3&quot; unique_id=&quot;47358&quot;&gt;&lt;property id=&quot;20148&quot; value=&quot;5&quot;/&gt;&lt;property id=&quot;20300&quot; value=&quot;Slide 41 - &amp;quot;Activity Setup&amp;quot;&quot;/&gt;&lt;property id=&quot;20307&quot; value=&quot;625&quot;/&gt;&lt;property id=&quot;20309&quot; value=&quot;-1&quot;/&gt;&lt;/object&gt;&lt;object type=&quot;3&quot; unique_id=&quot;47359&quot;&gt;&lt;property id=&quot;20148&quot; value=&quot;5&quot;/&gt;&lt;property id=&quot;20300&quot; value=&quot;Slide 42 - &amp;quot;1.07 Activity&amp;quot;&quot;/&gt;&lt;property id=&quot;20307&quot; value=&quot;626&quot;/&gt;&lt;property id=&quot;20309&quot; value=&quot;-1&quot;/&gt;&lt;/object&gt;&lt;object type=&quot;3&quot; unique_id=&quot;47361&quot;&gt;&lt;property id=&quot;20148&quot; value=&quot;5&quot;/&gt;&lt;property id=&quot;20300&quot; value=&quot;Slide 43 - &amp;quot;1.07 Activity – Correct Answer&amp;quot;&quot;/&gt;&lt;property id=&quot;20307&quot; value=&quot;628&quot;/&gt;&lt;property id=&quot;20309&quot; value=&quot;-1&quot;/&gt;&lt;/object&gt;&lt;object type=&quot;3&quot; unique_id=&quot;48513&quot;&gt;&lt;property id=&quot;20148&quot; value=&quot;5&quot;/&gt;&lt;property id=&quot;20300&quot; value=&quot;Slide 27 - &amp;quot;Questions?&amp;quot;&quot;/&gt;&lt;property id=&quot;20307&quot; value=&quot;636&quot;/&gt;&lt;property id=&quot;20309&quot; value=&quot;-1&quot;/&gt;&lt;/object&gt;&lt;object type=&quot;3&quot; unique_id=&quot;48516&quot;&gt;&lt;property id=&quot;20148&quot; value=&quot;5&quot;/&gt;&lt;property id=&quot;20300&quot; value=&quot;Slide 32 - &amp;quot;Questions?&amp;quot;&quot;/&gt;&lt;property id=&quot;20307&quot; value=&quot;638&quot;/&gt;&lt;property id=&quot;20309&quot; value=&quot;-1&quot;/&gt;&lt;/object&gt;&lt;object type=&quot;3&quot; unique_id=&quot;48519&quot;&gt;&lt;property id=&quot;20148&quot; value=&quot;5&quot;/&gt;&lt;property id=&quot;20300&quot; value=&quot;Slide 49 - &amp;quot;Questions?&amp;quot;&quot;/&gt;&lt;property id=&quot;20307&quot; value=&quot;640&quot;/&gt;&lt;property id=&quot;20309&quot; value=&quot;-1&quot;/&gt;&lt;/object&gt;&lt;object type=&quot;3&quot; unique_id=&quot;50163&quot;&gt;&lt;property id=&quot;20148&quot; value=&quot;5&quot;/&gt;&lt;property id=&quot;20300&quot; value=&quot;Slide 17 - &amp;quot;1.02 Activity – Correct Answer&amp;quot;&quot;/&gt;&lt;property id=&quot;20307&quot; value=&quot;660&quot;/&gt;&lt;property id=&quot;20309&quot; value=&quot;-1&quot;/&gt;&lt;/object&gt;&lt;object type=&quot;3&quot; unique_id=&quot;50165&quot;&gt;&lt;property id=&quot;20148&quot; value=&quot;5&quot;/&gt;&lt;property id=&quot;20300&quot; value=&quot;Slide 40 - &amp;quot;Autoexec File&amp;quot;&quot;/&gt;&lt;property id=&quot;20307&quot; value=&quot;658&quot;/&gt;&lt;property id=&quot;20309&quot; value=&quot;-1&quot;/&gt;&lt;/object&gt;&lt;object type=&quot;3&quot; unique_id=&quot;50166&quot;&gt;&lt;property id=&quot;20148&quot; value=&quot;5&quot;/&gt;&lt;property id=&quot;20300&quot; value=&quot;Slide 36 - &amp;quot;Local Files with Remote SAS&amp;quot;&quot;/&gt;&lt;property id=&quot;20307&quot; value=&quot;657&quot;/&gt;&lt;property id=&quot;20309&quot; value=&quot;-1&quot;/&gt;&lt;/object&gt;&lt;object type=&quot;3&quot; unique_id=&quot;50168&quot;&gt;&lt;property id=&quot;20148&quot; value=&quot;5&quot;/&gt;&lt;property id=&quot;20300&quot; value=&quot;Slide 1 - &amp;quot;Lesson 1: Programming in SAS® Studio&amp;quot;&quot;/&gt;&lt;property id=&quot;20307&quot; value=&quot;283&quot;/&gt;&lt;property id=&quot;20309&quot; value=&quot;-1&quot;/&gt;&lt;/object&gt;&lt;object type=&quot;3&quot; unique_id=&quot;50169&quot;&gt;&lt;property id=&quot;20148&quot; value=&quot;5&quot;/&gt;&lt;property id=&quot;20300&quot; value=&quot;Slide 2 - &amp;quot;Lesson 1: Programming in SAS® Studio&amp;quot;&quot;/&gt;&lt;property id=&quot;20307&quot; value=&quot;676&quot;/&gt;&lt;property id=&quot;20309&quot; value=&quot;-1&quot;/&gt;&lt;/object&gt;&lt;object type=&quot;3&quot; unique_id=&quot;50170&quot;&gt;&lt;property id=&quot;20148&quot; value=&quot;5&quot;/&gt;&lt;property id=&quot;20300&quot; value=&quot;Slide 3 - &amp;quot;What Is SAS Studio?&amp;quot;&quot;/&gt;&lt;property id=&quot;20307&quot; value=&quot;663&quot;/&gt;&lt;property id=&quot;20309&quot; value=&quot;-1&quot;/&gt;&lt;/object&gt;&lt;object type=&quot;3&quot; unique_id=&quot;50171&quot;&gt;&lt;property id=&quot;20148&quot; value=&quot;5&quot;/&gt;&lt;property id=&quot;20300&quot; value=&quot;Slide 4 - &amp;quot;How Does SAS Studio Work?&amp;quot;&quot;/&gt;&lt;property id=&quot;20307&quot; value=&quot;672&quot;/&gt;&lt;property id=&quot;20309&quot; value=&quot;-1&quot;/&gt;&lt;/object&gt;&lt;object type=&quot;3&quot; unique_id=&quot;50172&quot;&gt;&lt;property id=&quot;20148&quot; value=&quot;5&quot;/&gt;&lt;property id=&quot;20300&quot; value=&quot;Slide 5 - &amp;quot; Converting to SAS Studio&amp;quot;&quot;/&gt;&lt;property id=&quot;20307&quot; value=&quot;665&quot;/&gt;&lt;property id=&quot;20309&quot; value=&quot;-1&quot;/&gt;&lt;/object&gt;&lt;object type=&quot;3&quot; unique_id=&quot;50173&quot;&gt;&lt;property id=&quot;20148&quot; value=&quot;5&quot;/&gt;&lt;property id=&quot;20300&quot; value=&quot;Slide 6 - &amp;quot;Data Used in This Course&amp;quot;&quot;/&gt;&lt;property id=&quot;20307&quot; value=&quot;666&quot;/&gt;&lt;property id=&quot;20309&quot; value=&quot;-1&quot;/&gt;&lt;/object&gt;&lt;object type=&quot;3&quot; unique_id=&quot;50174&quot;&gt;&lt;property id=&quot;20148&quot; value=&quot;5&quot;/&gt;&lt;property id=&quot;20300&quot; value=&quot;Slide 7 - &amp;quot;Practicing in This Course&amp;quot;&quot;/&gt;&lt;property id=&quot;20307&quot; value=&quot;364&quot;/&gt;&lt;property id=&quot;20309&quot; value=&quot;-1&quot;/&gt;&lt;/object&gt;&lt;object type=&quot;3&quot; unique_id=&quot;50175&quot;&gt;&lt;property id=&quot;20148&quot; value=&quot;5&quot;/&gt;&lt;property id=&quot;20300&quot; value=&quot;Slide 10 - &amp;quot;Programming in SAS Studio &amp;quot;&quot;/&gt;&lt;property id=&quot;20307&quot; value=&quot;652&quot;/&gt;&lt;property id=&quot;20309&quot; value=&quot;-1&quot;/&gt;&lt;/object&gt;&lt;object type=&quot;3&quot; unique_id=&quot;50176&quot;&gt;&lt;property id=&quot;20148&quot; value=&quot;5&quot;/&gt;&lt;property id=&quot;20300&quot; value=&quot;Slide 11 - &amp;quot;The SAS Studio Interface&amp;quot;&quot;/&gt;&lt;property id=&quot;20307&quot; value=&quot;667&quot;/&gt;&lt;property id=&quot;20309&quot; value=&quot;-1&quot;/&gt;&lt;/object&gt;&lt;object type=&quot;3&quot; unique_id=&quot;50177&quot;&gt;&lt;property id=&quot;20148&quot; value=&quot;5&quot;/&gt;&lt;property id=&quot;20300&quot; value=&quot;Slide 12 - &amp;quot;Accessing the Course Files&amp;quot;&quot;/&gt;&lt;property id=&quot;20307&quot; value=&quot;668&quot;/&gt;&lt;property id=&quot;20309&quot; value=&quot;-1&quot;/&gt;&lt;/object&gt;&lt;object type=&quot;3&quot; unique_id=&quot;50178&quot;&gt;&lt;property id=&quot;20148&quot; value=&quot;5&quot;/&gt;&lt;property id=&quot;20300&quot; value=&quot;Slide 13 - &amp;quot;Accessing the Course Files&amp;quot;&quot;/&gt;&lt;property id=&quot;20307&quot; value=&quot;669&quot;/&gt;&lt;property id=&quot;20309&quot; value=&quot;-1&quot;/&gt;&lt;/object&gt;&lt;object type=&quot;3&quot; unique_id=&quot;50179&quot;&gt;&lt;property id=&quot;20148&quot; value=&quot;5&quot;/&gt;&lt;property id=&quot;20300&quot; value=&quot;Slide 14 - &amp;quot;Opening, Modifying, and  Submitting a SAS Program&amp;quot;&quot;/&gt;&lt;property id=&quot;20307&quot; value=&quot;278&quot;/&gt;&lt;property id=&quot;20309&quot; value=&quot;-1&quot;/&gt;&lt;/object&gt;&lt;object type=&quot;3&quot; unique_id=&quot;50180&quot;&gt;&lt;property id=&quot;20148&quot; value=&quot;5&quot;/&gt;&lt;property id=&quot;20300&quot; value=&quot;Slide 15 - &amp;quot;Work Area Layout&amp;quot;&quot;/&gt;&lt;property id=&quot;20307&quot; value=&quot;670&quot;/&gt;&lt;property id=&quot;20309&quot; value=&quot;-1&quot;/&gt;&lt;/object&gt;&lt;object type=&quot;3&quot; unique_id=&quot;50181&quot;&gt;&lt;property id=&quot;20148&quot; value=&quot;5&quot;/&gt;&lt;property id=&quot;20300&quot; value=&quot;Slide 18 - &amp;quot;Files and Folders Section&amp;quot;&quot;/&gt;&lt;property id=&quot;20307&quot; value=&quot;645&quot;/&gt;&lt;property id=&quot;20309&quot; value=&quot;-1&quot;/&gt;&lt;/object&gt;&lt;object type=&quot;3&quot; unique_id=&quot;50182&quot;&gt;&lt;property id=&quot;20148&quot; value=&quot;5&quot;/&gt;&lt;property id=&quot;20300&quot; value=&quot;Slide 24 - &amp;quot;1.05 Multiple Choice Poll&amp;quot;&quot;/&gt;&lt;property id=&quot;20307&quot; value=&quot;256&quot;/&gt;&lt;property id=&quot;20309&quot; value=&quot;-1&quot;/&gt;&lt;/object&gt;&lt;object type=&quot;3&quot; unique_id=&quot;50183&quot;&gt;&lt;property id=&quot;20148&quot; value=&quot;5&quot;/&gt;&lt;property id=&quot;20300&quot; value=&quot;Slide 25 - &amp;quot;1.05 Multiple Choice Poll – Correct Answer&amp;quot;&quot;/&gt;&lt;property id=&quot;20307&quot; value=&quot;673&quot;/&gt;&lt;property id=&quot;20309&quot; value=&quot;-1&quot;/&gt;&lt;/object&gt;&lt;object type=&quot;3&quot; unique_id=&quot;50184&quot;&gt;&lt;property id=&quot;20148&quot; value=&quot;5&quot;/&gt;&lt;property id=&quot;20300&quot; value=&quot;Slide 28 - &amp;quot;Lesson 1: Programming in SAS® Studio&amp;quot;&quot;/&gt;&lt;property id=&quot;20307&quot; value=&quot;677&quot;/&gt;&lt;property id=&quot;20309&quot; value=&quot;-1&quot;/&gt;&lt;/object&gt;&lt;object type=&quot;3&quot; unique_id=&quot;50185&quot;&gt;&lt;property id=&quot;20148&quot; value=&quot;5&quot;/&gt;&lt;property id=&quot;20300&quot; value=&quot;Slide 29 - &amp;quot;Features of the SAS Studio Editor&amp;quot;&quot;/&gt;&lt;property id=&quot;20307&quot; value=&quot;671&quot;/&gt;&lt;property id=&quot;20309&quot; value=&quot;-1&quot;/&gt;&lt;/object&gt;&lt;object type=&quot;3&quot; unique_id=&quot;50186&quot;&gt;&lt;property id=&quot;20148&quot; value=&quot;5&quot;/&gt;&lt;property id=&quot;20300&quot; value=&quot;Slide 30 - &amp;quot;Customizing the Editor&amp;quot;&quot;/&gt;&lt;property id=&quot;20307&quot; value=&quot;675&quot;/&gt;&lt;property id=&quot;20309&quot; value=&quot;-1&quot;/&gt;&lt;/object&gt;&lt;object type=&quot;3&quot; unique_id=&quot;50187&quot;&gt;&lt;property id=&quot;20148&quot; value=&quot;5&quot;/&gt;&lt;property id=&quot;20300&quot; value=&quot;Slide 31 - &amp;quot;Using Features of the  SAS Studio Editor&amp;quot;&quot;/&gt;&lt;property id=&quot;20307&quot; value=&quot;679&quot;/&gt;&lt;property id=&quot;20309&quot; value=&quot;-1&quot;/&gt;&lt;/object&gt;&lt;object type=&quot;3&quot; unique_id=&quot;50188&quot;&gt;&lt;property id=&quot;20148&quot; value=&quot;5&quot;/&gt;&lt;property id=&quot;20300&quot; value=&quot;Slide 33 - &amp;quot;Practice&amp;quot;&quot;/&gt;&lt;property id=&quot;20307&quot; value=&quot;279&quot;/&gt;&lt;property id=&quot;20309&quot; value=&quot;-1&quot;/&gt;&lt;/object&gt;&lt;object type=&quot;3&quot; unique_id=&quot;50189&quot;&gt;&lt;property id=&quot;20148&quot; value=&quot;5&quot;/&gt;&lt;property id=&quot;20300&quot; value=&quot;Slide 34 - &amp;quot;Lesson 1: Programming in SAS® Studio&amp;quot;&quot;/&gt;&lt;property id=&quot;20307&quot; value=&quot;678&quot;/&gt;&lt;property id=&quot;20309&quot; value=&quot;-1&quot;/&gt;&lt;/object&gt;&lt;object type=&quot;3&quot; unique_id=&quot;50190&quot;&gt;&lt;property id=&quot;20148&quot; value=&quot;5&quot;/&gt;&lt;property id=&quot;20300&quot; value=&quot;Slide 35 - &amp;quot;Transitioning Programs to SAS Studio&amp;quot;&quot;/&gt;&lt;property id=&quot;20307&quot; value=&quot;656&quot;/&gt;&lt;property id=&quot;20309&quot; value=&quot;-1&quot;/&gt;&lt;/object&gt;&lt;object type=&quot;3&quot; unique_id=&quot;50191&quot;&gt;&lt;property id=&quot;20148&quot; value=&quot;5&quot;/&gt;&lt;property id=&quot;20300&quot; value=&quot;Slide 39 - &amp;quot;Server Configuration&amp;quot;&quot;/&gt;&lt;property id=&quot;20307&quot; value=&quot;389&quot;/&gt;&lt;property id=&quot;20309&quot; value=&quot;-1&quot;/&gt;&lt;/object&gt;&lt;object type=&quot;3&quot; unique_id=&quot;50192&quot;&gt;&lt;property id=&quot;20148&quot; value=&quot;5&quot;/&gt;&lt;property id=&quot;20300&quot; value=&quot;Slide 44 - &amp;quot;1.08 Question&amp;quot;&quot;/&gt;&lt;property id=&quot;20307&quot; value=&quot;682&quot;/&gt;&lt;property id=&quot;20309&quot; value=&quot;-1&quot;/&gt;&lt;/object&gt;&lt;object type=&quot;3&quot; unique_id=&quot;50193&quot;&gt;&lt;property id=&quot;20148&quot; value=&quot;5&quot;/&gt;&lt;property id=&quot;20300&quot; value=&quot;Slide 45 - &amp;quot;1.08 Question – Correct Answer&amp;quot;&quot;/&gt;&lt;property id=&quot;20307&quot; value=&quot;684&quot;/&gt;&lt;property id=&quot;20309&quot; value=&quot;-1&quot;/&gt;&lt;/object&gt;&lt;object type=&quot;3&quot; unique_id=&quot;50194&quot;&gt;&lt;property id=&quot;20148&quot; value=&quot;5&quot;/&gt;&lt;property id=&quot;20300&quot; value=&quot;Slide 46 - &amp;quot;Practice&amp;quot;&quot;/&gt;&lt;property id=&quot;20307&quot; value=&quot;683&quot;/&gt;&lt;property id=&quot;20309&quot; value=&quot;-1&quot;/&gt;&lt;/object&gt;&lt;object type=&quot;3&quot; unique_id=&quot;50195&quot;&gt;&lt;property id=&quot;20148&quot; value=&quot;5&quot;/&gt;&lt;property id=&quot;20300&quot; value=&quot;Slide 47 - &amp;quot;Programming Statements to Avoid&amp;quot;&quot;/&gt;&lt;property id=&quot;20307&quot; value=&quot;355&quot;/&gt;&lt;property id=&quot;20309&quot; value=&quot;-1&quot;/&gt;&lt;/object&gt;&lt;object type=&quot;3&quot; unique_id=&quot;50196&quot;&gt;&lt;property id=&quot;20148&quot; value=&quot;5&quot;/&gt;&lt;property id=&quot;20300&quot; value=&quot;Slide 48 - &amp;quot;Interactive Mode&amp;quot;&quot;/&gt;&lt;property id=&quot;20307&quot; value=&quot;662&quot;/&gt;&lt;property id=&quot;20309&quot; value=&quot;-1&quot;/&gt;&lt;/object&gt;&lt;/object&gt;&lt;object type=&quot;8&quot; unique_id=&quot;10106&quot;&gt;&lt;/object&gt;&lt;object type=&quot;10&quot; unique_id=&quot;51647&quot;&gt;&lt;object type=&quot;11&quot; unique_id=&quot;51648&quot;&gt;&lt;/object&gt;&lt;object type=&quot;12&quot; unique_id=&quot;51650&quot;&gt;&lt;/object&gt;&lt;/object&gt;&lt;object type=&quot;4&quot; unique_id=&quot;51649&quot;&gt;&lt;/object&gt;&lt;/object&gt;&lt;/database&gt;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/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+DQoJCTx1aXRleHQgbmFtZT0iQ09MTEFCX0xPQ0FMX1BMQVlCQUNLQlROIiB2YWx1ZT0i2YXZiNin2YHZgiIvPg0KCQk8IS0tIHN1YnN0aXR1dGlvbjogJW4gPT0gc2xpZGUgbnVtYmVyIC0tPg0KCQk8IS0tIHN1YnN0aXR1dGlvbjogJXQgPT0gdG90YWwgc2xpZGUgY291bnQgLS0+DQoJCTx1aXRleHQgbmFtZT0iU0NSVUJCQVJTVEFUVVNfU0xJREVJTkZPIiB2YWx1ZT0i2LTYsdmK2K3YqSAlbiAvICV0IHwgIi8+DQoJCTx1aXRleHQgbmFtZT0iU0NSVUJCQVJTVEFUVVNfU1RPUFBFRCIgdmFsdWU9ItmF2KrZiNmC2YEiLz4NCgkJPHVpdGV4dCBuYW1lPSJTQ1JVQkJBUlNUQVRVU19QTEFZSU5HIiB2YWx1ZT0i2YLZitivINin2YTYqti02LrZitmEIi8+DQoJCTx1aXRleHQgbmFtZT0iU0NSVUJCQVJTVEFUVVNfTk9BVURJTyIgdmFsdWU9ItmE2Kcg2YrZiNis2K8g2LXZiNiqIi8+DQoJCTx1aXRleHQgbmFtZT0iU0NSVUJCQVJTVEFUVVNfVklEUExBWUlORyIgdmFsdWU9Itin2YTZgdmK2K/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+DQoJCTwhLS0gc3Vic3RpdHV0aW9uOiAlcyA9PSBzZWNvbmRzIHJlbWFpbmluZyAtLT4NCgkJPHVpdGV4dCBuYW1lPSJFTEFQU0VEIiB2YWx1ZT0iJW0g2K/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+DQoJCTx1aXRleHQgbmFtZT0iVEFCX1FVSVoiIHZhbHVlPSLZhdiz2KfYqNmC2KkiLz4NCgkJPHVpdGV4dCBuYW1lPSJUQUJfT1VUTElORSIgdmFsdWU9ItmF2K7Yt9i3Ii8+DQoJCTx1aXRleHQgbmFtZT0iVEFCX1RIVU1CIiB2YWx1ZT0i2YXYtdi62ZHYsdipIi8+DQoJCTx1aXRleHQgbmFtZT0iVEFCX05PVEVTIiB2YWx1ZT0i2YXZhNin2K3YuNin2KoiLz4NCgkJPHVpdGV4dCBuYW1lPSJUQUJfU0VBUkNIIiB2YWx1ZT0i2KjYrdirIi8+DQoJCTx1aXRleHQgbmFtZT0iU0xJREVfSEVBRElORyIgdmFsdWU9Iti52YbZiNin2YYg2KfZhNi02LHZitit2KkgIi8+DQoJCTx1aXRleHQgbmFtZT0iRFVSQVRJT05fSEVBRElORyIgdmFsdWU9ItmF2K/YqSIvPg0KCQk8dWl0ZXh0IG5hbWU9IlNFQVJDSF9IRUFESU5HIiB2YWx1ZT0iOtin2YTYqNit2Ksg2LnZhiDZhti1Ii8+DQoJCTx1aXRleHQgbmFtZT0iVEhVTUJfSEVBRElORyIgdmFsdWU9Iti02LHZitit2KkiLz4NCgkJPHVpdGV4dCBuYW1lPSJUSFVNQl9JTkZPIiB2YWx1ZT0i2LnZhtmI2KfZhi/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+DQoJCTx1aXRleHQgbmFtZT0iQ09VUlNFX1NUQVRVUyIgdmFsdWU9Itit2KfZhNipINin2YTZiNit2K/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/Ysdis2Kkg2KfZhNmF2LPYrNmE2KkiLz4NCgkJPHVpdGV4dCBuYW1lPSJRVUlaUE9EX1FVSVpfUEFTU1NDT1JFIiB2YWx1ZT0iOtiv2LHYrNipINin2YTZhtis2KfYrSIvPg0KCQk8dWl0ZXh0IG5hbWU9IlFVSVpQT0RfUVVJWl9NQVhTQ09SRSIgdmFsdWU9IjrYp9mE2K/Ysdis2Kkg2KfZhNmC2LXZiNmJIi8+DQoJCTx1aXRleHQgbmFtZT0iUVVJWlBPRF9RVUVTQVRNUFRfU1RSIiB2YWx1ZT0i2KfZhNmF2K3Yp9mI2YTYqSAlbiDZhdmGICV0Ii8+DQoJCTx1aXRleHQgbmFtZT0iUVVJWlBPRF9RVUVTVFlQRV9TVFIiIHZhbHVlPSLYp9mE2YbZiNi5OiAlcyIvPg0KCQk8dWl0ZXh0IG5hbWU9IlFVSVpQT0RfUVVFU1RZUEVfR1JEIiB2YWx1ZT0i2KrZhSDYqti12K3Zitit2YciLz4NCgkJPHVpdGV4dCBuYW1lPSJRVUlaUE9EX1FVRVNUWVBFX1NWWSIgdmFsdWU9Itin2LPYqti32YTYp9i5Ii8+DQoJCTx1aXRleHQgbmFtZT0iUVVJWlBPRF9RVUlaQVRNUFRfSU5GIiB2YWx1ZT0i2YTYpyDZhtmH2KfYptmKIi8+DQoJCTx1aXRleHQgbmFtZT0iUVVJWlBPRF9RVUVTQVRNUFRfSU5GIiB2YWx1ZT0i2YTYpyDZhtmH2KfYptmKIi8+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/ZitmIINmE2KrZhtiy2YrZhCDYo9it2K/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+DQoJCTx1aXRleHQgbmFtZT0iTVVURSIgdmFsdWU9Iti12KfZhdiqIi8+DQoJCTx1aXRleHQgbmFtZT0iRE9DV1JBUF9USVRMRSIgdmFsdWU9Itin2YTZhdmE2YHYp9iqINin2YTZhdix2YHZgtipINmB2YogUHJlc2VudGVyIi8+DQoJCTx1aXRleHQgbmFtZT0iRE9DV1JBUF9NU0ciIHZhbHVlPSLYp9mE2K3Zgdi4INmB2Yog2KzZh9in2LIg2KfZhNmD2YXYqNmK2YjYqtixIi8+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+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+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+S7mOODleOCoeOCpOODq+itpuWRiiIvPg0KCQk8dWl0ZXh0IG5hbWU9IkFUVEFDSE1FTlRfUFJFVklFV19XQVJOSU5HTVNHIiB2YWx1ZT0i5re75LuY44OV44Kh44Kk44Or44Gv44OX44Os44OT44Ol44O844Oi44O844OJ44Gn44Gv6ZaL44GN44G+44Gb44KT44CC44OR44OW44Oq44OD44K344Ol44KS5L2/55So44GX44Gm57WQ5p6c44KS6KGo56S644GX44Gm44GP44Gg44GV44GE44CCIi8+DQoJCTx1aXRleHQgbmFtZT0iQ09MTEFCX0xPQ0FMX1BMQVlCQUNLX01TRyIgdmFsdWU9IuOCs+ODs+ODhuODs+ODhOOBr+ODreODvOOCq+ODq+OBp+WGjeeUn+OBleOCjOOBpuOBhOOBvuOBmeOAguOBk+OBruODouODvOODieOBp+OBr+WFseWQjOS9nOalreOBp+OBjeOBvuOBm+OCk+OAgiIvPg0KCQk8dWl0ZXh0IG5hbWU9IkNPTExBQl9MT0NBTF9QTEFZQkFDS19USVRMRSIgdmFsdWU9IuODreODvOOCq+ODq+WGjeeUnyIvPg0KCQk8dWl0ZXh0IG5hbWU9IkNPTExBQl9MT0NBTF9QTEFZQkFDS0JUTiIgdmFsdWU9Ik9LIi8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x1aXRleHQgbmFtZT0iQ09VUlNFX1NUQVRVUyIgdmFsdWU9IuODouOCuOODpeODvOODq+OCueODhuODvOOCv+OCuSIvPg0KCQk8dWl0ZXh0IG5hbWU9IlBBU1NFRF9TVFJJTkciIHZhbHVlPSLlkIjmoLwiLz4NCgkJPHVpdGV4dCBuYW1lPSJGQUlMRURfU1RSSU5HIiB2YWx1ZT0i5LiN5ZCI5qC8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+ZIOyekeyXheydhCDsiJjtlontlaAg7IiYIOyXhuyKteuLiOuLpC4iLz4NCgkJPHVpdGV4dCBuYW1lPSJDT0xMQUJfTE9DQUxfUExBWUJBQ0tfVElUTEUiIHZhbHVlPSLroZzsu6wg7J6s7IOdIi8+DQoJCTx1aXRleHQgbmFtZT0iQ09MTEFCX0xPQ0FMX1BMQVlCQUNLQlROIiB2YWx1ZT0i7ZmV7J24Ii8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g0KDQr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+DQoJCTx1aXRleHQgbmFtZT0iQ09MTEFCX0xPQ0FMX1BMQVlCQUNLQlROIiB2YWx1ZT0iT2siLz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NCg0K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+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g0KDQp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+DQoJCTx1aXRleHQgbmFtZT0iQ09MTEFCX0xPQ0FMX1BMQVlCQUNLX1RJVExFIiB2YWx1ZT0iTG9jYWwgUGxheWJhY2siLz4NCgkJPHVpdGV4dCBuYW1lPSJDT0xMQUJfTE9DQUxfUExBWUJBQ0tCVE4iIHZhbHVlPSJPayIv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DQoNCu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C60E12F1-18D0-439F-8876-FB01A6693359}_49.png&quot;/&gt;&lt;left val=&quot;-1&quot;/&gt;&lt;top val=&quot;185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338804D8-8AEC-4DD1-A92A-0BDB83CCA0A6}&quot;/&gt;&lt;isInvalidForFieldText val=&quot;1&quot;/&gt;&lt;Image&gt;&lt;filename val=&quot;C:\Users\debayo\AppData\Local\Temp\PR\data\asimages\{338804D8-8AEC-4DD1-A92A-0BDB83CCA0A6}_49_S.png&quot;/&gt;&lt;left val=&quot;409&quot;/&gt;&lt;top val=&quot;267&quot;/&gt;&lt;width val=&quot;149&quot;/&gt;&lt;height val=&quot;172&quot;/&gt;&lt;hasText val=&quot;0&quot;/&gt;&lt;/Image&gt;&lt;Image&gt;&lt;filename val=&quot;C:\Users\debayo\AppData\Local\Temp\PR\data\asimages\{338804D8-8AEC-4DD1-A92A-0BDB83CCA0A6}_49_T.png&quot;/&gt;&lt;left val=&quot;409&quot;/&gt;&lt;top val=&quot;267&quot;/&gt;&lt;width val=&quot;149&quot;/&gt;&lt;height val=&quot;172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015F1E5F-92A6-4C93-9441-A4BB47BE95D9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2F86CE6-72FB-4A65-A36C-6C3F4F7C6D23}&quot;/&gt;&lt;isInvalidForFieldText val=&quot;0&quot;/&gt;&lt;Image&gt;&lt;filename val=&quot;C:\Users\debayo\AppData\Local\Temp\PR\data\asimages\{E2F86CE6-72FB-4A65-A36C-6C3F4F7C6D23}_MtorLt.png&quot;/&gt;&lt;left val=&quot;884&quot;/&gt;&lt;top val=&quot;499&quot;/&gt;&lt;width val=&quot;56&quot;/&gt;&lt;height val=&quot;24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F5A8F05-F597-4E83-83B8-9BC4132668CC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8AB4211-C9B2-4026-A775-C531B4A5F0FA}_33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3CD133F-FE8C-49DE-8D13-3C3FCA82F255}_27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B8EA5472-8578-440F-A98A-FF224671B49A}_14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563A1FA8-1465-4F7D-8591-D1E23F331F6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A9697A04-0D52-44E9-8A28-AE4BC63B2F1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DE3676A-5CE6-4187-868B-A67597B83688}&quot;/&gt;&lt;isInvalidForFieldText val=&quot;0&quot;/&gt;&lt;Image&gt;&lt;filename val=&quot;C:\Users\debayo\AppData\Local\Temp\PR\data\asimages\{EDE3676A-5CE6-4187-868B-A67597B83688}_LtOfSld1.png&quot;/&gt;&lt;left val=&quot;0&quot;/&gt;&lt;top val=&quot;149&quot;/&gt;&lt;width val=&quot;117&quot;/&gt;&lt;height val=&quot;222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B07803A-F5B4-4941-95B6-478058CF8D9B}&quot;/&gt;&lt;isInvalidForFieldText val=&quot;0&quot;/&gt;&lt;Image&gt;&lt;filename val=&quot;C:\Users\debayo\AppData\Local\Temp\PR\data\asimages\{6B07803A-F5B4-4941-95B6-478058CF8D9B}_MtorLt.png&quot;/&gt;&lt;left val=&quot;884&quot;/&gt;&lt;top val=&quot;499&quot;/&gt;&lt;width val=&quot;56&quot;/&gt;&lt;height val=&quot;24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35669FE-4C73-49C4-8228-451803C0240D}&quot;/&gt;&lt;isInvalidForFieldText val=&quot;0&quot;/&gt;&lt;Image&gt;&lt;filename val=&quot;C:\Users\debayo\AppData\Local\Temp\PR\data\asimages\{C35669FE-4C73-49C4-8228-451803C0240D}_MtorLt.png&quot;/&gt;&lt;left val=&quot;884&quot;/&gt;&lt;top val=&quot;499&quot;/&gt;&lt;width val=&quot;56&quot;/&gt;&lt;height val=&quot;24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F182ED9F-888C-461B-A66C-E5C623DF5609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2.xml><?xml version="1.0" encoding="utf-8"?>
<a:theme xmlns:a="http://schemas.openxmlformats.org/drawingml/2006/main" name="1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CDS_16x9_2019</Template>
  <TotalTime>45269</TotalTime>
  <Words>948</Words>
  <Application>Microsoft Office PowerPoint</Application>
  <PresentationFormat>On-screen Show (16:9)</PresentationFormat>
  <Paragraphs>185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Wingdings 3</vt:lpstr>
      <vt:lpstr>LiberationSans</vt:lpstr>
      <vt:lpstr>Trebuchet MS</vt:lpstr>
      <vt:lpstr>Calibri</vt:lpstr>
      <vt:lpstr>Wingdings</vt:lpstr>
      <vt:lpstr>Calibri Light</vt:lpstr>
      <vt:lpstr>Arial</vt:lpstr>
      <vt:lpstr>Times New Roman</vt:lpstr>
      <vt:lpstr>SAS</vt:lpstr>
      <vt:lpstr>1_SAS</vt:lpstr>
      <vt:lpstr>Facet</vt:lpstr>
      <vt:lpstr>Cody Ch 7: One-Sample Tests</vt:lpstr>
      <vt:lpstr>Preliminary Data Steps</vt:lpstr>
      <vt:lpstr>SAS Data Set Naming Convention</vt:lpstr>
      <vt:lpstr>Cody Ch 7: One-Sample Tests</vt:lpstr>
      <vt:lpstr>One-Sample t Test</vt:lpstr>
      <vt:lpstr>t Test</vt:lpstr>
      <vt:lpstr>7.01 Activity</vt:lpstr>
      <vt:lpstr>7.01 Multiple Choice Question</vt:lpstr>
      <vt:lpstr>7.01 Multiple Choice Question</vt:lpstr>
      <vt:lpstr>Cody Ch 7: One-Sample Tests</vt:lpstr>
      <vt:lpstr>Nonparametric One-Sample Tests</vt:lpstr>
      <vt:lpstr>7.02 Activity</vt:lpstr>
      <vt:lpstr>7.02 True or False Question</vt:lpstr>
      <vt:lpstr>7.02 True or False Question</vt:lpstr>
      <vt:lpstr>7.03 Activity</vt:lpstr>
      <vt:lpstr>Explanation of Signed Rank Test (Cody 101)</vt:lpstr>
      <vt:lpstr>7.02 True or False Question</vt:lpstr>
      <vt:lpstr>7.02 True or False Question</vt:lpstr>
      <vt:lpstr>PowerPoint Presentation</vt:lpstr>
    </vt:vector>
  </TitlesOfParts>
  <Company>SAS Institute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Cornell</dc:creator>
  <cp:lastModifiedBy>Don Koch</cp:lastModifiedBy>
  <cp:revision>1045</cp:revision>
  <cp:lastPrinted>2015-09-04T21:04:52Z</cp:lastPrinted>
  <dcterms:created xsi:type="dcterms:W3CDTF">2014-02-19T20:08:04Z</dcterms:created>
  <dcterms:modified xsi:type="dcterms:W3CDTF">2021-03-29T18:46:51Z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