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7" r:id="rId12"/>
    <p:sldId id="276" r:id="rId13"/>
    <p:sldId id="265" r:id="rId14"/>
    <p:sldId id="278" r:id="rId15"/>
    <p:sldId id="280" r:id="rId16"/>
    <p:sldId id="281" r:id="rId17"/>
    <p:sldId id="282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5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yBI51rv9pNb64Xu8q6DJgObo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7ACAE-09E1-4D5F-8C76-AB4D3DEFF1DC}">
  <a:tblStyle styleId="{A597ACAE-09E1-4D5F-8C76-AB4D3DEFF1D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2" y="1700"/>
      </p:cViewPr>
      <p:guideLst>
        <p:guide pos="2880"/>
        <p:guide orient="horz" pos="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274300" tIns="92950" rIns="91425" bIns="929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2148840" y="8902677"/>
            <a:ext cx="25603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0871B1"/>
                </a:solidFill>
                <a:latin typeface="Calibri"/>
                <a:ea typeface="Calibri"/>
                <a:cs typeface="Calibri"/>
                <a:sym typeface="Calibri"/>
              </a:rPr>
              <a:t>Copyright © SAS Institute Inc. All rights reserved.</a:t>
            </a:r>
            <a:endParaRPr/>
          </a:p>
        </p:txBody>
      </p:sp>
      <p:sp>
        <p:nvSpPr>
          <p:cNvPr id="7" name="Google Shape;7;n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sas.com</a:t>
            </a:r>
            <a:endParaRPr/>
          </a:p>
        </p:txBody>
      </p:sp>
      <p:pic>
        <p:nvPicPr>
          <p:cNvPr id="8" name="Google Shape;8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46" y="0"/>
            <a:ext cx="2514508" cy="12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261" y="8785834"/>
            <a:ext cx="558779" cy="2539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5212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652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bc916b85a_0_17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cbc916b85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gcbc916b85a_0_170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07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bc916b85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cbc916b85a_0_165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719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answer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7478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2301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228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c916b85a_0_0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00" cy="4105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bc916b8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bc916b85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bc916b85a_0_160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answer here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bc916b85a_0_17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cbc916b85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200" cy="31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gcbc916b85a_0_170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Organizer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0" y="23768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6" name="Google Shape;116;p3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5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3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46" name="Google Shape;46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" name="Google Shape;48;p2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" name="Google Shape;49;p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" name="Google Shape;50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" name="Google Shape;52;p2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3" name="Google Shape;53;p2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4" name="Google Shape;54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5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2" name="Google Shape;12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9" name="Google Shape;19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" name="Google Shape;20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</a:pPr>
            <a:r>
              <a:rPr lang="en-US" sz="3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</a:t>
            </a:r>
            <a:r>
              <a:rPr lang="en-US" sz="3300">
                <a:solidFill>
                  <a:schemeClr val="accent1"/>
                </a:solidFill>
              </a:rPr>
              <a:t>8</a:t>
            </a:r>
            <a:r>
              <a:rPr lang="en-US" sz="3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3300">
                <a:solidFill>
                  <a:schemeClr val="accent1"/>
                </a:solidFill>
              </a:rPr>
              <a:t> Two</a:t>
            </a:r>
            <a:r>
              <a:rPr lang="en-US" sz="3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-Sample Tests</a:t>
            </a:r>
            <a:endParaRPr sz="3300" baseline="30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6" name="Google Shape;156;p1"/>
          <p:cNvGraphicFramePr/>
          <p:nvPr/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en-US" sz="1600" b="0" u="none" strike="noStrike" cap="none">
                          <a:solidFill>
                            <a:schemeClr val="lt1"/>
                          </a:solidFill>
                        </a:rPr>
                        <a:t>.1 </a:t>
                      </a:r>
                      <a:r>
                        <a:rPr lang="en-US" sz="1600" b="0">
                          <a:solidFill>
                            <a:schemeClr val="lt1"/>
                          </a:solidFill>
                        </a:rPr>
                        <a:t>Unpaired</a:t>
                      </a:r>
                      <a:r>
                        <a:rPr lang="en-US" sz="1600" b="0" u="none" strike="noStrike" cap="none">
                          <a:solidFill>
                            <a:schemeClr val="lt1"/>
                          </a:solidFill>
                        </a:rPr>
                        <a:t> t Test</a:t>
                      </a:r>
                      <a:endParaRPr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8.2 Paired t Test</a:t>
                      </a:r>
                      <a:endParaRPr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8.03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The null hypothesis for reading speeds is that the mean reading speed for Females versus Males is the same.</a:t>
            </a:r>
            <a:endParaRPr sz="1800" dirty="0"/>
          </a:p>
          <a:p>
            <a:pPr marL="25717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Are we able to reject the null hypothesis?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Yes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No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1590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8.03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The null hypothesis for reading speeds is that the mean reading speed for Females versus Males is the same.</a:t>
            </a:r>
            <a:endParaRPr sz="1800" dirty="0"/>
          </a:p>
          <a:p>
            <a:pPr marL="25717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Are we able to reject the null hypothesis?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Yes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No</a:t>
            </a:r>
            <a:endParaRPr sz="1800" dirty="0"/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B4CE43A6-F25D-4204-A5F2-438C972EFD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2394969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44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bc916b85a_0_170"/>
          <p:cNvSpPr txBox="1">
            <a:spLocks noGrp="1"/>
          </p:cNvSpPr>
          <p:nvPr>
            <p:ph type="title"/>
          </p:nvPr>
        </p:nvSpPr>
        <p:spPr>
          <a:xfrm>
            <a:off x="626364" y="192023"/>
            <a:ext cx="6282300" cy="93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b="1" dirty="0"/>
              <a:t>HOMEWORK</a:t>
            </a:r>
            <a:br>
              <a:rPr lang="en-US" b="1" dirty="0"/>
            </a:br>
            <a:r>
              <a:rPr lang="en-US" dirty="0"/>
              <a:t>Nonparametric Two-Sample Tests</a:t>
            </a:r>
            <a:endParaRPr dirty="0"/>
          </a:p>
        </p:txBody>
      </p:sp>
      <p:sp>
        <p:nvSpPr>
          <p:cNvPr id="230" name="Google Shape;230;gcbc916b85a_0_170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3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b="1" dirty="0"/>
              <a:t>PROBLEM: </a:t>
            </a:r>
            <a:r>
              <a:rPr lang="en-US" sz="1800" dirty="0"/>
              <a:t>What if we find our two populations do not satisfy the assumptions of normal distribution with equal variances?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b="1" dirty="0"/>
              <a:t>SOLUTION: </a:t>
            </a:r>
            <a:r>
              <a:rPr lang="en-US" sz="1800" dirty="0"/>
              <a:t> The </a:t>
            </a:r>
            <a:r>
              <a:rPr lang="en-US" sz="1800" b="1" dirty="0"/>
              <a:t>Wilcoxon Rank Sum test</a:t>
            </a:r>
            <a:r>
              <a:rPr lang="en-US" sz="1800" dirty="0"/>
              <a:t> is the nonparametric counterpart to the Student’s t test.</a:t>
            </a: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/>
              <a:t>Study Cody pp 112-118 and run the exercise at home.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1683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bc916b85a_0_165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200" cy="22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</a:pPr>
            <a:r>
              <a:rPr lang="en-US" sz="3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</a:t>
            </a:r>
            <a:r>
              <a:rPr lang="en-US" sz="3300">
                <a:solidFill>
                  <a:schemeClr val="accent1"/>
                </a:solidFill>
              </a:rPr>
              <a:t>8</a:t>
            </a:r>
            <a:r>
              <a:rPr lang="en-US" sz="3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3300">
                <a:solidFill>
                  <a:schemeClr val="accent1"/>
                </a:solidFill>
              </a:rPr>
              <a:t> Two</a:t>
            </a:r>
            <a:r>
              <a:rPr lang="en-US" sz="3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-Sample Tests</a:t>
            </a:r>
            <a:endParaRPr sz="3300" baseline="30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37" name="Google Shape;237;gcbc916b85a_0_165"/>
          <p:cNvGraphicFramePr/>
          <p:nvPr/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en-US" sz="1600" b="0" u="none" strike="noStrike" cap="none">
                          <a:solidFill>
                            <a:schemeClr val="lt1"/>
                          </a:solidFill>
                        </a:rPr>
                        <a:t>.1 </a:t>
                      </a:r>
                      <a:r>
                        <a:rPr lang="en-US" sz="1600" b="0">
                          <a:solidFill>
                            <a:schemeClr val="lt1"/>
                          </a:solidFill>
                        </a:rPr>
                        <a:t>Unpaired</a:t>
                      </a:r>
                      <a:r>
                        <a:rPr lang="en-US" sz="1600" b="0" u="none" strike="noStrike" cap="none">
                          <a:solidFill>
                            <a:schemeClr val="lt1"/>
                          </a:solidFill>
                        </a:rPr>
                        <a:t> t Test</a:t>
                      </a:r>
                      <a:endParaRPr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8.2 Paired t Test</a:t>
                      </a:r>
                      <a:endParaRPr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dirty="0"/>
              <a:t>Paired t Test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sz="1800" dirty="0"/>
              <a:t>(t Test for dependent Groups)</a:t>
            </a:r>
            <a:endParaRPr sz="1800" dirty="0"/>
          </a:p>
        </p:txBody>
      </p:sp>
      <p:sp>
        <p:nvSpPr>
          <p:cNvPr id="196" name="Google Shape;196;p5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721130" y="1534713"/>
            <a:ext cx="66366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Two measurements taken from a subject before and after a treatment.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Subjects paired together based on one or more characteristics and randomly assigned different treatments.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8172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8.04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319656" y="1627716"/>
            <a:ext cx="7388490" cy="277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Import the </a:t>
            </a:r>
            <a:r>
              <a:rPr lang="en-US" b="1" dirty="0" err="1"/>
              <a:t>Yoga.xslx</a:t>
            </a:r>
            <a:r>
              <a:rPr lang="en-US" b="1" dirty="0"/>
              <a:t> </a:t>
            </a:r>
            <a:r>
              <a:rPr lang="en-US" dirty="0"/>
              <a:t>workbook in the Cody folder into a </a:t>
            </a:r>
            <a:r>
              <a:rPr lang="en-US" b="1" dirty="0"/>
              <a:t>WORK.YOGA</a:t>
            </a:r>
            <a:r>
              <a:rPr lang="en-US" dirty="0"/>
              <a:t> dataset.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Statistics</a:t>
            </a:r>
            <a:r>
              <a:rPr lang="en-US" dirty="0"/>
              <a:t> and double-click </a:t>
            </a:r>
            <a:r>
              <a:rPr lang="en-US" b="1" dirty="0"/>
              <a:t>t Tests</a:t>
            </a:r>
            <a:r>
              <a:rPr lang="en-US" dirty="0"/>
              <a:t>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WORK.YOGA </a:t>
            </a:r>
            <a:r>
              <a:rPr lang="en-US" dirty="0"/>
              <a:t>data set and </a:t>
            </a:r>
            <a:r>
              <a:rPr lang="en-US" b="1" dirty="0"/>
              <a:t>Paired test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Before </a:t>
            </a:r>
            <a:r>
              <a:rPr lang="en-US" dirty="0"/>
              <a:t>as the </a:t>
            </a:r>
            <a:r>
              <a:rPr lang="en-US" b="1" dirty="0"/>
              <a:t>Group 1 variable</a:t>
            </a:r>
            <a:endParaRPr lang="en-US" dirty="0"/>
          </a:p>
          <a:p>
            <a:pPr indent="-466090">
              <a:buFont typeface="Noto Sans Symbol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After </a:t>
            </a:r>
            <a:r>
              <a:rPr lang="en-US" dirty="0"/>
              <a:t>as the </a:t>
            </a:r>
            <a:r>
              <a:rPr lang="en-US" b="1" dirty="0"/>
              <a:t>Group 2 variable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No changes are needed on the </a:t>
            </a:r>
            <a:r>
              <a:rPr lang="en-US" b="1" dirty="0"/>
              <a:t>OPTIONS </a:t>
            </a:r>
            <a:r>
              <a:rPr lang="en-US" dirty="0"/>
              <a:t>tab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460587" y="704427"/>
            <a:ext cx="3279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Can 30 minutes of yoga lower a subject’s heart rate?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479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8.05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The null hypothesis is that the before and after mean heart rates for the subjects are the same.</a:t>
            </a:r>
            <a:endParaRPr sz="1800" dirty="0"/>
          </a:p>
          <a:p>
            <a:pPr marL="25717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Are we able to reject the null hypothesis and conclude that yoga helped reduce heart rate?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Yes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No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8532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8.05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The null hypothesis is that the before and after mean heart rates for the subjects are the same.</a:t>
            </a:r>
            <a:endParaRPr sz="1800" dirty="0"/>
          </a:p>
          <a:p>
            <a:pPr marL="25717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Are we able to reject the null hypothesis and conclude that yoga helped reduce heart rate?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Yes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No</a:t>
            </a:r>
            <a:endParaRPr sz="1800" dirty="0"/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15668543-289B-4C3F-AE8A-AB8D4722DB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2608443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37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/>
        </p:nvSpPr>
        <p:spPr>
          <a:xfrm>
            <a:off x="2794000" y="1851694"/>
            <a:ext cx="40195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27B1B"/>
              </a:buClr>
              <a:buSzPts val="2700"/>
              <a:buFont typeface="Trebuchet MS"/>
              <a:buNone/>
            </a:pPr>
            <a:r>
              <a:rPr lang="en-US" sz="2700">
                <a:solidFill>
                  <a:srgbClr val="627B1B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3906243" y="2554512"/>
            <a:ext cx="1406386" cy="1638108"/>
          </a:xfrm>
          <a:custGeom>
            <a:avLst/>
            <a:gdLst/>
            <a:ahLst/>
            <a:cxnLst/>
            <a:rect l="l" t="t" r="r" b="b"/>
            <a:pathLst>
              <a:path w="3066" h="3572" extrusionOk="0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/>
              <a:t>Re-Create Cody Work Files</a:t>
            </a:r>
            <a:endParaRPr/>
          </a:p>
        </p:txBody>
      </p:sp>
      <p:sp>
        <p:nvSpPr>
          <p:cNvPr id="163" name="Google Shape;163;p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6255343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 dirty="0"/>
              <a:t>Navigate to your copy of the </a:t>
            </a:r>
            <a:r>
              <a:rPr lang="en-US" sz="1800" b="1" dirty="0"/>
              <a:t>Cody</a:t>
            </a:r>
            <a:r>
              <a:rPr lang="en-US" sz="1800" dirty="0"/>
              <a:t> folder</a:t>
            </a:r>
            <a:endParaRPr dirty="0"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 dirty="0"/>
              <a:t>Double-click the </a:t>
            </a:r>
            <a:r>
              <a:rPr lang="en-US" sz="1800" b="1" dirty="0" err="1"/>
              <a:t>Create_Datasets.sas</a:t>
            </a:r>
            <a:r>
              <a:rPr lang="en-US" sz="1800" dirty="0"/>
              <a:t> program. </a:t>
            </a:r>
            <a:endParaRPr dirty="0"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 dirty="0"/>
              <a:t>Run the program</a:t>
            </a:r>
            <a:endParaRPr dirty="0"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 dirty="0"/>
              <a:t>Check the </a:t>
            </a:r>
            <a:r>
              <a:rPr lang="en-US" sz="1800" b="1" dirty="0"/>
              <a:t>LOG</a:t>
            </a:r>
            <a:r>
              <a:rPr lang="en-US" sz="1800" dirty="0"/>
              <a:t> for errors</a:t>
            </a:r>
            <a:endParaRPr dirty="0"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 dirty="0"/>
              <a:t>Examine the STATS library contents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bc916b85a_0_0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5816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/>
              <a:t>SAS Data Set Naming Convention</a:t>
            </a:r>
            <a:endParaRPr/>
          </a:p>
        </p:txBody>
      </p:sp>
      <p:sp>
        <p:nvSpPr>
          <p:cNvPr id="169" name="Google Shape;169;gcbc916b85a_0_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0" name="Google Shape;170;gcbc916b85a_0_0"/>
          <p:cNvSpPr txBox="1"/>
          <p:nvPr/>
        </p:nvSpPr>
        <p:spPr>
          <a:xfrm>
            <a:off x="2275850" y="2005350"/>
            <a:ext cx="3529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STATS</a:t>
            </a:r>
            <a:r>
              <a:rPr lang="en-US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US" sz="3200" b="0" i="0" u="none" strike="noStrike" cap="none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EXERCISE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1" name="Google Shape;171;gcbc916b85a_0_0"/>
          <p:cNvSpPr/>
          <p:nvPr/>
        </p:nvSpPr>
        <p:spPr>
          <a:xfrm rot="5400000">
            <a:off x="2734950" y="1436150"/>
            <a:ext cx="363600" cy="10245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gcbc916b85a_0_0"/>
          <p:cNvSpPr/>
          <p:nvPr/>
        </p:nvSpPr>
        <p:spPr>
          <a:xfrm rot="5400000">
            <a:off x="4246125" y="1104650"/>
            <a:ext cx="363600" cy="16263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3" name="Google Shape;173;gcbc916b85a_0_0"/>
          <p:cNvCxnSpPr>
            <a:cxnSpLocks/>
          </p:cNvCxnSpPr>
          <p:nvPr/>
        </p:nvCxnSpPr>
        <p:spPr>
          <a:xfrm flipH="1">
            <a:off x="3525170" y="1377248"/>
            <a:ext cx="91150" cy="994799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gcbc916b85a_0_0"/>
          <p:cNvSpPr txBox="1"/>
          <p:nvPr/>
        </p:nvSpPr>
        <p:spPr>
          <a:xfrm>
            <a:off x="2404515" y="1420065"/>
            <a:ext cx="91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Library</a:t>
            </a:r>
            <a:endParaRPr/>
          </a:p>
        </p:txBody>
      </p:sp>
      <p:sp>
        <p:nvSpPr>
          <p:cNvPr id="175" name="Google Shape;175;gcbc916b85a_0_0"/>
          <p:cNvSpPr txBox="1"/>
          <p:nvPr/>
        </p:nvSpPr>
        <p:spPr>
          <a:xfrm>
            <a:off x="3346028" y="1007955"/>
            <a:ext cx="54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Dot</a:t>
            </a:r>
            <a:endParaRPr/>
          </a:p>
        </p:txBody>
      </p:sp>
      <p:sp>
        <p:nvSpPr>
          <p:cNvPr id="176" name="Google Shape;176;gcbc916b85a_0_0"/>
          <p:cNvSpPr txBox="1"/>
          <p:nvPr/>
        </p:nvSpPr>
        <p:spPr>
          <a:xfrm>
            <a:off x="3851429" y="1417881"/>
            <a:ext cx="105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</a:t>
            </a:r>
            <a:endParaRPr/>
          </a:p>
        </p:txBody>
      </p:sp>
      <p:sp>
        <p:nvSpPr>
          <p:cNvPr id="177" name="Google Shape;177;gcbc916b85a_0_0"/>
          <p:cNvSpPr txBox="1"/>
          <p:nvPr/>
        </p:nvSpPr>
        <p:spPr>
          <a:xfrm>
            <a:off x="1130605" y="3585142"/>
            <a:ext cx="46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/home/u50425759/stats/</a:t>
            </a:r>
            <a:r>
              <a:rPr lang="en-US" sz="1800" dirty="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exercise.sas7bdat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178" name="Google Shape;178;gcbc916b85a_0_0"/>
          <p:cNvSpPr/>
          <p:nvPr/>
        </p:nvSpPr>
        <p:spPr>
          <a:xfrm rot="5400000">
            <a:off x="2355468" y="2169656"/>
            <a:ext cx="363900" cy="2467387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gcbc916b85a_0_0"/>
          <p:cNvSpPr/>
          <p:nvPr/>
        </p:nvSpPr>
        <p:spPr>
          <a:xfrm rot="5400000">
            <a:off x="4580388" y="2510264"/>
            <a:ext cx="363600" cy="175112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0" name="Google Shape;180;gcbc916b85a_0_0"/>
          <p:cNvCxnSpPr>
            <a:cxnSpLocks/>
            <a:endCxn id="178" idx="1"/>
          </p:cNvCxnSpPr>
          <p:nvPr/>
        </p:nvCxnSpPr>
        <p:spPr>
          <a:xfrm flipH="1">
            <a:off x="2537418" y="2519700"/>
            <a:ext cx="189808" cy="7017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1" name="Google Shape;181;gcbc916b85a_0_0"/>
          <p:cNvCxnSpPr>
            <a:cxnSpLocks/>
            <a:endCxn id="179" idx="1"/>
          </p:cNvCxnSpPr>
          <p:nvPr/>
        </p:nvCxnSpPr>
        <p:spPr>
          <a:xfrm flipH="1">
            <a:off x="4762188" y="2537125"/>
            <a:ext cx="68840" cy="6669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2" name="Google Shape;182;gcbc916b85a_0_0"/>
          <p:cNvSpPr txBox="1"/>
          <p:nvPr/>
        </p:nvSpPr>
        <p:spPr>
          <a:xfrm>
            <a:off x="397477" y="4284549"/>
            <a:ext cx="599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NOTE:    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11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library is the default (if you don’t specify a two-part name)</a:t>
            </a:r>
            <a:r>
              <a:rPr lang="en-US" sz="11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All data in </a:t>
            </a:r>
            <a:r>
              <a:rPr lang="en-US" sz="11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are deleted at the end of your SAS session.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gcbc916b85a_0_0"/>
          <p:cNvSpPr txBox="1"/>
          <p:nvPr/>
        </p:nvSpPr>
        <p:spPr>
          <a:xfrm>
            <a:off x="3128200" y="3903575"/>
            <a:ext cx="733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c916b85a_0_160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200" cy="22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</a:pPr>
            <a:r>
              <a:rPr lang="en-US" sz="3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</a:t>
            </a:r>
            <a:r>
              <a:rPr lang="en-US" sz="3300">
                <a:solidFill>
                  <a:schemeClr val="accent1"/>
                </a:solidFill>
              </a:rPr>
              <a:t>8</a:t>
            </a:r>
            <a:r>
              <a:rPr lang="en-US" sz="3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3300">
                <a:solidFill>
                  <a:schemeClr val="accent1"/>
                </a:solidFill>
              </a:rPr>
              <a:t> Two</a:t>
            </a:r>
            <a:r>
              <a:rPr lang="en-US" sz="3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-Sample Tests</a:t>
            </a:r>
            <a:endParaRPr sz="3300" baseline="30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9" name="Google Shape;189;gcbc916b85a_0_160"/>
          <p:cNvGraphicFramePr/>
          <p:nvPr/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en-US" sz="1600" b="0" u="none" strike="noStrike" cap="none">
                          <a:solidFill>
                            <a:schemeClr val="lt1"/>
                          </a:solidFill>
                        </a:rPr>
                        <a:t>.1 </a:t>
                      </a:r>
                      <a:r>
                        <a:rPr lang="en-US" sz="1600" b="0">
                          <a:solidFill>
                            <a:schemeClr val="lt1"/>
                          </a:solidFill>
                        </a:rPr>
                        <a:t>Unpaired</a:t>
                      </a:r>
                      <a:r>
                        <a:rPr lang="en-US" sz="1600" b="0" u="none" strike="noStrike" cap="none">
                          <a:solidFill>
                            <a:schemeClr val="lt1"/>
                          </a:solidFill>
                        </a:rPr>
                        <a:t> t Test</a:t>
                      </a:r>
                      <a:endParaRPr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8.2 Paired t Test</a:t>
                      </a:r>
                      <a:endParaRPr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dirty="0"/>
              <a:t>Unpaired t Test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sz="1800" dirty="0"/>
              <a:t>(t Test for Independent Groups)</a:t>
            </a:r>
            <a:endParaRPr sz="1800" dirty="0"/>
          </a:p>
        </p:txBody>
      </p:sp>
      <p:sp>
        <p:nvSpPr>
          <p:cNvPr id="196" name="Google Shape;196;p5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721130" y="1534713"/>
            <a:ext cx="6636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compare means between two independent groups.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Normally distributed measures for both groups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Variances are the the same in both groups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/>
              <a:t>Two-Sample t Test</a:t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408721" y="4071366"/>
            <a:ext cx="814102" cy="880110"/>
          </a:xfrm>
          <a:custGeom>
            <a:avLst/>
            <a:gdLst/>
            <a:ahLst/>
            <a:cxnLst/>
            <a:rect l="l" t="t" r="r" b="b"/>
            <a:pathLst>
              <a:path w="5328" h="5760" extrusionOk="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Also u</a:t>
            </a:r>
            <a:r>
              <a:rPr lang="en-US" sz="18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the “t Tests” task to run a two-sample test as we did for one-samp</a:t>
            </a: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le case</a:t>
            </a:r>
            <a:r>
              <a:rPr lang="en-US" sz="18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dirty="0"/>
          </a:p>
        </p:txBody>
      </p:sp>
      <p:sp>
        <p:nvSpPr>
          <p:cNvPr id="206" name="Google Shape;206;p6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3653" y="875238"/>
            <a:ext cx="1908882" cy="419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/>
              <a:t>8.01 Activity</a:t>
            </a: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20555" y="2099733"/>
            <a:ext cx="7388490" cy="277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/>
              <a:t>Select </a:t>
            </a:r>
            <a:r>
              <a:rPr lang="en-US" b="1"/>
              <a:t>Tasks and Utilities </a:t>
            </a:r>
            <a:r>
              <a:rPr lang="en-US"/>
              <a:t>in the Navigation pane. Expand </a:t>
            </a:r>
            <a:r>
              <a:rPr lang="en-US" b="1"/>
              <a:t>Tasks</a:t>
            </a:r>
            <a:r>
              <a:rPr lang="en-US"/>
              <a:t>, expand </a:t>
            </a:r>
            <a:r>
              <a:rPr lang="en-US" b="1"/>
              <a:t>Statistics</a:t>
            </a:r>
            <a:r>
              <a:rPr lang="en-US"/>
              <a:t> and double-click </a:t>
            </a:r>
            <a:r>
              <a:rPr lang="en-US" b="1"/>
              <a:t>t Tests</a:t>
            </a:r>
            <a:r>
              <a:rPr lang="en-US"/>
              <a:t>. </a:t>
            </a:r>
            <a:endParaRPr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/>
              <a:t>Select the </a:t>
            </a:r>
            <a:r>
              <a:rPr lang="en-US" b="1"/>
              <a:t>STATS.READING</a:t>
            </a:r>
            <a:r>
              <a:rPr lang="en-US"/>
              <a:t> data set and </a:t>
            </a:r>
            <a:r>
              <a:rPr lang="en-US" b="1"/>
              <a:t>Two-sample test</a:t>
            </a:r>
            <a:endParaRPr b="1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Select </a:t>
            </a:r>
            <a:r>
              <a:rPr lang="en-US" b="1"/>
              <a:t>Words_per_Minute </a:t>
            </a:r>
            <a:r>
              <a:rPr lang="en-US"/>
              <a:t>as the </a:t>
            </a:r>
            <a:r>
              <a:rPr lang="en-US" b="1"/>
              <a:t>Analysis variable</a:t>
            </a:r>
            <a:endParaRPr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Select </a:t>
            </a:r>
            <a:r>
              <a:rPr lang="en-US" b="1"/>
              <a:t>Gender</a:t>
            </a:r>
            <a:r>
              <a:rPr lang="en-US"/>
              <a:t> as the </a:t>
            </a:r>
            <a:r>
              <a:rPr lang="en-US" b="1"/>
              <a:t>Groups variable</a:t>
            </a:r>
            <a:endParaRPr b="1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/>
              <a:t>On the </a:t>
            </a:r>
            <a:r>
              <a:rPr lang="en-US" b="1"/>
              <a:t>OPTIONS </a:t>
            </a:r>
            <a:r>
              <a:rPr lang="en-US"/>
              <a:t>tab, configure a two-tailed test for </a:t>
            </a:r>
            <a:r>
              <a:rPr lang="en-US" b="1"/>
              <a:t>H</a:t>
            </a:r>
            <a:r>
              <a:rPr lang="en-US" b="1" baseline="-25000"/>
              <a:t>0 </a:t>
            </a:r>
            <a:r>
              <a:rPr lang="en-US"/>
              <a:t> of Mean = 0</a:t>
            </a:r>
            <a:r>
              <a:rPr lang="en-US" b="1" baseline="-25000"/>
              <a:t> </a:t>
            </a:r>
            <a:endParaRPr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/>
              <a:t>Select </a:t>
            </a:r>
            <a:r>
              <a:rPr lang="en-US" b="1"/>
              <a:t>Test for normality</a:t>
            </a:r>
            <a:endParaRPr b="1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Under </a:t>
            </a:r>
            <a:r>
              <a:rPr lang="en-US" b="1"/>
              <a:t>PLOTS</a:t>
            </a:r>
            <a:r>
              <a:rPr lang="en-US"/>
              <a:t>, select </a:t>
            </a:r>
            <a:r>
              <a:rPr lang="en-US" b="1"/>
              <a:t>Selected Plots</a:t>
            </a:r>
            <a:r>
              <a:rPr lang="en-US"/>
              <a:t> and select </a:t>
            </a:r>
            <a:r>
              <a:rPr lang="en-US" b="1"/>
              <a:t>Histogram and box plot</a:t>
            </a:r>
            <a:r>
              <a:rPr lang="en-US"/>
              <a:t>, </a:t>
            </a:r>
            <a:r>
              <a:rPr lang="en-US" b="1"/>
              <a:t>Normality plot</a:t>
            </a:r>
            <a:r>
              <a:rPr lang="en-US"/>
              <a:t> and </a:t>
            </a:r>
            <a:r>
              <a:rPr lang="en-US" b="1"/>
              <a:t>Confidence interval plot</a:t>
            </a:r>
            <a:r>
              <a:rPr lang="en-US"/>
              <a:t>.</a:t>
            </a:r>
            <a:endParaRPr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/>
              <a:t>Select the Running Icon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460587" y="704427"/>
            <a:ext cx="327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want to test the mean reading speed of males and females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/>
              <a:t>8.02 Multiple Choice Question</a:t>
            </a:r>
            <a:endParaRPr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The first two tables show the tests for normality for Females and Males. The null hypothesis is that they are normally distributed.</a:t>
            </a:r>
            <a:endParaRPr sz="1800"/>
          </a:p>
          <a:p>
            <a:pPr marL="25717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Are we able to reject the null hypothesis?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/>
              <a:t>Yes</a:t>
            </a:r>
            <a:endParaRPr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/>
              <a:t> No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bc916b85a_0_170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/>
              <a:t>8.02 Multiple Choice Question</a:t>
            </a:r>
            <a:endParaRPr/>
          </a:p>
        </p:txBody>
      </p:sp>
      <p:sp>
        <p:nvSpPr>
          <p:cNvPr id="230" name="Google Shape;230;gcbc916b85a_0_170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3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The first two tables show the tests for normality for Females and Males. The null hypothesis is that they are normally distributed. Are we able to reject the null hypothesis?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/>
              <a:t>Yes</a:t>
            </a:r>
            <a:endParaRPr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/>
              <a:t> No</a:t>
            </a:r>
            <a:endParaRPr sz="1800"/>
          </a:p>
        </p:txBody>
      </p:sp>
      <p:pic>
        <p:nvPicPr>
          <p:cNvPr id="231" name="Google Shape;231;gcbc916b85a_0_170" descr="Checkmar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3056176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791</Words>
  <Application>Microsoft Office PowerPoint</Application>
  <PresentationFormat>On-screen Show (16:9)</PresentationFormat>
  <Paragraphs>188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Trebuchet MS</vt:lpstr>
      <vt:lpstr>Facet</vt:lpstr>
      <vt:lpstr>Cody Ch 8: Two-Sample Tests</vt:lpstr>
      <vt:lpstr>Re-Create Cody Work Files</vt:lpstr>
      <vt:lpstr>SAS Data Set Naming Convention</vt:lpstr>
      <vt:lpstr>Cody Ch 8: Two-Sample Tests</vt:lpstr>
      <vt:lpstr>Unpaired t Test (t Test for Independent Groups)</vt:lpstr>
      <vt:lpstr>Two-Sample t Test</vt:lpstr>
      <vt:lpstr>8.01 Activity</vt:lpstr>
      <vt:lpstr>8.02 Multiple Choice Question</vt:lpstr>
      <vt:lpstr>8.02 Multiple Choice Question</vt:lpstr>
      <vt:lpstr>8.03 Multiple Choice Question</vt:lpstr>
      <vt:lpstr>8.03 Multiple Choice Question</vt:lpstr>
      <vt:lpstr>HOMEWORK Nonparametric Two-Sample Tests</vt:lpstr>
      <vt:lpstr>Cody Ch 8: Two-Sample Tests</vt:lpstr>
      <vt:lpstr>Paired t Test (t Test for dependent Groups)</vt:lpstr>
      <vt:lpstr>8.04 Activity</vt:lpstr>
      <vt:lpstr>8.05 Multiple Choice Question</vt:lpstr>
      <vt:lpstr>8.05 Multiple Choice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Ch 8: Two-Sample Tests</dc:title>
  <dc:creator>Rick Cornell</dc:creator>
  <cp:lastModifiedBy>Don Koch</cp:lastModifiedBy>
  <cp:revision>7</cp:revision>
  <dcterms:created xsi:type="dcterms:W3CDTF">2014-02-19T20:08:04Z</dcterms:created>
  <dcterms:modified xsi:type="dcterms:W3CDTF">2021-03-29T23:44:41Z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