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8" r:id="rId4"/>
    <p:sldId id="260" r:id="rId5"/>
    <p:sldId id="261" r:id="rId6"/>
    <p:sldId id="285" r:id="rId7"/>
    <p:sldId id="263" r:id="rId8"/>
    <p:sldId id="290" r:id="rId9"/>
    <p:sldId id="289" r:id="rId10"/>
    <p:sldId id="291" r:id="rId11"/>
    <p:sldId id="293" r:id="rId12"/>
    <p:sldId id="294" r:id="rId13"/>
    <p:sldId id="295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1700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5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736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19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06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  <p:extLst>
      <p:ext uri="{BB962C8B-B14F-4D97-AF65-F5344CB8AC3E}">
        <p14:creationId xmlns:p14="http://schemas.microsoft.com/office/powerpoint/2010/main" val="311774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891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  <p:extLst>
      <p:ext uri="{BB962C8B-B14F-4D97-AF65-F5344CB8AC3E}">
        <p14:creationId xmlns:p14="http://schemas.microsoft.com/office/powerpoint/2010/main" val="103418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10:</a:t>
            </a:r>
            <a:r>
              <a:rPr lang="en-US" sz="3300" dirty="0">
                <a:solidFill>
                  <a:schemeClr val="accent1"/>
                </a:solidFill>
              </a:rPr>
              <a:t> N-Way ANOVA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29609940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10.1 Two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-Way ANOVA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10.2 Models with Significant Interaction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10.03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89135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b="1" dirty="0"/>
              <a:t>Edit the task from Activity 10.01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Dependent variable</a:t>
            </a:r>
            <a:endParaRPr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Gender</a:t>
            </a:r>
            <a:r>
              <a:rPr lang="en-US" dirty="0"/>
              <a:t> and </a:t>
            </a:r>
            <a:r>
              <a:rPr lang="en-US" b="1" dirty="0"/>
              <a:t>Dose</a:t>
            </a:r>
            <a:r>
              <a:rPr lang="en-US" dirty="0"/>
              <a:t> as the </a:t>
            </a:r>
            <a:r>
              <a:rPr lang="en-US" b="1" dirty="0"/>
              <a:t>Factors</a:t>
            </a:r>
            <a:endParaRPr b="1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</a:t>
            </a:r>
            <a:r>
              <a:rPr lang="en-US" b="1" dirty="0"/>
              <a:t>Model</a:t>
            </a:r>
            <a:r>
              <a:rPr lang="en-US" dirty="0"/>
              <a:t> as before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 select </a:t>
            </a:r>
            <a:r>
              <a:rPr lang="en-US" b="1" dirty="0"/>
              <a:t>Perform multiple comparisons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Deselect </a:t>
            </a:r>
            <a:r>
              <a:rPr lang="en-US" b="1" dirty="0"/>
              <a:t>Sequential sum of squares (Type 1)</a:t>
            </a:r>
            <a:r>
              <a:rPr lang="en-US" dirty="0"/>
              <a:t> but keep </a:t>
            </a:r>
            <a:r>
              <a:rPr lang="en-US" b="1" dirty="0"/>
              <a:t>Type 3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246176" y="490714"/>
            <a:ext cx="3279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determine the effective of gender and dose on a person’s strength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4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10.04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How should you interpret the Gender*Dose significance?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Dose had the same effect on Males as Females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Dose positively impacted Males more than Females</a:t>
            </a:r>
          </a:p>
          <a:p>
            <a:pPr marL="557212" lvl="1" indent="-214312">
              <a:buClr>
                <a:schemeClr val="dk1"/>
              </a:buClr>
              <a:buSzPts val="1800"/>
              <a:buFont typeface="Noto Sans Symbols"/>
              <a:buAutoNum type="alphaLcPeriod"/>
            </a:pPr>
            <a:r>
              <a:rPr lang="en-US" sz="1800" dirty="0"/>
              <a:t> Dose positively impacted Females more than Males</a:t>
            </a:r>
          </a:p>
        </p:txBody>
      </p:sp>
    </p:spTree>
    <p:extLst>
      <p:ext uri="{BB962C8B-B14F-4D97-AF65-F5344CB8AC3E}">
        <p14:creationId xmlns:p14="http://schemas.microsoft.com/office/powerpoint/2010/main" val="305229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10.04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How should you interpret the Gender*Dose significance?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Dose had the same effect on Males as Females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Dose positively impacted Males and negatively impacted Females</a:t>
            </a:r>
          </a:p>
          <a:p>
            <a:pPr marL="557212" lvl="1" indent="-214312">
              <a:buClr>
                <a:schemeClr val="dk1"/>
              </a:buClr>
              <a:buSzPts val="1800"/>
              <a:buFont typeface="Noto Sans Symbols"/>
              <a:buAutoNum type="alphaLcPeriod"/>
            </a:pPr>
            <a:r>
              <a:rPr lang="en-US" sz="1800" dirty="0"/>
              <a:t> Dose positively impacted Females and negatively impacted Males</a:t>
            </a:r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5E8B0EF8-DB42-4EC6-B94F-7CA9F03B77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237589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02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89135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b="1" dirty="0"/>
              <a:t>Edit the task from Activity 10.03</a:t>
            </a:r>
            <a:endParaRPr b="1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STATISTICS</a:t>
            </a:r>
            <a:r>
              <a:rPr lang="en-US" dirty="0"/>
              <a:t>, select </a:t>
            </a:r>
            <a:r>
              <a:rPr lang="en-US" b="1" dirty="0"/>
              <a:t>Default and additional statistics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All effects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246176" y="490714"/>
            <a:ext cx="3279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untangle the effect of Gender*Dose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9791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/>
              <a:t>Re-Create Cody Work Files</a:t>
            </a:r>
            <a:endParaRPr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6255343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Navigate to your copy of the </a:t>
            </a:r>
            <a:r>
              <a:rPr lang="en-US" sz="1800" b="1"/>
              <a:t>Cody</a:t>
            </a:r>
            <a:r>
              <a:rPr lang="en-US" sz="1800"/>
              <a:t> folder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Double-click the </a:t>
            </a:r>
            <a:r>
              <a:rPr lang="en-US" sz="1800" b="1"/>
              <a:t>Create_Datasets.sas</a:t>
            </a:r>
            <a:r>
              <a:rPr lang="en-US" sz="1800"/>
              <a:t> program. 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Run the program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Check the </a:t>
            </a:r>
            <a:r>
              <a:rPr lang="en-US" sz="1800" b="1"/>
              <a:t>LOG</a:t>
            </a:r>
            <a:r>
              <a:rPr lang="en-US" sz="1800"/>
              <a:t> for errors</a:t>
            </a:r>
            <a:endParaRPr/>
          </a:p>
          <a:p>
            <a:pPr marL="342900" lvl="0" indent="-342900" algn="l" rtl="0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 sz="1800"/>
              <a:t>Examine the STATS library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10:</a:t>
            </a:r>
            <a:r>
              <a:rPr lang="en-US" sz="3300" dirty="0">
                <a:solidFill>
                  <a:schemeClr val="accent1"/>
                </a:solidFill>
              </a:rPr>
              <a:t> N-Way ANOVA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2531598839"/>
              </p:ext>
            </p:extLst>
          </p:nvPr>
        </p:nvGraphicFramePr>
        <p:xfrm>
          <a:off x="666452" y="1545168"/>
          <a:ext cx="3665525" cy="159931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10.1 Two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-Way ANOVA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10.2 10.2 Models with Significant Interaction</a:t>
                      </a:r>
                      <a:endParaRPr lang="en-US" sz="16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N-Way ANOVA</a:t>
            </a:r>
            <a:endParaRPr dirty="0"/>
          </a:p>
        </p:txBody>
      </p:sp>
      <p:sp>
        <p:nvSpPr>
          <p:cNvPr id="196" name="Google Shape;196;p5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721130" y="1534713"/>
            <a:ext cx="66366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compare means among more than one independent groups.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Assumptions: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Normally distributed measures for each groups 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Variances in each group are equal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Two-Way ANOVA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Now let’s expand on what we have learned using the N-Way ANOVA task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BC89C-71B2-487D-8358-3375366D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51" y="548639"/>
            <a:ext cx="2921194" cy="3825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10.01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89135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</a:t>
            </a:r>
            <a:r>
              <a:rPr lang="en-US" dirty="0"/>
              <a:t> and double-click </a:t>
            </a:r>
            <a:r>
              <a:rPr lang="en-US" b="1" dirty="0"/>
              <a:t>N-Way ANOVA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 </a:t>
            </a:r>
            <a:r>
              <a:rPr lang="en-US" dirty="0"/>
              <a:t>as the </a:t>
            </a:r>
            <a:r>
              <a:rPr lang="en-US" b="1" dirty="0"/>
              <a:t>Dependent variable</a:t>
            </a:r>
            <a:endParaRPr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Gender</a:t>
            </a:r>
            <a:r>
              <a:rPr lang="en-US" dirty="0"/>
              <a:t> and </a:t>
            </a:r>
            <a:r>
              <a:rPr lang="en-US" b="1" dirty="0"/>
              <a:t>Training</a:t>
            </a:r>
            <a:r>
              <a:rPr lang="en-US" dirty="0"/>
              <a:t> as the </a:t>
            </a:r>
            <a:r>
              <a:rPr lang="en-US" b="1" dirty="0"/>
              <a:t>Factors</a:t>
            </a:r>
            <a:endParaRPr b="1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</a:t>
            </a:r>
            <a:r>
              <a:rPr lang="en-US" b="1" dirty="0"/>
              <a:t>Edit</a:t>
            </a:r>
            <a:r>
              <a:rPr lang="en-US" dirty="0"/>
              <a:t>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Gender </a:t>
            </a:r>
            <a:r>
              <a:rPr lang="en-US" dirty="0"/>
              <a:t>and </a:t>
            </a:r>
            <a:r>
              <a:rPr lang="en-US" b="1" dirty="0"/>
              <a:t>Training</a:t>
            </a:r>
            <a:r>
              <a:rPr lang="en-US" dirty="0"/>
              <a:t> and click </a:t>
            </a:r>
            <a:r>
              <a:rPr lang="en-US" b="1" dirty="0"/>
              <a:t>Full Factorial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 select </a:t>
            </a:r>
            <a:r>
              <a:rPr lang="en-US" b="1" dirty="0"/>
              <a:t>Default and additional statistics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Deselect </a:t>
            </a:r>
            <a:r>
              <a:rPr lang="en-US" b="1" dirty="0"/>
              <a:t>Sequential sum of squares (Type 1)</a:t>
            </a:r>
            <a:r>
              <a:rPr lang="en-US" dirty="0"/>
              <a:t>, but keep </a:t>
            </a:r>
            <a:r>
              <a:rPr lang="en-US" b="1" dirty="0"/>
              <a:t>Type 3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246176" y="490714"/>
            <a:ext cx="3279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determine the effect of gender and training on the ability to do pushups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factor(s) had a significant impact on pushups?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Training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Gender*Training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 and Training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Gender, Training and Gender*Training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10.02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factor(s) had a significant impact on pushups?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</a:t>
            </a:r>
            <a:endParaRPr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Training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Gender*</a:t>
            </a:r>
            <a:r>
              <a:rPr lang="en-US" sz="1800" dirty="0" err="1"/>
              <a:t>Traing</a:t>
            </a:r>
            <a:endParaRPr lang="en-US"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 and Training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Gender, Training and Gender*Training</a:t>
            </a:r>
            <a:endParaRPr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2720EB84-BB6A-4E5E-BEA0-2D3E7FB571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959490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10:</a:t>
            </a:r>
            <a:r>
              <a:rPr lang="en-US" sz="3300" dirty="0">
                <a:solidFill>
                  <a:schemeClr val="accent1"/>
                </a:solidFill>
              </a:rPr>
              <a:t> N-Way ANOVA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3418630777"/>
              </p:ext>
            </p:extLst>
          </p:nvPr>
        </p:nvGraphicFramePr>
        <p:xfrm>
          <a:off x="666452" y="1545168"/>
          <a:ext cx="3665525" cy="1599315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10.1 Two</a:t>
                      </a:r>
                      <a:r>
                        <a:rPr lang="en-US" sz="1600" b="0" dirty="0">
                          <a:solidFill>
                            <a:schemeClr val="lt1"/>
                          </a:solidFill>
                        </a:rPr>
                        <a:t>-Way ANOVA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10.2 10.2 Models with Significant Interaction</a:t>
                      </a:r>
                      <a:endParaRPr lang="en-US" sz="16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500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544</Words>
  <Application>Microsoft Office PowerPoint</Application>
  <PresentationFormat>On-screen Show (16:9)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Trebuchet MS</vt:lpstr>
      <vt:lpstr>Facet</vt:lpstr>
      <vt:lpstr>Cody Ch 10: N-Way ANOVA</vt:lpstr>
      <vt:lpstr>Re-Create Cody Work Files</vt:lpstr>
      <vt:lpstr>Cody Ch 10: N-Way ANOVA</vt:lpstr>
      <vt:lpstr>N-Way ANOVA</vt:lpstr>
      <vt:lpstr>Two-Way ANOVA</vt:lpstr>
      <vt:lpstr>10.01 Activity</vt:lpstr>
      <vt:lpstr>10.02 Multiple Choice Question</vt:lpstr>
      <vt:lpstr>10.02 Multiple Choice Question</vt:lpstr>
      <vt:lpstr>Cody Ch 10: N-Way ANOVA</vt:lpstr>
      <vt:lpstr>10.03 Activity</vt:lpstr>
      <vt:lpstr>10.04 Multiple Choice Question</vt:lpstr>
      <vt:lpstr>10.04 Multiple Choice Question</vt:lpstr>
      <vt:lpstr>10.05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21</cp:revision>
  <dcterms:created xsi:type="dcterms:W3CDTF">2014-02-19T20:08:04Z</dcterms:created>
  <dcterms:modified xsi:type="dcterms:W3CDTF">2021-03-30T15:20:14Z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