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85" r:id="rId10"/>
    <p:sldId id="277" r:id="rId11"/>
    <p:sldId id="278" r:id="rId12"/>
    <p:sldId id="260" r:id="rId13"/>
    <p:sldId id="281" r:id="rId14"/>
    <p:sldId id="282" r:id="rId15"/>
    <p:sldId id="283" r:id="rId16"/>
    <p:sldId id="284" r:id="rId17"/>
    <p:sldId id="279" r:id="rId18"/>
    <p:sldId id="280" r:id="rId19"/>
    <p:sldId id="256" r:id="rId20"/>
    <p:sldId id="267" r:id="rId21"/>
    <p:sldId id="265" r:id="rId22"/>
    <p:sldId id="266" r:id="rId23"/>
    <p:sldId id="264" r:id="rId24"/>
    <p:sldId id="259" r:id="rId25"/>
    <p:sldId id="261" r:id="rId26"/>
    <p:sldId id="257" r:id="rId27"/>
    <p:sldId id="258" r:id="rId28"/>
    <p:sldId id="262" r:id="rId29"/>
    <p:sldId id="26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D1A73D-B45B-AD47-B038-7F467E218D87}">
          <p14:sldIdLst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85"/>
            <p14:sldId id="277"/>
            <p14:sldId id="278"/>
            <p14:sldId id="260"/>
            <p14:sldId id="281"/>
            <p14:sldId id="282"/>
            <p14:sldId id="283"/>
            <p14:sldId id="284"/>
            <p14:sldId id="279"/>
            <p14:sldId id="280"/>
            <p14:sldId id="256"/>
            <p14:sldId id="267"/>
            <p14:sldId id="265"/>
            <p14:sldId id="266"/>
            <p14:sldId id="264"/>
            <p14:sldId id="259"/>
            <p14:sldId id="261"/>
            <p14:sldId id="257"/>
            <p14:sldId id="258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502"/>
    <p:restoredTop sz="96327"/>
  </p:normalViewPr>
  <p:slideViewPr>
    <p:cSldViewPr snapToGrid="0" snapToObjects="1">
      <p:cViewPr varScale="1">
        <p:scale>
          <a:sx n="87" d="100"/>
          <a:sy n="87" d="100"/>
        </p:scale>
        <p:origin x="23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koch@lipscomb.edu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8/library/stdtypes.html#sequence-types-list-tuple-rang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hat-are-the-in-demand-skills-for-data-scientists-in-2020-a060b7f31b1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hat-are-the-in-demand-skills-for-data-scientists-in-2020-a060b7f31b1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kaggle-survey-202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ndeed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en.wikipedia.org/wiki/Free_and_open-source_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.com/" TargetMode="External"/><Relationship Id="rId2" Type="http://schemas.openxmlformats.org/officeDocument/2006/relationships/hyperlink" Target="https://www.anaconda.com/products/individual#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BD5-AB72-CE41-B5F5-6A2AA790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Information Structures</a:t>
            </a:r>
            <a:br>
              <a:rPr lang="en-US" dirty="0"/>
            </a:br>
            <a:r>
              <a:rPr lang="en-US" dirty="0"/>
              <a:t>Getting Started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341CF-1FCD-F746-BF19-80FE47EC951F}"/>
              </a:ext>
            </a:extLst>
          </p:cNvPr>
          <p:cNvSpPr txBox="1"/>
          <p:nvPr/>
        </p:nvSpPr>
        <p:spPr>
          <a:xfrm>
            <a:off x="8477006" y="5126614"/>
            <a:ext cx="2521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 Koch</a:t>
            </a:r>
          </a:p>
          <a:p>
            <a:r>
              <a:rPr lang="en-US" dirty="0">
                <a:hlinkClick r:id="rId2"/>
              </a:rPr>
              <a:t>dokoch@lipscomb.edu</a:t>
            </a:r>
            <a:endParaRPr lang="en-US" dirty="0"/>
          </a:p>
          <a:p>
            <a:r>
              <a:rPr lang="en-US" dirty="0"/>
              <a:t>919-649-0447</a:t>
            </a:r>
          </a:p>
        </p:txBody>
      </p:sp>
    </p:spTree>
    <p:extLst>
      <p:ext uri="{BB962C8B-B14F-4D97-AF65-F5344CB8AC3E}">
        <p14:creationId xmlns:p14="http://schemas.microsoft.com/office/powerpoint/2010/main" val="93716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AE9E-5E60-664F-9E30-9105E9D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SASPy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9AC8-BA19-FB46-9BDB-E4C166B1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”sascfg_personal.py”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“.authinfo”</a:t>
            </a:r>
          </a:p>
        </p:txBody>
      </p:sp>
    </p:spTree>
    <p:extLst>
      <p:ext uri="{BB962C8B-B14F-4D97-AF65-F5344CB8AC3E}">
        <p14:creationId xmlns:p14="http://schemas.microsoft.com/office/powerpoint/2010/main" val="288733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524A6-F092-E04F-9539-77A76217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Python Data Structures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D73EDB46-5D2C-F54E-A16D-2B83C0AA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4747" y="2105003"/>
            <a:ext cx="5297322" cy="2648659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9ECB-75CC-DC4F-961B-10FD9F6E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br>
              <a:rPr lang="en-US" dirty="0"/>
            </a:br>
            <a:r>
              <a:rPr lang="en-US" sz="1800" dirty="0"/>
              <a:t>Notations for constant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0038-0DEE-654E-8FE8-BF74074C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  <a:p>
            <a:pPr lvl="1"/>
            <a:r>
              <a:rPr lang="en-US" dirty="0"/>
              <a:t>Unicode </a:t>
            </a:r>
          </a:p>
          <a:p>
            <a:pPr lvl="1"/>
            <a:r>
              <a:rPr lang="en-US" dirty="0"/>
              <a:t>1-4 bytes per character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”Hello”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’Hello’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f”Hello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I’m {name}”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2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9ECB-75CC-DC4F-961B-10FD9F6E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br>
              <a:rPr lang="en-US" dirty="0"/>
            </a:br>
            <a:r>
              <a:rPr lang="en-US" sz="1800" dirty="0"/>
              <a:t>Notations for constant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0038-0DEE-654E-8FE8-BF74074C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 Literals </a:t>
            </a:r>
          </a:p>
          <a:p>
            <a:pPr lvl="1"/>
            <a:r>
              <a:rPr lang="en-US" dirty="0"/>
              <a:t>1 byte per character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b”Hello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b’Hello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B”Hello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B’Hello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8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9ECB-75CC-DC4F-961B-10FD9F6E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br>
              <a:rPr lang="en-US" dirty="0"/>
            </a:br>
            <a:r>
              <a:rPr lang="en-US" sz="1800" dirty="0"/>
              <a:t>Notations for constant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0038-0DEE-654E-8FE8-BF74074C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  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or False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0xFFDA0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0b01001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0o1743</a:t>
            </a:r>
          </a:p>
        </p:txBody>
      </p:sp>
    </p:spTree>
    <p:extLst>
      <p:ext uri="{BB962C8B-B14F-4D97-AF65-F5344CB8AC3E}">
        <p14:creationId xmlns:p14="http://schemas.microsoft.com/office/powerpoint/2010/main" val="137682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9ECB-75CC-DC4F-961B-10FD9F6E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br>
              <a:rPr lang="en-US" dirty="0"/>
            </a:br>
            <a:r>
              <a:rPr lang="en-US" sz="1800" dirty="0"/>
              <a:t>Notations for constant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0038-0DEE-654E-8FE8-BF74074C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Literals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42.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.031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2.99792e8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1_000_000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91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9ECB-75CC-DC4F-961B-10FD9F6E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br>
              <a:rPr lang="en-US" dirty="0"/>
            </a:br>
            <a:r>
              <a:rPr lang="en-US" sz="1800" dirty="0"/>
              <a:t>Notations for constant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0038-0DEE-654E-8FE8-BF74074C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Imaginary Literals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3.14j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10.j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10j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.001j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1e100j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3.14e-10j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3.14_15_93j</a:t>
            </a:r>
          </a:p>
        </p:txBody>
      </p:sp>
    </p:spTree>
    <p:extLst>
      <p:ext uri="{BB962C8B-B14F-4D97-AF65-F5344CB8AC3E}">
        <p14:creationId xmlns:p14="http://schemas.microsoft.com/office/powerpoint/2010/main" val="279785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2F7B5F-69B9-41D9-BD9A-2A7F1118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484EE50-7D13-4A99-9152-609AE84A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F607DBD-3FFF-424E-80D2-8061AC5FE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CA1AF17-15FE-4FB8-A4CB-942AC134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01EDCD-40E3-40D5-BCE4-803F7A4D6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E840EA-C6A5-48DA-A3B5-BE430C89C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7E67B-1F86-DD4E-95A8-EED5F81D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819723" cy="2782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Escape Sequences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3EDF80C-701F-7C47-8E2A-58F58DEE0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369" r="10618" b="2"/>
          <a:stretch/>
        </p:blipFill>
        <p:spPr>
          <a:xfrm>
            <a:off x="5444747" y="647191"/>
            <a:ext cx="5297322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4AC7A41-04AF-4CF9-A478-43411F9B5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3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7E67B-1F86-DD4E-95A8-EED5F81D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Escape Sequences</a:t>
            </a:r>
          </a:p>
        </p:txBody>
      </p:sp>
      <p:pic>
        <p:nvPicPr>
          <p:cNvPr id="7" name="Content Placeholder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0BDB3EB2-11B8-B741-A3EB-2DB2DBB93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2806897"/>
            <a:ext cx="5297322" cy="12448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7354-55E3-8A4D-9902-9E278AC5A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2A02D-A58A-1141-BE61-79B073DD6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8021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8B83-E971-8549-BEFE-F8DE5B7F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4464-2BE4-E749-AD38-13B3D689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Tools</a:t>
            </a:r>
          </a:p>
          <a:p>
            <a:r>
              <a:rPr lang="en-US" dirty="0"/>
              <a:t>SAS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Getting Your PC Configured</a:t>
            </a:r>
          </a:p>
          <a:p>
            <a:r>
              <a:rPr lang="en-US" dirty="0"/>
              <a:t>Python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94071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39D3-DCE7-4041-9D6E-17318C1B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9DF9-6801-9D4B-9F06-C0162266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(int)</a:t>
            </a:r>
          </a:p>
          <a:p>
            <a:r>
              <a:rPr lang="en-US" dirty="0"/>
              <a:t>Float (float)</a:t>
            </a:r>
          </a:p>
          <a:p>
            <a:r>
              <a:rPr lang="en-US" dirty="0"/>
              <a:t>Complex (complex)</a:t>
            </a:r>
          </a:p>
        </p:txBody>
      </p:sp>
    </p:spTree>
    <p:extLst>
      <p:ext uri="{BB962C8B-B14F-4D97-AF65-F5344CB8AC3E}">
        <p14:creationId xmlns:p14="http://schemas.microsoft.com/office/powerpoint/2010/main" val="4183477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C549-3B75-C345-AA3B-8B42619B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Boolean </a:t>
            </a:r>
            <a:br>
              <a:rPr lang="en-US" sz="3200" dirty="0"/>
            </a:br>
            <a:r>
              <a:rPr lang="en-US" sz="3200" dirty="0"/>
              <a:t>Operators</a:t>
            </a:r>
          </a:p>
        </p:txBody>
      </p:sp>
      <p:pic>
        <p:nvPicPr>
          <p:cNvPr id="7" name="Content Placeholder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30364501-C02A-CA47-9994-7C7F5BC1A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107" y="2861477"/>
            <a:ext cx="5613400" cy="1701800"/>
          </a:xfrm>
        </p:spPr>
      </p:pic>
    </p:spTree>
    <p:extLst>
      <p:ext uri="{BB962C8B-B14F-4D97-AF65-F5344CB8AC3E}">
        <p14:creationId xmlns:p14="http://schemas.microsoft.com/office/powerpoint/2010/main" val="69885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C549-3B75-C345-AA3B-8B42619B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Comparisons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33D7AC73-B715-B94C-A8AF-E2AA94E9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1241" y="2159000"/>
            <a:ext cx="4076700" cy="3784600"/>
          </a:xfrm>
        </p:spPr>
      </p:pic>
    </p:spTree>
    <p:extLst>
      <p:ext uri="{BB962C8B-B14F-4D97-AF65-F5344CB8AC3E}">
        <p14:creationId xmlns:p14="http://schemas.microsoft.com/office/powerpoint/2010/main" val="3639009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7354-55E3-8A4D-9902-9E278AC5A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2A02D-A58A-1141-BE61-79B073DD6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702226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E9B7-B2BE-6C4B-A346-C71EF023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04C4-D4D4-8D41-B1B6-83982512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ordered sets of N items</a:t>
            </a:r>
          </a:p>
          <a:p>
            <a:r>
              <a:rPr lang="en-US" dirty="0"/>
              <a:t>Indexed by non-negative integers: 0, 1, …, N-1</a:t>
            </a:r>
          </a:p>
          <a:p>
            <a:r>
              <a:rPr lang="en-US" dirty="0" err="1"/>
              <a:t>len</a:t>
            </a:r>
            <a:r>
              <a:rPr lang="en-US" dirty="0"/>
              <a:t>()  returns number of items N</a:t>
            </a:r>
          </a:p>
          <a:p>
            <a:r>
              <a:rPr lang="en-US" dirty="0"/>
              <a:t>Slicing a sequence ’seq’ </a:t>
            </a:r>
          </a:p>
          <a:p>
            <a:pPr lvl="1"/>
            <a:r>
              <a:rPr lang="en-US" dirty="0"/>
              <a:t>seq[</a:t>
            </a:r>
            <a:r>
              <a:rPr lang="en-US" dirty="0" err="1"/>
              <a:t>i:j</a:t>
            </a:r>
            <a:r>
              <a:rPr lang="en-US" dirty="0"/>
              <a:t>] selects all items between </a:t>
            </a:r>
            <a:r>
              <a:rPr lang="en-US" dirty="0" err="1"/>
              <a:t>i</a:t>
            </a:r>
            <a:r>
              <a:rPr lang="en-US" dirty="0"/>
              <a:t> and j-1</a:t>
            </a:r>
          </a:p>
          <a:p>
            <a:r>
              <a:rPr lang="en-US" dirty="0"/>
              <a:t>Extended slicing with a ”step” </a:t>
            </a:r>
          </a:p>
          <a:p>
            <a:pPr lvl="1"/>
            <a:r>
              <a:rPr lang="en-US" dirty="0"/>
              <a:t>Seq[</a:t>
            </a:r>
            <a:r>
              <a:rPr lang="en-US" dirty="0" err="1"/>
              <a:t>i:j:k</a:t>
            </a:r>
            <a:r>
              <a:rPr lang="en-US" dirty="0"/>
              <a:t>] selects items at k intervals between I and j-1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22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9AE8-F0EE-8843-90FB-0DA47B54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6EE4-3455-5C4F-8C99-7146858AE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There are three basic sequence types</a:t>
            </a:r>
            <a:endParaRPr lang="en-US" dirty="0"/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range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22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4D03-E738-8547-9488-F766D5D5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Sequences</a:t>
            </a:r>
            <a:br>
              <a:rPr lang="en-US" dirty="0"/>
            </a:br>
            <a:r>
              <a:rPr lang="en-US" dirty="0"/>
              <a:t>(cannot be changed)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A389-08BE-204F-B892-961C3A80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Strings</a:t>
            </a:r>
          </a:p>
          <a:p>
            <a:pPr lvl="1"/>
            <a:r>
              <a:rPr lang="en-US" dirty="0"/>
              <a:t>A sequence of Unicode in range of U+0000 to U+10FFFF</a:t>
            </a:r>
          </a:p>
          <a:p>
            <a:pPr lvl="1"/>
            <a:r>
              <a:rPr lang="en-US" dirty="0"/>
              <a:t>‘Hello World’</a:t>
            </a:r>
          </a:p>
          <a:p>
            <a:r>
              <a:rPr lang="en-US" dirty="0"/>
              <a:t>Tuples</a:t>
            </a:r>
          </a:p>
          <a:p>
            <a:pPr lvl="1"/>
            <a:r>
              <a:rPr lang="en-US" dirty="0"/>
              <a:t>A sequence of arbitrary Python Objects separated by commas</a:t>
            </a:r>
          </a:p>
          <a:p>
            <a:pPr lvl="1"/>
            <a:r>
              <a:rPr lang="en-US" dirty="0"/>
              <a:t>4, ‘four’, 3.14    often written with optional parens (4, ‘four’, 3.14)</a:t>
            </a:r>
          </a:p>
          <a:p>
            <a:r>
              <a:rPr lang="en-US" dirty="0"/>
              <a:t>Bytes</a:t>
            </a:r>
          </a:p>
          <a:p>
            <a:pPr lvl="1"/>
            <a:r>
              <a:rPr lang="en-US" dirty="0"/>
              <a:t>Array of 8-bit bytes, integers 0 to 255</a:t>
            </a:r>
          </a:p>
          <a:p>
            <a:pPr lvl="1"/>
            <a:r>
              <a:rPr lang="en-US" dirty="0"/>
              <a:t>b’Hello World’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00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075A-BD7D-0147-BC9F-1C723043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Sequences</a:t>
            </a:r>
            <a:br>
              <a:rPr lang="en-US" dirty="0"/>
            </a:br>
            <a:r>
              <a:rPr lang="en-US" dirty="0"/>
              <a:t>(can be changed)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7D50-DC3F-B344-93B1-81971F28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  <a:p>
            <a:pPr lvl="1"/>
            <a:r>
              <a:rPr lang="en-US" dirty="0"/>
              <a:t>Sequence of arbitrary Python objects, separated by commas in [ ]</a:t>
            </a:r>
          </a:p>
          <a:p>
            <a:pPr lvl="1"/>
            <a:r>
              <a:rPr lang="en-US" dirty="0"/>
              <a:t>[4, ‘four’, 3.14]     brackets required</a:t>
            </a:r>
          </a:p>
          <a:p>
            <a:r>
              <a:rPr lang="en-US" dirty="0"/>
              <a:t>Byte Arrays</a:t>
            </a:r>
          </a:p>
          <a:p>
            <a:pPr lvl="1"/>
            <a:r>
              <a:rPr lang="en-US" dirty="0"/>
              <a:t>Like immutable bytes objects but mutable</a:t>
            </a:r>
          </a:p>
          <a:p>
            <a:pPr lvl="1"/>
            <a:r>
              <a:rPr lang="en-US" dirty="0"/>
              <a:t>Only created with bytarray()  constructor</a:t>
            </a:r>
          </a:p>
        </p:txBody>
      </p:sp>
    </p:spTree>
    <p:extLst>
      <p:ext uri="{BB962C8B-B14F-4D97-AF65-F5344CB8AC3E}">
        <p14:creationId xmlns:p14="http://schemas.microsoft.com/office/powerpoint/2010/main" val="1361430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6C549-3B75-C345-AA3B-8B42619B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Sequence Operations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E78A4A1-7637-2A42-92E3-9935F40F1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1720947"/>
            <a:ext cx="5297322" cy="34167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4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425AF-63A7-C245-B7B5-D8842546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Mutable Sequence Operations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577C71F-6BDA-3344-8967-617C4B93F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832918" y="647191"/>
            <a:ext cx="4520979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4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7D35-7824-C04A-BE8A-38866B90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Employers are Looking for</a:t>
            </a:r>
          </a:p>
        </p:txBody>
      </p:sp>
      <p:pic>
        <p:nvPicPr>
          <p:cNvPr id="11" name="Content Placeholder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8A6B35D9-9A24-AE45-B521-2299BB515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063" y="1747023"/>
            <a:ext cx="7589874" cy="430292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9F9D57-7CC4-C841-8ECC-8A77459FE2B1}"/>
              </a:ext>
            </a:extLst>
          </p:cNvPr>
          <p:cNvSpPr txBox="1"/>
          <p:nvPr/>
        </p:nvSpPr>
        <p:spPr>
          <a:xfrm>
            <a:off x="1055076" y="6283569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What are the In-Demand Skills for Data Scientists in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3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853E-9034-264A-9848-4522C9F5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Employers are Looking For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E826EAA-5F35-CE41-9C82-7B0AD6A45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922" y="1885284"/>
            <a:ext cx="8660003" cy="39293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E7F46D-3927-6147-9610-46002363DA0F}"/>
              </a:ext>
            </a:extLst>
          </p:cNvPr>
          <p:cNvSpPr txBox="1"/>
          <p:nvPr/>
        </p:nvSpPr>
        <p:spPr>
          <a:xfrm>
            <a:off x="1055076" y="6283569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What are the In-Demand Skills for Data Scientists in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1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9B1C-D7F7-1149-967F-62A4D891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A2F73-C6E1-7B47-9014-FBA98C44AECB}"/>
              </a:ext>
            </a:extLst>
          </p:cNvPr>
          <p:cNvSpPr txBox="1"/>
          <p:nvPr/>
        </p:nvSpPr>
        <p:spPr>
          <a:xfrm>
            <a:off x="1336431" y="6217316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2"/>
              </a:rPr>
              <a:t>State of Data Science and Machine Learning 2020</a:t>
            </a:r>
            <a:endParaRPr lang="en-US" b="1" dirty="0"/>
          </a:p>
          <a:p>
            <a:endParaRPr lang="en-US" dirty="0"/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C83F05BA-D6F5-184E-8B24-B916C0719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1239" y="1581584"/>
            <a:ext cx="5756579" cy="4537027"/>
          </a:xfrm>
        </p:spPr>
      </p:pic>
    </p:spTree>
    <p:extLst>
      <p:ext uri="{BB962C8B-B14F-4D97-AF65-F5344CB8AC3E}">
        <p14:creationId xmlns:p14="http://schemas.microsoft.com/office/powerpoint/2010/main" val="231624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F505-BE19-C54F-880F-2F77E7C4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79CF-680F-7541-B962-91983EA4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862481"/>
            <a:ext cx="7796540" cy="3997828"/>
          </a:xfrm>
        </p:spPr>
        <p:txBody>
          <a:bodyPr/>
          <a:lstStyle/>
          <a:p>
            <a:r>
              <a:rPr lang="en-US" dirty="0"/>
              <a:t>Founded in 1976 – 44 years ago</a:t>
            </a:r>
          </a:p>
          <a:p>
            <a:r>
              <a:rPr lang="en-US" dirty="0"/>
              <a:t>Used by almost every Fortune 500 Company</a:t>
            </a:r>
          </a:p>
          <a:p>
            <a:r>
              <a:rPr lang="en-US" dirty="0"/>
              <a:t>Thousands of SAS jobs on </a:t>
            </a:r>
            <a:r>
              <a:rPr lang="en-US" dirty="0">
                <a:hlinkClick r:id="rId2"/>
              </a:rPr>
              <a:t>Indeed.com</a:t>
            </a:r>
            <a:r>
              <a:rPr lang="en-US" dirty="0"/>
              <a:t> for example</a:t>
            </a:r>
          </a:p>
          <a:p>
            <a:r>
              <a:rPr lang="en-US" dirty="0"/>
              <a:t>Astounding breadth of capability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BED4C3-63D5-1345-8D99-9DBD06C95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60" y="694035"/>
            <a:ext cx="6837941" cy="28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316A-B3A4-F24F-9025-653759D1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8EA3DC-18B0-F945-A6ED-299305184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programming language. </a:t>
            </a:r>
          </a:p>
          <a:p>
            <a:r>
              <a:rPr lang="en-US" dirty="0"/>
              <a:t>Free and Open Source Software (</a:t>
            </a:r>
            <a:r>
              <a:rPr lang="en-US" dirty="0">
                <a:hlinkClick r:id="rId2"/>
              </a:rPr>
              <a:t>FOSS</a:t>
            </a:r>
            <a:r>
              <a:rPr lang="en-US" dirty="0"/>
              <a:t>)</a:t>
            </a:r>
          </a:p>
          <a:p>
            <a:r>
              <a:rPr lang="en-US" dirty="0"/>
              <a:t>Extended by a vast library of packages  </a:t>
            </a:r>
          </a:p>
          <a:p>
            <a:pPr lvl="1"/>
            <a:r>
              <a:rPr lang="en-US" dirty="0"/>
              <a:t>From </a:t>
            </a:r>
            <a:r>
              <a:rPr lang="en-US" dirty="0">
                <a:hlinkClick r:id="rId3"/>
              </a:rPr>
              <a:t>PyPi</a:t>
            </a:r>
            <a:endParaRPr lang="en-US" dirty="0"/>
          </a:p>
          <a:p>
            <a:r>
              <a:rPr lang="en-US" dirty="0"/>
              <a:t>Used extensively for Data Science</a:t>
            </a:r>
          </a:p>
          <a:p>
            <a:r>
              <a:rPr lang="en-US" dirty="0"/>
              <a:t>Libraries exist to support almost every human endeavor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971D27-38F7-674C-933F-CBB5CC7E5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346" y="3888649"/>
            <a:ext cx="5445991" cy="3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8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FD7F-3991-A445-9E49-6D725C90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D9494-BDBC-CE43-98CA-193D0EAC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Anaconda</a:t>
            </a:r>
            <a:r>
              <a:rPr lang="en-US" dirty="0"/>
              <a:t>: Easiest way to get a full-featured Python install</a:t>
            </a:r>
          </a:p>
          <a:p>
            <a:pPr lvl="1"/>
            <a:r>
              <a:rPr lang="en-US" dirty="0">
                <a:hlinkClick r:id="rId2"/>
              </a:rPr>
              <a:t>https://www.anaconda.com/products/individual#Downloads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Java</a:t>
            </a:r>
            <a:r>
              <a:rPr lang="en-US" dirty="0"/>
              <a:t>: Required for SASPy</a:t>
            </a:r>
          </a:p>
          <a:p>
            <a:pPr lvl="1"/>
            <a:r>
              <a:rPr lang="en-US" dirty="0">
                <a:hlinkClick r:id="rId3"/>
              </a:rPr>
              <a:t>https://java.com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SASPy</a:t>
            </a:r>
            <a:r>
              <a:rPr lang="en-US" dirty="0"/>
              <a:t>: Python library for SAS/Python connection</a:t>
            </a:r>
          </a:p>
          <a:p>
            <a:pPr lvl="1"/>
            <a:r>
              <a:rPr lang="en-US" dirty="0"/>
              <a:t>Launch Anaconda</a:t>
            </a:r>
          </a:p>
          <a:p>
            <a:pPr lvl="1"/>
            <a:r>
              <a:rPr lang="en-US" dirty="0"/>
              <a:t>Launch JupyterLab</a:t>
            </a:r>
          </a:p>
          <a:p>
            <a:pPr lvl="1"/>
            <a:r>
              <a:rPr lang="en-US" dirty="0"/>
              <a:t>File -&gt; New -&gt; Terminal</a:t>
            </a:r>
          </a:p>
          <a:p>
            <a:pPr lvl="1"/>
            <a:r>
              <a:rPr lang="en-US" dirty="0"/>
              <a:t>conda install saspy</a:t>
            </a:r>
          </a:p>
        </p:txBody>
      </p:sp>
    </p:spTree>
    <p:extLst>
      <p:ext uri="{BB962C8B-B14F-4D97-AF65-F5344CB8AC3E}">
        <p14:creationId xmlns:p14="http://schemas.microsoft.com/office/powerpoint/2010/main" val="55391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9A9D-04A1-BB4F-B1EE-E38ED568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650E-A254-6749-8F9B-94674CC9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  <a:p>
            <a:r>
              <a:rPr lang="en-US" dirty="0"/>
              <a:t>Execute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83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7901</TotalTime>
  <Words>541</Words>
  <Application>Microsoft Macintosh PowerPoint</Application>
  <PresentationFormat>Widescreen</PresentationFormat>
  <Paragraphs>133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Courier New</vt:lpstr>
      <vt:lpstr>MS Shell Dlg 2</vt:lpstr>
      <vt:lpstr>Wingdings</vt:lpstr>
      <vt:lpstr>Wingdings 3</vt:lpstr>
      <vt:lpstr>Madison</vt:lpstr>
      <vt:lpstr>Welcome to Information Structures Getting Started</vt:lpstr>
      <vt:lpstr>Topics</vt:lpstr>
      <vt:lpstr>Tools Employers are Looking for</vt:lpstr>
      <vt:lpstr>Skills Employers are Looking For</vt:lpstr>
      <vt:lpstr>IDE Usage</vt:lpstr>
      <vt:lpstr>SAS</vt:lpstr>
      <vt:lpstr>Python</vt:lpstr>
      <vt:lpstr>Software Installation</vt:lpstr>
      <vt:lpstr>REPL</vt:lpstr>
      <vt:lpstr>Configure SASPy</vt:lpstr>
      <vt:lpstr>Python Data Structures</vt:lpstr>
      <vt:lpstr>Literals Notations for constant values</vt:lpstr>
      <vt:lpstr>Literals Notations for constant values</vt:lpstr>
      <vt:lpstr>Literals Notations for constant values</vt:lpstr>
      <vt:lpstr>Literals Notations for constant values</vt:lpstr>
      <vt:lpstr>Literals Notations for constant values</vt:lpstr>
      <vt:lpstr>Escape Sequences</vt:lpstr>
      <vt:lpstr>Escape Sequences</vt:lpstr>
      <vt:lpstr>Numbers </vt:lpstr>
      <vt:lpstr>Types of Numbers</vt:lpstr>
      <vt:lpstr>Boolean  Operators</vt:lpstr>
      <vt:lpstr>Comparisons</vt:lpstr>
      <vt:lpstr>Sequences</vt:lpstr>
      <vt:lpstr>Sequences</vt:lpstr>
      <vt:lpstr>Sequence Types</vt:lpstr>
      <vt:lpstr>Immutable Sequences (cannot be changed)</vt:lpstr>
      <vt:lpstr>Mutable Sequences (can be changed)</vt:lpstr>
      <vt:lpstr>Sequence Operations</vt:lpstr>
      <vt:lpstr>Mutable Sequence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Sequences</dc:title>
  <dc:creator>Don Koch</dc:creator>
  <cp:lastModifiedBy>Don Koch</cp:lastModifiedBy>
  <cp:revision>34</cp:revision>
  <dcterms:created xsi:type="dcterms:W3CDTF">2021-02-06T13:02:19Z</dcterms:created>
  <dcterms:modified xsi:type="dcterms:W3CDTF">2021-02-13T03:20:46Z</dcterms:modified>
</cp:coreProperties>
</file>