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8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85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D1A73D-B45B-AD47-B038-7F467E218D87}">
          <p14:sldIdLst>
            <p14:sldId id="268"/>
            <p14:sldId id="269"/>
            <p14:sldId id="271"/>
            <p14:sldId id="272"/>
            <p14:sldId id="273"/>
            <p14:sldId id="274"/>
            <p14:sldId id="275"/>
            <p14:sldId id="276"/>
            <p14:sldId id="28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502"/>
    <p:restoredTop sz="96327"/>
  </p:normalViewPr>
  <p:slideViewPr>
    <p:cSldViewPr snapToGrid="0" snapToObjects="1">
      <p:cViewPr varScale="1">
        <p:scale>
          <a:sx n="87" d="100"/>
          <a:sy n="87" d="100"/>
        </p:scale>
        <p:origin x="64" y="1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2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060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807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637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604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476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43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1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7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5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4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6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6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0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1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0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73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koch@lipscomb.edu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what-are-the-in-demand-skills-for-data-scientists-in-2020-a060b7f31b1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what-are-the-in-demand-skills-for-data-scientists-in-2020-a060b7f31b1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aggle-survey-202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indeed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hyperlink" Target="https://en.wikipedia.org/wiki/Free_and_open-source_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.com/" TargetMode="External"/><Relationship Id="rId2" Type="http://schemas.openxmlformats.org/officeDocument/2006/relationships/hyperlink" Target="https://www.anaconda.com/products/individual#Downloa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EBD5-AB72-CE41-B5F5-6A2AA790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Information Structures</a:t>
            </a:r>
            <a:br>
              <a:rPr lang="en-US" dirty="0"/>
            </a:br>
            <a:r>
              <a:rPr lang="en-US" dirty="0"/>
              <a:t>Getting Started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341CF-1FCD-F746-BF19-80FE47EC951F}"/>
              </a:ext>
            </a:extLst>
          </p:cNvPr>
          <p:cNvSpPr txBox="1"/>
          <p:nvPr/>
        </p:nvSpPr>
        <p:spPr>
          <a:xfrm>
            <a:off x="8477006" y="5126614"/>
            <a:ext cx="2521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 Koch</a:t>
            </a:r>
          </a:p>
          <a:p>
            <a:r>
              <a:rPr lang="en-US" dirty="0">
                <a:hlinkClick r:id="rId2"/>
              </a:rPr>
              <a:t>dokoch@lipscomb.edu</a:t>
            </a:r>
            <a:endParaRPr lang="en-US" dirty="0"/>
          </a:p>
          <a:p>
            <a:r>
              <a:rPr lang="en-US" dirty="0"/>
              <a:t>919-649-0447</a:t>
            </a:r>
          </a:p>
        </p:txBody>
      </p:sp>
    </p:spTree>
    <p:extLst>
      <p:ext uri="{BB962C8B-B14F-4D97-AF65-F5344CB8AC3E}">
        <p14:creationId xmlns:p14="http://schemas.microsoft.com/office/powerpoint/2010/main" val="93716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AE9E-5E60-664F-9E30-9105E9D1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SASPy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19AC8-BA19-FB46-9BDB-E4C166B19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”sascfg_personal.py”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“.authinfo”</a:t>
            </a:r>
          </a:p>
        </p:txBody>
      </p:sp>
    </p:spTree>
    <p:extLst>
      <p:ext uri="{BB962C8B-B14F-4D97-AF65-F5344CB8AC3E}">
        <p14:creationId xmlns:p14="http://schemas.microsoft.com/office/powerpoint/2010/main" val="28873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8B83-E971-8549-BEFE-F8DE5B7F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84464-2BE4-E749-AD38-13B3D689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Tools</a:t>
            </a:r>
          </a:p>
          <a:p>
            <a:r>
              <a:rPr lang="en-US" dirty="0"/>
              <a:t>SAS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Getting Your PC Configured</a:t>
            </a:r>
          </a:p>
          <a:p>
            <a:r>
              <a:rPr lang="en-US" dirty="0"/>
              <a:t>Python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9407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7D35-7824-C04A-BE8A-38866B90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Employers are Looking for</a:t>
            </a:r>
          </a:p>
        </p:txBody>
      </p:sp>
      <p:pic>
        <p:nvPicPr>
          <p:cNvPr id="11" name="Content Placeholder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8A6B35D9-9A24-AE45-B521-2299BB515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063" y="1747023"/>
            <a:ext cx="7589874" cy="430292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9F9D57-7CC4-C841-8ECC-8A77459FE2B1}"/>
              </a:ext>
            </a:extLst>
          </p:cNvPr>
          <p:cNvSpPr txBox="1"/>
          <p:nvPr/>
        </p:nvSpPr>
        <p:spPr>
          <a:xfrm>
            <a:off x="1055076" y="6283569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What are the In-Demand Skills for Data Scientists in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3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853E-9034-264A-9848-4522C9F5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Employers are Looking For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E826EAA-5F35-CE41-9C82-7B0AD6A45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922" y="1885284"/>
            <a:ext cx="8660003" cy="39293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E7F46D-3927-6147-9610-46002363DA0F}"/>
              </a:ext>
            </a:extLst>
          </p:cNvPr>
          <p:cNvSpPr txBox="1"/>
          <p:nvPr/>
        </p:nvSpPr>
        <p:spPr>
          <a:xfrm>
            <a:off x="1055076" y="6283569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What are the In-Demand Skills for Data Scientists in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1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9B1C-D7F7-1149-967F-62A4D891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Usage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C83F05BA-D6F5-184E-8B24-B916C0719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1239" y="1581584"/>
            <a:ext cx="5756579" cy="45370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5A2F73-C6E1-7B47-9014-FBA98C44AECB}"/>
              </a:ext>
            </a:extLst>
          </p:cNvPr>
          <p:cNvSpPr txBox="1"/>
          <p:nvPr/>
        </p:nvSpPr>
        <p:spPr>
          <a:xfrm>
            <a:off x="1336431" y="6217316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/>
              </a:rPr>
              <a:t>State of Data Science and Machine Learning 2020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4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F505-BE19-C54F-880F-2F77E7C4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79CF-680F-7541-B962-91983EA45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862481"/>
            <a:ext cx="7796540" cy="3997828"/>
          </a:xfrm>
        </p:spPr>
        <p:txBody>
          <a:bodyPr/>
          <a:lstStyle/>
          <a:p>
            <a:r>
              <a:rPr lang="en-US" dirty="0"/>
              <a:t>Founded in 1976 – 44 years ago</a:t>
            </a:r>
          </a:p>
          <a:p>
            <a:r>
              <a:rPr lang="en-US" dirty="0"/>
              <a:t>Used by almost every Fortune 500 Company</a:t>
            </a:r>
          </a:p>
          <a:p>
            <a:r>
              <a:rPr lang="en-US" dirty="0"/>
              <a:t>Thousands of SAS jobs on </a:t>
            </a:r>
            <a:r>
              <a:rPr lang="en-US" dirty="0">
                <a:hlinkClick r:id="rId2"/>
              </a:rPr>
              <a:t>Indeed.com</a:t>
            </a:r>
            <a:r>
              <a:rPr lang="en-US" dirty="0"/>
              <a:t> for example</a:t>
            </a:r>
          </a:p>
          <a:p>
            <a:r>
              <a:rPr lang="en-US" dirty="0"/>
              <a:t>Astounding breadth of capability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BED4C3-63D5-1345-8D99-9DBD06C95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860" y="694035"/>
            <a:ext cx="6837941" cy="288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316A-B3A4-F24F-9025-653759D1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8EA3DC-18B0-F945-A6ED-299305184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programming language. </a:t>
            </a:r>
          </a:p>
          <a:p>
            <a:r>
              <a:rPr lang="en-US" dirty="0"/>
              <a:t>Free and Open Source Software (</a:t>
            </a:r>
            <a:r>
              <a:rPr lang="en-US" dirty="0">
                <a:hlinkClick r:id="rId2"/>
              </a:rPr>
              <a:t>FOSS</a:t>
            </a:r>
            <a:r>
              <a:rPr lang="en-US" dirty="0"/>
              <a:t>)</a:t>
            </a:r>
          </a:p>
          <a:p>
            <a:r>
              <a:rPr lang="en-US" dirty="0"/>
              <a:t>Extended by a vast library of packages  </a:t>
            </a:r>
          </a:p>
          <a:p>
            <a:pPr lvl="1"/>
            <a:r>
              <a:rPr lang="en-US" dirty="0"/>
              <a:t>From </a:t>
            </a:r>
            <a:r>
              <a:rPr lang="en-US" dirty="0">
                <a:hlinkClick r:id="rId3"/>
              </a:rPr>
              <a:t>PyPi</a:t>
            </a:r>
            <a:endParaRPr lang="en-US" dirty="0"/>
          </a:p>
          <a:p>
            <a:r>
              <a:rPr lang="en-US" dirty="0"/>
              <a:t>Used extensively for Data Science</a:t>
            </a:r>
          </a:p>
          <a:p>
            <a:r>
              <a:rPr lang="en-US" dirty="0"/>
              <a:t>Libraries exist to support almost every human endeavor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971D27-38F7-674C-933F-CBB5CC7E5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346" y="3888649"/>
            <a:ext cx="5445991" cy="3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8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FD7F-3991-A445-9E49-6D725C90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D9494-BDBC-CE43-98CA-193D0EAC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Anaconda</a:t>
            </a:r>
            <a:r>
              <a:rPr lang="en-US" dirty="0"/>
              <a:t>: Easiest way to get a full-featured Python install</a:t>
            </a:r>
          </a:p>
          <a:p>
            <a:pPr lvl="1"/>
            <a:r>
              <a:rPr lang="en-US" dirty="0">
                <a:hlinkClick r:id="rId2"/>
              </a:rPr>
              <a:t>https://www.anaconda.com/products/individual#Downloads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Java</a:t>
            </a:r>
            <a:r>
              <a:rPr lang="en-US" dirty="0"/>
              <a:t>: Required for SASPy</a:t>
            </a:r>
          </a:p>
          <a:p>
            <a:pPr lvl="1"/>
            <a:r>
              <a:rPr lang="en-US" dirty="0">
                <a:hlinkClick r:id="rId3"/>
              </a:rPr>
              <a:t>https://java.com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SASPy</a:t>
            </a:r>
            <a:r>
              <a:rPr lang="en-US" dirty="0"/>
              <a:t>: Python library for SAS/Python connection</a:t>
            </a:r>
          </a:p>
          <a:p>
            <a:pPr lvl="1"/>
            <a:r>
              <a:rPr lang="en-US" dirty="0"/>
              <a:t>Launch Anaconda</a:t>
            </a:r>
          </a:p>
          <a:p>
            <a:pPr lvl="1"/>
            <a:r>
              <a:rPr lang="en-US" dirty="0"/>
              <a:t>Launch JupyterLab</a:t>
            </a:r>
          </a:p>
          <a:p>
            <a:pPr lvl="1"/>
            <a:r>
              <a:rPr lang="en-US" dirty="0"/>
              <a:t>File -&gt; New -&gt; Terminal</a:t>
            </a:r>
          </a:p>
          <a:p>
            <a:pPr lvl="1"/>
            <a:r>
              <a:rPr lang="en-US" dirty="0"/>
              <a:t>conda install saspy</a:t>
            </a:r>
          </a:p>
        </p:txBody>
      </p:sp>
    </p:spTree>
    <p:extLst>
      <p:ext uri="{BB962C8B-B14F-4D97-AF65-F5344CB8AC3E}">
        <p14:creationId xmlns:p14="http://schemas.microsoft.com/office/powerpoint/2010/main" val="55391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9A9D-04A1-BB4F-B1EE-E38ED568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650E-A254-6749-8F9B-94674CC9A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  <a:p>
            <a:r>
              <a:rPr lang="en-US" dirty="0"/>
              <a:t>Execute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83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7901</TotalTime>
  <Words>209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Welcome to Information Structures Getting Started</vt:lpstr>
      <vt:lpstr>Topics</vt:lpstr>
      <vt:lpstr>Tools Employers are Looking for</vt:lpstr>
      <vt:lpstr>Skills Employers are Looking For</vt:lpstr>
      <vt:lpstr>IDE Usage</vt:lpstr>
      <vt:lpstr>SAS</vt:lpstr>
      <vt:lpstr>Python</vt:lpstr>
      <vt:lpstr>Software Installation</vt:lpstr>
      <vt:lpstr>REPL</vt:lpstr>
      <vt:lpstr>Configure SASPy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Sequences</dc:title>
  <dc:creator>Don Koch</dc:creator>
  <cp:lastModifiedBy>Don Koch</cp:lastModifiedBy>
  <cp:revision>34</cp:revision>
  <dcterms:created xsi:type="dcterms:W3CDTF">2021-02-06T13:02:19Z</dcterms:created>
  <dcterms:modified xsi:type="dcterms:W3CDTF">2021-02-22T21:18:48Z</dcterms:modified>
</cp:coreProperties>
</file>