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26" r:id="rId5"/>
    <p:sldMasterId id="2147483739" r:id="rId6"/>
    <p:sldMasterId id="2147483765" r:id="rId7"/>
    <p:sldMasterId id="2147483778" r:id="rId8"/>
    <p:sldMasterId id="2147483791" r:id="rId9"/>
    <p:sldMasterId id="2147483804" r:id="rId10"/>
    <p:sldMasterId id="2147483817" r:id="rId11"/>
    <p:sldMasterId id="2147483830" r:id="rId12"/>
    <p:sldMasterId id="2147483843" r:id="rId13"/>
    <p:sldMasterId id="2147483856" r:id="rId14"/>
    <p:sldMasterId id="2147483869" r:id="rId15"/>
    <p:sldMasterId id="2147483895" r:id="rId16"/>
    <p:sldMasterId id="2147483908" r:id="rId17"/>
    <p:sldMasterId id="2147483921" r:id="rId18"/>
    <p:sldMasterId id="2147483934" r:id="rId19"/>
  </p:sldMasterIdLst>
  <p:notesMasterIdLst>
    <p:notesMasterId r:id="rId34"/>
  </p:notesMasterIdLst>
  <p:sldIdLst>
    <p:sldId id="322" r:id="rId20"/>
    <p:sldId id="258" r:id="rId21"/>
    <p:sldId id="261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36" r:id="rId32"/>
    <p:sldId id="265" r:id="rId33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55" autoAdjust="0"/>
  </p:normalViewPr>
  <p:slideViewPr>
    <p:cSldViewPr snapToGrid="0">
      <p:cViewPr>
        <p:scale>
          <a:sx n="150" d="100"/>
          <a:sy n="150" d="100"/>
        </p:scale>
        <p:origin x="-50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D13A-1BD4-49D4-A15C-53EAEE2D295B}" type="datetimeFigureOut">
              <a:rPr lang="de-DE" smtClean="0"/>
              <a:t>04.05.2024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03EEA-FFD1-4097-B915-A9E8C2EE3A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60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77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42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917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03EEA-FFD1-4097-B915-A9E8C2EE3A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7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8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 mit Foto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xmlns="" id="{2521101C-AC3B-49B5-89D0-97651239E4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253096"/>
            <a:ext cx="6490224" cy="8560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800" dirty="0" smtClean="0"/>
            </a:lvl1pPr>
            <a:lvl2pPr>
              <a:defRPr lang="de-DE" sz="1500" dirty="0"/>
            </a:lvl2pPr>
          </a:lstStyle>
          <a:p>
            <a:r>
              <a:rPr lang="de-DE" sz="1800" kern="1200" dirty="0">
                <a:solidFill>
                  <a:schemeClr val="tx1"/>
                </a:solidFill>
                <a:latin typeface="HTWBerlin Office" panose="02000000000000000000" pitchFamily="2" charset="0"/>
                <a:ea typeface="+mn-ea"/>
                <a:cs typeface="+mn-cs"/>
              </a:rPr>
              <a:t>Referent / Datum ergänzen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364" y="3189130"/>
            <a:ext cx="6637920" cy="614621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xmlns="" id="{2359D3DF-BD87-E945-BC14-CF14588E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64" y="2790660"/>
            <a:ext cx="6637920" cy="106438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xmlns="" id="{8CD9B568-1D16-4F42-9040-2098434EC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2574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01ECC62E-96F4-834C-A933-7E3D7EC38A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schlussfoli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0DCC1177-8E0E-E24A-8F3E-17ACB1214DE1}"/>
              </a:ext>
            </a:extLst>
          </p:cNvPr>
          <p:cNvSpPr/>
          <p:nvPr userDrawn="1"/>
        </p:nvSpPr>
        <p:spPr>
          <a:xfrm>
            <a:off x="-2" y="0"/>
            <a:ext cx="9144001" cy="257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>
              <a:latin typeface="HTWBerlin Office" panose="02000000000000000000" pitchFamily="2" charset="0"/>
            </a:endParaRPr>
          </a:p>
        </p:txBody>
      </p:sp>
      <p:sp>
        <p:nvSpPr>
          <p:cNvPr id="9" name="Titel 11">
            <a:extLst>
              <a:ext uri="{FF2B5EF4-FFF2-40B4-BE49-F238E27FC236}">
                <a16:creationId xmlns="" xmlns:a16="http://schemas.microsoft.com/office/drawing/2014/main" id="{159431D9-2C6C-B547-8D8D-A88855E2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011286"/>
            <a:ext cx="8244250" cy="876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4EDCAAFE-4AB0-B143-ACEC-58F51EC295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4000" y="3985734"/>
            <a:ext cx="1440000" cy="8422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991474DA-6934-A74E-A221-0E605B32D19F}"/>
              </a:ext>
            </a:extLst>
          </p:cNvPr>
          <p:cNvSpPr txBox="1"/>
          <p:nvPr userDrawn="1"/>
        </p:nvSpPr>
        <p:spPr>
          <a:xfrm>
            <a:off x="539639" y="4596898"/>
            <a:ext cx="367199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de-DE" dirty="0" err="1">
                <a:latin typeface="HTWBerlin Office" panose="02000000000000000000" pitchFamily="2" charset="0"/>
              </a:rPr>
              <a:t>www.htw-berlin.de</a:t>
            </a:r>
            <a:endParaRPr lang="de-DE" dirty="0">
              <a:latin typeface="HTWBerlin Off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w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w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wmf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wmf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wmf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wmf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18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theme" Target="../theme/theme19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slideLayout" Target="../slideLayouts/slideLayout2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539640" y="4253040"/>
            <a:ext cx="6489720" cy="855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540360" y="2790720"/>
            <a:ext cx="6637680" cy="1064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76B9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3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pic>
        <p:nvPicPr>
          <p:cNvPr id="45" name="Grafik 7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540000" y="2661120"/>
            <a:ext cx="3671280" cy="1757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8CF9AB5-1BFA-45C4-B504-2D81DDEFDACB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body"/>
          </p:nvPr>
        </p:nvSpPr>
        <p:spPr>
          <a:xfrm>
            <a:off x="4392720" y="2661120"/>
            <a:ext cx="3671280" cy="1757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06" name="PlaceHolder 6"/>
          <p:cNvSpPr>
            <a:spLocks noGrp="1"/>
          </p:cNvSpPr>
          <p:nvPr>
            <p:ph type="body"/>
          </p:nvPr>
        </p:nvSpPr>
        <p:spPr>
          <a:xfrm>
            <a:off x="539640" y="998640"/>
            <a:ext cx="3671640" cy="15170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507" name="PlaceHolder 7"/>
          <p:cNvSpPr>
            <a:spLocks noGrp="1"/>
          </p:cNvSpPr>
          <p:nvPr>
            <p:ph type="body"/>
          </p:nvPr>
        </p:nvSpPr>
        <p:spPr>
          <a:xfrm>
            <a:off x="4392720" y="998640"/>
            <a:ext cx="3671640" cy="15170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540000" y="2390040"/>
            <a:ext cx="2381760" cy="202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0F85FB4-4733-4009-AB2A-781330F2AFD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3111120" y="2390040"/>
            <a:ext cx="2381760" cy="202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50" name="PlaceHolder 6"/>
          <p:cNvSpPr>
            <a:spLocks noGrp="1"/>
          </p:cNvSpPr>
          <p:nvPr>
            <p:ph type="body"/>
          </p:nvPr>
        </p:nvSpPr>
        <p:spPr>
          <a:xfrm>
            <a:off x="5682240" y="2390040"/>
            <a:ext cx="2381760" cy="2028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551" name="PlaceHolder 7"/>
          <p:cNvSpPr>
            <a:spLocks noGrp="1"/>
          </p:cNvSpPr>
          <p:nvPr>
            <p:ph type="body"/>
          </p:nvPr>
        </p:nvSpPr>
        <p:spPr>
          <a:xfrm>
            <a:off x="539640" y="1040040"/>
            <a:ext cx="2382120" cy="1228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552" name="PlaceHolder 8"/>
          <p:cNvSpPr>
            <a:spLocks noGrp="1"/>
          </p:cNvSpPr>
          <p:nvPr>
            <p:ph type="body"/>
          </p:nvPr>
        </p:nvSpPr>
        <p:spPr>
          <a:xfrm>
            <a:off x="3111120" y="1040040"/>
            <a:ext cx="2382120" cy="1228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553" name="PlaceHolder 9"/>
          <p:cNvSpPr>
            <a:spLocks noGrp="1"/>
          </p:cNvSpPr>
          <p:nvPr>
            <p:ph type="body"/>
          </p:nvPr>
        </p:nvSpPr>
        <p:spPr>
          <a:xfrm>
            <a:off x="5682240" y="1040040"/>
            <a:ext cx="2382120" cy="1228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59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1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592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FE62FD9-C633-4283-B4F9-7BF2F5CBDE44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6CFFCDD6-672D-4658-A7BC-36872ECCD8BD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0" y="1058400"/>
            <a:ext cx="9143640" cy="40842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2F99AA3-EE43-433B-AFE3-7574168A7A86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 type="body"/>
          </p:nvPr>
        </p:nvSpPr>
        <p:spPr>
          <a:xfrm>
            <a:off x="0" y="1058760"/>
            <a:ext cx="5459040" cy="40842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677" name="PlaceHolder 5"/>
          <p:cNvSpPr>
            <a:spLocks noGrp="1"/>
          </p:cNvSpPr>
          <p:nvPr>
            <p:ph type="body"/>
          </p:nvPr>
        </p:nvSpPr>
        <p:spPr>
          <a:xfrm>
            <a:off x="5470560" y="1058760"/>
            <a:ext cx="3673080" cy="40842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71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2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716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718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15C17E0-5919-4AD5-9DCF-655D3813C554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798" name="CustomShape 1"/>
          <p:cNvSpPr/>
          <p:nvPr/>
        </p:nvSpPr>
        <p:spPr>
          <a:xfrm>
            <a:off x="0" y="0"/>
            <a:ext cx="9143640" cy="2573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8244000" cy="87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00" name="Grafik 6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801" name="CustomShape 3"/>
          <p:cNvSpPr/>
          <p:nvPr/>
        </p:nvSpPr>
        <p:spPr>
          <a:xfrm>
            <a:off x="539640" y="45968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2" name="PlaceHolder 4"/>
          <p:cNvSpPr>
            <a:spLocks noGrp="1"/>
          </p:cNvSpPr>
          <p:nvPr>
            <p:ph type="body"/>
          </p:nvPr>
        </p:nvSpPr>
        <p:spPr>
          <a:xfrm>
            <a:off x="539640" y="2192760"/>
            <a:ext cx="1576800" cy="1576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84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1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841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8244000" cy="87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2" name="Grafik 6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843" name="CustomShape 3"/>
          <p:cNvSpPr/>
          <p:nvPr/>
        </p:nvSpPr>
        <p:spPr>
          <a:xfrm>
            <a:off x="539640" y="45968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 type="body"/>
          </p:nvPr>
        </p:nvSpPr>
        <p:spPr>
          <a:xfrm>
            <a:off x="539640" y="2192760"/>
            <a:ext cx="1576800" cy="15768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88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5714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883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8244000" cy="87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4" name="Grafik 6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885" name="CustomShape 3"/>
          <p:cNvSpPr/>
          <p:nvPr/>
        </p:nvSpPr>
        <p:spPr>
          <a:xfrm>
            <a:off x="539640" y="45968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rafik 9"/>
          <p:cNvPicPr/>
          <p:nvPr/>
        </p:nvPicPr>
        <p:blipFill>
          <a:blip r:embed="rId16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923" name="CustomShape 1"/>
          <p:cNvSpPr/>
          <p:nvPr/>
        </p:nvSpPr>
        <p:spPr>
          <a:xfrm>
            <a:off x="0" y="0"/>
            <a:ext cx="9143640" cy="5195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4" name="Grafik 6"/>
          <p:cNvPicPr/>
          <p:nvPr/>
        </p:nvPicPr>
        <p:blipFill>
          <a:blip r:embed="rId17"/>
          <a:stretch/>
        </p:blipFill>
        <p:spPr>
          <a:xfrm>
            <a:off x="3241080" y="1374120"/>
            <a:ext cx="2661480" cy="1556280"/>
          </a:xfrm>
          <a:prstGeom prst="rect">
            <a:avLst/>
          </a:prstGeom>
          <a:ln>
            <a:noFill/>
          </a:ln>
        </p:spPr>
      </p:pic>
      <p:sp>
        <p:nvSpPr>
          <p:cNvPr id="925" name="CustomShape 2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2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8" r:id="rId13"/>
    <p:sldLayoutId id="214748394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9143640" cy="2573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6489720" cy="876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Grafik 6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39640" y="2868480"/>
            <a:ext cx="6489720" cy="855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0" y="0"/>
            <a:ext cx="6886080" cy="514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539640" y="1011240"/>
            <a:ext cx="6036840" cy="876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FFFFFF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Grafik 9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39640" y="2868480"/>
            <a:ext cx="6036840" cy="855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0" y="1005840"/>
            <a:ext cx="4211640" cy="8719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76B9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Grafik 14"/>
          <p:cNvPicPr/>
          <p:nvPr/>
        </p:nvPicPr>
        <p:blipFill>
          <a:blip r:embed="rId15"/>
          <a:stretch/>
        </p:blipFill>
        <p:spPr>
          <a:xfrm>
            <a:off x="7344000" y="3985560"/>
            <a:ext cx="1439640" cy="841680"/>
          </a:xfrm>
          <a:prstGeom prst="rect">
            <a:avLst/>
          </a:prstGeom>
          <a:ln>
            <a:noFill/>
          </a:ln>
        </p:spPr>
      </p:pic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211280" cy="51433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168" name="CustomShape 3"/>
          <p:cNvSpPr/>
          <p:nvPr/>
        </p:nvSpPr>
        <p:spPr>
          <a:xfrm>
            <a:off x="4543200" y="2808000"/>
            <a:ext cx="352116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0" y="2868480"/>
            <a:ext cx="4211640" cy="841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Referent / Datum ergänzen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540000" y="997200"/>
            <a:ext cx="752400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ts val="25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20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ts val="21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8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ts val="1899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600" b="0" strike="noStrike" spc="-1">
              <a:solidFill>
                <a:srgbClr val="000000"/>
              </a:solidFill>
              <a:latin typeface="HTWBerlin Office"/>
            </a:endParaRPr>
          </a:p>
          <a:p>
            <a:pPr marL="628560" lvl="5" indent="-177480">
              <a:lnSpc>
                <a:spcPct val="90000"/>
              </a:lnSpc>
              <a:spcBef>
                <a:spcPts val="374"/>
              </a:spcBef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35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en-US" sz="135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A8B7419-16EC-4932-98E0-CFD0F470938F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5470560" y="0"/>
            <a:ext cx="3673080" cy="5142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290" name="PlaceHolder 2"/>
          <p:cNvSpPr>
            <a:spLocks noGrp="1"/>
          </p:cNvSpPr>
          <p:nvPr>
            <p:ph type="title"/>
          </p:nvPr>
        </p:nvSpPr>
        <p:spPr>
          <a:xfrm>
            <a:off x="539640" y="305280"/>
            <a:ext cx="4660920" cy="876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</a:t>
            </a:r>
            <a:r>
              <a:t/>
            </a:r>
            <a:br/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27507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0F226285-E4A6-4006-81D4-246F5F23E239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540000" y="1320120"/>
            <a:ext cx="4649040" cy="3098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536400" lvl="3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40000" y="998640"/>
            <a:ext cx="367128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536400" lvl="3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33FF8EB-4778-4AB9-BF52-72DA9FA8108D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392720" y="998640"/>
            <a:ext cx="367128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4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534960" lvl="3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39640" y="305280"/>
            <a:ext cx="7524360" cy="44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540000" y="998640"/>
            <a:ext cx="238176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ftr"/>
          </p:nvPr>
        </p:nvSpPr>
        <p:spPr>
          <a:xfrm>
            <a:off x="2450160" y="4687200"/>
            <a:ext cx="548460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3F24A86D-4D91-433A-84A7-36EE38751935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3111120" y="998640"/>
            <a:ext cx="238176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5682240" y="998640"/>
            <a:ext cx="2381760" cy="341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rafik 9"/>
          <p:cNvPicPr/>
          <p:nvPr/>
        </p:nvPicPr>
        <p:blipFill>
          <a:blip r:embed="rId14"/>
          <a:stretch/>
        </p:blipFill>
        <p:spPr>
          <a:xfrm>
            <a:off x="8064360" y="4587120"/>
            <a:ext cx="719640" cy="221040"/>
          </a:xfrm>
          <a:prstGeom prst="rect">
            <a:avLst/>
          </a:prstGeom>
          <a:ln>
            <a:noFill/>
          </a:ln>
        </p:spPr>
      </p:pic>
      <p:sp>
        <p:nvSpPr>
          <p:cNvPr id="45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470200" cy="5142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HTWBerlin Office"/>
              </a:rPr>
              <a:t>Seventh Outline Level</a:t>
            </a:r>
          </a:p>
        </p:txBody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5802480" y="1368360"/>
            <a:ext cx="2261880" cy="3048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Mastertextformat bearbeiten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179280" lvl="1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HTWBerlin Office"/>
              </a:rPr>
              <a:t>Zweite Ebene</a:t>
            </a:r>
            <a:endParaRPr lang="en-US" sz="1200" b="0" strike="noStrike" spc="-1">
              <a:solidFill>
                <a:srgbClr val="000000"/>
              </a:solidFill>
              <a:latin typeface="HTWBerlin Office"/>
            </a:endParaRPr>
          </a:p>
          <a:p>
            <a:pPr marL="357120" lvl="2" indent="-17748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100" b="0" strike="noStrike" spc="-1">
                <a:solidFill>
                  <a:srgbClr val="000000"/>
                </a:solidFill>
                <a:latin typeface="HTWBerlin Office"/>
              </a:rPr>
              <a:t>Dritte Ebene</a:t>
            </a:r>
            <a:endParaRPr lang="en-US" sz="1100" b="0" strike="noStrike" spc="-1">
              <a:solidFill>
                <a:srgbClr val="000000"/>
              </a:solidFill>
              <a:latin typeface="HTWBerlin Office"/>
            </a:endParaRPr>
          </a:p>
          <a:p>
            <a:pPr marL="450720" lvl="4" indent="-178920">
              <a:lnSpc>
                <a:spcPct val="100000"/>
              </a:lnSpc>
              <a:spcAft>
                <a:spcPts val="550"/>
              </a:spcAft>
              <a:buClr>
                <a:srgbClr val="76B9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HTWBerlin Office"/>
              </a:rPr>
              <a:t>Vierte Ebene</a:t>
            </a:r>
            <a:endParaRPr lang="en-US" sz="1000" b="0" strike="noStrike" spc="-1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title"/>
          </p:nvPr>
        </p:nvSpPr>
        <p:spPr>
          <a:xfrm>
            <a:off x="5802480" y="305280"/>
            <a:ext cx="2982600" cy="1062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3200" b="1" strike="noStrike" spc="-1">
                <a:solidFill>
                  <a:srgbClr val="000000"/>
                </a:solidFill>
                <a:latin typeface="HTWBerlin Office"/>
              </a:rPr>
              <a:t>Mastertitelformat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 type="ftr"/>
          </p:nvPr>
        </p:nvSpPr>
        <p:spPr>
          <a:xfrm>
            <a:off x="2450160" y="4687200"/>
            <a:ext cx="27507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A6A6A6"/>
                </a:solidFill>
                <a:latin typeface="HTWBerlin Office"/>
              </a:rPr>
              <a:t>Referent_in ergänzen bitte | Folientitel in Kurzform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 type="sldNum"/>
          </p:nvPr>
        </p:nvSpPr>
        <p:spPr>
          <a:xfrm>
            <a:off x="539640" y="4687200"/>
            <a:ext cx="1728360" cy="17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CDE42C8-EB50-409D-A08C-E84E75813848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xmlns="" id="{C7468B26-B91C-4CDD-B70B-F5582E92A5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122" y="4420967"/>
            <a:ext cx="6490224" cy="325696"/>
          </a:xfrm>
        </p:spPr>
        <p:txBody>
          <a:bodyPr/>
          <a:lstStyle/>
          <a:p>
            <a:pPr marL="0" indent="0">
              <a:buNone/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Eikmeier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HTWBerlin Office"/>
              </a:rPr>
              <a:t>| Zanoun</a:t>
            </a: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HTWBerlin Office"/>
              </a:rPr>
              <a:t>|</a:t>
            </a:r>
            <a:r>
              <a:rPr lang="de-DE" sz="1600" b="0" strike="noStrike" spc="-1" dirty="0" smtClean="0">
                <a:solidFill>
                  <a:srgbClr val="000000"/>
                </a:solidFill>
                <a:latin typeface="HTWBerlin Office"/>
              </a:rPr>
              <a:t> 06.05.2024</a:t>
            </a:r>
            <a:endParaRPr lang="en-US" sz="1600" b="0" strike="noStrike" spc="-1" dirty="0" smtClean="0">
              <a:solidFill>
                <a:srgbClr val="000000"/>
              </a:solidFill>
              <a:latin typeface="HTWBerlin Office"/>
            </a:endParaRPr>
          </a:p>
          <a:p>
            <a:endParaRPr lang="de-DE" sz="1600" kern="1200" dirty="0">
              <a:solidFill>
                <a:schemeClr val="tx1"/>
              </a:solidFill>
              <a:latin typeface="HTWBerlin Office" panose="02000000000000000000" pitchFamily="2" charset="0"/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xmlns="" id="{3BBA3B6C-EA49-2345-BBB3-857880F5B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altLang="ko-KR" sz="2800" b="1" spc="-1" dirty="0" smtClean="0">
                <a:solidFill>
                  <a:srgbClr val="76B900"/>
                </a:solidFill>
                <a:latin typeface="HTWBerlin Office"/>
              </a:rPr>
              <a:t>M4 Verification Validation</a:t>
            </a:r>
            <a:endParaRPr lang="de-DE" sz="2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2F2E58D5-994D-644C-92FE-E3613313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24" y="3557171"/>
            <a:ext cx="6637920" cy="725136"/>
          </a:xfrm>
        </p:spPr>
        <p:txBody>
          <a:bodyPr/>
          <a:lstStyle/>
          <a:p>
            <a:r>
              <a:rPr lang="de-DE" sz="1400" b="1" strike="noStrike" spc="-1" dirty="0" smtClean="0">
                <a:solidFill>
                  <a:srgbClr val="76B900"/>
                </a:solidFill>
                <a:latin typeface="HTWBerlin Office"/>
              </a:rPr>
              <a:t/>
            </a:r>
            <a:br>
              <a:rPr lang="de-DE" sz="1400" b="1" strike="noStrike" spc="-1" dirty="0" smtClean="0">
                <a:solidFill>
                  <a:srgbClr val="76B900"/>
                </a:solidFill>
                <a:latin typeface="HTWBerlin Office"/>
              </a:rPr>
            </a:br>
            <a:r>
              <a:rPr lang="de-DE" sz="1400" b="1" strike="noStrike" spc="-1" dirty="0" smtClean="0">
                <a:solidFill>
                  <a:srgbClr val="76B900"/>
                </a:solidFill>
                <a:latin typeface="HTWBerlin Office"/>
              </a:rPr>
              <a:t>Team B: Prinzipien von CI/CD und Umsetzung von GitLab Runner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/>
            </a:r>
            <a:br>
              <a:rPr lang="en-US" sz="1400" b="0" strike="noStrike" spc="-1" dirty="0">
                <a:solidFill>
                  <a:srgbClr val="000000"/>
                </a:solidFill>
                <a:latin typeface="Calibri"/>
              </a:rPr>
            </a:br>
            <a:endParaRPr lang="de-DE" sz="1400" dirty="0"/>
          </a:p>
        </p:txBody>
      </p:sp>
      <p:pic>
        <p:nvPicPr>
          <p:cNvPr id="12" name="Bildplatzhalter 11" descr="Ein Bild, das Gebäude, draußen, Nacht, Stadt enthält.&#10;&#10;Automatisch generierte Beschreibung">
            <a:extLst>
              <a:ext uri="{FF2B5EF4-FFF2-40B4-BE49-F238E27FC236}">
                <a16:creationId xmlns:a16="http://schemas.microsoft.com/office/drawing/2014/main" xmlns="" id="{A957718C-B362-42EE-A93C-78E3BE581E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7719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altLang="ko-KR" sz="28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Das ausgewählte Tool</a:t>
            </a: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10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altLang="ko-KR" sz="28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Workflow</a:t>
            </a: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11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altLang="ko-KR" sz="28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Auwendung und Auswertung</a:t>
            </a: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12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4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D873D4-E197-0443-88DC-D02E3995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381216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ustomShape 1"/>
          <p:cNvSpPr/>
          <p:nvPr/>
        </p:nvSpPr>
        <p:spPr>
          <a:xfrm>
            <a:off x="3751920" y="3691440"/>
            <a:ext cx="367164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</a:pPr>
            <a:r>
              <a:rPr lang="de-DE" sz="1800" b="0" strike="noStrike" spc="-1" dirty="0">
                <a:solidFill>
                  <a:srgbClr val="000000"/>
                </a:solidFill>
                <a:latin typeface="HTWBerlin Office"/>
              </a:rPr>
              <a:t>www.htw-berlin.de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TextShape 1"/>
          <p:cNvSpPr txBox="1"/>
          <p:nvPr/>
        </p:nvSpPr>
        <p:spPr>
          <a:xfrm>
            <a:off x="539640" y="14751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sz="2800" b="1" strike="noStrike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Gliederung</a:t>
            </a:r>
            <a:endParaRPr lang="en-US" sz="2800" b="0" strike="noStrike" spc="-1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971" name="TextShape 2"/>
          <p:cNvSpPr txBox="1"/>
          <p:nvPr/>
        </p:nvSpPr>
        <p:spPr>
          <a:xfrm>
            <a:off x="495268" y="466742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US" sz="900" b="0" strike="noStrike" spc="-1" dirty="0">
              <a:latin typeface="Times New Roman"/>
            </a:endParaRPr>
          </a:p>
        </p:txBody>
      </p:sp>
      <p:sp>
        <p:nvSpPr>
          <p:cNvPr id="974" name="CustomShape 5"/>
          <p:cNvSpPr/>
          <p:nvPr/>
        </p:nvSpPr>
        <p:spPr>
          <a:xfrm>
            <a:off x="486838" y="73766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HTWBerlin Office"/>
              </a:rPr>
              <a:t>1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75" name="CustomShape 6"/>
          <p:cNvSpPr/>
          <p:nvPr/>
        </p:nvSpPr>
        <p:spPr>
          <a:xfrm>
            <a:off x="971280" y="1104564"/>
            <a:ext cx="775188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Definition über CI/CD und GitLab Runner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76" name="CustomShape 7"/>
          <p:cNvSpPr/>
          <p:nvPr/>
        </p:nvSpPr>
        <p:spPr>
          <a:xfrm>
            <a:off x="477720" y="1098472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HTWBerlin Office"/>
              </a:rPr>
              <a:t>2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77" name="CustomShape 8"/>
          <p:cNvSpPr/>
          <p:nvPr/>
        </p:nvSpPr>
        <p:spPr>
          <a:xfrm>
            <a:off x="971968" y="737660"/>
            <a:ext cx="775188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err="1" smtClean="0">
                <a:solidFill>
                  <a:srgbClr val="000000"/>
                </a:solidFill>
                <a:latin typeface="HTWBerlin Office"/>
              </a:rPr>
              <a:t>Vorstellung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82" name="CustomShape 13"/>
          <p:cNvSpPr/>
          <p:nvPr/>
        </p:nvSpPr>
        <p:spPr>
          <a:xfrm>
            <a:off x="495268" y="2183371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3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985" name="CustomShape 16"/>
          <p:cNvSpPr/>
          <p:nvPr/>
        </p:nvSpPr>
        <p:spPr>
          <a:xfrm>
            <a:off x="971968" y="2182741"/>
            <a:ext cx="775188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err="1" smtClean="0">
                <a:solidFill>
                  <a:srgbClr val="000000"/>
                </a:solidFill>
                <a:latin typeface="HTWBerlin Office"/>
              </a:rPr>
              <a:t>Auflistung</a:t>
            </a: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 von </a:t>
            </a: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möglichen alternativen Tools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19" name="CustomShape 9"/>
          <p:cNvSpPr/>
          <p:nvPr/>
        </p:nvSpPr>
        <p:spPr>
          <a:xfrm>
            <a:off x="972312" y="142870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>
                <a:solidFill>
                  <a:srgbClr val="000000"/>
                </a:solidFill>
                <a:latin typeface="HTWBerlin Office"/>
              </a:rPr>
              <a:t>a</a:t>
            </a:r>
            <a:endParaRPr lang="de-DE" sz="1600" spc="-1" dirty="0" smtClean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20" name="CustomShape 9"/>
          <p:cNvSpPr/>
          <p:nvPr/>
        </p:nvSpPr>
        <p:spPr>
          <a:xfrm>
            <a:off x="973263" y="176897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b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23" name="CustomShape 10"/>
          <p:cNvSpPr/>
          <p:nvPr/>
        </p:nvSpPr>
        <p:spPr>
          <a:xfrm>
            <a:off x="1474366" y="1428700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trike="noStrike" spc="-1" dirty="0" smtClean="0">
                <a:latin typeface="HTWBerlin Office"/>
              </a:rPr>
              <a:t>Ablauf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28" name="CustomShape 10"/>
          <p:cNvSpPr/>
          <p:nvPr/>
        </p:nvSpPr>
        <p:spPr>
          <a:xfrm>
            <a:off x="1483484" y="1768970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altLang="ko-KR" sz="1600" spc="-1" dirty="0" smtClean="0">
                <a:latin typeface="HTWBerlin Office"/>
              </a:rPr>
              <a:t>Nutzen</a:t>
            </a:r>
            <a:endParaRPr lang="en-US" altLang="ko-KR" sz="1600" spc="-1" dirty="0">
              <a:latin typeface="HTWBerlin Office"/>
            </a:endParaRPr>
          </a:p>
        </p:txBody>
      </p:sp>
      <p:sp>
        <p:nvSpPr>
          <p:cNvPr id="29" name="CustomShape 9"/>
          <p:cNvSpPr/>
          <p:nvPr/>
        </p:nvSpPr>
        <p:spPr>
          <a:xfrm>
            <a:off x="973263" y="253287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a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0" name="CustomShape 10"/>
          <p:cNvSpPr/>
          <p:nvPr/>
        </p:nvSpPr>
        <p:spPr>
          <a:xfrm>
            <a:off x="1474973" y="2532870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latin typeface="HTWBerlin Office"/>
              </a:rPr>
              <a:t>Vor- und Nachteile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1" name="CustomShape 9"/>
          <p:cNvSpPr/>
          <p:nvPr/>
        </p:nvSpPr>
        <p:spPr>
          <a:xfrm>
            <a:off x="964145" y="2836350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b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2" name="CustomShape 10"/>
          <p:cNvSpPr/>
          <p:nvPr/>
        </p:nvSpPr>
        <p:spPr>
          <a:xfrm>
            <a:off x="1465855" y="2836350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latin typeface="HTWBerlin Office"/>
              </a:rPr>
              <a:t>Verfügbarkeit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4" name="CustomShape 13"/>
          <p:cNvSpPr/>
          <p:nvPr/>
        </p:nvSpPr>
        <p:spPr>
          <a:xfrm>
            <a:off x="460779" y="3215184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4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5" name="CustomShape 16"/>
          <p:cNvSpPr/>
          <p:nvPr/>
        </p:nvSpPr>
        <p:spPr>
          <a:xfrm>
            <a:off x="955027" y="3215184"/>
            <a:ext cx="775188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Das </a:t>
            </a:r>
            <a:r>
              <a:rPr lang="en-US" sz="1600" spc="-1" dirty="0" err="1" smtClean="0">
                <a:solidFill>
                  <a:srgbClr val="000000"/>
                </a:solidFill>
                <a:latin typeface="HTWBerlin Office"/>
              </a:rPr>
              <a:t>ausgewählte</a:t>
            </a:r>
            <a:r>
              <a:rPr lang="en-US" sz="1600" spc="-1" dirty="0" smtClean="0">
                <a:solidFill>
                  <a:srgbClr val="000000"/>
                </a:solidFill>
                <a:latin typeface="HTWBerlin Office"/>
              </a:rPr>
              <a:t> Tool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39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0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22" name="CustomShape 9"/>
          <p:cNvSpPr/>
          <p:nvPr/>
        </p:nvSpPr>
        <p:spPr>
          <a:xfrm>
            <a:off x="964145" y="3580187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a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24" name="CustomShape 10"/>
          <p:cNvSpPr/>
          <p:nvPr/>
        </p:nvSpPr>
        <p:spPr>
          <a:xfrm>
            <a:off x="1465855" y="3580187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latin typeface="HTWBerlin Office"/>
              </a:rPr>
              <a:t>Workflow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25" name="CustomShape 9"/>
          <p:cNvSpPr/>
          <p:nvPr/>
        </p:nvSpPr>
        <p:spPr>
          <a:xfrm>
            <a:off x="964145" y="3923368"/>
            <a:ext cx="4158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solidFill>
                  <a:srgbClr val="000000"/>
                </a:solidFill>
                <a:latin typeface="HTWBerlin Office"/>
              </a:rPr>
              <a:t>b</a:t>
            </a:r>
            <a:endParaRPr lang="en-US" sz="1600" strike="noStrike" spc="-1" dirty="0">
              <a:latin typeface="HTWBerlin Office"/>
            </a:endParaRPr>
          </a:p>
        </p:txBody>
      </p:sp>
      <p:sp>
        <p:nvSpPr>
          <p:cNvPr id="26" name="CustomShape 10"/>
          <p:cNvSpPr/>
          <p:nvPr/>
        </p:nvSpPr>
        <p:spPr>
          <a:xfrm>
            <a:off x="1465855" y="3923368"/>
            <a:ext cx="7241052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2500"/>
              </a:lnSpc>
              <a:spcAft>
                <a:spcPts val="550"/>
              </a:spcAft>
              <a:tabLst>
                <a:tab pos="0" algn="l"/>
              </a:tabLst>
            </a:pPr>
            <a:r>
              <a:rPr lang="de-DE" sz="1600" spc="-1" dirty="0" smtClean="0">
                <a:latin typeface="HTWBerlin Office"/>
              </a:rPr>
              <a:t>Auwendung und Auswertung</a:t>
            </a:r>
            <a:endParaRPr lang="en-US" sz="1600" strike="noStrike" spc="-1" dirty="0">
              <a:latin typeface="HTWBerlin Offic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TextShape 1"/>
          <p:cNvSpPr txBox="1"/>
          <p:nvPr/>
        </p:nvSpPr>
        <p:spPr>
          <a:xfrm>
            <a:off x="540000" y="997200"/>
            <a:ext cx="7524000" cy="34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0" strike="noStrike" spc="-1" dirty="0">
              <a:solidFill>
                <a:srgbClr val="000000"/>
              </a:solidFill>
              <a:latin typeface="HTWBerlin Office"/>
            </a:endParaRPr>
          </a:p>
        </p:txBody>
      </p:sp>
      <p:sp>
        <p:nvSpPr>
          <p:cNvPr id="997" name="TextShape 2"/>
          <p:cNvSpPr txBox="1"/>
          <p:nvPr/>
        </p:nvSpPr>
        <p:spPr>
          <a:xfrm>
            <a:off x="539640" y="305280"/>
            <a:ext cx="82614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en-US" sz="28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Vorstellung</a:t>
            </a:r>
            <a:r>
              <a:rPr lang="en-US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| </a:t>
            </a:r>
            <a:r>
              <a:rPr lang="en-US" sz="28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vllt</a:t>
            </a:r>
            <a:r>
              <a:rPr lang="en-US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 heir </a:t>
            </a:r>
            <a:r>
              <a:rPr lang="en-US" sz="28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ci,cd</a:t>
            </a:r>
            <a:r>
              <a:rPr lang="en-US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 </a:t>
            </a:r>
            <a:r>
              <a:rPr lang="en-US" sz="28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bilder</a:t>
            </a:r>
            <a:r>
              <a:rPr lang="en-US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 </a:t>
            </a:r>
            <a:r>
              <a:rPr lang="en-US" sz="28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oder</a:t>
            </a:r>
            <a:r>
              <a:rPr lang="en-US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 </a:t>
            </a:r>
            <a:r>
              <a:rPr lang="en-US" sz="2800" spc="-1" dirty="0" err="1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gitlab</a:t>
            </a:r>
            <a:r>
              <a:rPr lang="en-US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 logo?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8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773AEC24-25E8-49DF-98AE-9767B0B6FB13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3</a:t>
            </a:fld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altLang="ko-KR" sz="28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Definition über CI/CD und GitLab Runner</a:t>
            </a: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3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altLang="ko-KR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Ablauf</a:t>
            </a:r>
            <a:endParaRPr lang="de-DE" altLang="ko-KR" sz="2800" spc="-1" dirty="0">
              <a:solidFill>
                <a:schemeClr val="bg2">
                  <a:lumMod val="50000"/>
                </a:schemeClr>
              </a:solidFill>
              <a:latin typeface="HTWBerlin Office"/>
            </a:endParaRP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9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altLang="ko-KR" sz="2800" spc="-1" dirty="0" smtClean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Nutzen</a:t>
            </a:r>
            <a:endParaRPr lang="de-DE" altLang="ko-KR" sz="2800" spc="-1" dirty="0">
              <a:solidFill>
                <a:schemeClr val="bg2">
                  <a:lumMod val="50000"/>
                </a:schemeClr>
              </a:solidFill>
              <a:latin typeface="HTWBerlin Office"/>
            </a:endParaRP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2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altLang="ko-KR" sz="28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Auflistung von möglichen alternativen Tools</a:t>
            </a: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6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altLang="ko-KR" sz="28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Vor- und Nachteile</a:t>
            </a: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6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2"/>
          <p:cNvSpPr txBox="1"/>
          <p:nvPr/>
        </p:nvSpPr>
        <p:spPr>
          <a:xfrm>
            <a:off x="539640" y="305280"/>
            <a:ext cx="7524360" cy="44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3399"/>
              </a:lnSpc>
            </a:pPr>
            <a:r>
              <a:rPr lang="de-DE" altLang="ko-KR" sz="2800" spc="-1" dirty="0">
                <a:solidFill>
                  <a:schemeClr val="bg2">
                    <a:lumMod val="50000"/>
                  </a:schemeClr>
                </a:solidFill>
                <a:latin typeface="HTWBerlin Office"/>
              </a:rPr>
              <a:t>Verfügbarkeit</a:t>
            </a:r>
          </a:p>
        </p:txBody>
      </p:sp>
      <p:sp>
        <p:nvSpPr>
          <p:cNvPr id="1002" name="TextShape 3"/>
          <p:cNvSpPr txBox="1"/>
          <p:nvPr/>
        </p:nvSpPr>
        <p:spPr>
          <a:xfrm>
            <a:off x="539640" y="4687200"/>
            <a:ext cx="172836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96ABE5A-FE20-4480-8861-705824F3A800}" type="slidenum">
              <a:rPr lang="de-DE" sz="1000" b="1" strike="noStrike" spc="-1">
                <a:solidFill>
                  <a:srgbClr val="787878"/>
                </a:solidFill>
                <a:latin typeface="HTWBerlin Office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" name="TextShape 4"/>
          <p:cNvSpPr txBox="1"/>
          <p:nvPr/>
        </p:nvSpPr>
        <p:spPr>
          <a:xfrm>
            <a:off x="2450160" y="4687200"/>
            <a:ext cx="5484600" cy="17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Eikmeier| Zanoun</a:t>
            </a:r>
            <a:r>
              <a:rPr lang="en-US" altLang="ko-KR" sz="1000" spc="-1" dirty="0">
                <a:solidFill>
                  <a:srgbClr val="000000"/>
                </a:solidFill>
                <a:latin typeface="HTWBerlin Office"/>
              </a:rPr>
              <a:t>| An</a:t>
            </a:r>
            <a:r>
              <a:rPr lang="de-DE" altLang="ko-KR" sz="1000" spc="-1" dirty="0">
                <a:solidFill>
                  <a:srgbClr val="000000"/>
                </a:solidFill>
                <a:latin typeface="HTWBerlin Office"/>
              </a:rPr>
              <a:t> </a:t>
            </a:r>
            <a:r>
              <a:rPr lang="de-DE" sz="1000" b="0" strike="noStrike" spc="-1" dirty="0" smtClean="0">
                <a:solidFill>
                  <a:srgbClr val="A6A6A6"/>
                </a:solidFill>
                <a:latin typeface="HTWBerlin Office"/>
              </a:rPr>
              <a:t>	</a:t>
            </a:r>
            <a:endParaRPr lang="en-US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04040"/>
      </a:dk2>
      <a:lt2>
        <a:srgbClr val="E3F1CC"/>
      </a:lt2>
      <a:accent1>
        <a:srgbClr val="76B900"/>
      </a:accent1>
      <a:accent2>
        <a:srgbClr val="588B00"/>
      </a:accent2>
      <a:accent3>
        <a:srgbClr val="355300"/>
      </a:accent3>
      <a:accent4>
        <a:srgbClr val="243800"/>
      </a:accent4>
      <a:accent5>
        <a:srgbClr val="0082D1"/>
      </a:accent5>
      <a:accent6>
        <a:srgbClr val="FF5F00"/>
      </a:accent6>
      <a:hlink>
        <a:srgbClr val="000000"/>
      </a:hlink>
      <a:folHlink>
        <a:srgbClr val="2438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162</Words>
  <Application>Microsoft Office PowerPoint</Application>
  <PresentationFormat>화면 슬라이드 쇼(16:9)</PresentationFormat>
  <Paragraphs>70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19</vt:i4>
      </vt:variant>
      <vt:variant>
        <vt:lpstr>슬라이드 제목</vt:lpstr>
      </vt:variant>
      <vt:variant>
        <vt:i4>14</vt:i4>
      </vt:variant>
    </vt:vector>
  </HeadingPairs>
  <TitlesOfParts>
    <vt:vector size="33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 Team B: Prinzipien von CI/CD und Umsetzung von GitLab Runner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Vielen Dank.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HTW Berlin | Kommunikation</dc:creator>
  <cp:lastModifiedBy>PC</cp:lastModifiedBy>
  <cp:revision>257</cp:revision>
  <cp:lastPrinted>2020-05-04T10:23:07Z</cp:lastPrinted>
  <dcterms:created xsi:type="dcterms:W3CDTF">2020-04-29T09:21:43Z</dcterms:created>
  <dcterms:modified xsi:type="dcterms:W3CDTF">2024-05-04T13:35:24Z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