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1" r:id="rId2"/>
    <p:sldId id="342" r:id="rId3"/>
    <p:sldId id="344" r:id="rId4"/>
    <p:sldId id="259" r:id="rId5"/>
    <p:sldId id="311" r:id="rId6"/>
    <p:sldId id="345" r:id="rId7"/>
    <p:sldId id="316" r:id="rId8"/>
    <p:sldId id="329" r:id="rId9"/>
    <p:sldId id="314" r:id="rId10"/>
    <p:sldId id="313" r:id="rId11"/>
    <p:sldId id="330" r:id="rId12"/>
    <p:sldId id="331" r:id="rId13"/>
    <p:sldId id="318" r:id="rId14"/>
    <p:sldId id="319" r:id="rId15"/>
    <p:sldId id="320" r:id="rId16"/>
    <p:sldId id="326" r:id="rId17"/>
    <p:sldId id="321" r:id="rId18"/>
    <p:sldId id="322" r:id="rId19"/>
    <p:sldId id="325" r:id="rId20"/>
    <p:sldId id="346" r:id="rId21"/>
    <p:sldId id="348" r:id="rId22"/>
    <p:sldId id="347" r:id="rId23"/>
    <p:sldId id="332" r:id="rId24"/>
    <p:sldId id="334" r:id="rId25"/>
    <p:sldId id="335" r:id="rId26"/>
    <p:sldId id="336" r:id="rId27"/>
    <p:sldId id="337" r:id="rId28"/>
    <p:sldId id="338" r:id="rId29"/>
    <p:sldId id="339" r:id="rId30"/>
    <p:sldId id="34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38" autoAdjust="0"/>
    <p:restoredTop sz="94660"/>
  </p:normalViewPr>
  <p:slideViewPr>
    <p:cSldViewPr snapToGrid="0">
      <p:cViewPr varScale="1">
        <p:scale>
          <a:sx n="114" d="100"/>
          <a:sy n="114"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1A15573-A93D-45D1-B33D-0CD5FBB26675}"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0455-FC52-4C10-BFE9-8476AB4D0D5F}" type="slidenum">
              <a:rPr lang="en-US" smtClean="0"/>
              <a:t>‹#›</a:t>
            </a:fld>
            <a:endParaRPr lang="en-US"/>
          </a:p>
        </p:txBody>
      </p:sp>
    </p:spTree>
    <p:extLst>
      <p:ext uri="{BB962C8B-B14F-4D97-AF65-F5344CB8AC3E}">
        <p14:creationId xmlns:p14="http://schemas.microsoft.com/office/powerpoint/2010/main" val="508606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A15573-A93D-45D1-B33D-0CD5FBB26675}"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0455-FC52-4C10-BFE9-8476AB4D0D5F}" type="slidenum">
              <a:rPr lang="en-US" smtClean="0"/>
              <a:t>‹#›</a:t>
            </a:fld>
            <a:endParaRPr lang="en-US"/>
          </a:p>
        </p:txBody>
      </p:sp>
    </p:spTree>
    <p:extLst>
      <p:ext uri="{BB962C8B-B14F-4D97-AF65-F5344CB8AC3E}">
        <p14:creationId xmlns:p14="http://schemas.microsoft.com/office/powerpoint/2010/main" val="3708951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A15573-A93D-45D1-B33D-0CD5FBB26675}"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0455-FC52-4C10-BFE9-8476AB4D0D5F}" type="slidenum">
              <a:rPr lang="en-US" smtClean="0"/>
              <a:t>‹#›</a:t>
            </a:fld>
            <a:endParaRPr lang="en-US"/>
          </a:p>
        </p:txBody>
      </p:sp>
    </p:spTree>
    <p:extLst>
      <p:ext uri="{BB962C8B-B14F-4D97-AF65-F5344CB8AC3E}">
        <p14:creationId xmlns:p14="http://schemas.microsoft.com/office/powerpoint/2010/main" val="420004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9400" y="0"/>
            <a:ext cx="10515600" cy="812800"/>
          </a:xfrm>
        </p:spPr>
        <p:txBody>
          <a:bodyPr/>
          <a:lstStyle>
            <a:lvl1pPr>
              <a:defRPr sz="3400"/>
            </a:lvl1pPr>
          </a:lstStyle>
          <a:p>
            <a:r>
              <a:rPr lang="en-US" dirty="0"/>
              <a:t>Click to edit Master title style</a:t>
            </a:r>
          </a:p>
        </p:txBody>
      </p:sp>
      <p:sp>
        <p:nvSpPr>
          <p:cNvPr id="3" name="Content Placeholder 2"/>
          <p:cNvSpPr>
            <a:spLocks noGrp="1"/>
          </p:cNvSpPr>
          <p:nvPr>
            <p:ph idx="1"/>
          </p:nvPr>
        </p:nvSpPr>
        <p:spPr>
          <a:xfrm>
            <a:off x="838200" y="1124267"/>
            <a:ext cx="10515600" cy="5547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A15573-A93D-45D1-B33D-0CD5FBB26675}"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0455-FC52-4C10-BFE9-8476AB4D0D5F}" type="slidenum">
              <a:rPr lang="en-US" smtClean="0"/>
              <a:t>‹#›</a:t>
            </a:fld>
            <a:endParaRPr lang="en-US"/>
          </a:p>
        </p:txBody>
      </p:sp>
    </p:spTree>
    <p:extLst>
      <p:ext uri="{BB962C8B-B14F-4D97-AF65-F5344CB8AC3E}">
        <p14:creationId xmlns:p14="http://schemas.microsoft.com/office/powerpoint/2010/main" val="155051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A15573-A93D-45D1-B33D-0CD5FBB26675}"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0455-FC52-4C10-BFE9-8476AB4D0D5F}" type="slidenum">
              <a:rPr lang="en-US" smtClean="0"/>
              <a:t>‹#›</a:t>
            </a:fld>
            <a:endParaRPr lang="en-US"/>
          </a:p>
        </p:txBody>
      </p:sp>
    </p:spTree>
    <p:extLst>
      <p:ext uri="{BB962C8B-B14F-4D97-AF65-F5344CB8AC3E}">
        <p14:creationId xmlns:p14="http://schemas.microsoft.com/office/powerpoint/2010/main" val="302966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50875"/>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A15573-A93D-45D1-B33D-0CD5FBB26675}"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0455-FC52-4C10-BFE9-8476AB4D0D5F}" type="slidenum">
              <a:rPr lang="en-US" smtClean="0"/>
              <a:t>‹#›</a:t>
            </a:fld>
            <a:endParaRPr lang="en-US"/>
          </a:p>
        </p:txBody>
      </p:sp>
    </p:spTree>
    <p:extLst>
      <p:ext uri="{BB962C8B-B14F-4D97-AF65-F5344CB8AC3E}">
        <p14:creationId xmlns:p14="http://schemas.microsoft.com/office/powerpoint/2010/main" val="3603467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A15573-A93D-45D1-B33D-0CD5FBB26675}"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E90455-FC52-4C10-BFE9-8476AB4D0D5F}" type="slidenum">
              <a:rPr lang="en-US" smtClean="0"/>
              <a:t>‹#›</a:t>
            </a:fld>
            <a:endParaRPr lang="en-US"/>
          </a:p>
        </p:txBody>
      </p:sp>
    </p:spTree>
    <p:extLst>
      <p:ext uri="{BB962C8B-B14F-4D97-AF65-F5344CB8AC3E}">
        <p14:creationId xmlns:p14="http://schemas.microsoft.com/office/powerpoint/2010/main" val="298339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A15573-A93D-45D1-B33D-0CD5FBB26675}"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90455-FC52-4C10-BFE9-8476AB4D0D5F}" type="slidenum">
              <a:rPr lang="en-US" smtClean="0"/>
              <a:t>‹#›</a:t>
            </a:fld>
            <a:endParaRPr lang="en-US"/>
          </a:p>
        </p:txBody>
      </p:sp>
    </p:spTree>
    <p:extLst>
      <p:ext uri="{BB962C8B-B14F-4D97-AF65-F5344CB8AC3E}">
        <p14:creationId xmlns:p14="http://schemas.microsoft.com/office/powerpoint/2010/main" val="3088983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15573-A93D-45D1-B33D-0CD5FBB26675}"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90455-FC52-4C10-BFE9-8476AB4D0D5F}" type="slidenum">
              <a:rPr lang="en-US" smtClean="0"/>
              <a:t>‹#›</a:t>
            </a:fld>
            <a:endParaRPr lang="en-US"/>
          </a:p>
        </p:txBody>
      </p:sp>
    </p:spTree>
    <p:extLst>
      <p:ext uri="{BB962C8B-B14F-4D97-AF65-F5344CB8AC3E}">
        <p14:creationId xmlns:p14="http://schemas.microsoft.com/office/powerpoint/2010/main" val="1626434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A15573-A93D-45D1-B33D-0CD5FBB26675}"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0455-FC52-4C10-BFE9-8476AB4D0D5F}" type="slidenum">
              <a:rPr lang="en-US" smtClean="0"/>
              <a:t>‹#›</a:t>
            </a:fld>
            <a:endParaRPr lang="en-US"/>
          </a:p>
        </p:txBody>
      </p:sp>
    </p:spTree>
    <p:extLst>
      <p:ext uri="{BB962C8B-B14F-4D97-AF65-F5344CB8AC3E}">
        <p14:creationId xmlns:p14="http://schemas.microsoft.com/office/powerpoint/2010/main" val="180565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A15573-A93D-45D1-B33D-0CD5FBB26675}"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0455-FC52-4C10-BFE9-8476AB4D0D5F}" type="slidenum">
              <a:rPr lang="en-US" smtClean="0"/>
              <a:t>‹#›</a:t>
            </a:fld>
            <a:endParaRPr lang="en-US"/>
          </a:p>
        </p:txBody>
      </p:sp>
    </p:spTree>
    <p:extLst>
      <p:ext uri="{BB962C8B-B14F-4D97-AF65-F5344CB8AC3E}">
        <p14:creationId xmlns:p14="http://schemas.microsoft.com/office/powerpoint/2010/main" val="119500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8920" y="115729"/>
            <a:ext cx="10515600" cy="66659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822372"/>
            <a:ext cx="10515600" cy="5354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15573-A93D-45D1-B33D-0CD5FBB26675}" type="datetimeFigureOut">
              <a:rPr lang="en-US" smtClean="0"/>
              <a:t>2/17/2018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90455-FC52-4C10-BFE9-8476AB4D0D5F}" type="slidenum">
              <a:rPr lang="en-US" smtClean="0"/>
              <a:t>‹#›</a:t>
            </a:fld>
            <a:endParaRPr lang="en-US"/>
          </a:p>
        </p:txBody>
      </p:sp>
      <p:sp>
        <p:nvSpPr>
          <p:cNvPr id="7" name="TextBox 6"/>
          <p:cNvSpPr txBox="1"/>
          <p:nvPr userDrawn="1"/>
        </p:nvSpPr>
        <p:spPr>
          <a:xfrm>
            <a:off x="9000602" y="6574051"/>
            <a:ext cx="3180679" cy="246221"/>
          </a:xfrm>
          <a:prstGeom prst="rect">
            <a:avLst/>
          </a:prstGeom>
          <a:noFill/>
        </p:spPr>
        <p:txBody>
          <a:bodyPr wrap="none" rtlCol="0">
            <a:spAutoFit/>
          </a:bodyPr>
          <a:lstStyle/>
          <a:p>
            <a:r>
              <a:rPr lang="en-US" altLang="ko-KR" sz="1000" b="1" dirty="0">
                <a:solidFill>
                  <a:srgbClr val="FF5815"/>
                </a:solidFill>
                <a:latin typeface="Arial" pitchFamily="34" charset="0"/>
                <a:cs typeface="Arial" pitchFamily="34" charset="0"/>
              </a:rPr>
              <a:t>R</a:t>
            </a:r>
            <a:r>
              <a:rPr lang="en-US" altLang="ko-KR" sz="1000" b="1" dirty="0">
                <a:solidFill>
                  <a:schemeClr val="tx1">
                    <a:lumMod val="65000"/>
                    <a:lumOff val="35000"/>
                  </a:schemeClr>
                </a:solidFill>
                <a:latin typeface="Arial" pitchFamily="34" charset="0"/>
                <a:cs typeface="Arial" pitchFamily="34" charset="0"/>
              </a:rPr>
              <a:t>eservoir</a:t>
            </a:r>
            <a:r>
              <a:rPr lang="en-US" altLang="ko-KR" sz="1000" b="1" baseline="0" dirty="0">
                <a:solidFill>
                  <a:schemeClr val="tx1">
                    <a:lumMod val="65000"/>
                    <a:lumOff val="35000"/>
                  </a:schemeClr>
                </a:solidFill>
                <a:latin typeface="Arial" pitchFamily="34" charset="0"/>
                <a:cs typeface="Arial" pitchFamily="34" charset="0"/>
              </a:rPr>
              <a:t> </a:t>
            </a:r>
            <a:r>
              <a:rPr lang="en-US" altLang="ko-KR" sz="1000" b="1" baseline="0" dirty="0">
                <a:solidFill>
                  <a:srgbClr val="FF5815"/>
                </a:solidFill>
                <a:latin typeface="Arial" pitchFamily="34" charset="0"/>
                <a:cs typeface="Arial" pitchFamily="34" charset="0"/>
              </a:rPr>
              <a:t>I</a:t>
            </a:r>
            <a:r>
              <a:rPr lang="en-US" altLang="ko-KR" sz="1000" b="1" baseline="0" dirty="0">
                <a:solidFill>
                  <a:schemeClr val="tx1">
                    <a:lumMod val="65000"/>
                    <a:lumOff val="35000"/>
                  </a:schemeClr>
                </a:solidFill>
                <a:latin typeface="Arial" pitchFamily="34" charset="0"/>
                <a:cs typeface="Arial" pitchFamily="34" charset="0"/>
              </a:rPr>
              <a:t>maging with </a:t>
            </a:r>
            <a:r>
              <a:rPr lang="en-US" altLang="ko-KR" sz="1000" b="1" baseline="0" dirty="0">
                <a:solidFill>
                  <a:srgbClr val="FF5815"/>
                </a:solidFill>
                <a:latin typeface="Arial" pitchFamily="34" charset="0"/>
                <a:cs typeface="Arial" pitchFamily="34" charset="0"/>
              </a:rPr>
              <a:t>S</a:t>
            </a:r>
            <a:r>
              <a:rPr lang="en-US" altLang="ko-KR" sz="1000" b="1" baseline="0" dirty="0">
                <a:solidFill>
                  <a:schemeClr val="tx1">
                    <a:lumMod val="65000"/>
                    <a:lumOff val="35000"/>
                  </a:schemeClr>
                </a:solidFill>
                <a:latin typeface="Arial" pitchFamily="34" charset="0"/>
                <a:cs typeface="Arial" pitchFamily="34" charset="0"/>
              </a:rPr>
              <a:t>eismic &amp; </a:t>
            </a:r>
            <a:r>
              <a:rPr lang="en-US" altLang="ko-KR" sz="1000" b="1" baseline="0" dirty="0">
                <a:solidFill>
                  <a:srgbClr val="FF5815"/>
                </a:solidFill>
                <a:latin typeface="Arial" pitchFamily="34" charset="0"/>
                <a:cs typeface="Arial" pitchFamily="34" charset="0"/>
              </a:rPr>
              <a:t>E</a:t>
            </a:r>
            <a:r>
              <a:rPr lang="en-US" altLang="ko-KR" sz="1000" b="1" baseline="0" dirty="0">
                <a:solidFill>
                  <a:schemeClr val="tx1">
                    <a:lumMod val="65000"/>
                    <a:lumOff val="35000"/>
                  </a:schemeClr>
                </a:solidFill>
                <a:latin typeface="Arial" pitchFamily="34" charset="0"/>
                <a:cs typeface="Arial" pitchFamily="34" charset="0"/>
              </a:rPr>
              <a:t>M technology</a:t>
            </a:r>
            <a:endParaRPr lang="ko-KR" altLang="en-US" sz="1000" b="1" dirty="0">
              <a:solidFill>
                <a:schemeClr val="tx1">
                  <a:lumMod val="65000"/>
                  <a:lumOff val="35000"/>
                </a:schemeClr>
              </a:solidFill>
              <a:latin typeface="Arial" pitchFamily="34" charset="0"/>
              <a:cs typeface="Arial" pitchFamily="34" charset="0"/>
            </a:endParaRPr>
          </a:p>
        </p:txBody>
      </p:sp>
      <p:cxnSp>
        <p:nvCxnSpPr>
          <p:cNvPr id="8" name="직선 연결선 10"/>
          <p:cNvCxnSpPr/>
          <p:nvPr userDrawn="1"/>
        </p:nvCxnSpPr>
        <p:spPr>
          <a:xfrm flipH="1">
            <a:off x="0" y="6686550"/>
            <a:ext cx="891801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직사각형 11"/>
          <p:cNvSpPr/>
          <p:nvPr userDrawn="1"/>
        </p:nvSpPr>
        <p:spPr>
          <a:xfrm>
            <a:off x="8948320" y="6614103"/>
            <a:ext cx="96000" cy="157216"/>
          </a:xfrm>
          <a:prstGeom prst="rect">
            <a:avLst/>
          </a:prstGeom>
          <a:solidFill>
            <a:srgbClr val="0E6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631127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lumMod val="65000"/>
              <a:lumOff val="35000"/>
            </a:schemeClr>
          </a:solidFill>
          <a:latin typeface="Arial" panose="020B0604020202020204" pitchFamily="34" charset="0"/>
          <a:ea typeface="맑은 고딕" panose="020B0503020000020004" pitchFamily="50" charset="-127"/>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051" y="517455"/>
            <a:ext cx="11199223" cy="2387600"/>
          </a:xfrm>
        </p:spPr>
        <p:txBody>
          <a:bodyPr/>
          <a:lstStyle/>
          <a:p>
            <a:pPr>
              <a:lnSpc>
                <a:spcPct val="150000"/>
              </a:lnSpc>
            </a:pPr>
            <a:r>
              <a:rPr lang="en-US" altLang="ko-KR" sz="3600" dirty="0">
                <a:solidFill>
                  <a:schemeClr val="tx1">
                    <a:lumMod val="95000"/>
                    <a:lumOff val="5000"/>
                  </a:schemeClr>
                </a:solidFill>
              </a:rPr>
              <a:t>Machine Learning with </a:t>
            </a:r>
            <a:r>
              <a:rPr lang="en-US" altLang="ko-KR" sz="3600" dirty="0" err="1">
                <a:solidFill>
                  <a:schemeClr val="tx1">
                    <a:lumMod val="95000"/>
                    <a:lumOff val="5000"/>
                  </a:schemeClr>
                </a:solidFill>
              </a:rPr>
              <a:t>Scikit</a:t>
            </a:r>
            <a:r>
              <a:rPr lang="en-US" altLang="ko-KR" sz="3600" dirty="0">
                <a:solidFill>
                  <a:schemeClr val="tx1">
                    <a:lumMod val="95000"/>
                    <a:lumOff val="5000"/>
                  </a:schemeClr>
                </a:solidFill>
              </a:rPr>
              <a:t>-Learn and </a:t>
            </a:r>
            <a:r>
              <a:rPr lang="en-US" altLang="ko-KR" sz="3600" dirty="0" err="1">
                <a:solidFill>
                  <a:schemeClr val="tx1">
                    <a:lumMod val="95000"/>
                    <a:lumOff val="5000"/>
                  </a:schemeClr>
                </a:solidFill>
              </a:rPr>
              <a:t>TensorFlow</a:t>
            </a:r>
            <a:br>
              <a:rPr lang="en-US" altLang="ko-KR" sz="4000" dirty="0">
                <a:solidFill>
                  <a:schemeClr val="tx1">
                    <a:lumMod val="95000"/>
                    <a:lumOff val="5000"/>
                  </a:schemeClr>
                </a:solidFill>
              </a:rPr>
            </a:br>
            <a:r>
              <a:rPr lang="en-US" altLang="ko-KR" sz="2800" dirty="0">
                <a:solidFill>
                  <a:schemeClr val="tx1">
                    <a:lumMod val="95000"/>
                    <a:lumOff val="5000"/>
                  </a:schemeClr>
                </a:solidFill>
              </a:rPr>
              <a:t>(</a:t>
            </a:r>
            <a:r>
              <a:rPr lang="ko-KR" altLang="en-US" sz="2800" dirty="0">
                <a:solidFill>
                  <a:schemeClr val="tx1">
                    <a:lumMod val="95000"/>
                    <a:lumOff val="5000"/>
                  </a:schemeClr>
                </a:solidFill>
              </a:rPr>
              <a:t>자원탐사 융합해석을 위한 파이썬 라이브러리를 활용한 머신러닝</a:t>
            </a:r>
            <a:r>
              <a:rPr lang="en-US" altLang="ko-KR" sz="2800" dirty="0">
                <a:solidFill>
                  <a:schemeClr val="tx1">
                    <a:lumMod val="95000"/>
                    <a:lumOff val="5000"/>
                  </a:schemeClr>
                </a:solidFill>
              </a:rPr>
              <a:t>)</a:t>
            </a:r>
            <a:endParaRPr lang="en-US" sz="4000" dirty="0">
              <a:solidFill>
                <a:schemeClr val="tx1">
                  <a:lumMod val="95000"/>
                  <a:lumOff val="5000"/>
                </a:schemeClr>
              </a:solidFill>
            </a:endParaRPr>
          </a:p>
        </p:txBody>
      </p:sp>
      <p:sp>
        <p:nvSpPr>
          <p:cNvPr id="3" name="Subtitle 2"/>
          <p:cNvSpPr>
            <a:spLocks noGrp="1"/>
          </p:cNvSpPr>
          <p:nvPr>
            <p:ph type="subTitle" idx="1"/>
          </p:nvPr>
        </p:nvSpPr>
        <p:spPr>
          <a:xfrm>
            <a:off x="1524000" y="3069781"/>
            <a:ext cx="9144000" cy="2851013"/>
          </a:xfrm>
        </p:spPr>
        <p:txBody>
          <a:bodyPr>
            <a:normAutofit/>
          </a:bodyPr>
          <a:lstStyle/>
          <a:p>
            <a:r>
              <a:rPr lang="en-US" dirty="0">
                <a:solidFill>
                  <a:schemeClr val="bg1">
                    <a:lumMod val="50000"/>
                  </a:schemeClr>
                </a:solidFill>
              </a:rPr>
              <a:t>KIGAM, Feb 19-23, 2018</a:t>
            </a:r>
          </a:p>
          <a:p>
            <a:endParaRPr lang="en-US" b="1" dirty="0">
              <a:solidFill>
                <a:schemeClr val="bg1">
                  <a:lumMod val="50000"/>
                </a:schemeClr>
              </a:solidFill>
            </a:endParaRPr>
          </a:p>
          <a:p>
            <a:r>
              <a:rPr lang="en-US" sz="3200" b="1" u="sng" dirty="0"/>
              <a:t>Day 3</a:t>
            </a:r>
          </a:p>
          <a:p>
            <a:endParaRPr lang="en-US" altLang="ko-KR" b="1" dirty="0">
              <a:solidFill>
                <a:schemeClr val="bg1">
                  <a:lumMod val="50000"/>
                </a:schemeClr>
              </a:solidFill>
            </a:endParaRPr>
          </a:p>
          <a:p>
            <a:r>
              <a:rPr lang="en-US" altLang="ko-KR" b="1" dirty="0">
                <a:solidFill>
                  <a:schemeClr val="bg1">
                    <a:lumMod val="50000"/>
                  </a:schemeClr>
                </a:solidFill>
              </a:rPr>
              <a:t>Daeung Yoon (</a:t>
            </a:r>
            <a:r>
              <a:rPr lang="ko-KR" altLang="en-US" b="1" dirty="0">
                <a:solidFill>
                  <a:schemeClr val="bg1">
                    <a:lumMod val="50000"/>
                  </a:schemeClr>
                </a:solidFill>
              </a:rPr>
              <a:t>윤대웅</a:t>
            </a:r>
            <a:r>
              <a:rPr lang="en-US" altLang="ko-KR" b="1" dirty="0">
                <a:solidFill>
                  <a:schemeClr val="bg1">
                    <a:lumMod val="50000"/>
                  </a:schemeClr>
                </a:solidFill>
              </a:rPr>
              <a:t>)</a:t>
            </a:r>
            <a:endParaRPr lang="en-US" altLang="ko-KR" dirty="0">
              <a:solidFill>
                <a:schemeClr val="bg1">
                  <a:lumMod val="50000"/>
                </a:schemeClr>
              </a:solidFill>
            </a:endParaRPr>
          </a:p>
          <a:p>
            <a:r>
              <a:rPr lang="en-US" altLang="ko-KR" dirty="0" err="1">
                <a:solidFill>
                  <a:schemeClr val="bg1">
                    <a:lumMod val="50000"/>
                  </a:schemeClr>
                </a:solidFill>
              </a:rPr>
              <a:t>Hanyang</a:t>
            </a:r>
            <a:r>
              <a:rPr lang="en-US" altLang="ko-KR" dirty="0">
                <a:solidFill>
                  <a:schemeClr val="bg1">
                    <a:lumMod val="50000"/>
                  </a:schemeClr>
                </a:solidFill>
              </a:rPr>
              <a:t> University</a:t>
            </a:r>
            <a:endParaRPr lang="en-US" dirty="0">
              <a:solidFill>
                <a:schemeClr val="bg1">
                  <a:lumMod val="50000"/>
                </a:schemeClr>
              </a:solidFill>
            </a:endParaRPr>
          </a:p>
        </p:txBody>
      </p:sp>
      <p:pic>
        <p:nvPicPr>
          <p:cNvPr id="4" name="Picture 3"/>
          <p:cNvPicPr>
            <a:picLocks noChangeAspect="1"/>
          </p:cNvPicPr>
          <p:nvPr/>
        </p:nvPicPr>
        <p:blipFill rotWithShape="1">
          <a:blip r:embed="rId2"/>
          <a:srcRect l="20921" t="21681" r="16729" b="64644"/>
          <a:stretch/>
        </p:blipFill>
        <p:spPr>
          <a:xfrm>
            <a:off x="24786" y="6366872"/>
            <a:ext cx="3773492" cy="491127"/>
          </a:xfrm>
          <a:prstGeom prst="rect">
            <a:avLst/>
          </a:prstGeom>
        </p:spPr>
      </p:pic>
    </p:spTree>
    <p:extLst>
      <p:ext uri="{BB962C8B-B14F-4D97-AF65-F5344CB8AC3E}">
        <p14:creationId xmlns:p14="http://schemas.microsoft.com/office/powerpoint/2010/main" val="1864496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Decision Tree</a:t>
            </a:r>
          </a:p>
        </p:txBody>
      </p:sp>
      <p:pic>
        <p:nvPicPr>
          <p:cNvPr id="5" name="Picture 4"/>
          <p:cNvPicPr>
            <a:picLocks noChangeAspect="1"/>
          </p:cNvPicPr>
          <p:nvPr/>
        </p:nvPicPr>
        <p:blipFill>
          <a:blip r:embed="rId2"/>
          <a:stretch>
            <a:fillRect/>
          </a:stretch>
        </p:blipFill>
        <p:spPr>
          <a:xfrm>
            <a:off x="7030720" y="1541780"/>
            <a:ext cx="4572000" cy="3987800"/>
          </a:xfrm>
          <a:prstGeom prst="rect">
            <a:avLst/>
          </a:prstGeom>
        </p:spPr>
      </p:pic>
      <p:pic>
        <p:nvPicPr>
          <p:cNvPr id="8" name="Picture 7"/>
          <p:cNvPicPr>
            <a:picLocks noChangeAspect="1"/>
          </p:cNvPicPr>
          <p:nvPr/>
        </p:nvPicPr>
        <p:blipFill rotWithShape="1">
          <a:blip r:embed="rId3"/>
          <a:srcRect l="14583" t="30889" r="45667" b="21852"/>
          <a:stretch/>
        </p:blipFill>
        <p:spPr>
          <a:xfrm>
            <a:off x="279400" y="1653540"/>
            <a:ext cx="6111073" cy="4086860"/>
          </a:xfrm>
          <a:prstGeom prst="rect">
            <a:avLst/>
          </a:prstGeom>
        </p:spPr>
      </p:pic>
      <p:cxnSp>
        <p:nvCxnSpPr>
          <p:cNvPr id="6" name="Straight Connector 5"/>
          <p:cNvCxnSpPr/>
          <p:nvPr/>
        </p:nvCxnSpPr>
        <p:spPr>
          <a:xfrm flipV="1">
            <a:off x="2834640" y="1828800"/>
            <a:ext cx="0" cy="32715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1672074" y="1781294"/>
            <a:ext cx="1955801" cy="369332"/>
          </a:xfrm>
          <a:prstGeom prst="rect">
            <a:avLst/>
          </a:prstGeom>
          <a:noFill/>
        </p:spPr>
        <p:txBody>
          <a:bodyPr wrap="square" rtlCol="0">
            <a:spAutoFit/>
          </a:bodyPr>
          <a:lstStyle/>
          <a:p>
            <a:r>
              <a:rPr lang="en-US" dirty="0"/>
              <a:t>Depth=0</a:t>
            </a:r>
          </a:p>
        </p:txBody>
      </p:sp>
      <p:cxnSp>
        <p:nvCxnSpPr>
          <p:cNvPr id="4" name="Straight Connector 3"/>
          <p:cNvCxnSpPr/>
          <p:nvPr/>
        </p:nvCxnSpPr>
        <p:spPr>
          <a:xfrm>
            <a:off x="2817226" y="3178627"/>
            <a:ext cx="3435531"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0800000" flipV="1">
            <a:off x="3064748" y="2809295"/>
            <a:ext cx="1955801" cy="369332"/>
          </a:xfrm>
          <a:prstGeom prst="rect">
            <a:avLst/>
          </a:prstGeom>
          <a:noFill/>
        </p:spPr>
        <p:txBody>
          <a:bodyPr wrap="square" rtlCol="0">
            <a:spAutoFit/>
          </a:bodyPr>
          <a:lstStyle/>
          <a:p>
            <a:r>
              <a:rPr lang="en-US" dirty="0"/>
              <a:t>Depth=1</a:t>
            </a:r>
          </a:p>
        </p:txBody>
      </p:sp>
      <p:sp>
        <p:nvSpPr>
          <p:cNvPr id="10" name="TextBox 9"/>
          <p:cNvSpPr txBox="1"/>
          <p:nvPr/>
        </p:nvSpPr>
        <p:spPr>
          <a:xfrm>
            <a:off x="10049356" y="1949172"/>
            <a:ext cx="1955801" cy="369332"/>
          </a:xfrm>
          <a:prstGeom prst="rect">
            <a:avLst/>
          </a:prstGeom>
          <a:noFill/>
        </p:spPr>
        <p:txBody>
          <a:bodyPr wrap="square" rtlCol="0">
            <a:spAutoFit/>
          </a:bodyPr>
          <a:lstStyle/>
          <a:p>
            <a:r>
              <a:rPr lang="en-US" dirty="0"/>
              <a:t>Depth=0</a:t>
            </a:r>
          </a:p>
        </p:txBody>
      </p:sp>
      <p:sp>
        <p:nvSpPr>
          <p:cNvPr id="11" name="TextBox 10"/>
          <p:cNvSpPr txBox="1"/>
          <p:nvPr/>
        </p:nvSpPr>
        <p:spPr>
          <a:xfrm>
            <a:off x="10996051" y="3464560"/>
            <a:ext cx="1955801" cy="369332"/>
          </a:xfrm>
          <a:prstGeom prst="rect">
            <a:avLst/>
          </a:prstGeom>
          <a:noFill/>
        </p:spPr>
        <p:txBody>
          <a:bodyPr wrap="square" rtlCol="0">
            <a:spAutoFit/>
          </a:bodyPr>
          <a:lstStyle/>
          <a:p>
            <a:r>
              <a:rPr lang="en-US" dirty="0"/>
              <a:t>Depth=1</a:t>
            </a:r>
          </a:p>
        </p:txBody>
      </p:sp>
      <p:sp>
        <p:nvSpPr>
          <p:cNvPr id="3" name="TextBox 2">
            <a:extLst>
              <a:ext uri="{FF2B5EF4-FFF2-40B4-BE49-F238E27FC236}">
                <a16:creationId xmlns:a16="http://schemas.microsoft.com/office/drawing/2014/main" id="{A67087A0-13A1-4CCF-B6A4-1D9EA060107D}"/>
              </a:ext>
            </a:extLst>
          </p:cNvPr>
          <p:cNvSpPr txBox="1"/>
          <p:nvPr/>
        </p:nvSpPr>
        <p:spPr>
          <a:xfrm>
            <a:off x="1694576" y="4043494"/>
            <a:ext cx="998286" cy="369332"/>
          </a:xfrm>
          <a:prstGeom prst="rect">
            <a:avLst/>
          </a:prstGeom>
          <a:noFill/>
        </p:spPr>
        <p:txBody>
          <a:bodyPr wrap="square" rtlCol="0">
            <a:spAutoFit/>
          </a:bodyPr>
          <a:lstStyle/>
          <a:p>
            <a:r>
              <a:rPr lang="en-US" altLang="ko-KR" i="1" dirty="0" err="1"/>
              <a:t>setosa</a:t>
            </a:r>
            <a:endParaRPr lang="ko-KR" altLang="en-US" i="1" dirty="0"/>
          </a:p>
        </p:txBody>
      </p:sp>
      <p:sp>
        <p:nvSpPr>
          <p:cNvPr id="12" name="TextBox 11">
            <a:extLst>
              <a:ext uri="{FF2B5EF4-FFF2-40B4-BE49-F238E27FC236}">
                <a16:creationId xmlns:a16="http://schemas.microsoft.com/office/drawing/2014/main" id="{7E62BA50-16F5-417B-AD45-662C79A64AA4}"/>
              </a:ext>
            </a:extLst>
          </p:cNvPr>
          <p:cNvSpPr txBox="1"/>
          <p:nvPr/>
        </p:nvSpPr>
        <p:spPr>
          <a:xfrm>
            <a:off x="3333109" y="4090182"/>
            <a:ext cx="1411654" cy="369332"/>
          </a:xfrm>
          <a:prstGeom prst="rect">
            <a:avLst/>
          </a:prstGeom>
          <a:noFill/>
        </p:spPr>
        <p:txBody>
          <a:bodyPr wrap="square" rtlCol="0">
            <a:spAutoFit/>
          </a:bodyPr>
          <a:lstStyle/>
          <a:p>
            <a:r>
              <a:rPr lang="en-US" altLang="ko-KR" i="1" dirty="0"/>
              <a:t>versicolor</a:t>
            </a:r>
            <a:endParaRPr lang="ko-KR" altLang="en-US" i="1" dirty="0"/>
          </a:p>
        </p:txBody>
      </p:sp>
      <p:sp>
        <p:nvSpPr>
          <p:cNvPr id="13" name="TextBox 12">
            <a:extLst>
              <a:ext uri="{FF2B5EF4-FFF2-40B4-BE49-F238E27FC236}">
                <a16:creationId xmlns:a16="http://schemas.microsoft.com/office/drawing/2014/main" id="{915E4352-4378-4231-8E18-5DD3753111AA}"/>
              </a:ext>
            </a:extLst>
          </p:cNvPr>
          <p:cNvSpPr txBox="1"/>
          <p:nvPr/>
        </p:nvSpPr>
        <p:spPr>
          <a:xfrm>
            <a:off x="4744763" y="1862086"/>
            <a:ext cx="1411654" cy="369332"/>
          </a:xfrm>
          <a:prstGeom prst="rect">
            <a:avLst/>
          </a:prstGeom>
          <a:noFill/>
        </p:spPr>
        <p:txBody>
          <a:bodyPr wrap="square" rtlCol="0">
            <a:spAutoFit/>
          </a:bodyPr>
          <a:lstStyle/>
          <a:p>
            <a:r>
              <a:rPr lang="en-US" altLang="ko-KR" i="1" dirty="0"/>
              <a:t>virginica</a:t>
            </a:r>
            <a:endParaRPr lang="ko-KR" altLang="en-US" i="1" dirty="0"/>
          </a:p>
        </p:txBody>
      </p:sp>
    </p:spTree>
    <p:extLst>
      <p:ext uri="{BB962C8B-B14F-4D97-AF65-F5344CB8AC3E}">
        <p14:creationId xmlns:p14="http://schemas.microsoft.com/office/powerpoint/2010/main" val="4048228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Decision Tree</a:t>
            </a:r>
          </a:p>
        </p:txBody>
      </p:sp>
      <p:pic>
        <p:nvPicPr>
          <p:cNvPr id="5" name="Picture 4"/>
          <p:cNvPicPr>
            <a:picLocks noChangeAspect="1"/>
          </p:cNvPicPr>
          <p:nvPr/>
        </p:nvPicPr>
        <p:blipFill>
          <a:blip r:embed="rId2"/>
          <a:stretch>
            <a:fillRect/>
          </a:stretch>
        </p:blipFill>
        <p:spPr>
          <a:xfrm>
            <a:off x="7030720" y="1541780"/>
            <a:ext cx="4572000" cy="3987800"/>
          </a:xfrm>
          <a:prstGeom prst="rect">
            <a:avLst/>
          </a:prstGeom>
        </p:spPr>
      </p:pic>
      <p:sp>
        <p:nvSpPr>
          <p:cNvPr id="10" name="TextBox 9"/>
          <p:cNvSpPr txBox="1"/>
          <p:nvPr/>
        </p:nvSpPr>
        <p:spPr>
          <a:xfrm>
            <a:off x="10049356" y="1949172"/>
            <a:ext cx="1955801" cy="369332"/>
          </a:xfrm>
          <a:prstGeom prst="rect">
            <a:avLst/>
          </a:prstGeom>
          <a:noFill/>
        </p:spPr>
        <p:txBody>
          <a:bodyPr wrap="square" rtlCol="0">
            <a:spAutoFit/>
          </a:bodyPr>
          <a:lstStyle/>
          <a:p>
            <a:r>
              <a:rPr lang="en-US" dirty="0"/>
              <a:t>Depth=0</a:t>
            </a:r>
          </a:p>
        </p:txBody>
      </p:sp>
      <p:sp>
        <p:nvSpPr>
          <p:cNvPr id="11" name="TextBox 10"/>
          <p:cNvSpPr txBox="1"/>
          <p:nvPr/>
        </p:nvSpPr>
        <p:spPr>
          <a:xfrm>
            <a:off x="10996051" y="3464560"/>
            <a:ext cx="1955801" cy="369332"/>
          </a:xfrm>
          <a:prstGeom prst="rect">
            <a:avLst/>
          </a:prstGeom>
          <a:noFill/>
        </p:spPr>
        <p:txBody>
          <a:bodyPr wrap="square" rtlCol="0">
            <a:spAutoFit/>
          </a:bodyPr>
          <a:lstStyle/>
          <a:p>
            <a:r>
              <a:rPr lang="en-US" dirty="0"/>
              <a:t>Depth=1</a:t>
            </a:r>
          </a:p>
        </p:txBody>
      </p:sp>
      <p:sp>
        <p:nvSpPr>
          <p:cNvPr id="12" name="TextBox 11"/>
          <p:cNvSpPr txBox="1"/>
          <p:nvPr/>
        </p:nvSpPr>
        <p:spPr>
          <a:xfrm>
            <a:off x="1373748" y="1112409"/>
            <a:ext cx="3383280" cy="461665"/>
          </a:xfrm>
          <a:prstGeom prst="rect">
            <a:avLst/>
          </a:prstGeom>
          <a:noFill/>
        </p:spPr>
        <p:txBody>
          <a:bodyPr wrap="square" rtlCol="0">
            <a:spAutoFit/>
          </a:bodyPr>
          <a:lstStyle/>
          <a:p>
            <a:r>
              <a:rPr lang="en-US" sz="2400" b="1" dirty="0"/>
              <a:t>Gini Impurity: </a:t>
            </a:r>
          </a:p>
        </p:txBody>
      </p:sp>
      <p:pic>
        <p:nvPicPr>
          <p:cNvPr id="13" name="Picture 12"/>
          <p:cNvPicPr>
            <a:picLocks noChangeAspect="1"/>
          </p:cNvPicPr>
          <p:nvPr/>
        </p:nvPicPr>
        <p:blipFill>
          <a:blip r:embed="rId3"/>
          <a:stretch>
            <a:fillRect/>
          </a:stretch>
        </p:blipFill>
        <p:spPr>
          <a:xfrm>
            <a:off x="1881113" y="1853434"/>
            <a:ext cx="2113915" cy="781229"/>
          </a:xfrm>
          <a:prstGeom prst="rect">
            <a:avLst/>
          </a:prstGeom>
        </p:spPr>
      </p:pic>
      <p:sp>
        <p:nvSpPr>
          <p:cNvPr id="14" name="Rectangle 13"/>
          <p:cNvSpPr/>
          <p:nvPr/>
        </p:nvSpPr>
        <p:spPr>
          <a:xfrm>
            <a:off x="1475348" y="2914023"/>
            <a:ext cx="5110480" cy="646331"/>
          </a:xfrm>
          <a:prstGeom prst="rect">
            <a:avLst/>
          </a:prstGeom>
        </p:spPr>
        <p:txBody>
          <a:bodyPr wrap="square">
            <a:spAutoFit/>
          </a:bodyPr>
          <a:lstStyle/>
          <a:p>
            <a:r>
              <a:rPr lang="en-US" i="1" dirty="0" err="1">
                <a:solidFill>
                  <a:srgbClr val="000000"/>
                </a:solidFill>
                <a:latin typeface="Times New Roman" panose="02020603050405020304" pitchFamily="18" charset="0"/>
              </a:rPr>
              <a:t>p</a:t>
            </a:r>
            <a:r>
              <a:rPr lang="en-US" i="1" baseline="-25000" dirty="0" err="1">
                <a:solidFill>
                  <a:srgbClr val="000000"/>
                </a:solidFill>
                <a:latin typeface="Times New Roman" panose="02020603050405020304" pitchFamily="18" charset="0"/>
              </a:rPr>
              <a:t>i</a:t>
            </a:r>
            <a:r>
              <a:rPr lang="en-US" baseline="-25000" dirty="0" err="1">
                <a:solidFill>
                  <a:srgbClr val="000000"/>
                </a:solidFill>
                <a:latin typeface="Times New Roman" panose="02020603050405020304" pitchFamily="18" charset="0"/>
              </a:rPr>
              <a:t>,</a:t>
            </a:r>
            <a:r>
              <a:rPr lang="en-US" i="1" baseline="-25000" dirty="0" err="1">
                <a:solidFill>
                  <a:srgbClr val="000000"/>
                </a:solidFill>
                <a:latin typeface="Times New Roman" panose="02020603050405020304" pitchFamily="18" charset="0"/>
              </a:rPr>
              <a:t>k</a:t>
            </a:r>
            <a:r>
              <a:rPr lang="en-US" dirty="0">
                <a:solidFill>
                  <a:srgbClr val="000000"/>
                </a:solidFill>
                <a:latin typeface="Times New Roman" panose="02020603050405020304" pitchFamily="18" charset="0"/>
              </a:rPr>
              <a:t> is the ratio of class </a:t>
            </a:r>
            <a:r>
              <a:rPr lang="en-US" i="1" dirty="0">
                <a:solidFill>
                  <a:srgbClr val="000000"/>
                </a:solidFill>
                <a:latin typeface="Times New Roman" panose="02020603050405020304" pitchFamily="18" charset="0"/>
              </a:rPr>
              <a:t>k</a:t>
            </a:r>
            <a:r>
              <a:rPr lang="en-US" dirty="0">
                <a:solidFill>
                  <a:srgbClr val="000000"/>
                </a:solidFill>
                <a:latin typeface="Times New Roman" panose="02020603050405020304" pitchFamily="18" charset="0"/>
              </a:rPr>
              <a:t> instances among the training instances in the </a:t>
            </a:r>
            <a:r>
              <a:rPr lang="en-US" i="1" dirty="0" err="1">
                <a:solidFill>
                  <a:srgbClr val="000000"/>
                </a:solidFill>
                <a:latin typeface="Times New Roman" panose="02020603050405020304" pitchFamily="18" charset="0"/>
              </a:rPr>
              <a:t>i</a:t>
            </a:r>
            <a:r>
              <a:rPr lang="en-US" baseline="30000" dirty="0" err="1">
                <a:solidFill>
                  <a:srgbClr val="000000"/>
                </a:solidFill>
                <a:latin typeface="Times New Roman" panose="02020603050405020304" pitchFamily="18" charset="0"/>
              </a:rPr>
              <a:t>th</a:t>
            </a:r>
            <a:r>
              <a:rPr lang="en-US" dirty="0">
                <a:solidFill>
                  <a:srgbClr val="000000"/>
                </a:solidFill>
                <a:latin typeface="Times New Roman" panose="02020603050405020304" pitchFamily="18" charset="0"/>
              </a:rPr>
              <a:t> node.</a:t>
            </a:r>
            <a:endParaRPr lang="en-US" dirty="0"/>
          </a:p>
        </p:txBody>
      </p:sp>
      <mc:AlternateContent xmlns:mc="http://schemas.openxmlformats.org/markup-compatibility/2006" xmlns:a14="http://schemas.microsoft.com/office/drawing/2010/main">
        <mc:Choice Requires="a14">
          <p:sp>
            <p:nvSpPr>
              <p:cNvPr id="15" name="TextBox 14"/>
              <p:cNvSpPr txBox="1"/>
              <p:nvPr/>
            </p:nvSpPr>
            <p:spPr>
              <a:xfrm>
                <a:off x="1373748" y="3974612"/>
                <a:ext cx="4307840" cy="1877373"/>
              </a:xfrm>
              <a:prstGeom prst="rect">
                <a:avLst/>
              </a:prstGeom>
              <a:noFill/>
            </p:spPr>
            <p:txBody>
              <a:bodyPr wrap="square" rtlCol="0">
                <a:spAutoFit/>
              </a:bodyPr>
              <a:lstStyle/>
              <a:p>
                <a:r>
                  <a:rPr lang="en-US" dirty="0"/>
                  <a:t>Ex) 50 yellows, 50 blues, 50 greens</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50</m:t>
                                  </m:r>
                                </m:num>
                                <m:den>
                                  <m:r>
                                    <a:rPr lang="en-US" b="0" i="1" smtClean="0">
                                      <a:latin typeface="Cambria Math" panose="02040503050406030204" pitchFamily="18" charset="0"/>
                                    </a:rPr>
                                    <m:t>150</m:t>
                                  </m:r>
                                </m:den>
                              </m:f>
                            </m:e>
                          </m:d>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50</m:t>
                                  </m:r>
                                </m:num>
                                <m:den>
                                  <m:r>
                                    <a:rPr lang="en-US" i="1">
                                      <a:latin typeface="Cambria Math" panose="02040503050406030204" pitchFamily="18" charset="0"/>
                                    </a:rPr>
                                    <m:t>150</m:t>
                                  </m:r>
                                </m:den>
                              </m:f>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50</m:t>
                                  </m:r>
                                </m:num>
                                <m:den>
                                  <m:r>
                                    <a:rPr lang="en-US" i="1">
                                      <a:latin typeface="Cambria Math" panose="02040503050406030204" pitchFamily="18" charset="0"/>
                                    </a:rPr>
                                    <m:t>150</m:t>
                                  </m:r>
                                </m:den>
                              </m:f>
                            </m:e>
                          </m:d>
                        </m:e>
                        <m:sup>
                          <m:r>
                            <a:rPr lang="en-US" i="1">
                              <a:latin typeface="Cambria Math" panose="02040503050406030204" pitchFamily="18" charset="0"/>
                            </a:rPr>
                            <m:t>2</m:t>
                          </m:r>
                        </m:sup>
                      </m:sSup>
                    </m:oMath>
                  </m:oMathPara>
                </a14:m>
                <a:endParaRPr lang="en-US" i="1" dirty="0">
                  <a:latin typeface="Cambria Math" panose="02040503050406030204" pitchFamily="18" charset="0"/>
                </a:endParaRPr>
              </a:p>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=0.6667                                              </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373748" y="3974612"/>
                <a:ext cx="4307840" cy="1877373"/>
              </a:xfrm>
              <a:prstGeom prst="rect">
                <a:avLst/>
              </a:prstGeom>
              <a:blipFill>
                <a:blip r:embed="rId4"/>
                <a:stretch>
                  <a:fillRect l="-1132" t="-1623"/>
                </a:stretch>
              </a:blipFill>
            </p:spPr>
            <p:txBody>
              <a:bodyPr/>
              <a:lstStyle/>
              <a:p>
                <a:r>
                  <a:rPr lang="en-US">
                    <a:noFill/>
                  </a:rPr>
                  <a:t> </a:t>
                </a:r>
              </a:p>
            </p:txBody>
          </p:sp>
        </mc:Fallback>
      </mc:AlternateContent>
    </p:spTree>
    <p:extLst>
      <p:ext uri="{BB962C8B-B14F-4D97-AF65-F5344CB8AC3E}">
        <p14:creationId xmlns:p14="http://schemas.microsoft.com/office/powerpoint/2010/main" val="355631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Decision Tree</a:t>
            </a:r>
          </a:p>
        </p:txBody>
      </p:sp>
      <p:pic>
        <p:nvPicPr>
          <p:cNvPr id="5" name="Picture 4"/>
          <p:cNvPicPr>
            <a:picLocks noChangeAspect="1"/>
          </p:cNvPicPr>
          <p:nvPr/>
        </p:nvPicPr>
        <p:blipFill>
          <a:blip r:embed="rId2"/>
          <a:stretch>
            <a:fillRect/>
          </a:stretch>
        </p:blipFill>
        <p:spPr>
          <a:xfrm>
            <a:off x="7030720" y="1541780"/>
            <a:ext cx="4572000" cy="3987800"/>
          </a:xfrm>
          <a:prstGeom prst="rect">
            <a:avLst/>
          </a:prstGeom>
        </p:spPr>
      </p:pic>
      <p:sp>
        <p:nvSpPr>
          <p:cNvPr id="10" name="TextBox 9"/>
          <p:cNvSpPr txBox="1"/>
          <p:nvPr/>
        </p:nvSpPr>
        <p:spPr>
          <a:xfrm>
            <a:off x="10049356" y="1949172"/>
            <a:ext cx="1955801" cy="369332"/>
          </a:xfrm>
          <a:prstGeom prst="rect">
            <a:avLst/>
          </a:prstGeom>
          <a:noFill/>
        </p:spPr>
        <p:txBody>
          <a:bodyPr wrap="square" rtlCol="0">
            <a:spAutoFit/>
          </a:bodyPr>
          <a:lstStyle/>
          <a:p>
            <a:r>
              <a:rPr lang="en-US" dirty="0"/>
              <a:t>Depth=0</a:t>
            </a:r>
          </a:p>
        </p:txBody>
      </p:sp>
      <p:sp>
        <p:nvSpPr>
          <p:cNvPr id="11" name="TextBox 10"/>
          <p:cNvSpPr txBox="1"/>
          <p:nvPr/>
        </p:nvSpPr>
        <p:spPr>
          <a:xfrm>
            <a:off x="10996051" y="3464560"/>
            <a:ext cx="1955801" cy="369332"/>
          </a:xfrm>
          <a:prstGeom prst="rect">
            <a:avLst/>
          </a:prstGeom>
          <a:noFill/>
        </p:spPr>
        <p:txBody>
          <a:bodyPr wrap="square" rtlCol="0">
            <a:spAutoFit/>
          </a:bodyPr>
          <a:lstStyle/>
          <a:p>
            <a:r>
              <a:rPr lang="en-US" dirty="0"/>
              <a:t>Depth=1</a:t>
            </a:r>
          </a:p>
        </p:txBody>
      </p:sp>
      <p:sp>
        <p:nvSpPr>
          <p:cNvPr id="16" name="TextBox 15"/>
          <p:cNvSpPr txBox="1"/>
          <p:nvPr/>
        </p:nvSpPr>
        <p:spPr>
          <a:xfrm>
            <a:off x="279400" y="1049935"/>
            <a:ext cx="5928527"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CART</a:t>
            </a:r>
            <a:r>
              <a:rPr lang="en-US" sz="2400" dirty="0"/>
              <a:t> (Classification And Regression Tree) algorithm: </a:t>
            </a:r>
          </a:p>
        </p:txBody>
      </p:sp>
      <p:sp>
        <p:nvSpPr>
          <p:cNvPr id="18" name="Rectangle 17"/>
          <p:cNvSpPr/>
          <p:nvPr/>
        </p:nvSpPr>
        <p:spPr>
          <a:xfrm>
            <a:off x="546268" y="1880932"/>
            <a:ext cx="5509260" cy="923330"/>
          </a:xfrm>
          <a:prstGeom prst="rect">
            <a:avLst/>
          </a:prstGeom>
        </p:spPr>
        <p:txBody>
          <a:bodyPr wrap="square">
            <a:spAutoFit/>
          </a:bodyPr>
          <a:lstStyle/>
          <a:p>
            <a:pPr marL="285750" indent="-285750">
              <a:buFontTx/>
              <a:buChar char="-"/>
            </a:pPr>
            <a:r>
              <a:rPr lang="en-US" dirty="0">
                <a:solidFill>
                  <a:srgbClr val="000000"/>
                </a:solidFill>
                <a:latin typeface="Times New Roman" panose="02020603050405020304" pitchFamily="18" charset="0"/>
              </a:rPr>
              <a:t>splits the training set in two subsets using a single feature </a:t>
            </a:r>
            <a:r>
              <a:rPr lang="en-US" i="1" dirty="0">
                <a:solidFill>
                  <a:srgbClr val="000000"/>
                </a:solidFill>
                <a:latin typeface="Times New Roman" panose="02020603050405020304" pitchFamily="18" charset="0"/>
              </a:rPr>
              <a:t>k</a:t>
            </a:r>
            <a:r>
              <a:rPr lang="en-US" dirty="0">
                <a:solidFill>
                  <a:srgbClr val="000000"/>
                </a:solidFill>
                <a:latin typeface="Times New Roman" panose="02020603050405020304" pitchFamily="18" charset="0"/>
              </a:rPr>
              <a:t> and a threshold </a:t>
            </a:r>
            <a:r>
              <a:rPr lang="en-US" i="1" dirty="0" err="1">
                <a:solidFill>
                  <a:srgbClr val="000000"/>
                </a:solidFill>
                <a:latin typeface="Times New Roman" panose="02020603050405020304" pitchFamily="18" charset="0"/>
              </a:rPr>
              <a:t>t</a:t>
            </a:r>
            <a:r>
              <a:rPr lang="en-US" i="1" baseline="-25000" dirty="0" err="1">
                <a:solidFill>
                  <a:srgbClr val="000000"/>
                </a:solidFill>
                <a:latin typeface="Times New Roman" panose="02020603050405020304" pitchFamily="18" charset="0"/>
              </a:rPr>
              <a:t>k</a:t>
            </a:r>
            <a:endParaRPr lang="en-US" i="1" baseline="-25000" dirty="0">
              <a:solidFill>
                <a:srgbClr val="000000"/>
              </a:solidFill>
              <a:latin typeface="Times New Roman" panose="02020603050405020304" pitchFamily="18" charset="0"/>
            </a:endParaRPr>
          </a:p>
          <a:p>
            <a:pPr marL="285750" indent="-285750">
              <a:buFontTx/>
              <a:buChar char="-"/>
            </a:pPr>
            <a:endParaRPr lang="en-US" dirty="0"/>
          </a:p>
        </p:txBody>
      </p:sp>
      <p:pic>
        <p:nvPicPr>
          <p:cNvPr id="19" name="Picture 18"/>
          <p:cNvPicPr>
            <a:picLocks noChangeAspect="1"/>
          </p:cNvPicPr>
          <p:nvPr/>
        </p:nvPicPr>
        <p:blipFill>
          <a:blip r:embed="rId3"/>
          <a:stretch>
            <a:fillRect/>
          </a:stretch>
        </p:blipFill>
        <p:spPr>
          <a:xfrm>
            <a:off x="561429" y="3414277"/>
            <a:ext cx="6408187" cy="1113663"/>
          </a:xfrm>
          <a:prstGeom prst="rect">
            <a:avLst/>
          </a:prstGeom>
        </p:spPr>
      </p:pic>
      <p:sp>
        <p:nvSpPr>
          <p:cNvPr id="3" name="TextBox 2"/>
          <p:cNvSpPr txBox="1"/>
          <p:nvPr/>
        </p:nvSpPr>
        <p:spPr>
          <a:xfrm>
            <a:off x="418737" y="4713329"/>
            <a:ext cx="3866605" cy="369332"/>
          </a:xfrm>
          <a:prstGeom prst="rect">
            <a:avLst/>
          </a:prstGeom>
          <a:noFill/>
        </p:spPr>
        <p:txBody>
          <a:bodyPr wrap="square" rtlCol="0">
            <a:spAutoFit/>
          </a:bodyPr>
          <a:lstStyle/>
          <a:p>
            <a:r>
              <a:rPr lang="en-US" dirty="0">
                <a:sym typeface="Wingdings" panose="05000000000000000000" pitchFamily="2" charset="2"/>
              </a:rPr>
              <a:t> minimize </a:t>
            </a:r>
            <a:endParaRPr lang="en-US" i="1" dirty="0"/>
          </a:p>
        </p:txBody>
      </p:sp>
      <p:pic>
        <p:nvPicPr>
          <p:cNvPr id="20" name="Picture 19"/>
          <p:cNvPicPr>
            <a:picLocks noChangeAspect="1"/>
          </p:cNvPicPr>
          <p:nvPr/>
        </p:nvPicPr>
        <p:blipFill rotWithShape="1">
          <a:blip r:embed="rId3"/>
          <a:srcRect r="89065" b="57070"/>
          <a:stretch/>
        </p:blipFill>
        <p:spPr>
          <a:xfrm>
            <a:off x="1775488" y="4713329"/>
            <a:ext cx="700727" cy="478093"/>
          </a:xfrm>
          <a:prstGeom prst="rect">
            <a:avLst/>
          </a:prstGeom>
        </p:spPr>
      </p:pic>
      <p:sp>
        <p:nvSpPr>
          <p:cNvPr id="21" name="TextBox 20"/>
          <p:cNvSpPr txBox="1"/>
          <p:nvPr/>
        </p:nvSpPr>
        <p:spPr>
          <a:xfrm>
            <a:off x="418737" y="2960914"/>
            <a:ext cx="5928527" cy="400110"/>
          </a:xfrm>
          <a:prstGeom prst="rect">
            <a:avLst/>
          </a:prstGeom>
          <a:noFill/>
        </p:spPr>
        <p:txBody>
          <a:bodyPr wrap="square" rtlCol="0">
            <a:spAutoFit/>
          </a:bodyPr>
          <a:lstStyle/>
          <a:p>
            <a:r>
              <a:rPr lang="en-US" sz="2000" dirty="0"/>
              <a:t>Cost function:</a:t>
            </a:r>
          </a:p>
        </p:txBody>
      </p:sp>
    </p:spTree>
    <p:extLst>
      <p:ext uri="{BB962C8B-B14F-4D97-AF65-F5344CB8AC3E}">
        <p14:creationId xmlns:p14="http://schemas.microsoft.com/office/powerpoint/2010/main" val="2796964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 </a:t>
            </a:r>
            <a:r>
              <a:rPr lang="en-US" dirty="0" err="1"/>
              <a:t>Hyperparameters</a:t>
            </a:r>
            <a:endParaRPr lang="en-US" dirty="0"/>
          </a:p>
        </p:txBody>
      </p:sp>
      <p:sp>
        <p:nvSpPr>
          <p:cNvPr id="3" name="Content Placeholder 2"/>
          <p:cNvSpPr>
            <a:spLocks noGrp="1"/>
          </p:cNvSpPr>
          <p:nvPr>
            <p:ph idx="1"/>
          </p:nvPr>
        </p:nvSpPr>
        <p:spPr>
          <a:xfrm>
            <a:off x="838200" y="1124267"/>
            <a:ext cx="5095240" cy="5547043"/>
          </a:xfrm>
        </p:spPr>
        <p:txBody>
          <a:bodyPr>
            <a:noAutofit/>
          </a:bodyPr>
          <a:lstStyle/>
          <a:p>
            <a:r>
              <a:rPr lang="en-US" sz="1800" dirty="0" err="1">
                <a:latin typeface="Consolas" panose="020B0609020204030204" pitchFamily="49" charset="0"/>
              </a:rPr>
              <a:t>max_depth</a:t>
            </a:r>
            <a:endParaRPr lang="en-US" sz="1800" dirty="0">
              <a:latin typeface="Consolas" panose="020B0609020204030204" pitchFamily="49" charset="0"/>
            </a:endParaRPr>
          </a:p>
          <a:p>
            <a:pPr marL="457200" lvl="1" indent="0">
              <a:buNone/>
            </a:pPr>
            <a:r>
              <a:rPr lang="en-US" sz="1400" dirty="0"/>
              <a:t>the maximum depth of the Decision Tree</a:t>
            </a:r>
          </a:p>
          <a:p>
            <a:r>
              <a:rPr lang="en-US" sz="1800" dirty="0" err="1">
                <a:latin typeface="Consolas" panose="020B0609020204030204" pitchFamily="49" charset="0"/>
              </a:rPr>
              <a:t>min_samples_split</a:t>
            </a:r>
            <a:r>
              <a:rPr lang="en-US" sz="1800" dirty="0">
                <a:latin typeface="Consolas" panose="020B0609020204030204" pitchFamily="49" charset="0"/>
              </a:rPr>
              <a:t> </a:t>
            </a:r>
          </a:p>
          <a:p>
            <a:pPr marL="457200" lvl="1" indent="0">
              <a:buNone/>
            </a:pPr>
            <a:r>
              <a:rPr lang="en-US" sz="1400" dirty="0"/>
              <a:t>the minimum number of samples a node must have before it can be split</a:t>
            </a:r>
          </a:p>
          <a:p>
            <a:r>
              <a:rPr lang="en-US" sz="1800" dirty="0" err="1">
                <a:latin typeface="Consolas" panose="020B0609020204030204" pitchFamily="49" charset="0"/>
              </a:rPr>
              <a:t>min_samples_leaf</a:t>
            </a:r>
            <a:r>
              <a:rPr lang="en-US" sz="1800" dirty="0"/>
              <a:t> </a:t>
            </a:r>
          </a:p>
          <a:p>
            <a:pPr marL="457200" lvl="1" indent="0">
              <a:buNone/>
            </a:pPr>
            <a:r>
              <a:rPr lang="en-US" sz="1400" dirty="0"/>
              <a:t>the minimum number of samples a leaf node must have</a:t>
            </a:r>
          </a:p>
          <a:p>
            <a:r>
              <a:rPr lang="en-US" sz="1800" dirty="0" err="1">
                <a:latin typeface="Consolas" panose="020B0609020204030204" pitchFamily="49" charset="0"/>
              </a:rPr>
              <a:t>min_weight_fraction_leaf</a:t>
            </a:r>
            <a:r>
              <a:rPr lang="en-US" sz="1800" dirty="0"/>
              <a:t> </a:t>
            </a:r>
          </a:p>
          <a:p>
            <a:pPr marL="457200" lvl="1" indent="0">
              <a:buNone/>
            </a:pPr>
            <a:r>
              <a:rPr lang="en-US" sz="1400" dirty="0"/>
              <a:t>same as </a:t>
            </a:r>
            <a:r>
              <a:rPr lang="en-US" sz="1400" dirty="0" err="1"/>
              <a:t>min_samples_leaf</a:t>
            </a:r>
            <a:r>
              <a:rPr lang="en-US" sz="1400" dirty="0"/>
              <a:t> but expressed as a fraction of the total number of weighted instances</a:t>
            </a:r>
          </a:p>
          <a:p>
            <a:r>
              <a:rPr lang="en-US" sz="1800" dirty="0" err="1">
                <a:latin typeface="Consolas" panose="020B0609020204030204" pitchFamily="49" charset="0"/>
              </a:rPr>
              <a:t>max_leaf_nodes</a:t>
            </a:r>
            <a:r>
              <a:rPr lang="en-US" sz="1800" dirty="0"/>
              <a:t> </a:t>
            </a:r>
          </a:p>
          <a:p>
            <a:pPr marL="457200" lvl="1" indent="0">
              <a:buNone/>
            </a:pPr>
            <a:r>
              <a:rPr lang="en-US" sz="1400" dirty="0"/>
              <a:t>maximum number of leaf nodes</a:t>
            </a:r>
          </a:p>
          <a:p>
            <a:r>
              <a:rPr lang="en-US" sz="1800" dirty="0" err="1">
                <a:latin typeface="Consolas" panose="020B0609020204030204" pitchFamily="49" charset="0"/>
              </a:rPr>
              <a:t>max_features</a:t>
            </a:r>
            <a:r>
              <a:rPr lang="en-US" sz="1800" dirty="0"/>
              <a:t> </a:t>
            </a:r>
          </a:p>
          <a:p>
            <a:pPr marL="457200" lvl="1" indent="0">
              <a:buNone/>
            </a:pPr>
            <a:r>
              <a:rPr lang="en-US" sz="1400" dirty="0"/>
              <a:t>maximum number of features that are evaluated for splitting at each node</a:t>
            </a:r>
          </a:p>
          <a:p>
            <a:pPr marL="0" indent="0">
              <a:buNone/>
            </a:pPr>
            <a:r>
              <a:rPr lang="en-US" sz="2000" dirty="0">
                <a:sym typeface="Wingdings" panose="05000000000000000000" pitchFamily="2" charset="2"/>
              </a:rPr>
              <a:t> </a:t>
            </a:r>
            <a:r>
              <a:rPr lang="en-US" sz="2000" dirty="0"/>
              <a:t>Increasing </a:t>
            </a:r>
            <a:r>
              <a:rPr lang="en-US" sz="2000" dirty="0">
                <a:latin typeface="Consolas" panose="020B0609020204030204" pitchFamily="49" charset="0"/>
              </a:rPr>
              <a:t>min_*</a:t>
            </a:r>
            <a:r>
              <a:rPr lang="en-US" sz="2000" dirty="0"/>
              <a:t> or reducing </a:t>
            </a:r>
            <a:r>
              <a:rPr lang="en-US" sz="2000" dirty="0">
                <a:latin typeface="Consolas" panose="020B0609020204030204" pitchFamily="49" charset="0"/>
              </a:rPr>
              <a:t>max_*</a:t>
            </a:r>
            <a:r>
              <a:rPr lang="en-US" sz="2000" dirty="0"/>
              <a:t> </a:t>
            </a:r>
            <a:r>
              <a:rPr lang="en-US" sz="2000" dirty="0" err="1"/>
              <a:t>hyperparameters</a:t>
            </a:r>
            <a:r>
              <a:rPr lang="en-US" sz="2000" dirty="0"/>
              <a:t> will regularize the model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979" y="955040"/>
            <a:ext cx="5749890" cy="5090160"/>
          </a:xfrm>
          <a:prstGeom prst="rect">
            <a:avLst/>
          </a:prstGeom>
        </p:spPr>
      </p:pic>
    </p:spTree>
    <p:extLst>
      <p:ext uri="{BB962C8B-B14F-4D97-AF65-F5344CB8AC3E}">
        <p14:creationId xmlns:p14="http://schemas.microsoft.com/office/powerpoint/2010/main" val="6790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 </a:t>
            </a:r>
            <a:r>
              <a:rPr lang="en-US" dirty="0" err="1"/>
              <a:t>Hyperparameters</a:t>
            </a:r>
            <a:endParaRPr lang="en-US" dirty="0"/>
          </a:p>
        </p:txBody>
      </p:sp>
      <p:sp>
        <p:nvSpPr>
          <p:cNvPr id="3" name="Content Placeholder 2"/>
          <p:cNvSpPr>
            <a:spLocks noGrp="1"/>
          </p:cNvSpPr>
          <p:nvPr>
            <p:ph idx="1"/>
          </p:nvPr>
        </p:nvSpPr>
        <p:spPr>
          <a:xfrm>
            <a:off x="838200" y="1124267"/>
            <a:ext cx="5095240" cy="5547043"/>
          </a:xfrm>
        </p:spPr>
        <p:txBody>
          <a:bodyPr>
            <a:noAutofit/>
          </a:bodyPr>
          <a:lstStyle/>
          <a:p>
            <a:r>
              <a:rPr lang="en-US" sz="1800" dirty="0" err="1">
                <a:solidFill>
                  <a:srgbClr val="FF0000"/>
                </a:solidFill>
                <a:latin typeface="Consolas" panose="020B0609020204030204" pitchFamily="49" charset="0"/>
              </a:rPr>
              <a:t>max_depth</a:t>
            </a:r>
            <a:r>
              <a:rPr lang="en-US" sz="1800" dirty="0">
                <a:solidFill>
                  <a:srgbClr val="FF0000"/>
                </a:solidFill>
                <a:latin typeface="Consolas" panose="020B0609020204030204" pitchFamily="49" charset="0"/>
              </a:rPr>
              <a:t> = 2</a:t>
            </a:r>
          </a:p>
          <a:p>
            <a:pPr marL="457200" lvl="1" indent="0">
              <a:buNone/>
            </a:pPr>
            <a:r>
              <a:rPr lang="en-US" sz="1400" dirty="0"/>
              <a:t>the maximum depth of the Decision Tree</a:t>
            </a:r>
          </a:p>
          <a:p>
            <a:r>
              <a:rPr lang="en-US" sz="1800" dirty="0" err="1">
                <a:latin typeface="Consolas" panose="020B0609020204030204" pitchFamily="49" charset="0"/>
              </a:rPr>
              <a:t>min_samples_split</a:t>
            </a:r>
            <a:r>
              <a:rPr lang="en-US" sz="1800" dirty="0">
                <a:latin typeface="Consolas" panose="020B0609020204030204" pitchFamily="49" charset="0"/>
              </a:rPr>
              <a:t> </a:t>
            </a:r>
          </a:p>
          <a:p>
            <a:pPr marL="457200" lvl="1" indent="0">
              <a:buNone/>
            </a:pPr>
            <a:r>
              <a:rPr lang="en-US" sz="1400" dirty="0"/>
              <a:t>the minimum number of samples a node must have before it can be split</a:t>
            </a:r>
          </a:p>
          <a:p>
            <a:r>
              <a:rPr lang="en-US" sz="1800" dirty="0" err="1">
                <a:latin typeface="Consolas" panose="020B0609020204030204" pitchFamily="49" charset="0"/>
              </a:rPr>
              <a:t>min_samples_leaf</a:t>
            </a:r>
            <a:r>
              <a:rPr lang="en-US" sz="1800" dirty="0"/>
              <a:t> </a:t>
            </a:r>
          </a:p>
          <a:p>
            <a:pPr marL="457200" lvl="1" indent="0">
              <a:buNone/>
            </a:pPr>
            <a:r>
              <a:rPr lang="en-US" sz="1400" dirty="0"/>
              <a:t>the minimum number of samples a leaf node must have</a:t>
            </a:r>
          </a:p>
          <a:p>
            <a:r>
              <a:rPr lang="en-US" sz="1800" dirty="0" err="1">
                <a:latin typeface="Consolas" panose="020B0609020204030204" pitchFamily="49" charset="0"/>
              </a:rPr>
              <a:t>min_weight_fraction_leaf</a:t>
            </a:r>
            <a:r>
              <a:rPr lang="en-US" sz="1800" dirty="0"/>
              <a:t> </a:t>
            </a:r>
          </a:p>
          <a:p>
            <a:pPr marL="457200" lvl="1" indent="0">
              <a:buNone/>
            </a:pPr>
            <a:r>
              <a:rPr lang="en-US" sz="1400" dirty="0"/>
              <a:t>same as </a:t>
            </a:r>
            <a:r>
              <a:rPr lang="en-US" sz="1400" dirty="0" err="1"/>
              <a:t>min_samples_leaf</a:t>
            </a:r>
            <a:r>
              <a:rPr lang="en-US" sz="1400" dirty="0"/>
              <a:t> but expressed as a fraction of the total number of weighted instances</a:t>
            </a:r>
          </a:p>
          <a:p>
            <a:r>
              <a:rPr lang="en-US" sz="1800" dirty="0" err="1">
                <a:latin typeface="Consolas" panose="020B0609020204030204" pitchFamily="49" charset="0"/>
              </a:rPr>
              <a:t>max_leaf_nodes</a:t>
            </a:r>
            <a:r>
              <a:rPr lang="en-US" sz="1800" dirty="0"/>
              <a:t> </a:t>
            </a:r>
          </a:p>
          <a:p>
            <a:pPr marL="457200" lvl="1" indent="0">
              <a:buNone/>
            </a:pPr>
            <a:r>
              <a:rPr lang="en-US" sz="1400" dirty="0"/>
              <a:t>maximum number of leaf nodes</a:t>
            </a:r>
          </a:p>
          <a:p>
            <a:r>
              <a:rPr lang="en-US" sz="1800" dirty="0" err="1">
                <a:latin typeface="Consolas" panose="020B0609020204030204" pitchFamily="49" charset="0"/>
              </a:rPr>
              <a:t>max_features</a:t>
            </a:r>
            <a:r>
              <a:rPr lang="en-US" sz="1800" dirty="0"/>
              <a:t> </a:t>
            </a:r>
          </a:p>
          <a:p>
            <a:pPr marL="457200" lvl="1" indent="0">
              <a:buNone/>
            </a:pPr>
            <a:r>
              <a:rPr lang="en-US" sz="1400" dirty="0"/>
              <a:t>maximum number of features that are evaluated for splitting at each node</a:t>
            </a:r>
          </a:p>
          <a:p>
            <a:pPr marL="0" indent="0">
              <a:buNone/>
            </a:pPr>
            <a:r>
              <a:rPr lang="en-US" sz="2000" dirty="0">
                <a:sym typeface="Wingdings" panose="05000000000000000000" pitchFamily="2" charset="2"/>
              </a:rPr>
              <a:t> </a:t>
            </a:r>
            <a:r>
              <a:rPr lang="en-US" sz="2000" dirty="0"/>
              <a:t>Increasing </a:t>
            </a:r>
            <a:r>
              <a:rPr lang="en-US" sz="2000" dirty="0">
                <a:latin typeface="Consolas" panose="020B0609020204030204" pitchFamily="49" charset="0"/>
              </a:rPr>
              <a:t>min_*</a:t>
            </a:r>
            <a:r>
              <a:rPr lang="en-US" sz="2000" dirty="0"/>
              <a:t> or reducing </a:t>
            </a:r>
            <a:r>
              <a:rPr lang="en-US" sz="2000" dirty="0">
                <a:latin typeface="Consolas" panose="020B0609020204030204" pitchFamily="49" charset="0"/>
              </a:rPr>
              <a:t>max_*</a:t>
            </a:r>
            <a:r>
              <a:rPr lang="en-US" sz="2000" dirty="0"/>
              <a:t> </a:t>
            </a:r>
            <a:r>
              <a:rPr lang="en-US" sz="2000" dirty="0" err="1"/>
              <a:t>hyperparameters</a:t>
            </a:r>
            <a:r>
              <a:rPr lang="en-US" sz="2000" dirty="0"/>
              <a:t> will regularize the model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979" y="955040"/>
            <a:ext cx="5749890" cy="5090160"/>
          </a:xfrm>
          <a:prstGeom prst="rect">
            <a:avLst/>
          </a:prstGeom>
        </p:spPr>
      </p:pic>
      <p:sp>
        <p:nvSpPr>
          <p:cNvPr id="9" name="Multiply 8"/>
          <p:cNvSpPr/>
          <p:nvPr/>
        </p:nvSpPr>
        <p:spPr>
          <a:xfrm>
            <a:off x="8426370" y="4433103"/>
            <a:ext cx="1215341" cy="960699"/>
          </a:xfrm>
          <a:prstGeom prst="mathMultiply">
            <a:avLst>
              <a:gd name="adj1" fmla="val 126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y 9"/>
          <p:cNvSpPr/>
          <p:nvPr/>
        </p:nvSpPr>
        <p:spPr>
          <a:xfrm>
            <a:off x="9651948" y="4433103"/>
            <a:ext cx="1215341" cy="960699"/>
          </a:xfrm>
          <a:prstGeom prst="mathMultiply">
            <a:avLst>
              <a:gd name="adj1" fmla="val 126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a:off x="11019614" y="3552205"/>
            <a:ext cx="1215341" cy="960699"/>
          </a:xfrm>
          <a:prstGeom prst="mathMultiply">
            <a:avLst>
              <a:gd name="adj1" fmla="val 126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a:off x="10002404" y="3552204"/>
            <a:ext cx="1215341" cy="960699"/>
          </a:xfrm>
          <a:prstGeom prst="mathMultiply">
            <a:avLst>
              <a:gd name="adj1" fmla="val 126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8590269" y="3552203"/>
            <a:ext cx="1215341" cy="960699"/>
          </a:xfrm>
          <a:prstGeom prst="mathMultiply">
            <a:avLst>
              <a:gd name="adj1" fmla="val 126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y 13"/>
          <p:cNvSpPr/>
          <p:nvPr/>
        </p:nvSpPr>
        <p:spPr>
          <a:xfrm>
            <a:off x="7178134" y="3552202"/>
            <a:ext cx="1215341" cy="960699"/>
          </a:xfrm>
          <a:prstGeom prst="mathMultiply">
            <a:avLst>
              <a:gd name="adj1" fmla="val 126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y 14"/>
          <p:cNvSpPr/>
          <p:nvPr/>
        </p:nvSpPr>
        <p:spPr>
          <a:xfrm>
            <a:off x="6258653" y="4395499"/>
            <a:ext cx="1215341" cy="960699"/>
          </a:xfrm>
          <a:prstGeom prst="mathMultiply">
            <a:avLst>
              <a:gd name="adj1" fmla="val 126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7320332" y="4395498"/>
            <a:ext cx="1215341" cy="960699"/>
          </a:xfrm>
          <a:prstGeom prst="mathMultiply">
            <a:avLst>
              <a:gd name="adj1" fmla="val 126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a:xfrm>
            <a:off x="9118366" y="5309208"/>
            <a:ext cx="1215341" cy="960699"/>
          </a:xfrm>
          <a:prstGeom prst="mathMultiply">
            <a:avLst>
              <a:gd name="adj1" fmla="val 126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p:nvPr/>
        </p:nvSpPr>
        <p:spPr>
          <a:xfrm>
            <a:off x="10187329" y="5309207"/>
            <a:ext cx="1215341" cy="960699"/>
          </a:xfrm>
          <a:prstGeom prst="mathMultiply">
            <a:avLst>
              <a:gd name="adj1" fmla="val 126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3955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 </a:t>
            </a:r>
            <a:r>
              <a:rPr lang="en-US" dirty="0" err="1"/>
              <a:t>Hyperparameters</a:t>
            </a:r>
            <a:endParaRPr lang="en-US" dirty="0"/>
          </a:p>
        </p:txBody>
      </p:sp>
      <p:sp>
        <p:nvSpPr>
          <p:cNvPr id="3" name="Content Placeholder 2"/>
          <p:cNvSpPr>
            <a:spLocks noGrp="1"/>
          </p:cNvSpPr>
          <p:nvPr>
            <p:ph idx="1"/>
          </p:nvPr>
        </p:nvSpPr>
        <p:spPr>
          <a:xfrm>
            <a:off x="838200" y="1124267"/>
            <a:ext cx="5095240" cy="5547043"/>
          </a:xfrm>
        </p:spPr>
        <p:txBody>
          <a:bodyPr>
            <a:noAutofit/>
          </a:bodyPr>
          <a:lstStyle/>
          <a:p>
            <a:r>
              <a:rPr lang="en-US" sz="1800" dirty="0" err="1">
                <a:solidFill>
                  <a:srgbClr val="FF0000"/>
                </a:solidFill>
                <a:latin typeface="Consolas" panose="020B0609020204030204" pitchFamily="49" charset="0"/>
              </a:rPr>
              <a:t>max_depth</a:t>
            </a:r>
            <a:r>
              <a:rPr lang="en-US" sz="1800" dirty="0">
                <a:solidFill>
                  <a:srgbClr val="FF0000"/>
                </a:solidFill>
                <a:latin typeface="Consolas" panose="020B0609020204030204" pitchFamily="49" charset="0"/>
              </a:rPr>
              <a:t> = None</a:t>
            </a:r>
          </a:p>
          <a:p>
            <a:pPr marL="457200" lvl="1" indent="0">
              <a:buNone/>
            </a:pPr>
            <a:r>
              <a:rPr lang="en-US" sz="1400" dirty="0"/>
              <a:t>the maximum depth of the Decision Tree</a:t>
            </a:r>
          </a:p>
          <a:p>
            <a:r>
              <a:rPr lang="en-US" sz="1800" dirty="0" err="1">
                <a:solidFill>
                  <a:srgbClr val="FF0000"/>
                </a:solidFill>
                <a:latin typeface="Consolas" panose="020B0609020204030204" pitchFamily="49" charset="0"/>
              </a:rPr>
              <a:t>min_samples_split</a:t>
            </a:r>
            <a:r>
              <a:rPr lang="en-US" sz="1800" dirty="0">
                <a:solidFill>
                  <a:srgbClr val="FF0000"/>
                </a:solidFill>
                <a:latin typeface="Consolas" panose="020B0609020204030204" pitchFamily="49" charset="0"/>
              </a:rPr>
              <a:t> = 10</a:t>
            </a:r>
          </a:p>
          <a:p>
            <a:pPr marL="457200" lvl="1" indent="0">
              <a:buNone/>
            </a:pPr>
            <a:r>
              <a:rPr lang="en-US" sz="1400" dirty="0"/>
              <a:t>the minimum number of samples a node must have before it can be split</a:t>
            </a:r>
          </a:p>
          <a:p>
            <a:r>
              <a:rPr lang="en-US" sz="1800" dirty="0" err="1">
                <a:latin typeface="Consolas" panose="020B0609020204030204" pitchFamily="49" charset="0"/>
              </a:rPr>
              <a:t>min_samples_leaf</a:t>
            </a:r>
            <a:r>
              <a:rPr lang="en-US" sz="1800" dirty="0"/>
              <a:t> </a:t>
            </a:r>
          </a:p>
          <a:p>
            <a:pPr marL="457200" lvl="1" indent="0">
              <a:buNone/>
            </a:pPr>
            <a:r>
              <a:rPr lang="en-US" sz="1400" dirty="0"/>
              <a:t>the minimum number of samples a leaf node must have</a:t>
            </a:r>
          </a:p>
          <a:p>
            <a:r>
              <a:rPr lang="en-US" sz="1800" dirty="0" err="1">
                <a:latin typeface="Consolas" panose="020B0609020204030204" pitchFamily="49" charset="0"/>
              </a:rPr>
              <a:t>min_weight_fraction_leaf</a:t>
            </a:r>
            <a:r>
              <a:rPr lang="en-US" sz="1800" dirty="0"/>
              <a:t> </a:t>
            </a:r>
          </a:p>
          <a:p>
            <a:pPr marL="457200" lvl="1" indent="0">
              <a:buNone/>
            </a:pPr>
            <a:r>
              <a:rPr lang="en-US" sz="1400" dirty="0"/>
              <a:t>same as </a:t>
            </a:r>
            <a:r>
              <a:rPr lang="en-US" sz="1400" dirty="0" err="1"/>
              <a:t>min_samples_leaf</a:t>
            </a:r>
            <a:r>
              <a:rPr lang="en-US" sz="1400" dirty="0"/>
              <a:t> but expressed as a fraction of the total number of weighted instances</a:t>
            </a:r>
          </a:p>
          <a:p>
            <a:r>
              <a:rPr lang="en-US" sz="1800" dirty="0" err="1">
                <a:latin typeface="Consolas" panose="020B0609020204030204" pitchFamily="49" charset="0"/>
              </a:rPr>
              <a:t>max_leaf_nodes</a:t>
            </a:r>
            <a:r>
              <a:rPr lang="en-US" sz="1800" dirty="0"/>
              <a:t> </a:t>
            </a:r>
          </a:p>
          <a:p>
            <a:pPr marL="457200" lvl="1" indent="0">
              <a:buNone/>
            </a:pPr>
            <a:r>
              <a:rPr lang="en-US" sz="1400" dirty="0"/>
              <a:t>maximum number of leaf nodes</a:t>
            </a:r>
          </a:p>
          <a:p>
            <a:r>
              <a:rPr lang="en-US" sz="1800" dirty="0" err="1">
                <a:latin typeface="Consolas" panose="020B0609020204030204" pitchFamily="49" charset="0"/>
              </a:rPr>
              <a:t>max_features</a:t>
            </a:r>
            <a:r>
              <a:rPr lang="en-US" sz="1800" dirty="0"/>
              <a:t> </a:t>
            </a:r>
          </a:p>
          <a:p>
            <a:pPr marL="457200" lvl="1" indent="0">
              <a:buNone/>
            </a:pPr>
            <a:r>
              <a:rPr lang="en-US" sz="1400" dirty="0"/>
              <a:t>maximum number of features that are evaluated for splitting at each node</a:t>
            </a:r>
          </a:p>
          <a:p>
            <a:pPr marL="0" indent="0">
              <a:buNone/>
            </a:pPr>
            <a:r>
              <a:rPr lang="en-US" sz="2000" dirty="0">
                <a:sym typeface="Wingdings" panose="05000000000000000000" pitchFamily="2" charset="2"/>
              </a:rPr>
              <a:t> </a:t>
            </a:r>
            <a:r>
              <a:rPr lang="en-US" sz="2000" dirty="0"/>
              <a:t>Increasing </a:t>
            </a:r>
            <a:r>
              <a:rPr lang="en-US" sz="2000" dirty="0">
                <a:latin typeface="Consolas" panose="020B0609020204030204" pitchFamily="49" charset="0"/>
              </a:rPr>
              <a:t>min_*</a:t>
            </a:r>
            <a:r>
              <a:rPr lang="en-US" sz="2000" dirty="0"/>
              <a:t> or reducing </a:t>
            </a:r>
            <a:r>
              <a:rPr lang="en-US" sz="2000" dirty="0">
                <a:latin typeface="Consolas" panose="020B0609020204030204" pitchFamily="49" charset="0"/>
              </a:rPr>
              <a:t>max_*</a:t>
            </a:r>
            <a:r>
              <a:rPr lang="en-US" sz="2000" dirty="0"/>
              <a:t> </a:t>
            </a:r>
            <a:r>
              <a:rPr lang="en-US" sz="2000" dirty="0" err="1"/>
              <a:t>hyperparameters</a:t>
            </a:r>
            <a:r>
              <a:rPr lang="en-US" sz="2000" dirty="0"/>
              <a:t> will regularize the model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979" y="955040"/>
            <a:ext cx="5749890" cy="5090160"/>
          </a:xfrm>
          <a:prstGeom prst="rect">
            <a:avLst/>
          </a:prstGeom>
        </p:spPr>
      </p:pic>
      <p:sp>
        <p:nvSpPr>
          <p:cNvPr id="4" name="Multiply 3"/>
          <p:cNvSpPr/>
          <p:nvPr/>
        </p:nvSpPr>
        <p:spPr>
          <a:xfrm>
            <a:off x="8426370" y="4433103"/>
            <a:ext cx="1215341" cy="960699"/>
          </a:xfrm>
          <a:prstGeom prst="mathMultiply">
            <a:avLst>
              <a:gd name="adj1" fmla="val 126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p:cNvSpPr/>
          <p:nvPr/>
        </p:nvSpPr>
        <p:spPr>
          <a:xfrm>
            <a:off x="9641711" y="4433103"/>
            <a:ext cx="1215341" cy="960699"/>
          </a:xfrm>
          <a:prstGeom prst="mathMultiply">
            <a:avLst>
              <a:gd name="adj1" fmla="val 126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y 7"/>
          <p:cNvSpPr/>
          <p:nvPr/>
        </p:nvSpPr>
        <p:spPr>
          <a:xfrm>
            <a:off x="9170119" y="5266289"/>
            <a:ext cx="1215341" cy="960699"/>
          </a:xfrm>
          <a:prstGeom prst="mathMultiply">
            <a:avLst>
              <a:gd name="adj1" fmla="val 126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p:cNvSpPr/>
          <p:nvPr/>
        </p:nvSpPr>
        <p:spPr>
          <a:xfrm>
            <a:off x="10187329" y="5290402"/>
            <a:ext cx="1215341" cy="960699"/>
          </a:xfrm>
          <a:prstGeom prst="mathMultiply">
            <a:avLst>
              <a:gd name="adj1" fmla="val 126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374889" y="3897788"/>
            <a:ext cx="266822" cy="211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836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Importance</a:t>
            </a:r>
          </a:p>
        </p:txBody>
      </p:sp>
      <p:sp>
        <p:nvSpPr>
          <p:cNvPr id="6" name="Rectangle 5"/>
          <p:cNvSpPr/>
          <p:nvPr/>
        </p:nvSpPr>
        <p:spPr>
          <a:xfrm>
            <a:off x="548641" y="899385"/>
            <a:ext cx="6096000" cy="1754326"/>
          </a:xfrm>
          <a:prstGeom prst="rect">
            <a:avLst/>
          </a:prstGeom>
        </p:spPr>
        <p:txBody>
          <a:bodyPr>
            <a:spAutoFit/>
          </a:bodyPr>
          <a:lstStyle/>
          <a:p>
            <a:r>
              <a:rPr lang="en-US" dirty="0">
                <a:solidFill>
                  <a:srgbClr val="242729"/>
                </a:solidFill>
                <a:latin typeface="Arial" panose="020B0604020202020204" pitchFamily="34" charset="0"/>
              </a:rPr>
              <a:t>It is sometimes called "</a:t>
            </a:r>
            <a:r>
              <a:rPr lang="en-US" dirty="0" err="1">
                <a:solidFill>
                  <a:srgbClr val="242729"/>
                </a:solidFill>
                <a:latin typeface="Arial" panose="020B0604020202020204" pitchFamily="34" charset="0"/>
              </a:rPr>
              <a:t>gini</a:t>
            </a:r>
            <a:r>
              <a:rPr lang="en-US" dirty="0">
                <a:solidFill>
                  <a:srgbClr val="242729"/>
                </a:solidFill>
                <a:latin typeface="Arial" panose="020B0604020202020204" pitchFamily="34" charset="0"/>
              </a:rPr>
              <a:t> importance" or "mean decrease impurity" and is defined as the total decrease in node impurity (weighted by the probability of reaching that node (which is approximated by the proportion of samples reaching that node)) averaged over all trees of the ensemble.</a:t>
            </a:r>
            <a:endParaRPr lang="en-US" dirty="0"/>
          </a:p>
        </p:txBody>
      </p:sp>
      <p:sp>
        <p:nvSpPr>
          <p:cNvPr id="7" name="Rectangle 6"/>
          <p:cNvSpPr/>
          <p:nvPr/>
        </p:nvSpPr>
        <p:spPr>
          <a:xfrm>
            <a:off x="548641" y="2740296"/>
            <a:ext cx="6725738" cy="338554"/>
          </a:xfrm>
          <a:prstGeom prst="rect">
            <a:avLst/>
          </a:prstGeom>
        </p:spPr>
        <p:txBody>
          <a:bodyPr wrap="square">
            <a:spAutoFit/>
          </a:bodyPr>
          <a:lstStyle/>
          <a:p>
            <a:r>
              <a:rPr lang="en-US" sz="1600" dirty="0" err="1">
                <a:solidFill>
                  <a:srgbClr val="242729"/>
                </a:solidFill>
                <a:latin typeface="Arial" panose="020B0604020202020204" pitchFamily="34" charset="0"/>
              </a:rPr>
              <a:t>Breiman</a:t>
            </a:r>
            <a:r>
              <a:rPr lang="en-US" sz="1600" dirty="0">
                <a:solidFill>
                  <a:srgbClr val="242729"/>
                </a:solidFill>
                <a:latin typeface="Arial" panose="020B0604020202020204" pitchFamily="34" charset="0"/>
              </a:rPr>
              <a:t>, Friedman, "Classification and regression trees", 1984.</a:t>
            </a:r>
            <a:endParaRPr lang="en-US" sz="1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379" y="2060530"/>
            <a:ext cx="4610100" cy="3990975"/>
          </a:xfrm>
          <a:prstGeom prst="rect">
            <a:avLst/>
          </a:prstGeom>
        </p:spPr>
      </p:pic>
      <p:sp>
        <p:nvSpPr>
          <p:cNvPr id="11" name="TextBox 10"/>
          <p:cNvSpPr txBox="1"/>
          <p:nvPr/>
        </p:nvSpPr>
        <p:spPr>
          <a:xfrm>
            <a:off x="548641" y="4238285"/>
            <a:ext cx="9480006" cy="2031325"/>
          </a:xfrm>
          <a:prstGeom prst="rect">
            <a:avLst/>
          </a:prstGeom>
          <a:noFill/>
        </p:spPr>
        <p:txBody>
          <a:bodyPr wrap="square" rtlCol="0">
            <a:spAutoFit/>
          </a:bodyPr>
          <a:lstStyle/>
          <a:p>
            <a:r>
              <a:rPr lang="en-US" dirty="0"/>
              <a:t>Example:</a:t>
            </a:r>
          </a:p>
          <a:p>
            <a:endParaRPr lang="en-US" dirty="0"/>
          </a:p>
          <a:p>
            <a:r>
              <a:rPr lang="en-US" dirty="0"/>
              <a:t>f1 = Feature importance of petal length = 0.667*150 – 0.0*50 – 0.5*100</a:t>
            </a:r>
          </a:p>
          <a:p>
            <a:r>
              <a:rPr lang="en-US" dirty="0"/>
              <a:t>f2 =Feature importance of petal width = 0.5*100 – 0.168*54 – 0.043*46</a:t>
            </a:r>
          </a:p>
          <a:p>
            <a:endParaRPr lang="en-US" dirty="0"/>
          </a:p>
          <a:p>
            <a:r>
              <a:rPr lang="en-US" dirty="0"/>
              <a:t>Normalized feature importance of petal length = f1/(f1+f2)=0.56199095</a:t>
            </a:r>
          </a:p>
          <a:p>
            <a:r>
              <a:rPr lang="en-US" dirty="0"/>
              <a:t>Normalized feature importance of petal width  = f2/(f1+f2) =0.43800905</a:t>
            </a:r>
          </a:p>
        </p:txBody>
      </p:sp>
    </p:spTree>
    <p:extLst>
      <p:ext uri="{BB962C8B-B14F-4D97-AF65-F5344CB8AC3E}">
        <p14:creationId xmlns:p14="http://schemas.microsoft.com/office/powerpoint/2010/main" val="122453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999" y="3210559"/>
            <a:ext cx="8249282" cy="3210561"/>
          </a:xfrm>
          <a:prstGeom prst="rect">
            <a:avLst/>
          </a:prstGeom>
        </p:spPr>
      </p:pic>
      <p:pic>
        <p:nvPicPr>
          <p:cNvPr id="7" name="Picture 6"/>
          <p:cNvPicPr>
            <a:picLocks noChangeAspect="1"/>
          </p:cNvPicPr>
          <p:nvPr/>
        </p:nvPicPr>
        <p:blipFill rotWithShape="1">
          <a:blip r:embed="rId3"/>
          <a:srcRect l="12436" t="39186" r="54615" b="19231"/>
          <a:stretch/>
        </p:blipFill>
        <p:spPr>
          <a:xfrm>
            <a:off x="360680" y="990990"/>
            <a:ext cx="5124120" cy="3469249"/>
          </a:xfrm>
          <a:prstGeom prst="rect">
            <a:avLst/>
          </a:prstGeom>
        </p:spPr>
      </p:pic>
      <p:sp>
        <p:nvSpPr>
          <p:cNvPr id="10" name="Rectangle 9"/>
          <p:cNvSpPr/>
          <p:nvPr/>
        </p:nvSpPr>
        <p:spPr>
          <a:xfrm>
            <a:off x="3383280" y="4760518"/>
            <a:ext cx="8689001" cy="1752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V="1">
            <a:off x="1930400" y="1148080"/>
            <a:ext cx="0" cy="27228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732639" y="2708394"/>
            <a:ext cx="1955801" cy="369332"/>
          </a:xfrm>
          <a:prstGeom prst="rect">
            <a:avLst/>
          </a:prstGeom>
          <a:noFill/>
        </p:spPr>
        <p:txBody>
          <a:bodyPr wrap="square" rtlCol="0">
            <a:spAutoFit/>
          </a:bodyPr>
          <a:lstStyle/>
          <a:p>
            <a:r>
              <a:rPr lang="en-US" dirty="0"/>
              <a:t>Depth=0</a:t>
            </a:r>
          </a:p>
        </p:txBody>
      </p:sp>
      <p:sp>
        <p:nvSpPr>
          <p:cNvPr id="15" name="Rectangle 14"/>
          <p:cNvSpPr/>
          <p:nvPr/>
        </p:nvSpPr>
        <p:spPr>
          <a:xfrm>
            <a:off x="5143203" y="4757406"/>
            <a:ext cx="5651797" cy="11396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930400" y="2954023"/>
            <a:ext cx="3403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5059" y="2139771"/>
            <a:ext cx="7653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28928" y="2139771"/>
            <a:ext cx="0" cy="8142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rotWithShape="1">
          <a:blip r:embed="rId4"/>
          <a:srcRect r="50248" b="2513"/>
          <a:stretch/>
        </p:blipFill>
        <p:spPr>
          <a:xfrm>
            <a:off x="6599754" y="885478"/>
            <a:ext cx="3590283" cy="830799"/>
          </a:xfrm>
          <a:prstGeom prst="rect">
            <a:avLst/>
          </a:prstGeom>
        </p:spPr>
      </p:pic>
      <p:pic>
        <p:nvPicPr>
          <p:cNvPr id="14" name="Picture 13"/>
          <p:cNvPicPr>
            <a:picLocks noChangeAspect="1"/>
          </p:cNvPicPr>
          <p:nvPr/>
        </p:nvPicPr>
        <p:blipFill rotWithShape="1">
          <a:blip r:embed="rId4"/>
          <a:srcRect l="49956" t="-1" b="-6232"/>
          <a:stretch/>
        </p:blipFill>
        <p:spPr>
          <a:xfrm>
            <a:off x="6515394" y="1857531"/>
            <a:ext cx="3611339" cy="905328"/>
          </a:xfrm>
          <a:prstGeom prst="rect">
            <a:avLst/>
          </a:prstGeom>
        </p:spPr>
      </p:pic>
      <p:sp>
        <p:nvSpPr>
          <p:cNvPr id="16" name="TextBox 15"/>
          <p:cNvSpPr txBox="1"/>
          <p:nvPr/>
        </p:nvSpPr>
        <p:spPr>
          <a:xfrm>
            <a:off x="5751978" y="474102"/>
            <a:ext cx="5928527"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CART</a:t>
            </a:r>
            <a:r>
              <a:rPr lang="en-US" sz="2400" dirty="0"/>
              <a:t> cost function for regression </a:t>
            </a:r>
          </a:p>
        </p:txBody>
      </p:sp>
    </p:spTree>
    <p:extLst>
      <p:ext uri="{BB962C8B-B14F-4D97-AF65-F5344CB8AC3E}">
        <p14:creationId xmlns:p14="http://schemas.microsoft.com/office/powerpoint/2010/main" val="49306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999" y="3210559"/>
            <a:ext cx="8249282" cy="3210561"/>
          </a:xfrm>
          <a:prstGeom prst="rect">
            <a:avLst/>
          </a:prstGeom>
        </p:spPr>
      </p:pic>
      <p:pic>
        <p:nvPicPr>
          <p:cNvPr id="7" name="Picture 6"/>
          <p:cNvPicPr>
            <a:picLocks noChangeAspect="1"/>
          </p:cNvPicPr>
          <p:nvPr/>
        </p:nvPicPr>
        <p:blipFill rotWithShape="1">
          <a:blip r:embed="rId3"/>
          <a:srcRect l="12436" t="39186" r="54615" b="19231"/>
          <a:stretch/>
        </p:blipFill>
        <p:spPr>
          <a:xfrm>
            <a:off x="360680" y="990990"/>
            <a:ext cx="5124120" cy="3469249"/>
          </a:xfrm>
          <a:prstGeom prst="rect">
            <a:avLst/>
          </a:prstGeom>
        </p:spPr>
      </p:pic>
      <p:sp>
        <p:nvSpPr>
          <p:cNvPr id="10" name="Rectangle 9"/>
          <p:cNvSpPr/>
          <p:nvPr/>
        </p:nvSpPr>
        <p:spPr>
          <a:xfrm>
            <a:off x="3383280" y="5660570"/>
            <a:ext cx="8689001" cy="851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V="1">
            <a:off x="1930400" y="1148080"/>
            <a:ext cx="0" cy="27228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574800" y="1148080"/>
            <a:ext cx="0" cy="272288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377039" y="2708394"/>
            <a:ext cx="1955801" cy="369332"/>
          </a:xfrm>
          <a:prstGeom prst="rect">
            <a:avLst/>
          </a:prstGeom>
          <a:noFill/>
        </p:spPr>
        <p:txBody>
          <a:bodyPr wrap="square" rtlCol="0">
            <a:spAutoFit/>
          </a:bodyPr>
          <a:lstStyle/>
          <a:p>
            <a:r>
              <a:rPr lang="en-US" dirty="0"/>
              <a:t>Depth=1</a:t>
            </a:r>
          </a:p>
        </p:txBody>
      </p:sp>
      <p:cxnSp>
        <p:nvCxnSpPr>
          <p:cNvPr id="14" name="Straight Connector 13"/>
          <p:cNvCxnSpPr/>
          <p:nvPr/>
        </p:nvCxnSpPr>
        <p:spPr>
          <a:xfrm flipV="1">
            <a:off x="4338320" y="1148080"/>
            <a:ext cx="0" cy="272288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6200000">
            <a:off x="3140560" y="1016752"/>
            <a:ext cx="1955801" cy="369332"/>
          </a:xfrm>
          <a:prstGeom prst="rect">
            <a:avLst/>
          </a:prstGeom>
          <a:noFill/>
        </p:spPr>
        <p:txBody>
          <a:bodyPr wrap="square" rtlCol="0">
            <a:spAutoFit/>
          </a:bodyPr>
          <a:lstStyle/>
          <a:p>
            <a:r>
              <a:rPr lang="en-US" dirty="0"/>
              <a:t>Depth=1</a:t>
            </a:r>
          </a:p>
        </p:txBody>
      </p:sp>
      <p:cxnSp>
        <p:nvCxnSpPr>
          <p:cNvPr id="17" name="Straight Connector 16"/>
          <p:cNvCxnSpPr/>
          <p:nvPr/>
        </p:nvCxnSpPr>
        <p:spPr>
          <a:xfrm>
            <a:off x="1285966" y="1778367"/>
            <a:ext cx="2888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574800" y="2418446"/>
            <a:ext cx="355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30400" y="3238502"/>
            <a:ext cx="24079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303127" y="2252983"/>
            <a:ext cx="107877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74064" y="1778369"/>
            <a:ext cx="0" cy="6400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928928" y="2393633"/>
            <a:ext cx="0" cy="86254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338318" y="2227067"/>
            <a:ext cx="0" cy="101143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rotWithShape="1">
          <a:blip r:embed="rId4"/>
          <a:srcRect r="50248" b="2513"/>
          <a:stretch/>
        </p:blipFill>
        <p:spPr>
          <a:xfrm>
            <a:off x="6599754" y="885478"/>
            <a:ext cx="3590283" cy="830799"/>
          </a:xfrm>
          <a:prstGeom prst="rect">
            <a:avLst/>
          </a:prstGeom>
        </p:spPr>
      </p:pic>
      <p:pic>
        <p:nvPicPr>
          <p:cNvPr id="25" name="Picture 24"/>
          <p:cNvPicPr>
            <a:picLocks noChangeAspect="1"/>
          </p:cNvPicPr>
          <p:nvPr/>
        </p:nvPicPr>
        <p:blipFill rotWithShape="1">
          <a:blip r:embed="rId4"/>
          <a:srcRect l="49956" t="-1" b="-6232"/>
          <a:stretch/>
        </p:blipFill>
        <p:spPr>
          <a:xfrm>
            <a:off x="6515394" y="1857531"/>
            <a:ext cx="3611339" cy="905328"/>
          </a:xfrm>
          <a:prstGeom prst="rect">
            <a:avLst/>
          </a:prstGeom>
        </p:spPr>
      </p:pic>
      <p:sp>
        <p:nvSpPr>
          <p:cNvPr id="26" name="TextBox 25"/>
          <p:cNvSpPr txBox="1"/>
          <p:nvPr/>
        </p:nvSpPr>
        <p:spPr>
          <a:xfrm>
            <a:off x="5751978" y="474102"/>
            <a:ext cx="5928527"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CART</a:t>
            </a:r>
            <a:r>
              <a:rPr lang="en-US" sz="2400" dirty="0"/>
              <a:t> cost function for regression </a:t>
            </a:r>
          </a:p>
        </p:txBody>
      </p:sp>
    </p:spTree>
    <p:extLst>
      <p:ext uri="{BB962C8B-B14F-4D97-AF65-F5344CB8AC3E}">
        <p14:creationId xmlns:p14="http://schemas.microsoft.com/office/powerpoint/2010/main" val="1207552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999" y="3210559"/>
            <a:ext cx="8249282" cy="3210561"/>
          </a:xfrm>
          <a:prstGeom prst="rect">
            <a:avLst/>
          </a:prstGeom>
        </p:spPr>
      </p:pic>
      <p:pic>
        <p:nvPicPr>
          <p:cNvPr id="7" name="Picture 6"/>
          <p:cNvPicPr>
            <a:picLocks noChangeAspect="1"/>
          </p:cNvPicPr>
          <p:nvPr/>
        </p:nvPicPr>
        <p:blipFill rotWithShape="1">
          <a:blip r:embed="rId3"/>
          <a:srcRect l="12436" t="39186" r="54615" b="19231"/>
          <a:stretch/>
        </p:blipFill>
        <p:spPr>
          <a:xfrm>
            <a:off x="360680" y="990990"/>
            <a:ext cx="5124120" cy="3469249"/>
          </a:xfrm>
          <a:prstGeom prst="rect">
            <a:avLst/>
          </a:prstGeom>
        </p:spPr>
      </p:pic>
      <p:cxnSp>
        <p:nvCxnSpPr>
          <p:cNvPr id="11" name="Straight Connector 10"/>
          <p:cNvCxnSpPr/>
          <p:nvPr/>
        </p:nvCxnSpPr>
        <p:spPr>
          <a:xfrm flipV="1">
            <a:off x="1930400" y="1148080"/>
            <a:ext cx="0" cy="27228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574800" y="1148080"/>
            <a:ext cx="0" cy="272288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338320" y="1148080"/>
            <a:ext cx="0" cy="272288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285966" y="1628504"/>
            <a:ext cx="171261" cy="18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337130" y="2503004"/>
            <a:ext cx="5033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457227" y="1152431"/>
            <a:ext cx="0" cy="272288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740247" y="1156782"/>
            <a:ext cx="0" cy="272288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41283" y="1152424"/>
            <a:ext cx="0" cy="272288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840497" y="1148066"/>
            <a:ext cx="0" cy="272288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447075" y="1983017"/>
            <a:ext cx="1277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564639" y="2231216"/>
            <a:ext cx="16689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740247" y="2479415"/>
            <a:ext cx="190153" cy="6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921693" y="3023708"/>
            <a:ext cx="51959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441283" y="3306737"/>
            <a:ext cx="18958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840497" y="1906467"/>
            <a:ext cx="36722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1279435" y="1806304"/>
            <a:ext cx="36722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1470960" y="2095864"/>
            <a:ext cx="24833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1621845" y="2349864"/>
            <a:ext cx="24833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921693" y="2469776"/>
            <a:ext cx="606" cy="553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454426" y="3002114"/>
            <a:ext cx="0" cy="3156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4337130" y="2495237"/>
            <a:ext cx="1" cy="8225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4551133" y="2187304"/>
            <a:ext cx="58557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rotWithShape="1">
          <a:blip r:embed="rId4"/>
          <a:srcRect r="50248" b="2513"/>
          <a:stretch/>
        </p:blipFill>
        <p:spPr>
          <a:xfrm>
            <a:off x="6599754" y="885478"/>
            <a:ext cx="3590283" cy="830799"/>
          </a:xfrm>
          <a:prstGeom prst="rect">
            <a:avLst/>
          </a:prstGeom>
        </p:spPr>
      </p:pic>
      <p:pic>
        <p:nvPicPr>
          <p:cNvPr id="50" name="Picture 49"/>
          <p:cNvPicPr>
            <a:picLocks noChangeAspect="1"/>
          </p:cNvPicPr>
          <p:nvPr/>
        </p:nvPicPr>
        <p:blipFill rotWithShape="1">
          <a:blip r:embed="rId4"/>
          <a:srcRect l="49956" t="-1" b="-6232"/>
          <a:stretch/>
        </p:blipFill>
        <p:spPr>
          <a:xfrm>
            <a:off x="6515394" y="1857531"/>
            <a:ext cx="3611339" cy="905328"/>
          </a:xfrm>
          <a:prstGeom prst="rect">
            <a:avLst/>
          </a:prstGeom>
        </p:spPr>
      </p:pic>
      <p:sp>
        <p:nvSpPr>
          <p:cNvPr id="51" name="TextBox 50"/>
          <p:cNvSpPr txBox="1"/>
          <p:nvPr/>
        </p:nvSpPr>
        <p:spPr>
          <a:xfrm>
            <a:off x="5751978" y="474102"/>
            <a:ext cx="5928527"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CART</a:t>
            </a:r>
            <a:r>
              <a:rPr lang="en-US" sz="2400" dirty="0"/>
              <a:t> cost function for regression </a:t>
            </a:r>
          </a:p>
        </p:txBody>
      </p:sp>
    </p:spTree>
    <p:extLst>
      <p:ext uri="{BB962C8B-B14F-4D97-AF65-F5344CB8AC3E}">
        <p14:creationId xmlns:p14="http://schemas.microsoft.com/office/powerpoint/2010/main" val="2581326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2120" y="802123"/>
            <a:ext cx="9678794" cy="3323987"/>
          </a:xfrm>
          <a:prstGeom prst="rect">
            <a:avLst/>
          </a:prstGeom>
          <a:noFill/>
        </p:spPr>
        <p:txBody>
          <a:bodyPr wrap="square" rtlCol="0">
            <a:spAutoFit/>
          </a:bodyPr>
          <a:lstStyle/>
          <a:p>
            <a:pPr>
              <a:lnSpc>
                <a:spcPct val="150000"/>
              </a:lnSpc>
              <a:buFont typeface="Wingdings" pitchFamily="2" charset="2"/>
              <a:buChar char="q"/>
            </a:pPr>
            <a:r>
              <a:rPr lang="en-US" sz="2000" dirty="0"/>
              <a:t> </a:t>
            </a:r>
            <a:r>
              <a:rPr lang="ko-KR" altLang="en-US" sz="2000" dirty="0"/>
              <a:t>참고 자료</a:t>
            </a:r>
            <a:endParaRPr lang="en-US" sz="2000" dirty="0"/>
          </a:p>
          <a:p>
            <a:pPr marL="800100" lvl="1" indent="-342900">
              <a:lnSpc>
                <a:spcPct val="150000"/>
              </a:lnSpc>
              <a:buFont typeface="Wingdings" panose="05000000000000000000" pitchFamily="2" charset="2"/>
              <a:buChar char="§"/>
            </a:pPr>
            <a:r>
              <a:rPr lang="en-US" sz="2000" dirty="0"/>
              <a:t> Hands-On Machine Learning with </a:t>
            </a:r>
            <a:r>
              <a:rPr lang="en-US" sz="2000" dirty="0" err="1"/>
              <a:t>Scikit</a:t>
            </a:r>
            <a:r>
              <a:rPr lang="en-US" sz="2000" dirty="0"/>
              <a:t>-Learn and </a:t>
            </a:r>
            <a:r>
              <a:rPr lang="en-US" sz="2000" dirty="0" err="1"/>
              <a:t>TensorFlow</a:t>
            </a:r>
            <a:r>
              <a:rPr lang="en-US" sz="2000" dirty="0"/>
              <a:t> by </a:t>
            </a:r>
            <a:r>
              <a:rPr lang="en-US" sz="2000" dirty="0" err="1"/>
              <a:t>Aurelien</a:t>
            </a:r>
            <a:r>
              <a:rPr lang="en-US" sz="2000" dirty="0"/>
              <a:t> </a:t>
            </a:r>
            <a:r>
              <a:rPr lang="en-US" sz="2000" dirty="0" err="1"/>
              <a:t>Geron</a:t>
            </a:r>
            <a:endParaRPr lang="en-US" sz="2000" dirty="0"/>
          </a:p>
          <a:p>
            <a:pPr lvl="1">
              <a:lnSpc>
                <a:spcPct val="150000"/>
              </a:lnSpc>
            </a:pPr>
            <a:endParaRPr lang="en-US" sz="2000" dirty="0"/>
          </a:p>
          <a:p>
            <a:pPr marL="342900" indent="-342900">
              <a:lnSpc>
                <a:spcPct val="150000"/>
              </a:lnSpc>
              <a:buFont typeface="Wingdings" panose="05000000000000000000" pitchFamily="2" charset="2"/>
              <a:buChar char="q"/>
            </a:pPr>
            <a:r>
              <a:rPr lang="ko-KR" altLang="en-US" sz="2000" dirty="0"/>
              <a:t>강의 자료 </a:t>
            </a:r>
            <a:r>
              <a:rPr lang="ko-KR" altLang="en-US" sz="2000"/>
              <a:t>및 예제코드 </a:t>
            </a:r>
            <a:r>
              <a:rPr lang="ko-KR" altLang="en-US" sz="2000" dirty="0"/>
              <a:t>다운로드 주소</a:t>
            </a:r>
            <a:endParaRPr lang="en-US" altLang="ko-KR" sz="2000" dirty="0"/>
          </a:p>
          <a:p>
            <a:pPr marL="800100" lvl="1" indent="-342900">
              <a:lnSpc>
                <a:spcPct val="150000"/>
              </a:lnSpc>
              <a:buFont typeface="Wingdings" panose="05000000000000000000" pitchFamily="2" charset="2"/>
              <a:buChar char="§"/>
            </a:pPr>
            <a:r>
              <a:rPr lang="en-US" sz="2000" dirty="0"/>
              <a:t>https://github.com/duyoon/kigam_ml_seminar_2018</a:t>
            </a:r>
          </a:p>
          <a:p>
            <a:pPr marL="342900" indent="-342900">
              <a:lnSpc>
                <a:spcPct val="150000"/>
              </a:lnSpc>
              <a:buFont typeface="Wingdings" panose="05000000000000000000" pitchFamily="2" charset="2"/>
              <a:buChar char="q"/>
            </a:pPr>
            <a:endParaRPr lang="en-US" sz="2000" dirty="0"/>
          </a:p>
          <a:p>
            <a:pPr lvl="1">
              <a:lnSpc>
                <a:spcPct val="150000"/>
              </a:lnSpc>
            </a:pPr>
            <a:r>
              <a:rPr lang="en-US" sz="2000" dirty="0"/>
              <a:t> </a:t>
            </a:r>
          </a:p>
        </p:txBody>
      </p:sp>
      <p:pic>
        <p:nvPicPr>
          <p:cNvPr id="8" name="Picture 7"/>
          <p:cNvPicPr>
            <a:picLocks noChangeAspect="1"/>
          </p:cNvPicPr>
          <p:nvPr/>
        </p:nvPicPr>
        <p:blipFill>
          <a:blip r:embed="rId2"/>
          <a:stretch>
            <a:fillRect/>
          </a:stretch>
        </p:blipFill>
        <p:spPr>
          <a:xfrm>
            <a:off x="8725989" y="2789432"/>
            <a:ext cx="2974892" cy="3596686"/>
          </a:xfrm>
          <a:prstGeom prst="rect">
            <a:avLst/>
          </a:prstGeom>
        </p:spPr>
      </p:pic>
    </p:spTree>
    <p:extLst>
      <p:ext uri="{BB962C8B-B14F-4D97-AF65-F5344CB8AC3E}">
        <p14:creationId xmlns:p14="http://schemas.microsoft.com/office/powerpoint/2010/main" val="70598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188EE6-6E9D-4086-8870-61E2E8761F7B}"/>
              </a:ext>
            </a:extLst>
          </p:cNvPr>
          <p:cNvSpPr>
            <a:spLocks noGrp="1"/>
          </p:cNvSpPr>
          <p:nvPr>
            <p:ph type="title"/>
          </p:nvPr>
        </p:nvSpPr>
        <p:spPr/>
        <p:txBody>
          <a:bodyPr/>
          <a:lstStyle/>
          <a:p>
            <a:r>
              <a:rPr lang="en-US" altLang="ko-KR" dirty="0" err="1"/>
              <a:t>graphviz</a:t>
            </a:r>
            <a:r>
              <a:rPr lang="en-US" altLang="ko-KR" dirty="0"/>
              <a:t> </a:t>
            </a:r>
            <a:r>
              <a:rPr lang="ko-KR" altLang="en-US" dirty="0"/>
              <a:t>설치 방법</a:t>
            </a:r>
          </a:p>
        </p:txBody>
      </p:sp>
      <p:pic>
        <p:nvPicPr>
          <p:cNvPr id="11" name="그림 10">
            <a:extLst>
              <a:ext uri="{FF2B5EF4-FFF2-40B4-BE49-F238E27FC236}">
                <a16:creationId xmlns:a16="http://schemas.microsoft.com/office/drawing/2014/main" id="{A2C9B49A-57EE-44CE-BD09-D1458FE44BE3}"/>
              </a:ext>
            </a:extLst>
          </p:cNvPr>
          <p:cNvPicPr>
            <a:picLocks noChangeAspect="1"/>
          </p:cNvPicPr>
          <p:nvPr/>
        </p:nvPicPr>
        <p:blipFill rotWithShape="1">
          <a:blip r:embed="rId2"/>
          <a:srcRect r="51730"/>
          <a:stretch/>
        </p:blipFill>
        <p:spPr>
          <a:xfrm>
            <a:off x="5053573" y="1243668"/>
            <a:ext cx="3634906" cy="4078928"/>
          </a:xfrm>
          <a:prstGeom prst="rect">
            <a:avLst/>
          </a:prstGeom>
        </p:spPr>
      </p:pic>
      <p:sp>
        <p:nvSpPr>
          <p:cNvPr id="12" name="직사각형 11">
            <a:extLst>
              <a:ext uri="{FF2B5EF4-FFF2-40B4-BE49-F238E27FC236}">
                <a16:creationId xmlns:a16="http://schemas.microsoft.com/office/drawing/2014/main" id="{0752ED73-CA8A-4E68-BCE7-564F4D1A7CD6}"/>
              </a:ext>
            </a:extLst>
          </p:cNvPr>
          <p:cNvSpPr/>
          <p:nvPr/>
        </p:nvSpPr>
        <p:spPr>
          <a:xfrm>
            <a:off x="771949" y="812800"/>
            <a:ext cx="3634906" cy="369332"/>
          </a:xfrm>
          <a:prstGeom prst="rect">
            <a:avLst/>
          </a:prstGeom>
        </p:spPr>
        <p:txBody>
          <a:bodyPr wrap="none">
            <a:spAutoFit/>
          </a:bodyPr>
          <a:lstStyle/>
          <a:p>
            <a:r>
              <a:rPr lang="ko-KR" altLang="en-US" dirty="0"/>
              <a:t>http://www.graphviz.org/download/</a:t>
            </a:r>
          </a:p>
        </p:txBody>
      </p:sp>
      <p:pic>
        <p:nvPicPr>
          <p:cNvPr id="13" name="그림 12">
            <a:extLst>
              <a:ext uri="{FF2B5EF4-FFF2-40B4-BE49-F238E27FC236}">
                <a16:creationId xmlns:a16="http://schemas.microsoft.com/office/drawing/2014/main" id="{0956A161-B969-4D52-8834-5985BCEF209E}"/>
              </a:ext>
            </a:extLst>
          </p:cNvPr>
          <p:cNvPicPr>
            <a:picLocks noChangeAspect="1"/>
          </p:cNvPicPr>
          <p:nvPr/>
        </p:nvPicPr>
        <p:blipFill rotWithShape="1">
          <a:blip r:embed="rId3"/>
          <a:srcRect r="57408"/>
          <a:stretch/>
        </p:blipFill>
        <p:spPr>
          <a:xfrm>
            <a:off x="771949" y="1243668"/>
            <a:ext cx="3775488" cy="4801532"/>
          </a:xfrm>
          <a:prstGeom prst="rect">
            <a:avLst/>
          </a:prstGeom>
        </p:spPr>
      </p:pic>
      <p:cxnSp>
        <p:nvCxnSpPr>
          <p:cNvPr id="17" name="직선 화살표 연결선 16">
            <a:extLst>
              <a:ext uri="{FF2B5EF4-FFF2-40B4-BE49-F238E27FC236}">
                <a16:creationId xmlns:a16="http://schemas.microsoft.com/office/drawing/2014/main" id="{A4058DB5-9F21-4627-9FE3-208B36CFED97}"/>
              </a:ext>
            </a:extLst>
          </p:cNvPr>
          <p:cNvCxnSpPr>
            <a:cxnSpLocks/>
          </p:cNvCxnSpPr>
          <p:nvPr/>
        </p:nvCxnSpPr>
        <p:spPr>
          <a:xfrm flipH="1">
            <a:off x="3095538" y="4253218"/>
            <a:ext cx="1384183" cy="44461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BE8566D9-2DC9-45F9-85AB-44C537A00F4E}"/>
              </a:ext>
            </a:extLst>
          </p:cNvPr>
          <p:cNvCxnSpPr>
            <a:cxnSpLocks/>
          </p:cNvCxnSpPr>
          <p:nvPr/>
        </p:nvCxnSpPr>
        <p:spPr>
          <a:xfrm flipH="1">
            <a:off x="5884669" y="4014149"/>
            <a:ext cx="1384183" cy="44461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그림 20">
            <a:extLst>
              <a:ext uri="{FF2B5EF4-FFF2-40B4-BE49-F238E27FC236}">
                <a16:creationId xmlns:a16="http://schemas.microsoft.com/office/drawing/2014/main" id="{85D07C3B-7722-4C9A-ABFA-FAAF9F13266D}"/>
              </a:ext>
            </a:extLst>
          </p:cNvPr>
          <p:cNvPicPr>
            <a:picLocks noChangeAspect="1"/>
          </p:cNvPicPr>
          <p:nvPr/>
        </p:nvPicPr>
        <p:blipFill>
          <a:blip r:embed="rId4"/>
          <a:stretch>
            <a:fillRect/>
          </a:stretch>
        </p:blipFill>
        <p:spPr>
          <a:xfrm>
            <a:off x="7744640" y="2559342"/>
            <a:ext cx="3549870" cy="2909613"/>
          </a:xfrm>
          <a:prstGeom prst="rect">
            <a:avLst/>
          </a:prstGeom>
        </p:spPr>
      </p:pic>
      <p:cxnSp>
        <p:nvCxnSpPr>
          <p:cNvPr id="22" name="직선 화살표 연결선 21">
            <a:extLst>
              <a:ext uri="{FF2B5EF4-FFF2-40B4-BE49-F238E27FC236}">
                <a16:creationId xmlns:a16="http://schemas.microsoft.com/office/drawing/2014/main" id="{53F8A1DD-B140-43F3-9445-2D7B67F14D36}"/>
              </a:ext>
            </a:extLst>
          </p:cNvPr>
          <p:cNvCxnSpPr>
            <a:cxnSpLocks/>
          </p:cNvCxnSpPr>
          <p:nvPr/>
        </p:nvCxnSpPr>
        <p:spPr>
          <a:xfrm flipH="1">
            <a:off x="9644335" y="3550449"/>
            <a:ext cx="1384183" cy="44461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45FB062-23E8-4D95-8E3A-37E54857AD11}"/>
              </a:ext>
            </a:extLst>
          </p:cNvPr>
          <p:cNvSpPr txBox="1"/>
          <p:nvPr/>
        </p:nvSpPr>
        <p:spPr>
          <a:xfrm>
            <a:off x="11031523" y="3283132"/>
            <a:ext cx="1224793" cy="369332"/>
          </a:xfrm>
          <a:prstGeom prst="rect">
            <a:avLst/>
          </a:prstGeom>
          <a:noFill/>
        </p:spPr>
        <p:txBody>
          <a:bodyPr wrap="square" rtlCol="0">
            <a:spAutoFit/>
          </a:bodyPr>
          <a:lstStyle/>
          <a:p>
            <a:r>
              <a:rPr lang="ko-KR" altLang="en-US" dirty="0">
                <a:solidFill>
                  <a:srgbClr val="FF0000"/>
                </a:solidFill>
              </a:rPr>
              <a:t>주소 </a:t>
            </a:r>
            <a:r>
              <a:rPr lang="en-US" altLang="ko-KR" dirty="0">
                <a:solidFill>
                  <a:srgbClr val="FF0000"/>
                </a:solidFill>
              </a:rPr>
              <a:t>copy!</a:t>
            </a:r>
            <a:endParaRPr lang="ko-KR" altLang="en-US" dirty="0">
              <a:solidFill>
                <a:srgbClr val="FF0000"/>
              </a:solidFill>
            </a:endParaRPr>
          </a:p>
        </p:txBody>
      </p:sp>
    </p:spTree>
    <p:extLst>
      <p:ext uri="{BB962C8B-B14F-4D97-AF65-F5344CB8AC3E}">
        <p14:creationId xmlns:p14="http://schemas.microsoft.com/office/powerpoint/2010/main" val="1467791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188EE6-6E9D-4086-8870-61E2E8761F7B}"/>
              </a:ext>
            </a:extLst>
          </p:cNvPr>
          <p:cNvSpPr>
            <a:spLocks noGrp="1"/>
          </p:cNvSpPr>
          <p:nvPr>
            <p:ph type="title"/>
          </p:nvPr>
        </p:nvSpPr>
        <p:spPr/>
        <p:txBody>
          <a:bodyPr/>
          <a:lstStyle/>
          <a:p>
            <a:r>
              <a:rPr lang="en-US" altLang="ko-KR" dirty="0" err="1"/>
              <a:t>graphviz</a:t>
            </a:r>
            <a:r>
              <a:rPr lang="en-US" altLang="ko-KR" dirty="0"/>
              <a:t> </a:t>
            </a:r>
            <a:r>
              <a:rPr lang="ko-KR" altLang="en-US" dirty="0"/>
              <a:t>설치 방법 </a:t>
            </a:r>
            <a:r>
              <a:rPr lang="en-US" altLang="ko-KR" dirty="0"/>
              <a:t>- </a:t>
            </a:r>
            <a:r>
              <a:rPr lang="ko-KR" altLang="en-US" dirty="0"/>
              <a:t>환경변수설정</a:t>
            </a:r>
          </a:p>
        </p:txBody>
      </p:sp>
      <p:sp>
        <p:nvSpPr>
          <p:cNvPr id="3" name="내용 개체 틀 2">
            <a:extLst>
              <a:ext uri="{FF2B5EF4-FFF2-40B4-BE49-F238E27FC236}">
                <a16:creationId xmlns:a16="http://schemas.microsoft.com/office/drawing/2014/main" id="{8EAEE623-FAA5-4FDD-88C1-E9F0F135F267}"/>
              </a:ext>
            </a:extLst>
          </p:cNvPr>
          <p:cNvSpPr>
            <a:spLocks noGrp="1"/>
          </p:cNvSpPr>
          <p:nvPr>
            <p:ph idx="1"/>
          </p:nvPr>
        </p:nvSpPr>
        <p:spPr>
          <a:xfrm>
            <a:off x="130834" y="1167399"/>
            <a:ext cx="4638963" cy="5547043"/>
          </a:xfrm>
        </p:spPr>
        <p:txBody>
          <a:bodyPr>
            <a:normAutofit/>
          </a:bodyPr>
          <a:lstStyle/>
          <a:p>
            <a:r>
              <a:rPr lang="ko-KR" altLang="en-US" sz="1400" dirty="0"/>
              <a:t>제어판</a:t>
            </a:r>
            <a:r>
              <a:rPr lang="en-US" altLang="ko-KR" sz="1400" dirty="0"/>
              <a:t>&gt;</a:t>
            </a:r>
            <a:r>
              <a:rPr lang="ko-KR" altLang="en-US" sz="1400" dirty="0"/>
              <a:t>시스템 및 보안</a:t>
            </a:r>
            <a:r>
              <a:rPr lang="en-US" altLang="ko-KR" sz="1400" dirty="0"/>
              <a:t>&gt;</a:t>
            </a:r>
            <a:r>
              <a:rPr lang="ko-KR" altLang="en-US" sz="1400" dirty="0"/>
              <a:t>시스템</a:t>
            </a:r>
            <a:r>
              <a:rPr lang="en-US" altLang="ko-KR" sz="1400" dirty="0"/>
              <a:t>&gt;</a:t>
            </a:r>
            <a:r>
              <a:rPr lang="ko-KR" altLang="en-US" sz="1400" dirty="0"/>
              <a:t>고급시스템설정</a:t>
            </a:r>
            <a:endParaRPr lang="en-US" altLang="ko-KR" sz="1400" dirty="0"/>
          </a:p>
        </p:txBody>
      </p:sp>
      <p:pic>
        <p:nvPicPr>
          <p:cNvPr id="5" name="그림 4">
            <a:extLst>
              <a:ext uri="{FF2B5EF4-FFF2-40B4-BE49-F238E27FC236}">
                <a16:creationId xmlns:a16="http://schemas.microsoft.com/office/drawing/2014/main" id="{53674882-5958-419D-91DB-47400DAD27F3}"/>
              </a:ext>
            </a:extLst>
          </p:cNvPr>
          <p:cNvPicPr>
            <a:picLocks noChangeAspect="1"/>
          </p:cNvPicPr>
          <p:nvPr/>
        </p:nvPicPr>
        <p:blipFill rotWithShape="1">
          <a:blip r:embed="rId2"/>
          <a:srcRect r="63744"/>
          <a:stretch/>
        </p:blipFill>
        <p:spPr>
          <a:xfrm>
            <a:off x="424836" y="1543095"/>
            <a:ext cx="3284522" cy="5105355"/>
          </a:xfrm>
          <a:prstGeom prst="rect">
            <a:avLst/>
          </a:prstGeom>
        </p:spPr>
      </p:pic>
      <p:pic>
        <p:nvPicPr>
          <p:cNvPr id="6" name="그림 5">
            <a:extLst>
              <a:ext uri="{FF2B5EF4-FFF2-40B4-BE49-F238E27FC236}">
                <a16:creationId xmlns:a16="http://schemas.microsoft.com/office/drawing/2014/main" id="{884BC1B3-39F1-4E34-B293-BA2F55D1F9C3}"/>
              </a:ext>
            </a:extLst>
          </p:cNvPr>
          <p:cNvPicPr>
            <a:picLocks noChangeAspect="1"/>
          </p:cNvPicPr>
          <p:nvPr/>
        </p:nvPicPr>
        <p:blipFill>
          <a:blip r:embed="rId3"/>
          <a:stretch>
            <a:fillRect/>
          </a:stretch>
        </p:blipFill>
        <p:spPr>
          <a:xfrm>
            <a:off x="4091278" y="1543095"/>
            <a:ext cx="3117696" cy="3469169"/>
          </a:xfrm>
          <a:prstGeom prst="rect">
            <a:avLst/>
          </a:prstGeom>
        </p:spPr>
      </p:pic>
      <p:pic>
        <p:nvPicPr>
          <p:cNvPr id="8" name="그림 7">
            <a:extLst>
              <a:ext uri="{FF2B5EF4-FFF2-40B4-BE49-F238E27FC236}">
                <a16:creationId xmlns:a16="http://schemas.microsoft.com/office/drawing/2014/main" id="{CC8D144C-A861-4154-BEDD-5134224E3D83}"/>
              </a:ext>
            </a:extLst>
          </p:cNvPr>
          <p:cNvPicPr>
            <a:picLocks noChangeAspect="1"/>
          </p:cNvPicPr>
          <p:nvPr/>
        </p:nvPicPr>
        <p:blipFill rotWithShape="1">
          <a:blip r:embed="rId4"/>
          <a:srcRect r="27156" b="16458"/>
          <a:stretch/>
        </p:blipFill>
        <p:spPr>
          <a:xfrm>
            <a:off x="7465221" y="44365"/>
            <a:ext cx="3117696" cy="3384635"/>
          </a:xfrm>
          <a:prstGeom prst="rect">
            <a:avLst/>
          </a:prstGeom>
        </p:spPr>
      </p:pic>
      <p:cxnSp>
        <p:nvCxnSpPr>
          <p:cNvPr id="11" name="직선 화살표 연결선 10">
            <a:extLst>
              <a:ext uri="{FF2B5EF4-FFF2-40B4-BE49-F238E27FC236}">
                <a16:creationId xmlns:a16="http://schemas.microsoft.com/office/drawing/2014/main" id="{315A02FD-8161-46CB-90B2-0E2E8967B3B7}"/>
              </a:ext>
            </a:extLst>
          </p:cNvPr>
          <p:cNvCxnSpPr>
            <a:cxnSpLocks/>
          </p:cNvCxnSpPr>
          <p:nvPr/>
        </p:nvCxnSpPr>
        <p:spPr>
          <a:xfrm flipH="1">
            <a:off x="1375005" y="2648705"/>
            <a:ext cx="1384183" cy="44461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CAECC224-BB3C-43AA-A542-AE79965C288B}"/>
              </a:ext>
            </a:extLst>
          </p:cNvPr>
          <p:cNvCxnSpPr>
            <a:cxnSpLocks/>
          </p:cNvCxnSpPr>
          <p:nvPr/>
        </p:nvCxnSpPr>
        <p:spPr>
          <a:xfrm>
            <a:off x="5737919" y="3525192"/>
            <a:ext cx="502933" cy="8314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B8DB5F11-ADFE-4375-8DBB-A2721B6C56A8}"/>
              </a:ext>
            </a:extLst>
          </p:cNvPr>
          <p:cNvPicPr>
            <a:picLocks noChangeAspect="1"/>
          </p:cNvPicPr>
          <p:nvPr/>
        </p:nvPicPr>
        <p:blipFill>
          <a:blip r:embed="rId5"/>
          <a:stretch>
            <a:fillRect/>
          </a:stretch>
        </p:blipFill>
        <p:spPr>
          <a:xfrm>
            <a:off x="8120406" y="3007059"/>
            <a:ext cx="3649206" cy="3469169"/>
          </a:xfrm>
          <a:prstGeom prst="rect">
            <a:avLst/>
          </a:prstGeom>
        </p:spPr>
      </p:pic>
      <p:cxnSp>
        <p:nvCxnSpPr>
          <p:cNvPr id="13" name="직선 화살표 연결선 12">
            <a:extLst>
              <a:ext uri="{FF2B5EF4-FFF2-40B4-BE49-F238E27FC236}">
                <a16:creationId xmlns:a16="http://schemas.microsoft.com/office/drawing/2014/main" id="{BE1C6FA1-DB40-4CCB-B87E-25037D5C52B9}"/>
              </a:ext>
            </a:extLst>
          </p:cNvPr>
          <p:cNvCxnSpPr>
            <a:cxnSpLocks/>
          </p:cNvCxnSpPr>
          <p:nvPr/>
        </p:nvCxnSpPr>
        <p:spPr>
          <a:xfrm>
            <a:off x="7465221" y="1460604"/>
            <a:ext cx="502933" cy="8314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67CE8087-EB6C-41A7-A92B-EECE5978592B}"/>
              </a:ext>
            </a:extLst>
          </p:cNvPr>
          <p:cNvCxnSpPr>
            <a:cxnSpLocks/>
          </p:cNvCxnSpPr>
          <p:nvPr/>
        </p:nvCxnSpPr>
        <p:spPr>
          <a:xfrm>
            <a:off x="7868939" y="4058217"/>
            <a:ext cx="502933" cy="8314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621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188EE6-6E9D-4086-8870-61E2E8761F7B}"/>
              </a:ext>
            </a:extLst>
          </p:cNvPr>
          <p:cNvSpPr>
            <a:spLocks noGrp="1"/>
          </p:cNvSpPr>
          <p:nvPr>
            <p:ph type="title"/>
          </p:nvPr>
        </p:nvSpPr>
        <p:spPr/>
        <p:txBody>
          <a:bodyPr/>
          <a:lstStyle/>
          <a:p>
            <a:r>
              <a:rPr lang="en-US" altLang="ko-KR" dirty="0" err="1"/>
              <a:t>graphviz</a:t>
            </a:r>
            <a:r>
              <a:rPr lang="en-US" altLang="ko-KR" dirty="0"/>
              <a:t> </a:t>
            </a:r>
            <a:r>
              <a:rPr lang="ko-KR" altLang="en-US" dirty="0"/>
              <a:t>설치 방법</a:t>
            </a:r>
          </a:p>
        </p:txBody>
      </p:sp>
      <p:sp>
        <p:nvSpPr>
          <p:cNvPr id="3" name="내용 개체 틀 2">
            <a:extLst>
              <a:ext uri="{FF2B5EF4-FFF2-40B4-BE49-F238E27FC236}">
                <a16:creationId xmlns:a16="http://schemas.microsoft.com/office/drawing/2014/main" id="{8EAEE623-FAA5-4FDD-88C1-E9F0F135F267}"/>
              </a:ext>
            </a:extLst>
          </p:cNvPr>
          <p:cNvSpPr>
            <a:spLocks noGrp="1"/>
          </p:cNvSpPr>
          <p:nvPr>
            <p:ph idx="1"/>
          </p:nvPr>
        </p:nvSpPr>
        <p:spPr>
          <a:xfrm>
            <a:off x="838200" y="812800"/>
            <a:ext cx="10515600" cy="5547043"/>
          </a:xfrm>
        </p:spPr>
        <p:txBody>
          <a:bodyPr/>
          <a:lstStyle/>
          <a:p>
            <a:r>
              <a:rPr lang="en-US" altLang="ko-KR" dirty="0"/>
              <a:t>Anaconda Prompt</a:t>
            </a:r>
          </a:p>
          <a:p>
            <a:pPr marL="0" indent="0">
              <a:buNone/>
            </a:pPr>
            <a:r>
              <a:rPr lang="en-US" altLang="ko-KR" dirty="0"/>
              <a:t>&gt;&gt; </a:t>
            </a:r>
            <a:r>
              <a:rPr lang="en-US" altLang="ko-KR" dirty="0" err="1"/>
              <a:t>conda</a:t>
            </a:r>
            <a:r>
              <a:rPr lang="en-US" altLang="ko-KR" dirty="0"/>
              <a:t> install –c </a:t>
            </a:r>
            <a:r>
              <a:rPr lang="en-US" altLang="ko-KR" dirty="0" err="1"/>
              <a:t>conda</a:t>
            </a:r>
            <a:r>
              <a:rPr lang="en-US" altLang="ko-KR" dirty="0"/>
              <a:t>-forge </a:t>
            </a:r>
            <a:r>
              <a:rPr lang="en-US" altLang="ko-KR" dirty="0" err="1"/>
              <a:t>graphviz</a:t>
            </a:r>
            <a:endParaRPr lang="en-US" altLang="ko-KR" dirty="0"/>
          </a:p>
          <a:p>
            <a:pPr marL="0" indent="0">
              <a:buNone/>
            </a:pPr>
            <a:endParaRPr lang="en-US" altLang="ko-KR" dirty="0"/>
          </a:p>
          <a:p>
            <a:pPr marL="0" indent="0">
              <a:buNone/>
            </a:pPr>
            <a:endParaRPr lang="en-US" altLang="ko-KR" dirty="0"/>
          </a:p>
          <a:p>
            <a:pPr marL="0" indent="0">
              <a:buNone/>
            </a:pPr>
            <a:r>
              <a:rPr lang="en-US" altLang="ko-KR" dirty="0"/>
              <a:t>&gt;&gt; dot -v</a:t>
            </a:r>
          </a:p>
          <a:p>
            <a:pPr marL="0" indent="0">
              <a:buNone/>
            </a:pPr>
            <a:endParaRPr lang="en-US" altLang="ko-KR" dirty="0"/>
          </a:p>
        </p:txBody>
      </p:sp>
      <p:pic>
        <p:nvPicPr>
          <p:cNvPr id="9" name="그림 8">
            <a:extLst>
              <a:ext uri="{FF2B5EF4-FFF2-40B4-BE49-F238E27FC236}">
                <a16:creationId xmlns:a16="http://schemas.microsoft.com/office/drawing/2014/main" id="{DD6C5921-DDAB-4613-870C-086DD00BF6FD}"/>
              </a:ext>
            </a:extLst>
          </p:cNvPr>
          <p:cNvPicPr>
            <a:picLocks noChangeAspect="1"/>
          </p:cNvPicPr>
          <p:nvPr/>
        </p:nvPicPr>
        <p:blipFill rotWithShape="1">
          <a:blip r:embed="rId2"/>
          <a:srcRect r="21896" b="86700"/>
          <a:stretch/>
        </p:blipFill>
        <p:spPr>
          <a:xfrm>
            <a:off x="838200" y="1872764"/>
            <a:ext cx="9192091" cy="818614"/>
          </a:xfrm>
          <a:prstGeom prst="rect">
            <a:avLst/>
          </a:prstGeom>
        </p:spPr>
      </p:pic>
      <p:pic>
        <p:nvPicPr>
          <p:cNvPr id="11" name="그림 10">
            <a:extLst>
              <a:ext uri="{FF2B5EF4-FFF2-40B4-BE49-F238E27FC236}">
                <a16:creationId xmlns:a16="http://schemas.microsoft.com/office/drawing/2014/main" id="{7CAE26C6-CD1D-4B4A-9F55-99F36073C452}"/>
              </a:ext>
            </a:extLst>
          </p:cNvPr>
          <p:cNvPicPr>
            <a:picLocks noChangeAspect="1"/>
          </p:cNvPicPr>
          <p:nvPr/>
        </p:nvPicPr>
        <p:blipFill>
          <a:blip r:embed="rId3"/>
          <a:stretch>
            <a:fillRect/>
          </a:stretch>
        </p:blipFill>
        <p:spPr>
          <a:xfrm>
            <a:off x="874712" y="3429000"/>
            <a:ext cx="9324975" cy="3190875"/>
          </a:xfrm>
          <a:prstGeom prst="rect">
            <a:avLst/>
          </a:prstGeom>
        </p:spPr>
      </p:pic>
    </p:spTree>
    <p:extLst>
      <p:ext uri="{BB962C8B-B14F-4D97-AF65-F5344CB8AC3E}">
        <p14:creationId xmlns:p14="http://schemas.microsoft.com/office/powerpoint/2010/main" val="1227109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18765"/>
            <a:ext cx="12192000" cy="1325563"/>
          </a:xfrm>
        </p:spPr>
        <p:txBody>
          <a:bodyPr/>
          <a:lstStyle/>
          <a:p>
            <a:pPr algn="ctr"/>
            <a:r>
              <a:rPr lang="en-US" b="1" dirty="0"/>
              <a:t>7. Ensemble Learning and Random Forests</a:t>
            </a:r>
            <a:endParaRPr lang="en-US" dirty="0"/>
          </a:p>
        </p:txBody>
      </p:sp>
    </p:spTree>
    <p:extLst>
      <p:ext uri="{BB962C8B-B14F-4D97-AF65-F5344CB8AC3E}">
        <p14:creationId xmlns:p14="http://schemas.microsoft.com/office/powerpoint/2010/main" val="1303299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Classifiers</a:t>
            </a:r>
          </a:p>
        </p:txBody>
      </p:sp>
      <p:pic>
        <p:nvPicPr>
          <p:cNvPr id="5" name="Picture 4"/>
          <p:cNvPicPr>
            <a:picLocks noChangeAspect="1"/>
          </p:cNvPicPr>
          <p:nvPr/>
        </p:nvPicPr>
        <p:blipFill>
          <a:blip r:embed="rId2"/>
          <a:stretch>
            <a:fillRect/>
          </a:stretch>
        </p:blipFill>
        <p:spPr>
          <a:xfrm>
            <a:off x="624840" y="2460625"/>
            <a:ext cx="5257800" cy="2256473"/>
          </a:xfrm>
          <a:prstGeom prst="rect">
            <a:avLst/>
          </a:prstGeom>
        </p:spPr>
      </p:pic>
      <p:sp>
        <p:nvSpPr>
          <p:cNvPr id="6" name="TextBox 5"/>
          <p:cNvSpPr txBox="1"/>
          <p:nvPr/>
        </p:nvSpPr>
        <p:spPr>
          <a:xfrm>
            <a:off x="304800" y="1491555"/>
            <a:ext cx="3291840"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Training diverse classifiers</a:t>
            </a:r>
          </a:p>
        </p:txBody>
      </p:sp>
      <p:pic>
        <p:nvPicPr>
          <p:cNvPr id="8" name="Picture 7"/>
          <p:cNvPicPr>
            <a:picLocks noChangeAspect="1"/>
          </p:cNvPicPr>
          <p:nvPr/>
        </p:nvPicPr>
        <p:blipFill>
          <a:blip r:embed="rId3"/>
          <a:stretch>
            <a:fillRect/>
          </a:stretch>
        </p:blipFill>
        <p:spPr>
          <a:xfrm>
            <a:off x="6766560" y="2044172"/>
            <a:ext cx="4998720" cy="2672926"/>
          </a:xfrm>
          <a:prstGeom prst="rect">
            <a:avLst/>
          </a:prstGeom>
        </p:spPr>
      </p:pic>
      <p:sp>
        <p:nvSpPr>
          <p:cNvPr id="9" name="TextBox 8"/>
          <p:cNvSpPr txBox="1"/>
          <p:nvPr/>
        </p:nvSpPr>
        <p:spPr>
          <a:xfrm>
            <a:off x="6766560" y="1491555"/>
            <a:ext cx="4998720"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t>Hard voting</a:t>
            </a:r>
            <a:r>
              <a:rPr lang="en-US" sz="2000" dirty="0"/>
              <a:t> classifier predictions</a:t>
            </a:r>
          </a:p>
        </p:txBody>
      </p:sp>
    </p:spTree>
    <p:extLst>
      <p:ext uri="{BB962C8B-B14F-4D97-AF65-F5344CB8AC3E}">
        <p14:creationId xmlns:p14="http://schemas.microsoft.com/office/powerpoint/2010/main" val="1901156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Classifiers</a:t>
            </a:r>
          </a:p>
        </p:txBody>
      </p:sp>
      <p:pic>
        <p:nvPicPr>
          <p:cNvPr id="8" name="Picture 7"/>
          <p:cNvPicPr>
            <a:picLocks noChangeAspect="1"/>
          </p:cNvPicPr>
          <p:nvPr/>
        </p:nvPicPr>
        <p:blipFill>
          <a:blip r:embed="rId2"/>
          <a:stretch>
            <a:fillRect/>
          </a:stretch>
        </p:blipFill>
        <p:spPr>
          <a:xfrm>
            <a:off x="6766560" y="3217652"/>
            <a:ext cx="4998720" cy="2672926"/>
          </a:xfrm>
          <a:prstGeom prst="rect">
            <a:avLst/>
          </a:prstGeom>
        </p:spPr>
      </p:pic>
      <p:sp>
        <p:nvSpPr>
          <p:cNvPr id="9" name="TextBox 8"/>
          <p:cNvSpPr txBox="1"/>
          <p:nvPr/>
        </p:nvSpPr>
        <p:spPr>
          <a:xfrm>
            <a:off x="6766560" y="1491555"/>
            <a:ext cx="4998720"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t>Soft voting</a:t>
            </a:r>
            <a:r>
              <a:rPr lang="en-US" sz="2000" dirty="0"/>
              <a:t> classifier predictions</a:t>
            </a:r>
          </a:p>
        </p:txBody>
      </p:sp>
      <p:pic>
        <p:nvPicPr>
          <p:cNvPr id="7" name="Picture 6"/>
          <p:cNvPicPr>
            <a:picLocks noChangeAspect="1"/>
          </p:cNvPicPr>
          <p:nvPr/>
        </p:nvPicPr>
        <p:blipFill>
          <a:blip r:embed="rId2"/>
          <a:stretch>
            <a:fillRect/>
          </a:stretch>
        </p:blipFill>
        <p:spPr>
          <a:xfrm>
            <a:off x="899160" y="2044172"/>
            <a:ext cx="4998720" cy="2672926"/>
          </a:xfrm>
          <a:prstGeom prst="rect">
            <a:avLst/>
          </a:prstGeom>
        </p:spPr>
      </p:pic>
      <p:sp>
        <p:nvSpPr>
          <p:cNvPr id="10" name="TextBox 9"/>
          <p:cNvSpPr txBox="1"/>
          <p:nvPr/>
        </p:nvSpPr>
        <p:spPr>
          <a:xfrm>
            <a:off x="899160" y="1491555"/>
            <a:ext cx="4998720"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t>Hard voting</a:t>
            </a:r>
            <a:r>
              <a:rPr lang="en-US" sz="2000" dirty="0"/>
              <a:t> classifier predictions</a:t>
            </a:r>
          </a:p>
        </p:txBody>
      </p:sp>
      <p:sp>
        <p:nvSpPr>
          <p:cNvPr id="3" name="Rectangle 2"/>
          <p:cNvSpPr/>
          <p:nvPr/>
        </p:nvSpPr>
        <p:spPr>
          <a:xfrm>
            <a:off x="6566263" y="2873829"/>
            <a:ext cx="4345577" cy="1454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592388" y="3840479"/>
            <a:ext cx="910028" cy="47897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[0.6, 0.4]</a:t>
            </a:r>
          </a:p>
        </p:txBody>
      </p:sp>
      <p:sp>
        <p:nvSpPr>
          <p:cNvPr id="14" name="Rounded Rectangle 13"/>
          <p:cNvSpPr/>
          <p:nvPr/>
        </p:nvSpPr>
        <p:spPr>
          <a:xfrm>
            <a:off x="7727774" y="3843377"/>
            <a:ext cx="910028" cy="47897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[0.6, 0.4]</a:t>
            </a:r>
          </a:p>
        </p:txBody>
      </p:sp>
      <p:sp>
        <p:nvSpPr>
          <p:cNvPr id="15" name="Rounded Rectangle 14"/>
          <p:cNvSpPr/>
          <p:nvPr/>
        </p:nvSpPr>
        <p:spPr>
          <a:xfrm>
            <a:off x="8865338" y="3836115"/>
            <a:ext cx="910028" cy="47897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[0.1, 0.9]</a:t>
            </a:r>
          </a:p>
        </p:txBody>
      </p:sp>
      <p:sp>
        <p:nvSpPr>
          <p:cNvPr id="16" name="Rounded Rectangle 15"/>
          <p:cNvSpPr/>
          <p:nvPr/>
        </p:nvSpPr>
        <p:spPr>
          <a:xfrm>
            <a:off x="10010522" y="3841553"/>
            <a:ext cx="910028" cy="47897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[0.6, 0.4]</a:t>
            </a:r>
          </a:p>
        </p:txBody>
      </p:sp>
      <p:pic>
        <p:nvPicPr>
          <p:cNvPr id="17" name="Picture 16"/>
          <p:cNvPicPr>
            <a:picLocks noChangeAspect="1"/>
          </p:cNvPicPr>
          <p:nvPr/>
        </p:nvPicPr>
        <p:blipFill rotWithShape="1">
          <a:blip r:embed="rId2"/>
          <a:srcRect t="13201" b="71486"/>
          <a:stretch/>
        </p:blipFill>
        <p:spPr>
          <a:xfrm>
            <a:off x="6653351" y="3333639"/>
            <a:ext cx="4998720" cy="409303"/>
          </a:xfrm>
          <a:prstGeom prst="rect">
            <a:avLst/>
          </a:prstGeom>
        </p:spPr>
      </p:pic>
      <p:sp>
        <p:nvSpPr>
          <p:cNvPr id="18" name="Rectangle 17"/>
          <p:cNvSpPr/>
          <p:nvPr/>
        </p:nvSpPr>
        <p:spPr>
          <a:xfrm>
            <a:off x="8760853" y="2848581"/>
            <a:ext cx="1764567" cy="5905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003210" y="2804450"/>
            <a:ext cx="1306286" cy="47897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[0.475, 0.525]</a:t>
            </a:r>
          </a:p>
        </p:txBody>
      </p:sp>
      <p:pic>
        <p:nvPicPr>
          <p:cNvPr id="20" name="Picture 19"/>
          <p:cNvPicPr>
            <a:picLocks noChangeAspect="1"/>
          </p:cNvPicPr>
          <p:nvPr/>
        </p:nvPicPr>
        <p:blipFill rotWithShape="1">
          <a:blip r:embed="rId2"/>
          <a:srcRect l="42770" t="28025" r="43118" b="48517"/>
          <a:stretch/>
        </p:blipFill>
        <p:spPr>
          <a:xfrm>
            <a:off x="8247017" y="2162637"/>
            <a:ext cx="705395" cy="627017"/>
          </a:xfrm>
          <a:prstGeom prst="rect">
            <a:avLst/>
          </a:prstGeom>
        </p:spPr>
      </p:pic>
    </p:spTree>
    <p:extLst>
      <p:ext uri="{BB962C8B-B14F-4D97-AF65-F5344CB8AC3E}">
        <p14:creationId xmlns:p14="http://schemas.microsoft.com/office/powerpoint/2010/main" val="2254130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vs. Pasting</a:t>
            </a:r>
          </a:p>
        </p:txBody>
      </p:sp>
      <p:pic>
        <p:nvPicPr>
          <p:cNvPr id="5" name="Picture 4"/>
          <p:cNvPicPr>
            <a:picLocks noChangeAspect="1"/>
          </p:cNvPicPr>
          <p:nvPr/>
        </p:nvPicPr>
        <p:blipFill>
          <a:blip r:embed="rId2"/>
          <a:stretch>
            <a:fillRect/>
          </a:stretch>
        </p:blipFill>
        <p:spPr>
          <a:xfrm>
            <a:off x="2183026" y="2084173"/>
            <a:ext cx="7910295" cy="3993600"/>
          </a:xfrm>
          <a:prstGeom prst="rect">
            <a:avLst/>
          </a:prstGeom>
        </p:spPr>
      </p:pic>
      <p:sp>
        <p:nvSpPr>
          <p:cNvPr id="6" name="TextBox 5"/>
          <p:cNvSpPr txBox="1"/>
          <p:nvPr/>
        </p:nvSpPr>
        <p:spPr>
          <a:xfrm>
            <a:off x="2183026" y="972065"/>
            <a:ext cx="8781535"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t>Bagging (</a:t>
            </a:r>
            <a:r>
              <a:rPr lang="en-US" dirty="0" err="1"/>
              <a:t>boostrap</a:t>
            </a:r>
            <a:r>
              <a:rPr lang="en-US" dirty="0"/>
              <a:t> aggregating): samples are drawn </a:t>
            </a:r>
            <a:r>
              <a:rPr lang="en-US" b="1" dirty="0"/>
              <a:t>with replacement</a:t>
            </a:r>
          </a:p>
          <a:p>
            <a:pPr marL="285750" indent="-285750">
              <a:buFont typeface="Wingdings" panose="05000000000000000000" pitchFamily="2" charset="2"/>
              <a:buChar char="q"/>
            </a:pPr>
            <a:r>
              <a:rPr lang="en-US" dirty="0"/>
              <a:t>Pasting: samples are drawn </a:t>
            </a:r>
            <a:r>
              <a:rPr lang="en-US" b="1" dirty="0"/>
              <a:t>without replacement</a:t>
            </a:r>
          </a:p>
        </p:txBody>
      </p:sp>
    </p:spTree>
    <p:extLst>
      <p:ext uri="{BB962C8B-B14F-4D97-AF65-F5344CB8AC3E}">
        <p14:creationId xmlns:p14="http://schemas.microsoft.com/office/powerpoint/2010/main" val="179396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a:t>
            </a:r>
          </a:p>
        </p:txBody>
      </p:sp>
      <p:pic>
        <p:nvPicPr>
          <p:cNvPr id="4" name="Picture 3"/>
          <p:cNvPicPr>
            <a:picLocks noChangeAspect="1"/>
          </p:cNvPicPr>
          <p:nvPr/>
        </p:nvPicPr>
        <p:blipFill>
          <a:blip r:embed="rId2"/>
          <a:stretch>
            <a:fillRect/>
          </a:stretch>
        </p:blipFill>
        <p:spPr>
          <a:xfrm>
            <a:off x="3015049" y="2691300"/>
            <a:ext cx="6724045" cy="3394709"/>
          </a:xfrm>
          <a:prstGeom prst="rect">
            <a:avLst/>
          </a:prstGeom>
        </p:spPr>
      </p:pic>
      <p:sp>
        <p:nvSpPr>
          <p:cNvPr id="5" name="TextBox 4"/>
          <p:cNvSpPr txBox="1"/>
          <p:nvPr/>
        </p:nvSpPr>
        <p:spPr>
          <a:xfrm>
            <a:off x="1419496" y="2795451"/>
            <a:ext cx="1785257" cy="523220"/>
          </a:xfrm>
          <a:prstGeom prst="rect">
            <a:avLst/>
          </a:prstGeom>
          <a:noFill/>
        </p:spPr>
        <p:txBody>
          <a:bodyPr wrap="square" rtlCol="0">
            <a:spAutoFit/>
          </a:bodyPr>
          <a:lstStyle/>
          <a:p>
            <a:pPr algn="r"/>
            <a:r>
              <a:rPr lang="en-US" sz="1400" dirty="0"/>
              <a:t>Decision Tree Classifiers: </a:t>
            </a:r>
          </a:p>
        </p:txBody>
      </p:sp>
      <p:pic>
        <p:nvPicPr>
          <p:cNvPr id="6" name="Picture 5"/>
          <p:cNvPicPr>
            <a:picLocks noChangeAspect="1"/>
          </p:cNvPicPr>
          <p:nvPr/>
        </p:nvPicPr>
        <p:blipFill rotWithShape="1">
          <a:blip r:embed="rId3"/>
          <a:srcRect b="48109"/>
          <a:stretch/>
        </p:blipFill>
        <p:spPr>
          <a:xfrm>
            <a:off x="3413763" y="984478"/>
            <a:ext cx="6252754" cy="1698114"/>
          </a:xfrm>
          <a:prstGeom prst="rect">
            <a:avLst/>
          </a:prstGeom>
        </p:spPr>
      </p:pic>
      <p:sp>
        <p:nvSpPr>
          <p:cNvPr id="7" name="Rectangle 6"/>
          <p:cNvSpPr/>
          <p:nvPr/>
        </p:nvSpPr>
        <p:spPr>
          <a:xfrm>
            <a:off x="8166467" y="1198052"/>
            <a:ext cx="2326150" cy="369332"/>
          </a:xfrm>
          <a:prstGeom prst="rect">
            <a:avLst/>
          </a:prstGeom>
        </p:spPr>
        <p:txBody>
          <a:bodyPr wrap="none">
            <a:spAutoFit/>
          </a:bodyPr>
          <a:lstStyle/>
          <a:p>
            <a:r>
              <a:rPr lang="en-US" b="1" dirty="0">
                <a:sym typeface="Wingdings" panose="05000000000000000000" pitchFamily="2" charset="2"/>
              </a:rPr>
              <a:t> </a:t>
            </a:r>
            <a:r>
              <a:rPr lang="en-US" dirty="0"/>
              <a:t>Soft or hard voting </a:t>
            </a:r>
          </a:p>
        </p:txBody>
      </p:sp>
      <p:sp>
        <p:nvSpPr>
          <p:cNvPr id="8" name="TextBox 7"/>
          <p:cNvSpPr txBox="1"/>
          <p:nvPr/>
        </p:nvSpPr>
        <p:spPr>
          <a:xfrm>
            <a:off x="8864114" y="4641669"/>
            <a:ext cx="3257006" cy="369332"/>
          </a:xfrm>
          <a:prstGeom prst="rect">
            <a:avLst/>
          </a:prstGeom>
          <a:noFill/>
        </p:spPr>
        <p:txBody>
          <a:bodyPr wrap="square" rtlCol="0">
            <a:spAutoFit/>
          </a:bodyPr>
          <a:lstStyle/>
          <a:p>
            <a:r>
              <a:rPr lang="en-US" dirty="0">
                <a:sym typeface="Wingdings" panose="05000000000000000000" pitchFamily="2" charset="2"/>
              </a:rPr>
              <a:t></a:t>
            </a:r>
            <a:r>
              <a:rPr lang="en-US" dirty="0"/>
              <a:t>Instances and/or features</a:t>
            </a:r>
          </a:p>
        </p:txBody>
      </p:sp>
    </p:spTree>
    <p:extLst>
      <p:ext uri="{BB962C8B-B14F-4D97-AF65-F5344CB8AC3E}">
        <p14:creationId xmlns:p14="http://schemas.microsoft.com/office/powerpoint/2010/main" val="3087230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130635"/>
            <a:ext cx="10515600" cy="812800"/>
          </a:xfrm>
        </p:spPr>
        <p:txBody>
          <a:bodyPr/>
          <a:lstStyle/>
          <a:p>
            <a:r>
              <a:rPr lang="en-US" dirty="0"/>
              <a:t>Gradient Boosting</a:t>
            </a:r>
          </a:p>
        </p:txBody>
      </p:sp>
      <p:sp>
        <p:nvSpPr>
          <p:cNvPr id="4" name="TextBox 3"/>
          <p:cNvSpPr txBox="1"/>
          <p:nvPr/>
        </p:nvSpPr>
        <p:spPr>
          <a:xfrm>
            <a:off x="177039" y="1301766"/>
            <a:ext cx="5286212" cy="5016758"/>
          </a:xfrm>
          <a:prstGeom prst="rect">
            <a:avLst/>
          </a:prstGeom>
          <a:noFill/>
        </p:spPr>
        <p:txBody>
          <a:bodyPr wrap="square" rtlCol="0">
            <a:spAutoFit/>
          </a:bodyPr>
          <a:lstStyle/>
          <a:p>
            <a:r>
              <a:rPr lang="en-US" sz="2000" dirty="0"/>
              <a:t>GBRT(Gradient Boosted Regression Trees) Algorithm:</a:t>
            </a:r>
          </a:p>
          <a:p>
            <a:endParaRPr lang="en-US" sz="2000" dirty="0"/>
          </a:p>
          <a:p>
            <a:endParaRPr lang="en-US" sz="2000" dirty="0"/>
          </a:p>
          <a:p>
            <a:pPr marL="342900" indent="-342900">
              <a:buFont typeface="+mj-lt"/>
              <a:buAutoNum type="arabicPeriod"/>
            </a:pPr>
            <a:r>
              <a:rPr lang="en-US" sz="2000" dirty="0"/>
              <a:t>Fit a first </a:t>
            </a:r>
            <a:r>
              <a:rPr lang="en-US" sz="2000" dirty="0" err="1"/>
              <a:t>DecisionTreeRegressor</a:t>
            </a:r>
            <a:r>
              <a:rPr lang="en-US" sz="2000" dirty="0"/>
              <a:t> to the training set</a:t>
            </a:r>
          </a:p>
          <a:p>
            <a:pPr marL="342900" indent="-342900">
              <a:buFont typeface="+mj-lt"/>
              <a:buAutoNum type="arabicPeriod"/>
            </a:pPr>
            <a:endParaRPr lang="en-US" sz="2000" dirty="0"/>
          </a:p>
          <a:p>
            <a:pPr marL="342900" indent="-342900">
              <a:buFont typeface="+mj-lt"/>
              <a:buAutoNum type="arabicPeriod"/>
            </a:pPr>
            <a:r>
              <a:rPr lang="en-US" sz="2000" dirty="0"/>
              <a:t>for loop</a:t>
            </a:r>
          </a:p>
          <a:p>
            <a:pPr lvl="1"/>
            <a:r>
              <a:rPr lang="en-US" sz="2000" dirty="0"/>
              <a:t>Calculate residual error</a:t>
            </a:r>
          </a:p>
          <a:p>
            <a:pPr lvl="1"/>
            <a:r>
              <a:rPr lang="en-US" sz="2000" dirty="0"/>
              <a:t>Train a </a:t>
            </a:r>
            <a:r>
              <a:rPr lang="en-US" sz="2000" dirty="0" err="1"/>
              <a:t>regressor</a:t>
            </a:r>
            <a:r>
              <a:rPr lang="en-US" sz="2000" dirty="0"/>
              <a:t> on the residual errors</a:t>
            </a:r>
          </a:p>
          <a:p>
            <a:pPr marL="342900" indent="-342900">
              <a:buFont typeface="+mj-lt"/>
              <a:buAutoNum type="arabicPeriod"/>
            </a:pPr>
            <a:endParaRPr lang="en-US" sz="2000" dirty="0"/>
          </a:p>
          <a:p>
            <a:pPr marL="342900" indent="-342900">
              <a:buFont typeface="+mj-lt"/>
              <a:buAutoNum type="arabicPeriod"/>
            </a:pPr>
            <a:r>
              <a:rPr lang="en-US" sz="2000" dirty="0"/>
              <a:t>Adding up the predictions of all the trees</a:t>
            </a:r>
          </a:p>
          <a:p>
            <a:endParaRPr lang="en-US" sz="2000" dirty="0"/>
          </a:p>
          <a:p>
            <a:endParaRPr lang="en-US" sz="2000" dirty="0">
              <a:latin typeface="Consolas" panose="020B0609020204030204" pitchFamily="49" charset="0"/>
            </a:endParaRPr>
          </a:p>
          <a:p>
            <a:endParaRPr lang="en-US" sz="2000" dirty="0">
              <a:latin typeface="Consolas" panose="020B0609020204030204" pitchFamily="49" charset="0"/>
            </a:endParaRPr>
          </a:p>
          <a:p>
            <a:endParaRPr lang="en-US" sz="2000" dirty="0">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5683169" y="467627"/>
            <a:ext cx="6381509" cy="6390373"/>
          </a:xfrm>
          <a:prstGeom prst="rect">
            <a:avLst/>
          </a:prstGeom>
        </p:spPr>
      </p:pic>
    </p:spTree>
    <p:extLst>
      <p:ext uri="{BB962C8B-B14F-4D97-AF65-F5344CB8AC3E}">
        <p14:creationId xmlns:p14="http://schemas.microsoft.com/office/powerpoint/2010/main" val="376538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130635"/>
            <a:ext cx="10515600" cy="812800"/>
          </a:xfrm>
        </p:spPr>
        <p:txBody>
          <a:bodyPr/>
          <a:lstStyle/>
          <a:p>
            <a:r>
              <a:rPr lang="en-US" dirty="0"/>
              <a:t>Gradient Boosting </a:t>
            </a:r>
          </a:p>
        </p:txBody>
      </p:sp>
      <p:pic>
        <p:nvPicPr>
          <p:cNvPr id="5" name="Picture 4"/>
          <p:cNvPicPr>
            <a:picLocks noChangeAspect="1"/>
          </p:cNvPicPr>
          <p:nvPr/>
        </p:nvPicPr>
        <p:blipFill rotWithShape="1">
          <a:blip r:embed="rId2"/>
          <a:srcRect l="22025" t="15160" r="4208" b="16096"/>
          <a:stretch/>
        </p:blipFill>
        <p:spPr>
          <a:xfrm>
            <a:off x="462986" y="943435"/>
            <a:ext cx="7720316" cy="5474693"/>
          </a:xfrm>
          <a:prstGeom prst="rect">
            <a:avLst/>
          </a:prstGeom>
        </p:spPr>
      </p:pic>
    </p:spTree>
    <p:extLst>
      <p:ext uri="{BB962C8B-B14F-4D97-AF65-F5344CB8AC3E}">
        <p14:creationId xmlns:p14="http://schemas.microsoft.com/office/powerpoint/2010/main" val="255894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교육 시간표</a:t>
            </a:r>
            <a:endParaRPr lang="en-US" dirty="0"/>
          </a:p>
        </p:txBody>
      </p:sp>
      <p:graphicFrame>
        <p:nvGraphicFramePr>
          <p:cNvPr id="4" name="Content Placeholder 3"/>
          <p:cNvGraphicFramePr>
            <a:graphicFrameLocks noGrp="1"/>
          </p:cNvGraphicFramePr>
          <p:nvPr>
            <p:ph idx="1"/>
            <p:extLst/>
          </p:nvPr>
        </p:nvGraphicFramePr>
        <p:xfrm>
          <a:off x="907869" y="1541960"/>
          <a:ext cx="10515600" cy="3866061"/>
        </p:xfrm>
        <a:graphic>
          <a:graphicData uri="http://schemas.openxmlformats.org/drawingml/2006/table">
            <a:tbl>
              <a:tblPr firstRow="1" bandRow="1">
                <a:tableStyleId>{073A0DAA-6AF3-43AB-8588-CEC1D06C72B9}</a:tableStyleId>
              </a:tblPr>
              <a:tblGrid>
                <a:gridCol w="746760">
                  <a:extLst>
                    <a:ext uri="{9D8B030D-6E8A-4147-A177-3AD203B41FA5}">
                      <a16:colId xmlns:a16="http://schemas.microsoft.com/office/drawing/2014/main" val="1275191074"/>
                    </a:ext>
                  </a:extLst>
                </a:gridCol>
                <a:gridCol w="1953768">
                  <a:extLst>
                    <a:ext uri="{9D8B030D-6E8A-4147-A177-3AD203B41FA5}">
                      <a16:colId xmlns:a16="http://schemas.microsoft.com/office/drawing/2014/main" val="3096226895"/>
                    </a:ext>
                  </a:extLst>
                </a:gridCol>
                <a:gridCol w="1953768">
                  <a:extLst>
                    <a:ext uri="{9D8B030D-6E8A-4147-A177-3AD203B41FA5}">
                      <a16:colId xmlns:a16="http://schemas.microsoft.com/office/drawing/2014/main" val="3178878694"/>
                    </a:ext>
                  </a:extLst>
                </a:gridCol>
                <a:gridCol w="1953768">
                  <a:extLst>
                    <a:ext uri="{9D8B030D-6E8A-4147-A177-3AD203B41FA5}">
                      <a16:colId xmlns:a16="http://schemas.microsoft.com/office/drawing/2014/main" val="2905401185"/>
                    </a:ext>
                  </a:extLst>
                </a:gridCol>
                <a:gridCol w="1953768">
                  <a:extLst>
                    <a:ext uri="{9D8B030D-6E8A-4147-A177-3AD203B41FA5}">
                      <a16:colId xmlns:a16="http://schemas.microsoft.com/office/drawing/2014/main" val="4201284122"/>
                    </a:ext>
                  </a:extLst>
                </a:gridCol>
                <a:gridCol w="1953768">
                  <a:extLst>
                    <a:ext uri="{9D8B030D-6E8A-4147-A177-3AD203B41FA5}">
                      <a16:colId xmlns:a16="http://schemas.microsoft.com/office/drawing/2014/main" val="2964590618"/>
                    </a:ext>
                  </a:extLst>
                </a:gridCol>
              </a:tblGrid>
              <a:tr h="625770">
                <a:tc>
                  <a:txBody>
                    <a:bodyPr/>
                    <a:lstStyle/>
                    <a:p>
                      <a:pPr algn="l"/>
                      <a:endParaRPr lang="en-US" dirty="0"/>
                    </a:p>
                  </a:txBody>
                  <a:tcPr anchor="ctr"/>
                </a:tc>
                <a:tc>
                  <a:txBody>
                    <a:bodyPr/>
                    <a:lstStyle/>
                    <a:p>
                      <a:pPr algn="l"/>
                      <a:r>
                        <a:rPr lang="en-US" dirty="0"/>
                        <a:t>2.19 (</a:t>
                      </a:r>
                      <a:r>
                        <a:rPr lang="ko-KR" altLang="en-US" dirty="0"/>
                        <a:t>월</a:t>
                      </a:r>
                      <a:r>
                        <a:rPr lang="en-US" altLang="ko-KR" dirty="0"/>
                        <a:t>)</a:t>
                      </a:r>
                      <a:endParaRPr lang="en-US" dirty="0"/>
                    </a:p>
                  </a:txBody>
                  <a:tcPr anchor="ctr"/>
                </a:tc>
                <a:tc>
                  <a:txBody>
                    <a:bodyPr/>
                    <a:lstStyle/>
                    <a:p>
                      <a:pPr algn="l"/>
                      <a:r>
                        <a:rPr lang="en-US" dirty="0"/>
                        <a:t>2.20 (</a:t>
                      </a:r>
                      <a:r>
                        <a:rPr lang="ko-KR" altLang="en-US" dirty="0"/>
                        <a:t>화</a:t>
                      </a:r>
                      <a:r>
                        <a:rPr lang="en-US" altLang="ko-KR" dirty="0"/>
                        <a:t>)</a:t>
                      </a:r>
                      <a:endParaRPr lang="en-US" dirty="0"/>
                    </a:p>
                  </a:txBody>
                  <a:tcPr anchor="ctr"/>
                </a:tc>
                <a:tc>
                  <a:txBody>
                    <a:bodyPr/>
                    <a:lstStyle/>
                    <a:p>
                      <a:pPr algn="l"/>
                      <a:r>
                        <a:rPr lang="en-US" dirty="0"/>
                        <a:t>2.21 (</a:t>
                      </a:r>
                      <a:r>
                        <a:rPr lang="ko-KR" altLang="en-US" dirty="0"/>
                        <a:t>수</a:t>
                      </a:r>
                      <a:r>
                        <a:rPr lang="en-US" altLang="ko-KR" dirty="0"/>
                        <a:t>)</a:t>
                      </a:r>
                      <a:endParaRPr lang="en-US" dirty="0"/>
                    </a:p>
                  </a:txBody>
                  <a:tcPr anchor="ctr"/>
                </a:tc>
                <a:tc>
                  <a:txBody>
                    <a:bodyPr/>
                    <a:lstStyle/>
                    <a:p>
                      <a:pPr algn="l"/>
                      <a:r>
                        <a:rPr lang="en-US" dirty="0"/>
                        <a:t>2.22 (</a:t>
                      </a:r>
                      <a:r>
                        <a:rPr lang="ko-KR" altLang="en-US" dirty="0"/>
                        <a:t>목</a:t>
                      </a:r>
                      <a:r>
                        <a:rPr lang="en-US" altLang="ko-KR" dirty="0"/>
                        <a:t>)</a:t>
                      </a:r>
                      <a:endParaRPr lang="en-US" dirty="0"/>
                    </a:p>
                  </a:txBody>
                  <a:tcPr anchor="ctr"/>
                </a:tc>
                <a:tc>
                  <a:txBody>
                    <a:bodyPr/>
                    <a:lstStyle/>
                    <a:p>
                      <a:pPr algn="l"/>
                      <a:r>
                        <a:rPr lang="en-US" dirty="0"/>
                        <a:t>2.23 (</a:t>
                      </a:r>
                      <a:r>
                        <a:rPr lang="ko-KR" altLang="en-US" dirty="0"/>
                        <a:t>금</a:t>
                      </a:r>
                      <a:r>
                        <a:rPr lang="en-US" altLang="ko-KR" dirty="0"/>
                        <a:t>)</a:t>
                      </a:r>
                      <a:endParaRPr lang="en-US" dirty="0"/>
                    </a:p>
                  </a:txBody>
                  <a:tcPr anchor="ctr"/>
                </a:tc>
                <a:extLst>
                  <a:ext uri="{0D108BD9-81ED-4DB2-BD59-A6C34878D82A}">
                    <a16:rowId xmlns:a16="http://schemas.microsoft.com/office/drawing/2014/main" val="4235612196"/>
                  </a:ext>
                </a:extLst>
              </a:tr>
              <a:tr h="1080097">
                <a:tc>
                  <a:txBody>
                    <a:bodyPr/>
                    <a:lstStyle/>
                    <a:p>
                      <a:pPr algn="l"/>
                      <a:r>
                        <a:rPr lang="ko-KR" altLang="en-US" dirty="0"/>
                        <a:t>오전</a:t>
                      </a:r>
                      <a:endParaRPr lang="en-US" dirty="0"/>
                    </a:p>
                  </a:txBody>
                  <a:tcPr anchor="ctr"/>
                </a:tc>
                <a:tc>
                  <a:txBody>
                    <a:bodyPr/>
                    <a:lstStyle/>
                    <a:p>
                      <a:pPr algn="l"/>
                      <a:r>
                        <a:rPr lang="en-US" dirty="0"/>
                        <a:t>Python for machine learning</a:t>
                      </a:r>
                    </a:p>
                  </a:txBody>
                  <a:tcPr anchor="ctr"/>
                </a:tc>
                <a:tc>
                  <a:txBody>
                    <a:bodyPr/>
                    <a:lstStyle/>
                    <a:p>
                      <a:pPr algn="l"/>
                      <a:r>
                        <a:rPr lang="en-US" dirty="0"/>
                        <a:t>Linear/Logistic Regression</a:t>
                      </a:r>
                    </a:p>
                  </a:txBody>
                  <a:tcPr anchor="ctr"/>
                </a:tc>
                <a:tc>
                  <a:txBody>
                    <a:bodyPr/>
                    <a:lstStyle/>
                    <a:p>
                      <a:pPr algn="l"/>
                      <a:r>
                        <a:rPr lang="en-US" dirty="0"/>
                        <a:t>Decision Trees</a:t>
                      </a:r>
                    </a:p>
                  </a:txBody>
                  <a:tcPr anchor="ctr"/>
                </a:tc>
                <a:tc>
                  <a:txBody>
                    <a:bodyPr/>
                    <a:lstStyle/>
                    <a:p>
                      <a:pPr algn="l"/>
                      <a:r>
                        <a:rPr lang="en-US" dirty="0" err="1"/>
                        <a:t>TensorFlow</a:t>
                      </a:r>
                      <a:r>
                        <a:rPr lang="en-US" baseline="0" dirty="0"/>
                        <a:t> Basics</a:t>
                      </a:r>
                      <a:endParaRPr lang="en-US" dirty="0"/>
                    </a:p>
                  </a:txBody>
                  <a:tcPr anchor="ctr"/>
                </a:tc>
                <a:tc>
                  <a:txBody>
                    <a:bodyPr/>
                    <a:lstStyle/>
                    <a:p>
                      <a:pPr algn="l"/>
                      <a:r>
                        <a:rPr lang="en-US" dirty="0"/>
                        <a:t>Convolutional Neural Networks</a:t>
                      </a:r>
                    </a:p>
                  </a:txBody>
                  <a:tcPr anchor="ctr"/>
                </a:tc>
                <a:extLst>
                  <a:ext uri="{0D108BD9-81ED-4DB2-BD59-A6C34878D82A}">
                    <a16:rowId xmlns:a16="http://schemas.microsoft.com/office/drawing/2014/main" val="2990700689"/>
                  </a:ext>
                </a:extLst>
              </a:tr>
              <a:tr h="1080097">
                <a:tc rowSpan="2">
                  <a:txBody>
                    <a:bodyPr/>
                    <a:lstStyle/>
                    <a:p>
                      <a:pPr algn="l"/>
                      <a:r>
                        <a:rPr lang="ko-KR" altLang="en-US" dirty="0"/>
                        <a:t>오후 </a:t>
                      </a:r>
                      <a:endParaRPr lang="en-US" dirty="0"/>
                    </a:p>
                  </a:txBody>
                  <a:tcPr anchor="ctr"/>
                </a:tc>
                <a:tc>
                  <a:txBody>
                    <a:bodyPr/>
                    <a:lstStyle/>
                    <a:p>
                      <a:pPr algn="l"/>
                      <a:r>
                        <a:rPr lang="en-US" dirty="0"/>
                        <a:t>Intro</a:t>
                      </a:r>
                      <a:r>
                        <a:rPr lang="en-US" baseline="0" dirty="0"/>
                        <a:t> to machine learning</a:t>
                      </a:r>
                      <a:endParaRPr lang="en-US" dirty="0"/>
                    </a:p>
                  </a:txBody>
                  <a:tcPr anchor="ctr"/>
                </a:tc>
                <a:tc>
                  <a:txBody>
                    <a:bodyPr/>
                    <a:lstStyle/>
                    <a:p>
                      <a:pPr algn="l"/>
                      <a:r>
                        <a:rPr lang="en-US" dirty="0"/>
                        <a:t>Support Vector Machines</a:t>
                      </a:r>
                    </a:p>
                  </a:txBody>
                  <a:tcPr anchor="ctr"/>
                </a:tc>
                <a:tc>
                  <a:txBody>
                    <a:bodyPr/>
                    <a:lstStyle/>
                    <a:p>
                      <a:pPr algn="l"/>
                      <a:r>
                        <a:rPr lang="en-US" dirty="0"/>
                        <a:t>Random</a:t>
                      </a:r>
                      <a:r>
                        <a:rPr lang="en-US" baseline="0" dirty="0"/>
                        <a:t> Forests</a:t>
                      </a:r>
                      <a:endParaRPr lang="en-US" dirty="0"/>
                    </a:p>
                  </a:txBody>
                  <a:tcPr anchor="ctr"/>
                </a:tc>
                <a:tc>
                  <a:txBody>
                    <a:bodyPr/>
                    <a:lstStyle/>
                    <a:p>
                      <a:pPr algn="l"/>
                      <a:r>
                        <a:rPr lang="en-US" dirty="0"/>
                        <a:t>Artificial Neural Networks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Convolutional Neural Networks</a:t>
                      </a:r>
                    </a:p>
                  </a:txBody>
                  <a:tcPr anchor="ctr"/>
                </a:tc>
                <a:extLst>
                  <a:ext uri="{0D108BD9-81ED-4DB2-BD59-A6C34878D82A}">
                    <a16:rowId xmlns:a16="http://schemas.microsoft.com/office/drawing/2014/main" val="3638743690"/>
                  </a:ext>
                </a:extLst>
              </a:tr>
              <a:tr h="1080097">
                <a:tc vMerge="1">
                  <a:txBody>
                    <a:bodyPr/>
                    <a:lstStyle/>
                    <a:p>
                      <a:endParaRPr lang="en-US" dirty="0"/>
                    </a:p>
                  </a:txBody>
                  <a:tcPr/>
                </a:tc>
                <a:tc>
                  <a:txBody>
                    <a:bodyPr/>
                    <a:lstStyle/>
                    <a:p>
                      <a:pPr algn="l"/>
                      <a:r>
                        <a:rPr lang="en-US" dirty="0"/>
                        <a:t>Data Preprocessing</a:t>
                      </a:r>
                    </a:p>
                  </a:txBody>
                  <a:tcPr anchor="ctr"/>
                </a:tc>
                <a:tc>
                  <a:txBody>
                    <a:bodyPr/>
                    <a:lstStyle/>
                    <a:p>
                      <a:pPr algn="l"/>
                      <a:r>
                        <a:rPr lang="en-US" dirty="0"/>
                        <a:t>Model</a:t>
                      </a:r>
                      <a:r>
                        <a:rPr lang="en-US" baseline="0" dirty="0"/>
                        <a:t> Evaluation</a:t>
                      </a:r>
                      <a:endParaRPr lang="en-US" dirty="0"/>
                    </a:p>
                  </a:txBody>
                  <a:tcPr anchor="ctr"/>
                </a:tc>
                <a:tc>
                  <a:txBody>
                    <a:bodyPr/>
                    <a:lstStyle/>
                    <a:p>
                      <a:pPr algn="l"/>
                      <a:r>
                        <a:rPr lang="en-US" dirty="0"/>
                        <a:t>Gradient Boosting</a:t>
                      </a:r>
                    </a:p>
                  </a:txBody>
                  <a:tcPr anchor="ctr"/>
                </a:tc>
                <a:tc>
                  <a:txBody>
                    <a:bodyPr/>
                    <a:lstStyle/>
                    <a:p>
                      <a:pPr algn="l"/>
                      <a:r>
                        <a:rPr lang="en-US" dirty="0"/>
                        <a:t>Deep Neural Networks</a:t>
                      </a:r>
                    </a:p>
                  </a:txBody>
                  <a:tcPr anchor="ctr"/>
                </a:tc>
                <a:tc>
                  <a:txBody>
                    <a:bodyPr/>
                    <a:lstStyle/>
                    <a:p>
                      <a:pPr algn="l"/>
                      <a:r>
                        <a:rPr lang="en-US" dirty="0"/>
                        <a:t>Recurrent</a:t>
                      </a:r>
                      <a:r>
                        <a:rPr lang="en-US" baseline="0" dirty="0"/>
                        <a:t> Neural Networks</a:t>
                      </a:r>
                      <a:endParaRPr lang="en-US" dirty="0"/>
                    </a:p>
                  </a:txBody>
                  <a:tcPr anchor="ctr"/>
                </a:tc>
                <a:extLst>
                  <a:ext uri="{0D108BD9-81ED-4DB2-BD59-A6C34878D82A}">
                    <a16:rowId xmlns:a16="http://schemas.microsoft.com/office/drawing/2014/main" val="2512067383"/>
                  </a:ext>
                </a:extLst>
              </a:tr>
            </a:tbl>
          </a:graphicData>
        </a:graphic>
      </p:graphicFrame>
    </p:spTree>
    <p:extLst>
      <p:ext uri="{BB962C8B-B14F-4D97-AF65-F5344CB8AC3E}">
        <p14:creationId xmlns:p14="http://schemas.microsoft.com/office/powerpoint/2010/main" val="3292119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130635"/>
            <a:ext cx="10515600" cy="812800"/>
          </a:xfrm>
        </p:spPr>
        <p:txBody>
          <a:bodyPr/>
          <a:lstStyle/>
          <a:p>
            <a:r>
              <a:rPr lang="en-US" dirty="0"/>
              <a:t>Shrinkage Regularization</a:t>
            </a:r>
          </a:p>
        </p:txBody>
      </p:sp>
      <p:pic>
        <p:nvPicPr>
          <p:cNvPr id="5" name="Picture 4"/>
          <p:cNvPicPr>
            <a:picLocks noChangeAspect="1"/>
          </p:cNvPicPr>
          <p:nvPr/>
        </p:nvPicPr>
        <p:blipFill rotWithShape="1">
          <a:blip r:embed="rId2"/>
          <a:srcRect l="22025" t="15160" r="4208" b="16096"/>
          <a:stretch/>
        </p:blipFill>
        <p:spPr>
          <a:xfrm>
            <a:off x="462986" y="943435"/>
            <a:ext cx="7720316" cy="5474693"/>
          </a:xfrm>
          <a:prstGeom prst="rect">
            <a:avLst/>
          </a:prstGeom>
        </p:spPr>
      </p:pic>
      <p:pic>
        <p:nvPicPr>
          <p:cNvPr id="6" name="Picture 5"/>
          <p:cNvPicPr>
            <a:picLocks noChangeAspect="1"/>
          </p:cNvPicPr>
          <p:nvPr/>
        </p:nvPicPr>
        <p:blipFill rotWithShape="1">
          <a:blip r:embed="rId3"/>
          <a:srcRect l="23164" t="48347" r="32595" b="46039"/>
          <a:stretch/>
        </p:blipFill>
        <p:spPr>
          <a:xfrm>
            <a:off x="5056815" y="5724755"/>
            <a:ext cx="4213185" cy="406852"/>
          </a:xfrm>
          <a:prstGeom prst="rect">
            <a:avLst/>
          </a:prstGeom>
          <a:ln>
            <a:solidFill>
              <a:srgbClr val="FF0000"/>
            </a:solidFill>
          </a:ln>
        </p:spPr>
      </p:pic>
      <p:sp>
        <p:nvSpPr>
          <p:cNvPr id="3" name="Right Arrow 2"/>
          <p:cNvSpPr/>
          <p:nvPr/>
        </p:nvSpPr>
        <p:spPr>
          <a:xfrm>
            <a:off x="4632960" y="5834743"/>
            <a:ext cx="252549" cy="17417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7019109" y="5146766"/>
            <a:ext cx="879565" cy="7489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898674" y="4833257"/>
            <a:ext cx="3857897" cy="646331"/>
          </a:xfrm>
          <a:prstGeom prst="rect">
            <a:avLst/>
          </a:prstGeom>
          <a:noFill/>
        </p:spPr>
        <p:txBody>
          <a:bodyPr wrap="square" rtlCol="0">
            <a:spAutoFit/>
          </a:bodyPr>
          <a:lstStyle/>
          <a:p>
            <a:r>
              <a:rPr lang="en-US" dirty="0">
                <a:solidFill>
                  <a:srgbClr val="FF0000"/>
                </a:solidFill>
              </a:rPr>
              <a:t>Learning rate </a:t>
            </a:r>
          </a:p>
          <a:p>
            <a:r>
              <a:rPr lang="en-US" dirty="0"/>
              <a:t>the smaller, the better generalization</a:t>
            </a:r>
          </a:p>
        </p:txBody>
      </p:sp>
      <p:pic>
        <p:nvPicPr>
          <p:cNvPr id="10" name="Picture 9"/>
          <p:cNvPicPr>
            <a:picLocks noChangeAspect="1"/>
          </p:cNvPicPr>
          <p:nvPr/>
        </p:nvPicPr>
        <p:blipFill>
          <a:blip r:embed="rId4"/>
          <a:stretch>
            <a:fillRect/>
          </a:stretch>
        </p:blipFill>
        <p:spPr>
          <a:xfrm>
            <a:off x="3729082" y="1655987"/>
            <a:ext cx="8098473" cy="27782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32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2818765"/>
            <a:ext cx="10515600" cy="1325563"/>
          </a:xfrm>
        </p:spPr>
        <p:txBody>
          <a:bodyPr/>
          <a:lstStyle/>
          <a:p>
            <a:pPr algn="ctr"/>
            <a:r>
              <a:rPr lang="en-US" b="1" dirty="0"/>
              <a:t>6. Decision Trees</a:t>
            </a:r>
            <a:endParaRPr lang="en-US" dirty="0"/>
          </a:p>
        </p:txBody>
      </p:sp>
    </p:spTree>
    <p:extLst>
      <p:ext uri="{BB962C8B-B14F-4D97-AF65-F5344CB8AC3E}">
        <p14:creationId xmlns:p14="http://schemas.microsoft.com/office/powerpoint/2010/main" val="229200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Tree-based Models</a:t>
            </a:r>
          </a:p>
        </p:txBody>
      </p:sp>
      <p:grpSp>
        <p:nvGrpSpPr>
          <p:cNvPr id="4" name="그룹 472"/>
          <p:cNvGrpSpPr/>
          <p:nvPr/>
        </p:nvGrpSpPr>
        <p:grpSpPr>
          <a:xfrm>
            <a:off x="1347104" y="1844824"/>
            <a:ext cx="1911644" cy="2124236"/>
            <a:chOff x="467544" y="1808820"/>
            <a:chExt cx="1911644" cy="2124236"/>
          </a:xfrm>
        </p:grpSpPr>
        <p:sp>
          <p:nvSpPr>
            <p:cNvPr id="5" name="타원 171"/>
            <p:cNvSpPr/>
            <p:nvPr/>
          </p:nvSpPr>
          <p:spPr>
            <a:xfrm>
              <a:off x="1292204" y="1808820"/>
              <a:ext cx="219456" cy="21602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직선 화살표 연결선 193"/>
            <p:cNvCxnSpPr>
              <a:stCxn id="5" idx="4"/>
              <a:endCxn id="7" idx="7"/>
            </p:cNvCxnSpPr>
            <p:nvPr/>
          </p:nvCxnSpPr>
          <p:spPr>
            <a:xfrm flipH="1">
              <a:off x="978897" y="2024844"/>
              <a:ext cx="423035" cy="4636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타원 197"/>
            <p:cNvSpPr/>
            <p:nvPr/>
          </p:nvSpPr>
          <p:spPr>
            <a:xfrm>
              <a:off x="791580" y="2456892"/>
              <a:ext cx="219456" cy="21602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타원 204"/>
            <p:cNvSpPr/>
            <p:nvPr/>
          </p:nvSpPr>
          <p:spPr>
            <a:xfrm>
              <a:off x="1796260" y="2456892"/>
              <a:ext cx="219456" cy="21602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직선 화살표 연결선 205"/>
            <p:cNvCxnSpPr>
              <a:stCxn id="5" idx="4"/>
              <a:endCxn id="8" idx="1"/>
            </p:cNvCxnSpPr>
            <p:nvPr/>
          </p:nvCxnSpPr>
          <p:spPr>
            <a:xfrm>
              <a:off x="1401932" y="2024844"/>
              <a:ext cx="426467" cy="4636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타원 216"/>
            <p:cNvSpPr/>
            <p:nvPr/>
          </p:nvSpPr>
          <p:spPr>
            <a:xfrm>
              <a:off x="2159732" y="3140968"/>
              <a:ext cx="219456" cy="21602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직선 화살표 연결선 217"/>
            <p:cNvCxnSpPr>
              <a:stCxn id="8" idx="4"/>
              <a:endCxn id="10" idx="1"/>
            </p:cNvCxnSpPr>
            <p:nvPr/>
          </p:nvCxnSpPr>
          <p:spPr>
            <a:xfrm>
              <a:off x="1905988" y="2672916"/>
              <a:ext cx="285883" cy="4996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타원 221"/>
            <p:cNvSpPr/>
            <p:nvPr/>
          </p:nvSpPr>
          <p:spPr>
            <a:xfrm>
              <a:off x="1475656" y="3140968"/>
              <a:ext cx="219456" cy="21602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직선 화살표 연결선 225"/>
            <p:cNvCxnSpPr>
              <a:stCxn id="8" idx="4"/>
              <a:endCxn id="12" idx="7"/>
            </p:cNvCxnSpPr>
            <p:nvPr/>
          </p:nvCxnSpPr>
          <p:spPr>
            <a:xfrm flipH="1">
              <a:off x="1662973" y="2672916"/>
              <a:ext cx="243015" cy="4996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타원 231"/>
            <p:cNvSpPr/>
            <p:nvPr/>
          </p:nvSpPr>
          <p:spPr>
            <a:xfrm>
              <a:off x="1151620" y="3681028"/>
              <a:ext cx="219456" cy="21602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직선 화살표 연결선 232"/>
            <p:cNvCxnSpPr>
              <a:stCxn id="12" idx="4"/>
              <a:endCxn id="14" idx="7"/>
            </p:cNvCxnSpPr>
            <p:nvPr/>
          </p:nvCxnSpPr>
          <p:spPr>
            <a:xfrm flipH="1">
              <a:off x="1338937" y="3356992"/>
              <a:ext cx="246447" cy="3556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타원 242"/>
            <p:cNvSpPr/>
            <p:nvPr/>
          </p:nvSpPr>
          <p:spPr>
            <a:xfrm>
              <a:off x="1799692" y="3717032"/>
              <a:ext cx="219456" cy="21602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직선 화살표 연결선 243"/>
            <p:cNvCxnSpPr>
              <a:stCxn id="12" idx="4"/>
              <a:endCxn id="16" idx="1"/>
            </p:cNvCxnSpPr>
            <p:nvPr/>
          </p:nvCxnSpPr>
          <p:spPr>
            <a:xfrm>
              <a:off x="1585384" y="3356992"/>
              <a:ext cx="246447" cy="3916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타원 248"/>
            <p:cNvSpPr/>
            <p:nvPr/>
          </p:nvSpPr>
          <p:spPr>
            <a:xfrm>
              <a:off x="467544" y="3104964"/>
              <a:ext cx="219456" cy="21602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타원 249"/>
            <p:cNvSpPr/>
            <p:nvPr/>
          </p:nvSpPr>
          <p:spPr>
            <a:xfrm>
              <a:off x="1115616" y="3140968"/>
              <a:ext cx="219456" cy="21602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직선 화살표 연결선 251"/>
            <p:cNvCxnSpPr>
              <a:stCxn id="7" idx="4"/>
              <a:endCxn id="19" idx="1"/>
            </p:cNvCxnSpPr>
            <p:nvPr/>
          </p:nvCxnSpPr>
          <p:spPr>
            <a:xfrm>
              <a:off x="901308" y="2672916"/>
              <a:ext cx="246447" cy="4996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직선 화살표 연결선 252"/>
            <p:cNvCxnSpPr>
              <a:stCxn id="7" idx="4"/>
              <a:endCxn id="18" idx="7"/>
            </p:cNvCxnSpPr>
            <p:nvPr/>
          </p:nvCxnSpPr>
          <p:spPr>
            <a:xfrm flipH="1">
              <a:off x="654861" y="2672916"/>
              <a:ext cx="246447" cy="4636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그룹 331"/>
          <p:cNvGrpSpPr/>
          <p:nvPr/>
        </p:nvGrpSpPr>
        <p:grpSpPr>
          <a:xfrm>
            <a:off x="4544624" y="1718810"/>
            <a:ext cx="785224" cy="972108"/>
            <a:chOff x="3099268" y="1700808"/>
            <a:chExt cx="785224" cy="972108"/>
          </a:xfrm>
        </p:grpSpPr>
        <p:sp>
          <p:nvSpPr>
            <p:cNvPr id="23" name="타원 300"/>
            <p:cNvSpPr/>
            <p:nvPr/>
          </p:nvSpPr>
          <p:spPr>
            <a:xfrm>
              <a:off x="3419872" y="1700808"/>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직선 화살표 연결선 301"/>
            <p:cNvCxnSpPr>
              <a:stCxn id="23" idx="4"/>
              <a:endCxn id="25" idx="7"/>
            </p:cNvCxnSpPr>
            <p:nvPr/>
          </p:nvCxnSpPr>
          <p:spPr>
            <a:xfrm flipH="1">
              <a:off x="3329117" y="1808820"/>
              <a:ext cx="143045"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타원 302"/>
            <p:cNvSpPr/>
            <p:nvPr/>
          </p:nvSpPr>
          <p:spPr>
            <a:xfrm>
              <a:off x="3239852" y="1988840"/>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타원 303"/>
            <p:cNvSpPr/>
            <p:nvPr/>
          </p:nvSpPr>
          <p:spPr>
            <a:xfrm>
              <a:off x="3635896" y="1988840"/>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직선 화살표 연결선 304"/>
            <p:cNvCxnSpPr>
              <a:stCxn id="23" idx="4"/>
              <a:endCxn id="26" idx="1"/>
            </p:cNvCxnSpPr>
            <p:nvPr/>
          </p:nvCxnSpPr>
          <p:spPr>
            <a:xfrm>
              <a:off x="3472162" y="1808820"/>
              <a:ext cx="179049"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타원 305"/>
            <p:cNvSpPr/>
            <p:nvPr/>
          </p:nvSpPr>
          <p:spPr>
            <a:xfrm>
              <a:off x="3779912"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직선 화살표 연결선 306"/>
            <p:cNvCxnSpPr>
              <a:stCxn id="26" idx="4"/>
              <a:endCxn id="28" idx="1"/>
            </p:cNvCxnSpPr>
            <p:nvPr/>
          </p:nvCxnSpPr>
          <p:spPr>
            <a:xfrm>
              <a:off x="3688186" y="2096852"/>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타원 307"/>
            <p:cNvSpPr/>
            <p:nvPr/>
          </p:nvSpPr>
          <p:spPr>
            <a:xfrm>
              <a:off x="3527884"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직선 화살표 연결선 308"/>
            <p:cNvCxnSpPr>
              <a:stCxn id="26" idx="4"/>
              <a:endCxn id="30" idx="7"/>
            </p:cNvCxnSpPr>
            <p:nvPr/>
          </p:nvCxnSpPr>
          <p:spPr>
            <a:xfrm flipH="1">
              <a:off x="3617149" y="2096852"/>
              <a:ext cx="71037"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타원 309"/>
            <p:cNvSpPr/>
            <p:nvPr/>
          </p:nvSpPr>
          <p:spPr>
            <a:xfrm>
              <a:off x="3383868" y="2564904"/>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직선 화살표 연결선 310"/>
            <p:cNvCxnSpPr>
              <a:stCxn id="30" idx="4"/>
              <a:endCxn id="32" idx="7"/>
            </p:cNvCxnSpPr>
            <p:nvPr/>
          </p:nvCxnSpPr>
          <p:spPr>
            <a:xfrm flipH="1">
              <a:off x="3473133" y="2384884"/>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타원 311"/>
            <p:cNvSpPr/>
            <p:nvPr/>
          </p:nvSpPr>
          <p:spPr>
            <a:xfrm>
              <a:off x="3707904" y="2564904"/>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직선 화살표 연결선 312"/>
            <p:cNvCxnSpPr>
              <a:stCxn id="30" idx="4"/>
              <a:endCxn id="34" idx="1"/>
            </p:cNvCxnSpPr>
            <p:nvPr/>
          </p:nvCxnSpPr>
          <p:spPr>
            <a:xfrm>
              <a:off x="3580174" y="2384884"/>
              <a:ext cx="143045"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타원 313"/>
            <p:cNvSpPr/>
            <p:nvPr/>
          </p:nvSpPr>
          <p:spPr>
            <a:xfrm>
              <a:off x="3099268"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타원 314"/>
            <p:cNvSpPr/>
            <p:nvPr/>
          </p:nvSpPr>
          <p:spPr>
            <a:xfrm>
              <a:off x="3383868"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직선 화살표 연결선 315"/>
            <p:cNvCxnSpPr>
              <a:stCxn id="25" idx="4"/>
              <a:endCxn id="37" idx="1"/>
            </p:cNvCxnSpPr>
            <p:nvPr/>
          </p:nvCxnSpPr>
          <p:spPr>
            <a:xfrm>
              <a:off x="3292142" y="2096852"/>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16"/>
            <p:cNvCxnSpPr>
              <a:stCxn id="25" idx="4"/>
              <a:endCxn id="36" idx="7"/>
            </p:cNvCxnSpPr>
            <p:nvPr/>
          </p:nvCxnSpPr>
          <p:spPr>
            <a:xfrm flipH="1">
              <a:off x="3188533" y="2096852"/>
              <a:ext cx="103609"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그룹 332"/>
          <p:cNvGrpSpPr/>
          <p:nvPr/>
        </p:nvGrpSpPr>
        <p:grpSpPr>
          <a:xfrm>
            <a:off x="5441292" y="1682806"/>
            <a:ext cx="785224" cy="972108"/>
            <a:chOff x="3099268" y="1700808"/>
            <a:chExt cx="785224" cy="972108"/>
          </a:xfrm>
        </p:grpSpPr>
        <p:sp>
          <p:nvSpPr>
            <p:cNvPr id="41" name="타원 333"/>
            <p:cNvSpPr/>
            <p:nvPr/>
          </p:nvSpPr>
          <p:spPr>
            <a:xfrm>
              <a:off x="3419872" y="1700808"/>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직선 화살표 연결선 334"/>
            <p:cNvCxnSpPr>
              <a:stCxn id="41" idx="4"/>
              <a:endCxn id="43" idx="7"/>
            </p:cNvCxnSpPr>
            <p:nvPr/>
          </p:nvCxnSpPr>
          <p:spPr>
            <a:xfrm flipH="1">
              <a:off x="3329117" y="1808820"/>
              <a:ext cx="143045"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타원 335"/>
            <p:cNvSpPr/>
            <p:nvPr/>
          </p:nvSpPr>
          <p:spPr>
            <a:xfrm>
              <a:off x="3239852" y="1988840"/>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타원 336"/>
            <p:cNvSpPr/>
            <p:nvPr/>
          </p:nvSpPr>
          <p:spPr>
            <a:xfrm>
              <a:off x="3635896" y="1988840"/>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직선 화살표 연결선 337"/>
            <p:cNvCxnSpPr>
              <a:stCxn id="41" idx="4"/>
              <a:endCxn id="44" idx="1"/>
            </p:cNvCxnSpPr>
            <p:nvPr/>
          </p:nvCxnSpPr>
          <p:spPr>
            <a:xfrm>
              <a:off x="3472162" y="1808820"/>
              <a:ext cx="179049"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타원 338"/>
            <p:cNvSpPr/>
            <p:nvPr/>
          </p:nvSpPr>
          <p:spPr>
            <a:xfrm>
              <a:off x="3779912"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직선 화살표 연결선 339"/>
            <p:cNvCxnSpPr>
              <a:stCxn id="44" idx="4"/>
              <a:endCxn id="46" idx="1"/>
            </p:cNvCxnSpPr>
            <p:nvPr/>
          </p:nvCxnSpPr>
          <p:spPr>
            <a:xfrm>
              <a:off x="3688186" y="2096852"/>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타원 340"/>
            <p:cNvSpPr/>
            <p:nvPr/>
          </p:nvSpPr>
          <p:spPr>
            <a:xfrm>
              <a:off x="3527884"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직선 화살표 연결선 341"/>
            <p:cNvCxnSpPr>
              <a:stCxn id="44" idx="4"/>
              <a:endCxn id="48" idx="7"/>
            </p:cNvCxnSpPr>
            <p:nvPr/>
          </p:nvCxnSpPr>
          <p:spPr>
            <a:xfrm flipH="1">
              <a:off x="3617149" y="2096852"/>
              <a:ext cx="71037"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타원 342"/>
            <p:cNvSpPr/>
            <p:nvPr/>
          </p:nvSpPr>
          <p:spPr>
            <a:xfrm>
              <a:off x="3383868" y="2564904"/>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직선 화살표 연결선 343"/>
            <p:cNvCxnSpPr>
              <a:stCxn id="48" idx="4"/>
              <a:endCxn id="50" idx="7"/>
            </p:cNvCxnSpPr>
            <p:nvPr/>
          </p:nvCxnSpPr>
          <p:spPr>
            <a:xfrm flipH="1">
              <a:off x="3473133" y="2384884"/>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타원 344"/>
            <p:cNvSpPr/>
            <p:nvPr/>
          </p:nvSpPr>
          <p:spPr>
            <a:xfrm>
              <a:off x="3707904" y="2564904"/>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직선 화살표 연결선 345"/>
            <p:cNvCxnSpPr>
              <a:stCxn id="48" idx="4"/>
              <a:endCxn id="52" idx="1"/>
            </p:cNvCxnSpPr>
            <p:nvPr/>
          </p:nvCxnSpPr>
          <p:spPr>
            <a:xfrm>
              <a:off x="3580174" y="2384884"/>
              <a:ext cx="143045"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타원 346"/>
            <p:cNvSpPr/>
            <p:nvPr/>
          </p:nvSpPr>
          <p:spPr>
            <a:xfrm>
              <a:off x="3099268"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타원 347"/>
            <p:cNvSpPr/>
            <p:nvPr/>
          </p:nvSpPr>
          <p:spPr>
            <a:xfrm>
              <a:off x="3383868"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직선 화살표 연결선 348"/>
            <p:cNvCxnSpPr>
              <a:stCxn id="43" idx="4"/>
              <a:endCxn id="55" idx="1"/>
            </p:cNvCxnSpPr>
            <p:nvPr/>
          </p:nvCxnSpPr>
          <p:spPr>
            <a:xfrm>
              <a:off x="3292142" y="2096852"/>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직선 화살표 연결선 349"/>
            <p:cNvCxnSpPr>
              <a:stCxn id="43" idx="4"/>
              <a:endCxn id="54" idx="7"/>
            </p:cNvCxnSpPr>
            <p:nvPr/>
          </p:nvCxnSpPr>
          <p:spPr>
            <a:xfrm flipH="1">
              <a:off x="3188533" y="2096852"/>
              <a:ext cx="103609"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그룹 350"/>
          <p:cNvGrpSpPr/>
          <p:nvPr/>
        </p:nvGrpSpPr>
        <p:grpSpPr>
          <a:xfrm>
            <a:off x="6337960" y="1646802"/>
            <a:ext cx="785224" cy="972108"/>
            <a:chOff x="3099268" y="1700808"/>
            <a:chExt cx="785224" cy="972108"/>
          </a:xfrm>
        </p:grpSpPr>
        <p:sp>
          <p:nvSpPr>
            <p:cNvPr id="59" name="타원 351"/>
            <p:cNvSpPr/>
            <p:nvPr/>
          </p:nvSpPr>
          <p:spPr>
            <a:xfrm>
              <a:off x="3419872" y="1700808"/>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직선 화살표 연결선 352"/>
            <p:cNvCxnSpPr>
              <a:stCxn id="59" idx="4"/>
              <a:endCxn id="61" idx="7"/>
            </p:cNvCxnSpPr>
            <p:nvPr/>
          </p:nvCxnSpPr>
          <p:spPr>
            <a:xfrm flipH="1">
              <a:off x="3329117" y="1808820"/>
              <a:ext cx="143045"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타원 353"/>
            <p:cNvSpPr/>
            <p:nvPr/>
          </p:nvSpPr>
          <p:spPr>
            <a:xfrm>
              <a:off x="3239852" y="1988840"/>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타원 354"/>
            <p:cNvSpPr/>
            <p:nvPr/>
          </p:nvSpPr>
          <p:spPr>
            <a:xfrm>
              <a:off x="3635896" y="1988840"/>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직선 화살표 연결선 355"/>
            <p:cNvCxnSpPr>
              <a:stCxn id="59" idx="4"/>
              <a:endCxn id="62" idx="1"/>
            </p:cNvCxnSpPr>
            <p:nvPr/>
          </p:nvCxnSpPr>
          <p:spPr>
            <a:xfrm>
              <a:off x="3472162" y="1808820"/>
              <a:ext cx="179049"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타원 356"/>
            <p:cNvSpPr/>
            <p:nvPr/>
          </p:nvSpPr>
          <p:spPr>
            <a:xfrm>
              <a:off x="3779912"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직선 화살표 연결선 357"/>
            <p:cNvCxnSpPr>
              <a:stCxn id="62" idx="4"/>
              <a:endCxn id="64" idx="1"/>
            </p:cNvCxnSpPr>
            <p:nvPr/>
          </p:nvCxnSpPr>
          <p:spPr>
            <a:xfrm>
              <a:off x="3688186" y="2096852"/>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타원 358"/>
            <p:cNvSpPr/>
            <p:nvPr/>
          </p:nvSpPr>
          <p:spPr>
            <a:xfrm>
              <a:off x="3527884"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직선 화살표 연결선 359"/>
            <p:cNvCxnSpPr>
              <a:stCxn id="62" idx="4"/>
              <a:endCxn id="66" idx="7"/>
            </p:cNvCxnSpPr>
            <p:nvPr/>
          </p:nvCxnSpPr>
          <p:spPr>
            <a:xfrm flipH="1">
              <a:off x="3617149" y="2096852"/>
              <a:ext cx="71037"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타원 360"/>
            <p:cNvSpPr/>
            <p:nvPr/>
          </p:nvSpPr>
          <p:spPr>
            <a:xfrm>
              <a:off x="3383868" y="2564904"/>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직선 화살표 연결선 361"/>
            <p:cNvCxnSpPr>
              <a:stCxn id="66" idx="4"/>
              <a:endCxn id="68" idx="7"/>
            </p:cNvCxnSpPr>
            <p:nvPr/>
          </p:nvCxnSpPr>
          <p:spPr>
            <a:xfrm flipH="1">
              <a:off x="3473133" y="2384884"/>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타원 362"/>
            <p:cNvSpPr/>
            <p:nvPr/>
          </p:nvSpPr>
          <p:spPr>
            <a:xfrm>
              <a:off x="3707904" y="2564904"/>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직선 화살표 연결선 363"/>
            <p:cNvCxnSpPr>
              <a:stCxn id="66" idx="4"/>
              <a:endCxn id="70" idx="1"/>
            </p:cNvCxnSpPr>
            <p:nvPr/>
          </p:nvCxnSpPr>
          <p:spPr>
            <a:xfrm>
              <a:off x="3580174" y="2384884"/>
              <a:ext cx="143045"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타원 364"/>
            <p:cNvSpPr/>
            <p:nvPr/>
          </p:nvSpPr>
          <p:spPr>
            <a:xfrm>
              <a:off x="3099268"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타원 365"/>
            <p:cNvSpPr/>
            <p:nvPr/>
          </p:nvSpPr>
          <p:spPr>
            <a:xfrm>
              <a:off x="3383868"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직선 화살표 연결선 366"/>
            <p:cNvCxnSpPr>
              <a:stCxn id="61" idx="4"/>
              <a:endCxn id="73" idx="1"/>
            </p:cNvCxnSpPr>
            <p:nvPr/>
          </p:nvCxnSpPr>
          <p:spPr>
            <a:xfrm>
              <a:off x="3292142" y="2096852"/>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367"/>
            <p:cNvCxnSpPr>
              <a:stCxn id="61" idx="4"/>
              <a:endCxn id="72" idx="7"/>
            </p:cNvCxnSpPr>
            <p:nvPr/>
          </p:nvCxnSpPr>
          <p:spPr>
            <a:xfrm flipH="1">
              <a:off x="3188533" y="2096852"/>
              <a:ext cx="103609"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6" name="그룹 368"/>
          <p:cNvGrpSpPr/>
          <p:nvPr/>
        </p:nvGrpSpPr>
        <p:grpSpPr>
          <a:xfrm>
            <a:off x="4613200" y="2978950"/>
            <a:ext cx="785224" cy="972108"/>
            <a:chOff x="3099268" y="1700808"/>
            <a:chExt cx="785224" cy="972108"/>
          </a:xfrm>
        </p:grpSpPr>
        <p:sp>
          <p:nvSpPr>
            <p:cNvPr id="77" name="타원 369"/>
            <p:cNvSpPr/>
            <p:nvPr/>
          </p:nvSpPr>
          <p:spPr>
            <a:xfrm>
              <a:off x="3419872" y="1700808"/>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직선 화살표 연결선 370"/>
            <p:cNvCxnSpPr>
              <a:stCxn id="77" idx="4"/>
              <a:endCxn id="79" idx="7"/>
            </p:cNvCxnSpPr>
            <p:nvPr/>
          </p:nvCxnSpPr>
          <p:spPr>
            <a:xfrm flipH="1">
              <a:off x="3329117" y="1808820"/>
              <a:ext cx="143045"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타원 371"/>
            <p:cNvSpPr/>
            <p:nvPr/>
          </p:nvSpPr>
          <p:spPr>
            <a:xfrm>
              <a:off x="3239852" y="1988840"/>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타원 372"/>
            <p:cNvSpPr/>
            <p:nvPr/>
          </p:nvSpPr>
          <p:spPr>
            <a:xfrm>
              <a:off x="3635896" y="1988840"/>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직선 화살표 연결선 373"/>
            <p:cNvCxnSpPr>
              <a:stCxn id="77" idx="4"/>
              <a:endCxn id="80" idx="1"/>
            </p:cNvCxnSpPr>
            <p:nvPr/>
          </p:nvCxnSpPr>
          <p:spPr>
            <a:xfrm>
              <a:off x="3472162" y="1808820"/>
              <a:ext cx="179049"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타원 374"/>
            <p:cNvSpPr/>
            <p:nvPr/>
          </p:nvSpPr>
          <p:spPr>
            <a:xfrm>
              <a:off x="3779912"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직선 화살표 연결선 375"/>
            <p:cNvCxnSpPr>
              <a:stCxn id="80" idx="4"/>
              <a:endCxn id="82" idx="1"/>
            </p:cNvCxnSpPr>
            <p:nvPr/>
          </p:nvCxnSpPr>
          <p:spPr>
            <a:xfrm>
              <a:off x="3688186" y="2096852"/>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타원 376"/>
            <p:cNvSpPr/>
            <p:nvPr/>
          </p:nvSpPr>
          <p:spPr>
            <a:xfrm>
              <a:off x="3527884"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직선 화살표 연결선 377"/>
            <p:cNvCxnSpPr>
              <a:stCxn id="80" idx="4"/>
              <a:endCxn id="84" idx="7"/>
            </p:cNvCxnSpPr>
            <p:nvPr/>
          </p:nvCxnSpPr>
          <p:spPr>
            <a:xfrm flipH="1">
              <a:off x="3617149" y="2096852"/>
              <a:ext cx="71037"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타원 378"/>
            <p:cNvSpPr/>
            <p:nvPr/>
          </p:nvSpPr>
          <p:spPr>
            <a:xfrm>
              <a:off x="3383868" y="2564904"/>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직선 화살표 연결선 379"/>
            <p:cNvCxnSpPr>
              <a:stCxn id="84" idx="4"/>
              <a:endCxn id="86" idx="7"/>
            </p:cNvCxnSpPr>
            <p:nvPr/>
          </p:nvCxnSpPr>
          <p:spPr>
            <a:xfrm flipH="1">
              <a:off x="3473133" y="2384884"/>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타원 380"/>
            <p:cNvSpPr/>
            <p:nvPr/>
          </p:nvSpPr>
          <p:spPr>
            <a:xfrm>
              <a:off x="3707904" y="2564904"/>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직선 화살표 연결선 381"/>
            <p:cNvCxnSpPr>
              <a:stCxn id="84" idx="4"/>
              <a:endCxn id="88" idx="1"/>
            </p:cNvCxnSpPr>
            <p:nvPr/>
          </p:nvCxnSpPr>
          <p:spPr>
            <a:xfrm>
              <a:off x="3580174" y="2384884"/>
              <a:ext cx="143045"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0" name="타원 382"/>
            <p:cNvSpPr/>
            <p:nvPr/>
          </p:nvSpPr>
          <p:spPr>
            <a:xfrm>
              <a:off x="3099268"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타원 383"/>
            <p:cNvSpPr/>
            <p:nvPr/>
          </p:nvSpPr>
          <p:spPr>
            <a:xfrm>
              <a:off x="3383868"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직선 화살표 연결선 384"/>
            <p:cNvCxnSpPr>
              <a:stCxn id="79" idx="4"/>
              <a:endCxn id="91" idx="1"/>
            </p:cNvCxnSpPr>
            <p:nvPr/>
          </p:nvCxnSpPr>
          <p:spPr>
            <a:xfrm>
              <a:off x="3292142" y="2096852"/>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직선 화살표 연결선 385"/>
            <p:cNvCxnSpPr>
              <a:stCxn id="79" idx="4"/>
              <a:endCxn id="90" idx="7"/>
            </p:cNvCxnSpPr>
            <p:nvPr/>
          </p:nvCxnSpPr>
          <p:spPr>
            <a:xfrm flipH="1">
              <a:off x="3188533" y="2096852"/>
              <a:ext cx="103609"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4" name="그룹 386"/>
          <p:cNvGrpSpPr/>
          <p:nvPr/>
        </p:nvGrpSpPr>
        <p:grpSpPr>
          <a:xfrm>
            <a:off x="6413400" y="3050958"/>
            <a:ext cx="785224" cy="972108"/>
            <a:chOff x="3099268" y="1700808"/>
            <a:chExt cx="785224" cy="972108"/>
          </a:xfrm>
        </p:grpSpPr>
        <p:sp>
          <p:nvSpPr>
            <p:cNvPr id="95" name="타원 387"/>
            <p:cNvSpPr/>
            <p:nvPr/>
          </p:nvSpPr>
          <p:spPr>
            <a:xfrm>
              <a:off x="3419872" y="1700808"/>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직선 화살표 연결선 388"/>
            <p:cNvCxnSpPr>
              <a:stCxn id="95" idx="4"/>
              <a:endCxn id="97" idx="7"/>
            </p:cNvCxnSpPr>
            <p:nvPr/>
          </p:nvCxnSpPr>
          <p:spPr>
            <a:xfrm flipH="1">
              <a:off x="3329117" y="1808820"/>
              <a:ext cx="143045"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타원 389"/>
            <p:cNvSpPr/>
            <p:nvPr/>
          </p:nvSpPr>
          <p:spPr>
            <a:xfrm>
              <a:off x="3239852" y="1988840"/>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타원 390"/>
            <p:cNvSpPr/>
            <p:nvPr/>
          </p:nvSpPr>
          <p:spPr>
            <a:xfrm>
              <a:off x="3635896" y="1988840"/>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직선 화살표 연결선 391"/>
            <p:cNvCxnSpPr>
              <a:stCxn id="95" idx="4"/>
              <a:endCxn id="98" idx="1"/>
            </p:cNvCxnSpPr>
            <p:nvPr/>
          </p:nvCxnSpPr>
          <p:spPr>
            <a:xfrm>
              <a:off x="3472162" y="1808820"/>
              <a:ext cx="179049"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타원 392"/>
            <p:cNvSpPr/>
            <p:nvPr/>
          </p:nvSpPr>
          <p:spPr>
            <a:xfrm>
              <a:off x="3779912"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직선 화살표 연결선 393"/>
            <p:cNvCxnSpPr>
              <a:stCxn id="98" idx="4"/>
              <a:endCxn id="100" idx="1"/>
            </p:cNvCxnSpPr>
            <p:nvPr/>
          </p:nvCxnSpPr>
          <p:spPr>
            <a:xfrm>
              <a:off x="3688186" y="2096852"/>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타원 394"/>
            <p:cNvSpPr/>
            <p:nvPr/>
          </p:nvSpPr>
          <p:spPr>
            <a:xfrm>
              <a:off x="3527884"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직선 화살표 연결선 395"/>
            <p:cNvCxnSpPr>
              <a:stCxn id="98" idx="4"/>
              <a:endCxn id="102" idx="7"/>
            </p:cNvCxnSpPr>
            <p:nvPr/>
          </p:nvCxnSpPr>
          <p:spPr>
            <a:xfrm flipH="1">
              <a:off x="3617149" y="2096852"/>
              <a:ext cx="71037"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타원 396"/>
            <p:cNvSpPr/>
            <p:nvPr/>
          </p:nvSpPr>
          <p:spPr>
            <a:xfrm>
              <a:off x="3383868" y="2564904"/>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직선 화살표 연결선 397"/>
            <p:cNvCxnSpPr>
              <a:stCxn id="102" idx="4"/>
              <a:endCxn id="104" idx="7"/>
            </p:cNvCxnSpPr>
            <p:nvPr/>
          </p:nvCxnSpPr>
          <p:spPr>
            <a:xfrm flipH="1">
              <a:off x="3473133" y="2384884"/>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타원 398"/>
            <p:cNvSpPr/>
            <p:nvPr/>
          </p:nvSpPr>
          <p:spPr>
            <a:xfrm>
              <a:off x="3707904" y="2564904"/>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직선 화살표 연결선 399"/>
            <p:cNvCxnSpPr>
              <a:stCxn id="102" idx="4"/>
              <a:endCxn id="106" idx="1"/>
            </p:cNvCxnSpPr>
            <p:nvPr/>
          </p:nvCxnSpPr>
          <p:spPr>
            <a:xfrm>
              <a:off x="3580174" y="2384884"/>
              <a:ext cx="143045"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타원 400"/>
            <p:cNvSpPr/>
            <p:nvPr/>
          </p:nvSpPr>
          <p:spPr>
            <a:xfrm>
              <a:off x="3099268"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타원 401"/>
            <p:cNvSpPr/>
            <p:nvPr/>
          </p:nvSpPr>
          <p:spPr>
            <a:xfrm>
              <a:off x="3383868"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직선 화살표 연결선 402"/>
            <p:cNvCxnSpPr>
              <a:stCxn id="97" idx="4"/>
              <a:endCxn id="109" idx="1"/>
            </p:cNvCxnSpPr>
            <p:nvPr/>
          </p:nvCxnSpPr>
          <p:spPr>
            <a:xfrm>
              <a:off x="3292142" y="2096852"/>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직선 화살표 연결선 403"/>
            <p:cNvCxnSpPr>
              <a:stCxn id="97" idx="4"/>
              <a:endCxn id="108" idx="7"/>
            </p:cNvCxnSpPr>
            <p:nvPr/>
          </p:nvCxnSpPr>
          <p:spPr>
            <a:xfrm flipH="1">
              <a:off x="3188533" y="2096852"/>
              <a:ext cx="103609"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2" name="TextBox 111"/>
          <p:cNvSpPr txBox="1"/>
          <p:nvPr/>
        </p:nvSpPr>
        <p:spPr>
          <a:xfrm>
            <a:off x="5621312" y="3122966"/>
            <a:ext cx="972108" cy="461665"/>
          </a:xfrm>
          <a:prstGeom prst="rect">
            <a:avLst/>
          </a:prstGeom>
          <a:noFill/>
        </p:spPr>
        <p:txBody>
          <a:bodyPr wrap="square" rtlCol="0">
            <a:spAutoFit/>
          </a:bodyPr>
          <a:lstStyle/>
          <a:p>
            <a:r>
              <a:rPr lang="en-US" sz="2400" b="1" dirty="0"/>
              <a:t>……</a:t>
            </a:r>
          </a:p>
        </p:txBody>
      </p:sp>
      <p:sp>
        <p:nvSpPr>
          <p:cNvPr id="113" name="TextBox 112"/>
          <p:cNvSpPr txBox="1"/>
          <p:nvPr/>
        </p:nvSpPr>
        <p:spPr>
          <a:xfrm>
            <a:off x="4577196" y="1394774"/>
            <a:ext cx="720080" cy="307777"/>
          </a:xfrm>
          <a:prstGeom prst="rect">
            <a:avLst/>
          </a:prstGeom>
          <a:noFill/>
        </p:spPr>
        <p:txBody>
          <a:bodyPr wrap="square" rtlCol="0">
            <a:spAutoFit/>
          </a:bodyPr>
          <a:lstStyle/>
          <a:p>
            <a:r>
              <a:rPr lang="en-US" sz="1400" dirty="0"/>
              <a:t>Tree#1</a:t>
            </a:r>
          </a:p>
        </p:txBody>
      </p:sp>
      <p:sp>
        <p:nvSpPr>
          <p:cNvPr id="114" name="TextBox 113"/>
          <p:cNvSpPr txBox="1"/>
          <p:nvPr/>
        </p:nvSpPr>
        <p:spPr>
          <a:xfrm>
            <a:off x="5477296" y="1394774"/>
            <a:ext cx="720080" cy="307777"/>
          </a:xfrm>
          <a:prstGeom prst="rect">
            <a:avLst/>
          </a:prstGeom>
          <a:noFill/>
        </p:spPr>
        <p:txBody>
          <a:bodyPr wrap="square" rtlCol="0">
            <a:spAutoFit/>
          </a:bodyPr>
          <a:lstStyle/>
          <a:p>
            <a:r>
              <a:rPr lang="en-US" sz="1400" dirty="0"/>
              <a:t>Tree#2</a:t>
            </a:r>
          </a:p>
        </p:txBody>
      </p:sp>
      <p:sp>
        <p:nvSpPr>
          <p:cNvPr id="115" name="TextBox 114"/>
          <p:cNvSpPr txBox="1"/>
          <p:nvPr/>
        </p:nvSpPr>
        <p:spPr>
          <a:xfrm>
            <a:off x="6377396" y="1394774"/>
            <a:ext cx="720080" cy="307777"/>
          </a:xfrm>
          <a:prstGeom prst="rect">
            <a:avLst/>
          </a:prstGeom>
          <a:noFill/>
        </p:spPr>
        <p:txBody>
          <a:bodyPr wrap="square" rtlCol="0">
            <a:spAutoFit/>
          </a:bodyPr>
          <a:lstStyle/>
          <a:p>
            <a:r>
              <a:rPr lang="en-US" sz="1400" dirty="0"/>
              <a:t>Tree#3</a:t>
            </a:r>
          </a:p>
        </p:txBody>
      </p:sp>
      <p:sp>
        <p:nvSpPr>
          <p:cNvPr id="116" name="TextBox 115"/>
          <p:cNvSpPr txBox="1"/>
          <p:nvPr/>
        </p:nvSpPr>
        <p:spPr>
          <a:xfrm>
            <a:off x="4649204" y="2690918"/>
            <a:ext cx="720080" cy="307777"/>
          </a:xfrm>
          <a:prstGeom prst="rect">
            <a:avLst/>
          </a:prstGeom>
          <a:noFill/>
        </p:spPr>
        <p:txBody>
          <a:bodyPr wrap="square" rtlCol="0">
            <a:spAutoFit/>
          </a:bodyPr>
          <a:lstStyle/>
          <a:p>
            <a:r>
              <a:rPr lang="en-US" sz="1400" dirty="0"/>
              <a:t>Tree#4</a:t>
            </a:r>
          </a:p>
        </p:txBody>
      </p:sp>
      <p:sp>
        <p:nvSpPr>
          <p:cNvPr id="117" name="TextBox 116"/>
          <p:cNvSpPr txBox="1"/>
          <p:nvPr/>
        </p:nvSpPr>
        <p:spPr>
          <a:xfrm>
            <a:off x="6449404" y="2690918"/>
            <a:ext cx="720080" cy="307777"/>
          </a:xfrm>
          <a:prstGeom prst="rect">
            <a:avLst/>
          </a:prstGeom>
          <a:noFill/>
        </p:spPr>
        <p:txBody>
          <a:bodyPr wrap="square" rtlCol="0">
            <a:spAutoFit/>
          </a:bodyPr>
          <a:lstStyle/>
          <a:p>
            <a:r>
              <a:rPr lang="en-US" sz="1400" dirty="0" err="1"/>
              <a:t>Tree#k</a:t>
            </a:r>
            <a:endParaRPr lang="en-US" sz="1400" dirty="0"/>
          </a:p>
        </p:txBody>
      </p:sp>
      <p:grpSp>
        <p:nvGrpSpPr>
          <p:cNvPr id="118" name="그룹 410"/>
          <p:cNvGrpSpPr/>
          <p:nvPr/>
        </p:nvGrpSpPr>
        <p:grpSpPr>
          <a:xfrm>
            <a:off x="8306120" y="1610798"/>
            <a:ext cx="785224" cy="972108"/>
            <a:chOff x="3099268" y="1700808"/>
            <a:chExt cx="785224" cy="972108"/>
          </a:xfrm>
        </p:grpSpPr>
        <p:sp>
          <p:nvSpPr>
            <p:cNvPr id="119" name="타원 411"/>
            <p:cNvSpPr/>
            <p:nvPr/>
          </p:nvSpPr>
          <p:spPr>
            <a:xfrm>
              <a:off x="3419872" y="1700808"/>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직선 화살표 연결선 412"/>
            <p:cNvCxnSpPr>
              <a:stCxn id="119" idx="4"/>
              <a:endCxn id="121" idx="7"/>
            </p:cNvCxnSpPr>
            <p:nvPr/>
          </p:nvCxnSpPr>
          <p:spPr>
            <a:xfrm flipH="1">
              <a:off x="3329117" y="1808820"/>
              <a:ext cx="143045"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1" name="타원 413"/>
            <p:cNvSpPr/>
            <p:nvPr/>
          </p:nvSpPr>
          <p:spPr>
            <a:xfrm>
              <a:off x="3239852" y="1988840"/>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타원 414"/>
            <p:cNvSpPr/>
            <p:nvPr/>
          </p:nvSpPr>
          <p:spPr>
            <a:xfrm>
              <a:off x="3635896" y="1988840"/>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직선 화살표 연결선 415"/>
            <p:cNvCxnSpPr>
              <a:stCxn id="119" idx="4"/>
              <a:endCxn id="122" idx="1"/>
            </p:cNvCxnSpPr>
            <p:nvPr/>
          </p:nvCxnSpPr>
          <p:spPr>
            <a:xfrm>
              <a:off x="3472162" y="1808820"/>
              <a:ext cx="179049"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타원 416"/>
            <p:cNvSpPr/>
            <p:nvPr/>
          </p:nvSpPr>
          <p:spPr>
            <a:xfrm>
              <a:off x="3779912"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직선 화살표 연결선 417"/>
            <p:cNvCxnSpPr>
              <a:stCxn id="122" idx="4"/>
              <a:endCxn id="124" idx="1"/>
            </p:cNvCxnSpPr>
            <p:nvPr/>
          </p:nvCxnSpPr>
          <p:spPr>
            <a:xfrm>
              <a:off x="3688186" y="2096852"/>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타원 418"/>
            <p:cNvSpPr/>
            <p:nvPr/>
          </p:nvSpPr>
          <p:spPr>
            <a:xfrm>
              <a:off x="3527884"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직선 화살표 연결선 419"/>
            <p:cNvCxnSpPr>
              <a:stCxn id="122" idx="4"/>
              <a:endCxn id="126" idx="7"/>
            </p:cNvCxnSpPr>
            <p:nvPr/>
          </p:nvCxnSpPr>
          <p:spPr>
            <a:xfrm flipH="1">
              <a:off x="3617149" y="2096852"/>
              <a:ext cx="71037"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타원 420"/>
            <p:cNvSpPr/>
            <p:nvPr/>
          </p:nvSpPr>
          <p:spPr>
            <a:xfrm>
              <a:off x="3383868" y="2564904"/>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직선 화살표 연결선 421"/>
            <p:cNvCxnSpPr>
              <a:stCxn id="126" idx="4"/>
              <a:endCxn id="128" idx="7"/>
            </p:cNvCxnSpPr>
            <p:nvPr/>
          </p:nvCxnSpPr>
          <p:spPr>
            <a:xfrm flipH="1">
              <a:off x="3473133" y="2384884"/>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0" name="타원 422"/>
            <p:cNvSpPr/>
            <p:nvPr/>
          </p:nvSpPr>
          <p:spPr>
            <a:xfrm>
              <a:off x="3707904" y="2564904"/>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직선 화살표 연결선 423"/>
            <p:cNvCxnSpPr>
              <a:stCxn id="126" idx="4"/>
              <a:endCxn id="130" idx="1"/>
            </p:cNvCxnSpPr>
            <p:nvPr/>
          </p:nvCxnSpPr>
          <p:spPr>
            <a:xfrm>
              <a:off x="3580174" y="2384884"/>
              <a:ext cx="143045"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타원 424"/>
            <p:cNvSpPr/>
            <p:nvPr/>
          </p:nvSpPr>
          <p:spPr>
            <a:xfrm>
              <a:off x="3099268"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타원 425"/>
            <p:cNvSpPr/>
            <p:nvPr/>
          </p:nvSpPr>
          <p:spPr>
            <a:xfrm>
              <a:off x="3383868"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직선 화살표 연결선 426"/>
            <p:cNvCxnSpPr>
              <a:stCxn id="121" idx="4"/>
              <a:endCxn id="133" idx="1"/>
            </p:cNvCxnSpPr>
            <p:nvPr/>
          </p:nvCxnSpPr>
          <p:spPr>
            <a:xfrm>
              <a:off x="3292142" y="2096852"/>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직선 화살표 연결선 427"/>
            <p:cNvCxnSpPr>
              <a:stCxn id="121" idx="4"/>
              <a:endCxn id="132" idx="7"/>
            </p:cNvCxnSpPr>
            <p:nvPr/>
          </p:nvCxnSpPr>
          <p:spPr>
            <a:xfrm flipH="1">
              <a:off x="3188533" y="2096852"/>
              <a:ext cx="103609"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6" name="그룹 428"/>
          <p:cNvGrpSpPr/>
          <p:nvPr/>
        </p:nvGrpSpPr>
        <p:grpSpPr>
          <a:xfrm>
            <a:off x="9062204" y="2330878"/>
            <a:ext cx="785224" cy="972108"/>
            <a:chOff x="3099268" y="1700808"/>
            <a:chExt cx="785224" cy="972108"/>
          </a:xfrm>
        </p:grpSpPr>
        <p:sp>
          <p:nvSpPr>
            <p:cNvPr id="137" name="타원 429"/>
            <p:cNvSpPr/>
            <p:nvPr/>
          </p:nvSpPr>
          <p:spPr>
            <a:xfrm>
              <a:off x="3419872" y="1700808"/>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직선 화살표 연결선 430"/>
            <p:cNvCxnSpPr>
              <a:stCxn id="137" idx="4"/>
              <a:endCxn id="139" idx="7"/>
            </p:cNvCxnSpPr>
            <p:nvPr/>
          </p:nvCxnSpPr>
          <p:spPr>
            <a:xfrm flipH="1">
              <a:off x="3329117" y="1808820"/>
              <a:ext cx="143045"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타원 431"/>
            <p:cNvSpPr/>
            <p:nvPr/>
          </p:nvSpPr>
          <p:spPr>
            <a:xfrm>
              <a:off x="3239852" y="1988840"/>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타원 432"/>
            <p:cNvSpPr/>
            <p:nvPr/>
          </p:nvSpPr>
          <p:spPr>
            <a:xfrm>
              <a:off x="3635896" y="1988840"/>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직선 화살표 연결선 433"/>
            <p:cNvCxnSpPr>
              <a:stCxn id="137" idx="4"/>
              <a:endCxn id="140" idx="1"/>
            </p:cNvCxnSpPr>
            <p:nvPr/>
          </p:nvCxnSpPr>
          <p:spPr>
            <a:xfrm>
              <a:off x="3472162" y="1808820"/>
              <a:ext cx="179049"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2" name="타원 434"/>
            <p:cNvSpPr/>
            <p:nvPr/>
          </p:nvSpPr>
          <p:spPr>
            <a:xfrm>
              <a:off x="3779912"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직선 화살표 연결선 435"/>
            <p:cNvCxnSpPr>
              <a:stCxn id="140" idx="4"/>
              <a:endCxn id="142" idx="1"/>
            </p:cNvCxnSpPr>
            <p:nvPr/>
          </p:nvCxnSpPr>
          <p:spPr>
            <a:xfrm>
              <a:off x="3688186" y="2096852"/>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타원 436"/>
            <p:cNvSpPr/>
            <p:nvPr/>
          </p:nvSpPr>
          <p:spPr>
            <a:xfrm>
              <a:off x="3527884"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직선 화살표 연결선 437"/>
            <p:cNvCxnSpPr>
              <a:stCxn id="140" idx="4"/>
              <a:endCxn id="144" idx="7"/>
            </p:cNvCxnSpPr>
            <p:nvPr/>
          </p:nvCxnSpPr>
          <p:spPr>
            <a:xfrm flipH="1">
              <a:off x="3617149" y="2096852"/>
              <a:ext cx="71037"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타원 438"/>
            <p:cNvSpPr/>
            <p:nvPr/>
          </p:nvSpPr>
          <p:spPr>
            <a:xfrm>
              <a:off x="3383868" y="2564904"/>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직선 화살표 연결선 439"/>
            <p:cNvCxnSpPr>
              <a:stCxn id="144" idx="4"/>
              <a:endCxn id="146" idx="7"/>
            </p:cNvCxnSpPr>
            <p:nvPr/>
          </p:nvCxnSpPr>
          <p:spPr>
            <a:xfrm flipH="1">
              <a:off x="3473133" y="2384884"/>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타원 440"/>
            <p:cNvSpPr/>
            <p:nvPr/>
          </p:nvSpPr>
          <p:spPr>
            <a:xfrm>
              <a:off x="3707904" y="2564904"/>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직선 화살표 연결선 441"/>
            <p:cNvCxnSpPr>
              <a:stCxn id="144" idx="4"/>
              <a:endCxn id="148" idx="1"/>
            </p:cNvCxnSpPr>
            <p:nvPr/>
          </p:nvCxnSpPr>
          <p:spPr>
            <a:xfrm>
              <a:off x="3580174" y="2384884"/>
              <a:ext cx="143045"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0" name="타원 442"/>
            <p:cNvSpPr/>
            <p:nvPr/>
          </p:nvSpPr>
          <p:spPr>
            <a:xfrm>
              <a:off x="3099268"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타원 443"/>
            <p:cNvSpPr/>
            <p:nvPr/>
          </p:nvSpPr>
          <p:spPr>
            <a:xfrm>
              <a:off x="3383868"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직선 화살표 연결선 444"/>
            <p:cNvCxnSpPr>
              <a:stCxn id="139" idx="4"/>
              <a:endCxn id="151" idx="1"/>
            </p:cNvCxnSpPr>
            <p:nvPr/>
          </p:nvCxnSpPr>
          <p:spPr>
            <a:xfrm>
              <a:off x="3292142" y="2096852"/>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직선 화살표 연결선 445"/>
            <p:cNvCxnSpPr>
              <a:stCxn id="139" idx="4"/>
              <a:endCxn id="150" idx="7"/>
            </p:cNvCxnSpPr>
            <p:nvPr/>
          </p:nvCxnSpPr>
          <p:spPr>
            <a:xfrm flipH="1">
              <a:off x="3188533" y="2096852"/>
              <a:ext cx="103609"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4" name="그룹 446"/>
          <p:cNvGrpSpPr/>
          <p:nvPr/>
        </p:nvGrpSpPr>
        <p:grpSpPr>
          <a:xfrm>
            <a:off x="10214332" y="3194974"/>
            <a:ext cx="785224" cy="972108"/>
            <a:chOff x="3099268" y="1700808"/>
            <a:chExt cx="785224" cy="972108"/>
          </a:xfrm>
        </p:grpSpPr>
        <p:sp>
          <p:nvSpPr>
            <p:cNvPr id="155" name="타원 447"/>
            <p:cNvSpPr/>
            <p:nvPr/>
          </p:nvSpPr>
          <p:spPr>
            <a:xfrm>
              <a:off x="3419872" y="1700808"/>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직선 화살표 연결선 448"/>
            <p:cNvCxnSpPr>
              <a:stCxn id="155" idx="4"/>
              <a:endCxn id="157" idx="7"/>
            </p:cNvCxnSpPr>
            <p:nvPr/>
          </p:nvCxnSpPr>
          <p:spPr>
            <a:xfrm flipH="1">
              <a:off x="3329117" y="1808820"/>
              <a:ext cx="143045"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7" name="타원 449"/>
            <p:cNvSpPr/>
            <p:nvPr/>
          </p:nvSpPr>
          <p:spPr>
            <a:xfrm>
              <a:off x="3239852" y="1988840"/>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타원 450"/>
            <p:cNvSpPr/>
            <p:nvPr/>
          </p:nvSpPr>
          <p:spPr>
            <a:xfrm>
              <a:off x="3635896" y="1988840"/>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직선 화살표 연결선 451"/>
            <p:cNvCxnSpPr>
              <a:stCxn id="155" idx="4"/>
              <a:endCxn id="158" idx="1"/>
            </p:cNvCxnSpPr>
            <p:nvPr/>
          </p:nvCxnSpPr>
          <p:spPr>
            <a:xfrm>
              <a:off x="3472162" y="1808820"/>
              <a:ext cx="179049"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0" name="타원 452"/>
            <p:cNvSpPr/>
            <p:nvPr/>
          </p:nvSpPr>
          <p:spPr>
            <a:xfrm>
              <a:off x="3779912"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직선 화살표 연결선 453"/>
            <p:cNvCxnSpPr>
              <a:stCxn id="158" idx="4"/>
              <a:endCxn id="160" idx="1"/>
            </p:cNvCxnSpPr>
            <p:nvPr/>
          </p:nvCxnSpPr>
          <p:spPr>
            <a:xfrm>
              <a:off x="3688186" y="2096852"/>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2" name="타원 454"/>
            <p:cNvSpPr/>
            <p:nvPr/>
          </p:nvSpPr>
          <p:spPr>
            <a:xfrm>
              <a:off x="3527884"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직선 화살표 연결선 455"/>
            <p:cNvCxnSpPr>
              <a:stCxn id="158" idx="4"/>
              <a:endCxn id="162" idx="7"/>
            </p:cNvCxnSpPr>
            <p:nvPr/>
          </p:nvCxnSpPr>
          <p:spPr>
            <a:xfrm flipH="1">
              <a:off x="3617149" y="2096852"/>
              <a:ext cx="71037"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타원 456"/>
            <p:cNvSpPr/>
            <p:nvPr/>
          </p:nvSpPr>
          <p:spPr>
            <a:xfrm>
              <a:off x="3383868" y="2564904"/>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직선 화살표 연결선 457"/>
            <p:cNvCxnSpPr>
              <a:stCxn id="162" idx="4"/>
              <a:endCxn id="164" idx="7"/>
            </p:cNvCxnSpPr>
            <p:nvPr/>
          </p:nvCxnSpPr>
          <p:spPr>
            <a:xfrm flipH="1">
              <a:off x="3473133" y="2384884"/>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6" name="타원 458"/>
            <p:cNvSpPr/>
            <p:nvPr/>
          </p:nvSpPr>
          <p:spPr>
            <a:xfrm>
              <a:off x="3707904" y="2564904"/>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직선 화살표 연결선 459"/>
            <p:cNvCxnSpPr>
              <a:stCxn id="162" idx="4"/>
              <a:endCxn id="166" idx="1"/>
            </p:cNvCxnSpPr>
            <p:nvPr/>
          </p:nvCxnSpPr>
          <p:spPr>
            <a:xfrm>
              <a:off x="3580174" y="2384884"/>
              <a:ext cx="143045"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8" name="타원 460"/>
            <p:cNvSpPr/>
            <p:nvPr/>
          </p:nvSpPr>
          <p:spPr>
            <a:xfrm>
              <a:off x="3099268"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타원 461"/>
            <p:cNvSpPr/>
            <p:nvPr/>
          </p:nvSpPr>
          <p:spPr>
            <a:xfrm>
              <a:off x="3383868" y="2276872"/>
              <a:ext cx="104580" cy="10801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직선 화살표 연결선 462"/>
            <p:cNvCxnSpPr>
              <a:stCxn id="157" idx="4"/>
              <a:endCxn id="169" idx="1"/>
            </p:cNvCxnSpPr>
            <p:nvPr/>
          </p:nvCxnSpPr>
          <p:spPr>
            <a:xfrm>
              <a:off x="3292142" y="2096852"/>
              <a:ext cx="107041"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직선 화살표 연결선 463"/>
            <p:cNvCxnSpPr>
              <a:stCxn id="157" idx="4"/>
              <a:endCxn id="168" idx="7"/>
            </p:cNvCxnSpPr>
            <p:nvPr/>
          </p:nvCxnSpPr>
          <p:spPr>
            <a:xfrm flipH="1">
              <a:off x="3188533" y="2096852"/>
              <a:ext cx="103609" cy="19583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72" name="TextBox 171"/>
          <p:cNvSpPr txBox="1"/>
          <p:nvPr/>
        </p:nvSpPr>
        <p:spPr>
          <a:xfrm rot="1836494">
            <a:off x="9827988" y="3143949"/>
            <a:ext cx="972108" cy="369332"/>
          </a:xfrm>
          <a:prstGeom prst="rect">
            <a:avLst/>
          </a:prstGeom>
          <a:noFill/>
        </p:spPr>
        <p:txBody>
          <a:bodyPr wrap="square" rtlCol="0">
            <a:spAutoFit/>
          </a:bodyPr>
          <a:lstStyle/>
          <a:p>
            <a:r>
              <a:rPr lang="en-US" b="1" dirty="0"/>
              <a:t>……</a:t>
            </a:r>
          </a:p>
        </p:txBody>
      </p:sp>
      <p:sp>
        <p:nvSpPr>
          <p:cNvPr id="173" name="TextBox 172"/>
          <p:cNvSpPr txBox="1"/>
          <p:nvPr/>
        </p:nvSpPr>
        <p:spPr>
          <a:xfrm>
            <a:off x="8342124" y="1322766"/>
            <a:ext cx="720080" cy="307777"/>
          </a:xfrm>
          <a:prstGeom prst="rect">
            <a:avLst/>
          </a:prstGeom>
          <a:noFill/>
        </p:spPr>
        <p:txBody>
          <a:bodyPr wrap="square" rtlCol="0">
            <a:spAutoFit/>
          </a:bodyPr>
          <a:lstStyle/>
          <a:p>
            <a:r>
              <a:rPr lang="en-US" sz="1400" dirty="0"/>
              <a:t>Tree#1</a:t>
            </a:r>
          </a:p>
        </p:txBody>
      </p:sp>
      <p:sp>
        <p:nvSpPr>
          <p:cNvPr id="174" name="TextBox 173"/>
          <p:cNvSpPr txBox="1"/>
          <p:nvPr/>
        </p:nvSpPr>
        <p:spPr>
          <a:xfrm>
            <a:off x="9170216" y="2006842"/>
            <a:ext cx="720080" cy="307777"/>
          </a:xfrm>
          <a:prstGeom prst="rect">
            <a:avLst/>
          </a:prstGeom>
          <a:noFill/>
        </p:spPr>
        <p:txBody>
          <a:bodyPr wrap="square" rtlCol="0">
            <a:spAutoFit/>
          </a:bodyPr>
          <a:lstStyle/>
          <a:p>
            <a:r>
              <a:rPr lang="en-US" sz="1400" dirty="0"/>
              <a:t>Tree#2</a:t>
            </a:r>
          </a:p>
        </p:txBody>
      </p:sp>
      <p:sp>
        <p:nvSpPr>
          <p:cNvPr id="175" name="TextBox 174"/>
          <p:cNvSpPr txBox="1"/>
          <p:nvPr/>
        </p:nvSpPr>
        <p:spPr>
          <a:xfrm>
            <a:off x="10286340" y="2870938"/>
            <a:ext cx="720080" cy="307777"/>
          </a:xfrm>
          <a:prstGeom prst="rect">
            <a:avLst/>
          </a:prstGeom>
          <a:noFill/>
        </p:spPr>
        <p:txBody>
          <a:bodyPr wrap="square" rtlCol="0">
            <a:spAutoFit/>
          </a:bodyPr>
          <a:lstStyle/>
          <a:p>
            <a:r>
              <a:rPr lang="en-US" sz="1400" dirty="0" err="1"/>
              <a:t>Tree#k</a:t>
            </a:r>
            <a:endParaRPr lang="en-US" sz="1400" dirty="0"/>
          </a:p>
        </p:txBody>
      </p:sp>
      <p:sp>
        <p:nvSpPr>
          <p:cNvPr id="176" name="직사각형 468"/>
          <p:cNvSpPr/>
          <p:nvPr/>
        </p:nvSpPr>
        <p:spPr>
          <a:xfrm>
            <a:off x="1456039" y="908720"/>
            <a:ext cx="1655261" cy="369332"/>
          </a:xfrm>
          <a:prstGeom prst="rect">
            <a:avLst/>
          </a:prstGeom>
        </p:spPr>
        <p:txBody>
          <a:bodyPr wrap="none">
            <a:spAutoFit/>
          </a:bodyPr>
          <a:lstStyle/>
          <a:p>
            <a:r>
              <a:rPr lang="en-US" b="1" dirty="0"/>
              <a:t>Decision Tree</a:t>
            </a:r>
          </a:p>
        </p:txBody>
      </p:sp>
      <p:sp>
        <p:nvSpPr>
          <p:cNvPr id="177" name="직사각형 469"/>
          <p:cNvSpPr/>
          <p:nvPr/>
        </p:nvSpPr>
        <p:spPr>
          <a:xfrm>
            <a:off x="4973240" y="890718"/>
            <a:ext cx="2340260" cy="369332"/>
          </a:xfrm>
          <a:prstGeom prst="rect">
            <a:avLst/>
          </a:prstGeom>
        </p:spPr>
        <p:txBody>
          <a:bodyPr wrap="square">
            <a:spAutoFit/>
          </a:bodyPr>
          <a:lstStyle/>
          <a:p>
            <a:r>
              <a:rPr lang="en-US" b="1" dirty="0"/>
              <a:t>Random Forest</a:t>
            </a:r>
          </a:p>
        </p:txBody>
      </p:sp>
      <p:sp>
        <p:nvSpPr>
          <p:cNvPr id="178" name="직사각형 470"/>
          <p:cNvSpPr/>
          <p:nvPr/>
        </p:nvSpPr>
        <p:spPr>
          <a:xfrm>
            <a:off x="8594152" y="890718"/>
            <a:ext cx="2191626" cy="369332"/>
          </a:xfrm>
          <a:prstGeom prst="rect">
            <a:avLst/>
          </a:prstGeom>
        </p:spPr>
        <p:txBody>
          <a:bodyPr wrap="none">
            <a:spAutoFit/>
          </a:bodyPr>
          <a:lstStyle/>
          <a:p>
            <a:r>
              <a:rPr lang="en-US" b="1" dirty="0"/>
              <a:t>Gradient Boosting</a:t>
            </a:r>
          </a:p>
        </p:txBody>
      </p:sp>
      <p:sp>
        <p:nvSpPr>
          <p:cNvPr id="179" name="TextBox 178"/>
          <p:cNvSpPr txBox="1"/>
          <p:nvPr/>
        </p:nvSpPr>
        <p:spPr>
          <a:xfrm>
            <a:off x="4505188" y="4189145"/>
            <a:ext cx="2952328" cy="3000821"/>
          </a:xfrm>
          <a:prstGeom prst="rect">
            <a:avLst/>
          </a:prstGeom>
          <a:noFill/>
        </p:spPr>
        <p:txBody>
          <a:bodyPr wrap="square" rtlCol="0">
            <a:spAutoFit/>
          </a:bodyPr>
          <a:lstStyle/>
          <a:p>
            <a:pPr>
              <a:lnSpc>
                <a:spcPct val="150000"/>
              </a:lnSpc>
              <a:buFont typeface="Wingdings" pitchFamily="2" charset="2"/>
              <a:buChar char="§"/>
            </a:pPr>
            <a:r>
              <a:rPr lang="en-US" sz="1400" dirty="0"/>
              <a:t> Ensemble </a:t>
            </a:r>
            <a:r>
              <a:rPr lang="en-US" sz="1400" u="sng" dirty="0"/>
              <a:t>parallel</a:t>
            </a:r>
            <a:r>
              <a:rPr lang="en-US" sz="1400" dirty="0"/>
              <a:t> trees </a:t>
            </a:r>
          </a:p>
          <a:p>
            <a:pPr>
              <a:lnSpc>
                <a:spcPct val="150000"/>
              </a:lnSpc>
              <a:buFont typeface="Wingdings" pitchFamily="2" charset="2"/>
              <a:buChar char="§"/>
            </a:pPr>
            <a:r>
              <a:rPr lang="en-US" sz="1400" dirty="0"/>
              <a:t> Random sampling of data </a:t>
            </a:r>
          </a:p>
          <a:p>
            <a:pPr>
              <a:lnSpc>
                <a:spcPct val="150000"/>
              </a:lnSpc>
            </a:pPr>
            <a:r>
              <a:rPr lang="en-US" sz="1400" dirty="0"/>
              <a:t>  (Bagging)</a:t>
            </a:r>
          </a:p>
          <a:p>
            <a:pPr>
              <a:lnSpc>
                <a:spcPct val="150000"/>
              </a:lnSpc>
              <a:buFont typeface="Wingdings" pitchFamily="2" charset="2"/>
              <a:buChar char="§"/>
            </a:pPr>
            <a:r>
              <a:rPr lang="en-US" sz="1400" dirty="0"/>
              <a:t> Random sampling of features</a:t>
            </a:r>
          </a:p>
          <a:p>
            <a:pPr>
              <a:lnSpc>
                <a:spcPct val="150000"/>
              </a:lnSpc>
              <a:buFont typeface="Wingdings" pitchFamily="2" charset="2"/>
              <a:buChar char="§"/>
            </a:pPr>
            <a:r>
              <a:rPr lang="en-US" sz="1400" dirty="0"/>
              <a:t> Slow to score  </a:t>
            </a:r>
          </a:p>
          <a:p>
            <a:pPr>
              <a:lnSpc>
                <a:spcPct val="150000"/>
              </a:lnSpc>
              <a:buFont typeface="Wingdings" pitchFamily="2" charset="2"/>
              <a:buChar char="§"/>
            </a:pPr>
            <a:r>
              <a:rPr lang="en-US" sz="1400" dirty="0"/>
              <a:t> Only one parameter to tune </a:t>
            </a:r>
          </a:p>
          <a:p>
            <a:pPr>
              <a:lnSpc>
                <a:spcPct val="150000"/>
              </a:lnSpc>
            </a:pPr>
            <a:r>
              <a:rPr lang="en-US" sz="1400" dirty="0"/>
              <a:t>  (number of samples)</a:t>
            </a:r>
          </a:p>
          <a:p>
            <a:pPr>
              <a:lnSpc>
                <a:spcPct val="150000"/>
              </a:lnSpc>
            </a:pPr>
            <a:endParaRPr lang="en-US" sz="1400" dirty="0"/>
          </a:p>
          <a:p>
            <a:pPr>
              <a:lnSpc>
                <a:spcPct val="150000"/>
              </a:lnSpc>
              <a:buFont typeface="Wingdings" pitchFamily="2" charset="2"/>
              <a:buChar char="§"/>
            </a:pPr>
            <a:endParaRPr lang="en-US" sz="1400" dirty="0"/>
          </a:p>
        </p:txBody>
      </p:sp>
      <p:sp>
        <p:nvSpPr>
          <p:cNvPr id="180" name="TextBox 179"/>
          <p:cNvSpPr txBox="1"/>
          <p:nvPr/>
        </p:nvSpPr>
        <p:spPr>
          <a:xfrm>
            <a:off x="1095076" y="4221088"/>
            <a:ext cx="2952328" cy="1061829"/>
          </a:xfrm>
          <a:prstGeom prst="rect">
            <a:avLst/>
          </a:prstGeom>
          <a:noFill/>
        </p:spPr>
        <p:txBody>
          <a:bodyPr wrap="square" rtlCol="0">
            <a:spAutoFit/>
          </a:bodyPr>
          <a:lstStyle/>
          <a:p>
            <a:pPr>
              <a:lnSpc>
                <a:spcPct val="150000"/>
              </a:lnSpc>
              <a:buFont typeface="Wingdings" pitchFamily="2" charset="2"/>
              <a:buChar char="§"/>
            </a:pPr>
            <a:r>
              <a:rPr lang="en-US" sz="1400" dirty="0"/>
              <a:t> Prone to over-fitting</a:t>
            </a:r>
          </a:p>
          <a:p>
            <a:pPr>
              <a:lnSpc>
                <a:spcPct val="150000"/>
              </a:lnSpc>
            </a:pPr>
            <a:endParaRPr lang="en-US" sz="1400" dirty="0"/>
          </a:p>
          <a:p>
            <a:pPr>
              <a:lnSpc>
                <a:spcPct val="150000"/>
              </a:lnSpc>
              <a:buFont typeface="Wingdings" pitchFamily="2" charset="2"/>
              <a:buChar char="§"/>
            </a:pPr>
            <a:endParaRPr lang="en-US" sz="1400" dirty="0"/>
          </a:p>
        </p:txBody>
      </p:sp>
      <p:sp>
        <p:nvSpPr>
          <p:cNvPr id="181" name="TextBox 180"/>
          <p:cNvSpPr txBox="1"/>
          <p:nvPr/>
        </p:nvSpPr>
        <p:spPr>
          <a:xfrm>
            <a:off x="8125592" y="4188855"/>
            <a:ext cx="3060848" cy="2354491"/>
          </a:xfrm>
          <a:prstGeom prst="rect">
            <a:avLst/>
          </a:prstGeom>
          <a:noFill/>
        </p:spPr>
        <p:txBody>
          <a:bodyPr wrap="square" rtlCol="0">
            <a:spAutoFit/>
          </a:bodyPr>
          <a:lstStyle/>
          <a:p>
            <a:pPr>
              <a:lnSpc>
                <a:spcPct val="150000"/>
              </a:lnSpc>
              <a:buFont typeface="Wingdings" pitchFamily="2" charset="2"/>
              <a:buChar char="§"/>
            </a:pPr>
            <a:r>
              <a:rPr lang="en-US" sz="1400" dirty="0"/>
              <a:t> Ensemble </a:t>
            </a:r>
            <a:r>
              <a:rPr lang="en-US" sz="1400" u="sng" dirty="0"/>
              <a:t>consecutive</a:t>
            </a:r>
            <a:r>
              <a:rPr lang="en-US" sz="1400" dirty="0"/>
              <a:t> trees </a:t>
            </a:r>
          </a:p>
          <a:p>
            <a:pPr>
              <a:lnSpc>
                <a:spcPct val="150000"/>
              </a:lnSpc>
              <a:buFont typeface="Wingdings" pitchFamily="2" charset="2"/>
              <a:buChar char="§"/>
            </a:pPr>
            <a:r>
              <a:rPr lang="en-US" sz="1400" dirty="0"/>
              <a:t> Optimize cost function (gradient decent)</a:t>
            </a:r>
          </a:p>
          <a:p>
            <a:pPr>
              <a:lnSpc>
                <a:spcPct val="150000"/>
              </a:lnSpc>
              <a:buFont typeface="Wingdings" pitchFamily="2" charset="2"/>
              <a:buChar char="§"/>
            </a:pPr>
            <a:r>
              <a:rPr lang="en-US" sz="1400" dirty="0"/>
              <a:t> Update weights based on the net loss of the prior trees</a:t>
            </a:r>
          </a:p>
          <a:p>
            <a:pPr>
              <a:lnSpc>
                <a:spcPct val="150000"/>
              </a:lnSpc>
            </a:pPr>
            <a:endParaRPr lang="en-US" sz="1400" dirty="0"/>
          </a:p>
          <a:p>
            <a:pPr>
              <a:lnSpc>
                <a:spcPct val="150000"/>
              </a:lnSpc>
              <a:buFont typeface="Wingdings" pitchFamily="2" charset="2"/>
              <a:buChar char="§"/>
            </a:pPr>
            <a:endParaRPr lang="en-US" sz="1400" dirty="0"/>
          </a:p>
        </p:txBody>
      </p:sp>
    </p:spTree>
    <p:extLst>
      <p:ext uri="{BB962C8B-B14F-4D97-AF65-F5344CB8AC3E}">
        <p14:creationId xmlns:p14="http://schemas.microsoft.com/office/powerpoint/2010/main" val="2049558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CAE742-4283-43C1-851E-B258126A6DF1}"/>
              </a:ext>
            </a:extLst>
          </p:cNvPr>
          <p:cNvSpPr>
            <a:spLocks noGrp="1"/>
          </p:cNvSpPr>
          <p:nvPr>
            <p:ph type="title"/>
          </p:nvPr>
        </p:nvSpPr>
        <p:spPr/>
        <p:txBody>
          <a:bodyPr/>
          <a:lstStyle/>
          <a:p>
            <a:r>
              <a:rPr lang="en-US" altLang="ko-KR" dirty="0"/>
              <a:t>Iris data</a:t>
            </a:r>
            <a:endParaRPr lang="ko-KR" altLang="en-US" dirty="0"/>
          </a:p>
        </p:txBody>
      </p:sp>
      <p:pic>
        <p:nvPicPr>
          <p:cNvPr id="1026" name="Picture 2" descr="iris data slides에 대한 이미지 검색결과">
            <a:extLst>
              <a:ext uri="{FF2B5EF4-FFF2-40B4-BE49-F238E27FC236}">
                <a16:creationId xmlns:a16="http://schemas.microsoft.com/office/drawing/2014/main" id="{20D6C526-C886-4783-8B2A-BA85093FF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048" y="1378245"/>
            <a:ext cx="6042775" cy="45134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5/56/Kosaciec_szczecinkowaty_Iris_setosa.jpg/220px-Kosaciec_szczecinkowaty_Iris_setosa.jpg">
            <a:extLst>
              <a:ext uri="{FF2B5EF4-FFF2-40B4-BE49-F238E27FC236}">
                <a16:creationId xmlns:a16="http://schemas.microsoft.com/office/drawing/2014/main" id="{EFD5BC49-6EA5-4E4C-AEDA-7842F6A9E8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060"/>
          <a:stretch/>
        </p:blipFill>
        <p:spPr bwMode="auto">
          <a:xfrm>
            <a:off x="607489" y="2940429"/>
            <a:ext cx="2529500" cy="26256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4/41/Iris_versicolor_3.jpg/220px-Iris_versicolor_3.jpg">
            <a:extLst>
              <a:ext uri="{FF2B5EF4-FFF2-40B4-BE49-F238E27FC236}">
                <a16:creationId xmlns:a16="http://schemas.microsoft.com/office/drawing/2014/main" id="{39D8B899-6352-4064-9C34-E0B9759DA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6713" y="2940429"/>
            <a:ext cx="1785048" cy="13387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thumb/9/9f/Iris_virginica.jpg/220px-Iris_virginica.jpg">
            <a:extLst>
              <a:ext uri="{FF2B5EF4-FFF2-40B4-BE49-F238E27FC236}">
                <a16:creationId xmlns:a16="http://schemas.microsoft.com/office/drawing/2014/main" id="{CBA4DE5C-CDE8-4BF3-A97B-4ACFDF5D26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6713" y="4672931"/>
            <a:ext cx="1783608" cy="14512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C7AE49-03D2-4C3F-98D0-2F5ABC233F54}"/>
              </a:ext>
            </a:extLst>
          </p:cNvPr>
          <p:cNvSpPr txBox="1"/>
          <p:nvPr/>
        </p:nvSpPr>
        <p:spPr>
          <a:xfrm>
            <a:off x="1150210" y="5663397"/>
            <a:ext cx="1208015" cy="369332"/>
          </a:xfrm>
          <a:prstGeom prst="rect">
            <a:avLst/>
          </a:prstGeom>
          <a:noFill/>
        </p:spPr>
        <p:txBody>
          <a:bodyPr wrap="square" rtlCol="0">
            <a:spAutoFit/>
          </a:bodyPr>
          <a:lstStyle/>
          <a:p>
            <a:r>
              <a:rPr lang="en-US" altLang="ko-KR" i="1" dirty="0"/>
              <a:t>Iris </a:t>
            </a:r>
            <a:r>
              <a:rPr lang="en-US" altLang="ko-KR" i="1" dirty="0" err="1"/>
              <a:t>Setosa</a:t>
            </a:r>
            <a:endParaRPr lang="ko-KR" altLang="en-US" i="1" dirty="0"/>
          </a:p>
        </p:txBody>
      </p:sp>
      <p:sp>
        <p:nvSpPr>
          <p:cNvPr id="9" name="TextBox 8">
            <a:extLst>
              <a:ext uri="{FF2B5EF4-FFF2-40B4-BE49-F238E27FC236}">
                <a16:creationId xmlns:a16="http://schemas.microsoft.com/office/drawing/2014/main" id="{49152E87-68E4-4673-A9A9-1070E9FB313D}"/>
              </a:ext>
            </a:extLst>
          </p:cNvPr>
          <p:cNvSpPr txBox="1"/>
          <p:nvPr/>
        </p:nvSpPr>
        <p:spPr>
          <a:xfrm>
            <a:off x="3675453" y="4253262"/>
            <a:ext cx="1855536" cy="369332"/>
          </a:xfrm>
          <a:prstGeom prst="rect">
            <a:avLst/>
          </a:prstGeom>
          <a:noFill/>
        </p:spPr>
        <p:txBody>
          <a:bodyPr wrap="square" rtlCol="0">
            <a:spAutoFit/>
          </a:bodyPr>
          <a:lstStyle/>
          <a:p>
            <a:r>
              <a:rPr lang="en-US" altLang="ko-KR" i="1" dirty="0"/>
              <a:t>Iris Versicolor</a:t>
            </a:r>
            <a:endParaRPr lang="ko-KR" altLang="en-US" i="1" dirty="0"/>
          </a:p>
        </p:txBody>
      </p:sp>
      <p:sp>
        <p:nvSpPr>
          <p:cNvPr id="10" name="TextBox 9">
            <a:extLst>
              <a:ext uri="{FF2B5EF4-FFF2-40B4-BE49-F238E27FC236}">
                <a16:creationId xmlns:a16="http://schemas.microsoft.com/office/drawing/2014/main" id="{70BF5F39-191A-452E-9288-50645A1E6AD8}"/>
              </a:ext>
            </a:extLst>
          </p:cNvPr>
          <p:cNvSpPr txBox="1"/>
          <p:nvPr/>
        </p:nvSpPr>
        <p:spPr>
          <a:xfrm>
            <a:off x="3672657" y="6124139"/>
            <a:ext cx="1855536" cy="369332"/>
          </a:xfrm>
          <a:prstGeom prst="rect">
            <a:avLst/>
          </a:prstGeom>
          <a:noFill/>
        </p:spPr>
        <p:txBody>
          <a:bodyPr wrap="square" rtlCol="0">
            <a:spAutoFit/>
          </a:bodyPr>
          <a:lstStyle/>
          <a:p>
            <a:r>
              <a:rPr lang="en-US" altLang="ko-KR" i="1" dirty="0"/>
              <a:t>Iris Virginica</a:t>
            </a:r>
            <a:endParaRPr lang="ko-KR" altLang="en-US" i="1" dirty="0"/>
          </a:p>
        </p:txBody>
      </p:sp>
      <p:sp>
        <p:nvSpPr>
          <p:cNvPr id="5" name="TextBox 4">
            <a:extLst>
              <a:ext uri="{FF2B5EF4-FFF2-40B4-BE49-F238E27FC236}">
                <a16:creationId xmlns:a16="http://schemas.microsoft.com/office/drawing/2014/main" id="{DD3EDDF9-3616-491E-AFBD-541C3CFEC1BA}"/>
              </a:ext>
            </a:extLst>
          </p:cNvPr>
          <p:cNvSpPr txBox="1"/>
          <p:nvPr/>
        </p:nvSpPr>
        <p:spPr>
          <a:xfrm>
            <a:off x="515929" y="1014496"/>
            <a:ext cx="5242119" cy="1200329"/>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A multivariate data set introduced by the British statistician Ronald Fisher in his 1936 paper</a:t>
            </a:r>
          </a:p>
          <a:p>
            <a:pPr marL="285750" indent="-285750">
              <a:buFont typeface="Arial" panose="020B0604020202020204" pitchFamily="34" charset="0"/>
              <a:buChar char="•"/>
            </a:pPr>
            <a:r>
              <a:rPr lang="en-US" altLang="ko-KR" dirty="0"/>
              <a:t>The Data set consists of 50 samples from each of three species of Iris</a:t>
            </a:r>
            <a:endParaRPr lang="ko-KR" altLang="en-US" dirty="0"/>
          </a:p>
        </p:txBody>
      </p:sp>
    </p:spTree>
    <p:extLst>
      <p:ext uri="{BB962C8B-B14F-4D97-AF65-F5344CB8AC3E}">
        <p14:creationId xmlns:p14="http://schemas.microsoft.com/office/powerpoint/2010/main" val="3707764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Decision Tree</a:t>
            </a:r>
          </a:p>
        </p:txBody>
      </p:sp>
      <p:pic>
        <p:nvPicPr>
          <p:cNvPr id="8" name="Picture 7"/>
          <p:cNvPicPr>
            <a:picLocks noChangeAspect="1"/>
          </p:cNvPicPr>
          <p:nvPr/>
        </p:nvPicPr>
        <p:blipFill rotWithShape="1">
          <a:blip r:embed="rId2"/>
          <a:srcRect l="14583" t="30889" r="45667" b="21852"/>
          <a:stretch/>
        </p:blipFill>
        <p:spPr>
          <a:xfrm>
            <a:off x="279400" y="1653540"/>
            <a:ext cx="6111073" cy="4086860"/>
          </a:xfrm>
          <a:prstGeom prst="rect">
            <a:avLst/>
          </a:prstGeom>
        </p:spPr>
      </p:pic>
      <p:sp>
        <p:nvSpPr>
          <p:cNvPr id="4" name="TextBox 3">
            <a:extLst>
              <a:ext uri="{FF2B5EF4-FFF2-40B4-BE49-F238E27FC236}">
                <a16:creationId xmlns:a16="http://schemas.microsoft.com/office/drawing/2014/main" id="{EDA26F68-9848-4705-9DA3-8EDA61B1DB13}"/>
              </a:ext>
            </a:extLst>
          </p:cNvPr>
          <p:cNvSpPr txBox="1"/>
          <p:nvPr/>
        </p:nvSpPr>
        <p:spPr>
          <a:xfrm>
            <a:off x="1694576" y="4043494"/>
            <a:ext cx="998286" cy="369332"/>
          </a:xfrm>
          <a:prstGeom prst="rect">
            <a:avLst/>
          </a:prstGeom>
          <a:noFill/>
        </p:spPr>
        <p:txBody>
          <a:bodyPr wrap="square" rtlCol="0">
            <a:spAutoFit/>
          </a:bodyPr>
          <a:lstStyle/>
          <a:p>
            <a:r>
              <a:rPr lang="en-US" altLang="ko-KR" i="1" dirty="0" err="1"/>
              <a:t>setosa</a:t>
            </a:r>
            <a:endParaRPr lang="ko-KR" altLang="en-US" i="1" dirty="0"/>
          </a:p>
        </p:txBody>
      </p:sp>
      <p:sp>
        <p:nvSpPr>
          <p:cNvPr id="5" name="TextBox 4">
            <a:extLst>
              <a:ext uri="{FF2B5EF4-FFF2-40B4-BE49-F238E27FC236}">
                <a16:creationId xmlns:a16="http://schemas.microsoft.com/office/drawing/2014/main" id="{1300B433-167C-4DE2-814D-8F478BA54CFF}"/>
              </a:ext>
            </a:extLst>
          </p:cNvPr>
          <p:cNvSpPr txBox="1"/>
          <p:nvPr/>
        </p:nvSpPr>
        <p:spPr>
          <a:xfrm>
            <a:off x="3333109" y="4090182"/>
            <a:ext cx="1411654" cy="369332"/>
          </a:xfrm>
          <a:prstGeom prst="rect">
            <a:avLst/>
          </a:prstGeom>
          <a:noFill/>
        </p:spPr>
        <p:txBody>
          <a:bodyPr wrap="square" rtlCol="0">
            <a:spAutoFit/>
          </a:bodyPr>
          <a:lstStyle/>
          <a:p>
            <a:r>
              <a:rPr lang="en-US" altLang="ko-KR" i="1" dirty="0"/>
              <a:t>versicolor</a:t>
            </a:r>
            <a:endParaRPr lang="ko-KR" altLang="en-US" i="1" dirty="0"/>
          </a:p>
        </p:txBody>
      </p:sp>
      <p:sp>
        <p:nvSpPr>
          <p:cNvPr id="6" name="TextBox 5">
            <a:extLst>
              <a:ext uri="{FF2B5EF4-FFF2-40B4-BE49-F238E27FC236}">
                <a16:creationId xmlns:a16="http://schemas.microsoft.com/office/drawing/2014/main" id="{200D6C2D-FA6A-409E-B28B-96E14ECC862F}"/>
              </a:ext>
            </a:extLst>
          </p:cNvPr>
          <p:cNvSpPr txBox="1"/>
          <p:nvPr/>
        </p:nvSpPr>
        <p:spPr>
          <a:xfrm>
            <a:off x="4744763" y="1862086"/>
            <a:ext cx="1411654" cy="369332"/>
          </a:xfrm>
          <a:prstGeom prst="rect">
            <a:avLst/>
          </a:prstGeom>
          <a:noFill/>
        </p:spPr>
        <p:txBody>
          <a:bodyPr wrap="square" rtlCol="0">
            <a:spAutoFit/>
          </a:bodyPr>
          <a:lstStyle/>
          <a:p>
            <a:r>
              <a:rPr lang="en-US" altLang="ko-KR" i="1" dirty="0"/>
              <a:t>virginica</a:t>
            </a:r>
            <a:endParaRPr lang="ko-KR" altLang="en-US" i="1" dirty="0"/>
          </a:p>
        </p:txBody>
      </p:sp>
    </p:spTree>
    <p:extLst>
      <p:ext uri="{BB962C8B-B14F-4D97-AF65-F5344CB8AC3E}">
        <p14:creationId xmlns:p14="http://schemas.microsoft.com/office/powerpoint/2010/main" val="374347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Decision Tree</a:t>
            </a:r>
          </a:p>
        </p:txBody>
      </p:sp>
      <p:pic>
        <p:nvPicPr>
          <p:cNvPr id="5" name="Picture 4"/>
          <p:cNvPicPr>
            <a:picLocks noChangeAspect="1"/>
          </p:cNvPicPr>
          <p:nvPr/>
        </p:nvPicPr>
        <p:blipFill rotWithShape="1">
          <a:blip r:embed="rId2"/>
          <a:srcRect b="71911"/>
          <a:stretch/>
        </p:blipFill>
        <p:spPr>
          <a:xfrm>
            <a:off x="7030720" y="1541780"/>
            <a:ext cx="4572000" cy="1120140"/>
          </a:xfrm>
          <a:prstGeom prst="rect">
            <a:avLst/>
          </a:prstGeom>
        </p:spPr>
      </p:pic>
      <p:pic>
        <p:nvPicPr>
          <p:cNvPr id="8" name="Picture 7"/>
          <p:cNvPicPr>
            <a:picLocks noChangeAspect="1"/>
          </p:cNvPicPr>
          <p:nvPr/>
        </p:nvPicPr>
        <p:blipFill rotWithShape="1">
          <a:blip r:embed="rId3"/>
          <a:srcRect l="14583" t="30889" r="45667" b="21852"/>
          <a:stretch/>
        </p:blipFill>
        <p:spPr>
          <a:xfrm>
            <a:off x="279400" y="1653540"/>
            <a:ext cx="6111073" cy="4086860"/>
          </a:xfrm>
          <a:prstGeom prst="rect">
            <a:avLst/>
          </a:prstGeom>
        </p:spPr>
      </p:pic>
      <p:cxnSp>
        <p:nvCxnSpPr>
          <p:cNvPr id="10" name="Straight Connector 9"/>
          <p:cNvCxnSpPr/>
          <p:nvPr/>
        </p:nvCxnSpPr>
        <p:spPr>
          <a:xfrm flipV="1">
            <a:off x="2834640" y="1828800"/>
            <a:ext cx="0" cy="32715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1672074" y="1781294"/>
            <a:ext cx="1955801" cy="369332"/>
          </a:xfrm>
          <a:prstGeom prst="rect">
            <a:avLst/>
          </a:prstGeom>
          <a:noFill/>
        </p:spPr>
        <p:txBody>
          <a:bodyPr wrap="square" rtlCol="0">
            <a:spAutoFit/>
          </a:bodyPr>
          <a:lstStyle/>
          <a:p>
            <a:r>
              <a:rPr lang="en-US" dirty="0"/>
              <a:t>Depth=0</a:t>
            </a:r>
          </a:p>
        </p:txBody>
      </p:sp>
      <p:sp>
        <p:nvSpPr>
          <p:cNvPr id="12" name="TextBox 11"/>
          <p:cNvSpPr txBox="1"/>
          <p:nvPr/>
        </p:nvSpPr>
        <p:spPr>
          <a:xfrm>
            <a:off x="10094714" y="1917184"/>
            <a:ext cx="1955801" cy="369332"/>
          </a:xfrm>
          <a:prstGeom prst="rect">
            <a:avLst/>
          </a:prstGeom>
          <a:noFill/>
        </p:spPr>
        <p:txBody>
          <a:bodyPr wrap="square" rtlCol="0">
            <a:spAutoFit/>
          </a:bodyPr>
          <a:lstStyle/>
          <a:p>
            <a:r>
              <a:rPr lang="en-US" dirty="0"/>
              <a:t>Depth=0</a:t>
            </a:r>
          </a:p>
        </p:txBody>
      </p:sp>
      <p:sp>
        <p:nvSpPr>
          <p:cNvPr id="9" name="TextBox 8">
            <a:extLst>
              <a:ext uri="{FF2B5EF4-FFF2-40B4-BE49-F238E27FC236}">
                <a16:creationId xmlns:a16="http://schemas.microsoft.com/office/drawing/2014/main" id="{6F741753-6504-4985-8C4D-E04E30015248}"/>
              </a:ext>
            </a:extLst>
          </p:cNvPr>
          <p:cNvSpPr txBox="1"/>
          <p:nvPr/>
        </p:nvSpPr>
        <p:spPr>
          <a:xfrm>
            <a:off x="1694576" y="4043494"/>
            <a:ext cx="998286" cy="369332"/>
          </a:xfrm>
          <a:prstGeom prst="rect">
            <a:avLst/>
          </a:prstGeom>
          <a:noFill/>
        </p:spPr>
        <p:txBody>
          <a:bodyPr wrap="square" rtlCol="0">
            <a:spAutoFit/>
          </a:bodyPr>
          <a:lstStyle/>
          <a:p>
            <a:r>
              <a:rPr lang="en-US" altLang="ko-KR" i="1" dirty="0" err="1"/>
              <a:t>setosa</a:t>
            </a:r>
            <a:endParaRPr lang="ko-KR" altLang="en-US" i="1" dirty="0"/>
          </a:p>
        </p:txBody>
      </p:sp>
      <p:sp>
        <p:nvSpPr>
          <p:cNvPr id="13" name="TextBox 12">
            <a:extLst>
              <a:ext uri="{FF2B5EF4-FFF2-40B4-BE49-F238E27FC236}">
                <a16:creationId xmlns:a16="http://schemas.microsoft.com/office/drawing/2014/main" id="{AC1C4914-CDA0-4F87-BF68-E01F520D398B}"/>
              </a:ext>
            </a:extLst>
          </p:cNvPr>
          <p:cNvSpPr txBox="1"/>
          <p:nvPr/>
        </p:nvSpPr>
        <p:spPr>
          <a:xfrm>
            <a:off x="3333109" y="4090182"/>
            <a:ext cx="1411654" cy="369332"/>
          </a:xfrm>
          <a:prstGeom prst="rect">
            <a:avLst/>
          </a:prstGeom>
          <a:noFill/>
        </p:spPr>
        <p:txBody>
          <a:bodyPr wrap="square" rtlCol="0">
            <a:spAutoFit/>
          </a:bodyPr>
          <a:lstStyle/>
          <a:p>
            <a:r>
              <a:rPr lang="en-US" altLang="ko-KR" i="1" dirty="0"/>
              <a:t>versicolor</a:t>
            </a:r>
            <a:endParaRPr lang="ko-KR" altLang="en-US" i="1" dirty="0"/>
          </a:p>
        </p:txBody>
      </p:sp>
      <p:sp>
        <p:nvSpPr>
          <p:cNvPr id="14" name="TextBox 13">
            <a:extLst>
              <a:ext uri="{FF2B5EF4-FFF2-40B4-BE49-F238E27FC236}">
                <a16:creationId xmlns:a16="http://schemas.microsoft.com/office/drawing/2014/main" id="{EB97A577-AA06-47DD-8894-4FC8CDED77A8}"/>
              </a:ext>
            </a:extLst>
          </p:cNvPr>
          <p:cNvSpPr txBox="1"/>
          <p:nvPr/>
        </p:nvSpPr>
        <p:spPr>
          <a:xfrm>
            <a:off x="4744763" y="1862086"/>
            <a:ext cx="1411654" cy="369332"/>
          </a:xfrm>
          <a:prstGeom prst="rect">
            <a:avLst/>
          </a:prstGeom>
          <a:noFill/>
        </p:spPr>
        <p:txBody>
          <a:bodyPr wrap="square" rtlCol="0">
            <a:spAutoFit/>
          </a:bodyPr>
          <a:lstStyle/>
          <a:p>
            <a:r>
              <a:rPr lang="en-US" altLang="ko-KR" i="1" dirty="0"/>
              <a:t>virginica</a:t>
            </a:r>
            <a:endParaRPr lang="ko-KR" altLang="en-US" i="1" dirty="0"/>
          </a:p>
        </p:txBody>
      </p:sp>
    </p:spTree>
    <p:extLst>
      <p:ext uri="{BB962C8B-B14F-4D97-AF65-F5344CB8AC3E}">
        <p14:creationId xmlns:p14="http://schemas.microsoft.com/office/powerpoint/2010/main" val="1803408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Decision Tree</a:t>
            </a:r>
          </a:p>
        </p:txBody>
      </p:sp>
      <p:pic>
        <p:nvPicPr>
          <p:cNvPr id="5" name="Picture 4"/>
          <p:cNvPicPr>
            <a:picLocks noChangeAspect="1"/>
          </p:cNvPicPr>
          <p:nvPr/>
        </p:nvPicPr>
        <p:blipFill rotWithShape="1">
          <a:blip r:embed="rId2"/>
          <a:srcRect t="-1" b="32676"/>
          <a:stretch/>
        </p:blipFill>
        <p:spPr>
          <a:xfrm>
            <a:off x="7030720" y="1541780"/>
            <a:ext cx="4572000" cy="2684780"/>
          </a:xfrm>
          <a:prstGeom prst="rect">
            <a:avLst/>
          </a:prstGeom>
        </p:spPr>
      </p:pic>
      <p:pic>
        <p:nvPicPr>
          <p:cNvPr id="8" name="Picture 7"/>
          <p:cNvPicPr>
            <a:picLocks noChangeAspect="1"/>
          </p:cNvPicPr>
          <p:nvPr/>
        </p:nvPicPr>
        <p:blipFill rotWithShape="1">
          <a:blip r:embed="rId3"/>
          <a:srcRect l="14583" t="30889" r="45667" b="21852"/>
          <a:stretch/>
        </p:blipFill>
        <p:spPr>
          <a:xfrm>
            <a:off x="279400" y="1653540"/>
            <a:ext cx="6111073" cy="4086860"/>
          </a:xfrm>
          <a:prstGeom prst="rect">
            <a:avLst/>
          </a:prstGeom>
        </p:spPr>
      </p:pic>
      <p:cxnSp>
        <p:nvCxnSpPr>
          <p:cNvPr id="10" name="Straight Connector 9"/>
          <p:cNvCxnSpPr/>
          <p:nvPr/>
        </p:nvCxnSpPr>
        <p:spPr>
          <a:xfrm flipV="1">
            <a:off x="2834640" y="1828800"/>
            <a:ext cx="0" cy="32715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1672074" y="1781294"/>
            <a:ext cx="1955801" cy="369332"/>
          </a:xfrm>
          <a:prstGeom prst="rect">
            <a:avLst/>
          </a:prstGeom>
          <a:noFill/>
        </p:spPr>
        <p:txBody>
          <a:bodyPr wrap="square" rtlCol="0">
            <a:spAutoFit/>
          </a:bodyPr>
          <a:lstStyle/>
          <a:p>
            <a:r>
              <a:rPr lang="en-US" dirty="0"/>
              <a:t>Depth=0</a:t>
            </a:r>
          </a:p>
        </p:txBody>
      </p:sp>
      <p:sp>
        <p:nvSpPr>
          <p:cNvPr id="12" name="TextBox 11"/>
          <p:cNvSpPr txBox="1"/>
          <p:nvPr/>
        </p:nvSpPr>
        <p:spPr>
          <a:xfrm>
            <a:off x="10094714" y="1917184"/>
            <a:ext cx="1955801" cy="369332"/>
          </a:xfrm>
          <a:prstGeom prst="rect">
            <a:avLst/>
          </a:prstGeom>
          <a:noFill/>
        </p:spPr>
        <p:txBody>
          <a:bodyPr wrap="square" rtlCol="0">
            <a:spAutoFit/>
          </a:bodyPr>
          <a:lstStyle/>
          <a:p>
            <a:r>
              <a:rPr lang="en-US" dirty="0"/>
              <a:t>Depth=0</a:t>
            </a:r>
          </a:p>
        </p:txBody>
      </p:sp>
      <p:sp>
        <p:nvSpPr>
          <p:cNvPr id="9" name="Rectangle 8"/>
          <p:cNvSpPr/>
          <p:nvPr/>
        </p:nvSpPr>
        <p:spPr>
          <a:xfrm>
            <a:off x="8450579" y="4174942"/>
            <a:ext cx="2622035" cy="1601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61E2EB4-DDC0-409C-B1EB-6C6201F14EB8}"/>
              </a:ext>
            </a:extLst>
          </p:cNvPr>
          <p:cNvSpPr txBox="1"/>
          <p:nvPr/>
        </p:nvSpPr>
        <p:spPr>
          <a:xfrm>
            <a:off x="1694576" y="4043494"/>
            <a:ext cx="998286" cy="369332"/>
          </a:xfrm>
          <a:prstGeom prst="rect">
            <a:avLst/>
          </a:prstGeom>
          <a:noFill/>
        </p:spPr>
        <p:txBody>
          <a:bodyPr wrap="square" rtlCol="0">
            <a:spAutoFit/>
          </a:bodyPr>
          <a:lstStyle/>
          <a:p>
            <a:r>
              <a:rPr lang="en-US" altLang="ko-KR" i="1" dirty="0" err="1"/>
              <a:t>setosa</a:t>
            </a:r>
            <a:endParaRPr lang="ko-KR" altLang="en-US" i="1" dirty="0"/>
          </a:p>
        </p:txBody>
      </p:sp>
      <p:sp>
        <p:nvSpPr>
          <p:cNvPr id="14" name="TextBox 13">
            <a:extLst>
              <a:ext uri="{FF2B5EF4-FFF2-40B4-BE49-F238E27FC236}">
                <a16:creationId xmlns:a16="http://schemas.microsoft.com/office/drawing/2014/main" id="{FA60ACE1-C9A5-4574-A38A-FD68964BDB51}"/>
              </a:ext>
            </a:extLst>
          </p:cNvPr>
          <p:cNvSpPr txBox="1"/>
          <p:nvPr/>
        </p:nvSpPr>
        <p:spPr>
          <a:xfrm>
            <a:off x="3333109" y="4090182"/>
            <a:ext cx="1411654" cy="369332"/>
          </a:xfrm>
          <a:prstGeom prst="rect">
            <a:avLst/>
          </a:prstGeom>
          <a:noFill/>
        </p:spPr>
        <p:txBody>
          <a:bodyPr wrap="square" rtlCol="0">
            <a:spAutoFit/>
          </a:bodyPr>
          <a:lstStyle/>
          <a:p>
            <a:r>
              <a:rPr lang="en-US" altLang="ko-KR" i="1" dirty="0"/>
              <a:t>versicolor</a:t>
            </a:r>
            <a:endParaRPr lang="ko-KR" altLang="en-US" i="1" dirty="0"/>
          </a:p>
        </p:txBody>
      </p:sp>
      <p:sp>
        <p:nvSpPr>
          <p:cNvPr id="15" name="TextBox 14">
            <a:extLst>
              <a:ext uri="{FF2B5EF4-FFF2-40B4-BE49-F238E27FC236}">
                <a16:creationId xmlns:a16="http://schemas.microsoft.com/office/drawing/2014/main" id="{E555C4FA-2F56-48FA-A22A-E171F9280F22}"/>
              </a:ext>
            </a:extLst>
          </p:cNvPr>
          <p:cNvSpPr txBox="1"/>
          <p:nvPr/>
        </p:nvSpPr>
        <p:spPr>
          <a:xfrm>
            <a:off x="4744763" y="1862086"/>
            <a:ext cx="1411654" cy="369332"/>
          </a:xfrm>
          <a:prstGeom prst="rect">
            <a:avLst/>
          </a:prstGeom>
          <a:noFill/>
        </p:spPr>
        <p:txBody>
          <a:bodyPr wrap="square" rtlCol="0">
            <a:spAutoFit/>
          </a:bodyPr>
          <a:lstStyle/>
          <a:p>
            <a:r>
              <a:rPr lang="en-US" altLang="ko-KR" i="1" dirty="0"/>
              <a:t>virginica</a:t>
            </a:r>
            <a:endParaRPr lang="ko-KR" altLang="en-US" i="1" dirty="0"/>
          </a:p>
        </p:txBody>
      </p:sp>
    </p:spTree>
    <p:extLst>
      <p:ext uri="{BB962C8B-B14F-4D97-AF65-F5344CB8AC3E}">
        <p14:creationId xmlns:p14="http://schemas.microsoft.com/office/powerpoint/2010/main" val="3727315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8055</TotalTime>
  <Words>1073</Words>
  <Application>Microsoft Office PowerPoint</Application>
  <PresentationFormat>와이드스크린</PresentationFormat>
  <Paragraphs>218</Paragraphs>
  <Slides>30</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30</vt:i4>
      </vt:variant>
    </vt:vector>
  </HeadingPairs>
  <TitlesOfParts>
    <vt:vector size="38" baseType="lpstr">
      <vt:lpstr>맑은 고딕</vt:lpstr>
      <vt:lpstr>Arial</vt:lpstr>
      <vt:lpstr>Calibri</vt:lpstr>
      <vt:lpstr>Cambria Math</vt:lpstr>
      <vt:lpstr>Consolas</vt:lpstr>
      <vt:lpstr>Times New Roman</vt:lpstr>
      <vt:lpstr>Wingdings</vt:lpstr>
      <vt:lpstr>Office Theme</vt:lpstr>
      <vt:lpstr>Machine Learning with Scikit-Learn and TensorFlow (자원탐사 융합해석을 위한 파이썬 라이브러리를 활용한 머신러닝)</vt:lpstr>
      <vt:lpstr>PowerPoint 프레젠테이션</vt:lpstr>
      <vt:lpstr>교육 시간표</vt:lpstr>
      <vt:lpstr>6. Decision Trees</vt:lpstr>
      <vt:lpstr>Tree-based Models</vt:lpstr>
      <vt:lpstr>Iris data</vt:lpstr>
      <vt:lpstr>Training Decision Tree</vt:lpstr>
      <vt:lpstr>Training Decision Tree</vt:lpstr>
      <vt:lpstr>Training Decision Tree</vt:lpstr>
      <vt:lpstr>Training Decision Tree</vt:lpstr>
      <vt:lpstr>Training Decision Tree</vt:lpstr>
      <vt:lpstr>Training Decision Tree</vt:lpstr>
      <vt:lpstr>Regularization Hyperparameters</vt:lpstr>
      <vt:lpstr>Regularization Hyperparameters</vt:lpstr>
      <vt:lpstr>Regularization Hyperparameters</vt:lpstr>
      <vt:lpstr>Feature Importance</vt:lpstr>
      <vt:lpstr>Regression</vt:lpstr>
      <vt:lpstr>Regression</vt:lpstr>
      <vt:lpstr>Regression</vt:lpstr>
      <vt:lpstr>graphviz 설치 방법</vt:lpstr>
      <vt:lpstr>graphviz 설치 방법 - 환경변수설정</vt:lpstr>
      <vt:lpstr>graphviz 설치 방법</vt:lpstr>
      <vt:lpstr>7. Ensemble Learning and Random Forests</vt:lpstr>
      <vt:lpstr>Voting Classifiers</vt:lpstr>
      <vt:lpstr>Voting Classifiers</vt:lpstr>
      <vt:lpstr>Bagging vs. Pasting</vt:lpstr>
      <vt:lpstr>Random Forests</vt:lpstr>
      <vt:lpstr>Gradient Boosting</vt:lpstr>
      <vt:lpstr>Gradient Boosting </vt:lpstr>
      <vt:lpstr>Shrinkage Regularization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Daeung</dc:creator>
  <cp:lastModifiedBy>yonggyu</cp:lastModifiedBy>
  <cp:revision>198</cp:revision>
  <dcterms:created xsi:type="dcterms:W3CDTF">2018-01-01T15:52:30Z</dcterms:created>
  <dcterms:modified xsi:type="dcterms:W3CDTF">2018-02-16T16:43:46Z</dcterms:modified>
</cp:coreProperties>
</file>