
<file path=[Content_Types].xml><?xml version="1.0" encoding="utf-8"?>
<Types xmlns="http://schemas.openxmlformats.org/package/2006/content-types">
  <Default Extension="bin" ContentType="application/vnd.openxmlformats-officedocument.oleObject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8" r:id="rId4"/>
    <p:sldId id="261" r:id="rId5"/>
    <p:sldId id="276" r:id="rId6"/>
    <p:sldId id="277" r:id="rId7"/>
    <p:sldId id="278" r:id="rId8"/>
    <p:sldId id="279" r:id="rId9"/>
    <p:sldId id="280" r:id="rId10"/>
    <p:sldId id="28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BC8F-903E-4142-93E6-B745E5DF824C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E1C4C-3209-4202-A81F-683A01A06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1C4C-3209-4202-A81F-683A01A0600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1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1C4C-3209-4202-A81F-683A01A0600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8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3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2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5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2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F998-D3E1-4075-A0BA-5CBF33E7E00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ED2B-856B-479D-9AD0-038432C553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3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077200" cy="3429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b="1" dirty="0" smtClean="0"/>
              <a:t>nalyzing</a:t>
            </a:r>
            <a:r>
              <a:rPr lang="en-US" dirty="0" smtClean="0"/>
              <a:t> </a:t>
            </a:r>
            <a:r>
              <a:rPr lang="en-US" b="1" dirty="0" smtClean="0"/>
              <a:t> the </a:t>
            </a:r>
            <a:r>
              <a:rPr lang="en-US" b="1" dirty="0"/>
              <a:t>report </a:t>
            </a:r>
            <a:r>
              <a:rPr lang="en-US" b="1" dirty="0" smtClean="0"/>
              <a:t>of </a:t>
            </a:r>
            <a:br>
              <a:rPr lang="en-US" b="1" dirty="0" smtClean="0"/>
            </a:br>
            <a:r>
              <a:rPr lang="en-US" b="1" dirty="0" smtClean="0"/>
              <a:t>Swedish </a:t>
            </a:r>
            <a:r>
              <a:rPr lang="en-US" b="1" dirty="0"/>
              <a:t>Motor Insurance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sz="36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3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Dola Ghosh</a:t>
            </a:r>
          </a:p>
          <a:p>
            <a:pPr>
              <a:spcBef>
                <a:spcPct val="0"/>
              </a:spcBef>
            </a:pPr>
            <a:endParaRPr lang="en-US" sz="3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2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285750" indent="-285750"/>
            <a:r>
              <a:rPr lang="en-US" dirty="0" smtClean="0"/>
              <a:t>The “R Output file” shows that the  “Residual”  </a:t>
            </a:r>
            <a:r>
              <a:rPr lang="en-US" dirty="0"/>
              <a:t>is </a:t>
            </a:r>
            <a:r>
              <a:rPr lang="en-US" dirty="0" smtClean="0"/>
              <a:t>  “not </a:t>
            </a:r>
            <a:r>
              <a:rPr lang="en-US" dirty="0"/>
              <a:t>very </a:t>
            </a:r>
            <a:r>
              <a:rPr lang="en-US" dirty="0" smtClean="0"/>
              <a:t>high”  </a:t>
            </a:r>
            <a:r>
              <a:rPr lang="en-US" dirty="0"/>
              <a:t>and so it can be assumed that it is a </a:t>
            </a:r>
            <a:r>
              <a:rPr lang="en-US" dirty="0" smtClean="0"/>
              <a:t>“good model”.</a:t>
            </a:r>
            <a:endParaRPr lang="en-US" dirty="0"/>
          </a:p>
          <a:p>
            <a:pPr marL="285750" indent="-285750"/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/>
              <a:t>SQUARE </a:t>
            </a:r>
            <a:r>
              <a:rPr lang="en-US" dirty="0" smtClean="0"/>
              <a:t>VALUE of </a:t>
            </a:r>
            <a:r>
              <a:rPr lang="en-US" dirty="0"/>
              <a:t>the “</a:t>
            </a:r>
            <a:r>
              <a:rPr lang="en-US" dirty="0" smtClean="0"/>
              <a:t>Model(PAYMENT)”with </a:t>
            </a:r>
            <a:r>
              <a:rPr lang="en-US" dirty="0"/>
              <a:t>the Dependent Variable as “Payment</a:t>
            </a:r>
            <a:r>
              <a:rPr lang="en-US" dirty="0" smtClean="0"/>
              <a:t>”   </a:t>
            </a:r>
            <a:r>
              <a:rPr lang="en-US" dirty="0"/>
              <a:t>is </a:t>
            </a:r>
            <a:r>
              <a:rPr lang="en-US" dirty="0" smtClean="0"/>
              <a:t>“99.61 %” </a:t>
            </a:r>
            <a:r>
              <a:rPr lang="en-US" dirty="0"/>
              <a:t>which shows it is a </a:t>
            </a:r>
            <a:r>
              <a:rPr lang="en-US" dirty="0" smtClean="0"/>
              <a:t> “Very </a:t>
            </a:r>
            <a:r>
              <a:rPr lang="en-US" dirty="0"/>
              <a:t>G</a:t>
            </a:r>
            <a:r>
              <a:rPr lang="en-US" dirty="0" smtClean="0"/>
              <a:t>ood Model”.</a:t>
            </a:r>
            <a:endParaRPr lang="en-US" dirty="0"/>
          </a:p>
          <a:p>
            <a:pPr marL="285750" indent="-285750"/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/>
              <a:t>SQUARE VALUE  of the “</a:t>
            </a:r>
            <a:r>
              <a:rPr lang="en-US" dirty="0" smtClean="0"/>
              <a:t>Model(CLAIMS)”with </a:t>
            </a:r>
            <a:r>
              <a:rPr lang="en-US" dirty="0"/>
              <a:t>the Dependent Variable as “Claims” is </a:t>
            </a:r>
            <a:r>
              <a:rPr lang="en-US" dirty="0" smtClean="0"/>
              <a:t>“99.37%”  </a:t>
            </a:r>
            <a:r>
              <a:rPr lang="en-US" dirty="0"/>
              <a:t>which shows it </a:t>
            </a:r>
            <a:r>
              <a:rPr lang="en-US"/>
              <a:t>is </a:t>
            </a:r>
            <a:r>
              <a:rPr lang="en-US" smtClean="0"/>
              <a:t>a “Very</a:t>
            </a:r>
            <a:r>
              <a:rPr lang="en-US" dirty="0" smtClean="0"/>
              <a:t> Good model”.</a:t>
            </a:r>
            <a:endParaRPr lang="en-US" dirty="0"/>
          </a:p>
          <a:p>
            <a:r>
              <a:rPr lang="en-US" dirty="0"/>
              <a:t>The Correlation Plot shows that </a:t>
            </a:r>
            <a:r>
              <a:rPr lang="en-US" dirty="0" smtClean="0"/>
              <a:t>“ Payment”, “Claims” and  “Insured” are “Strongly Positively  Correlated”. </a:t>
            </a:r>
            <a:r>
              <a:rPr lang="en-US" dirty="0"/>
              <a:t>P</a:t>
            </a:r>
            <a:r>
              <a:rPr lang="en-US" dirty="0" smtClean="0"/>
              <a:t>ayment </a:t>
            </a:r>
            <a:r>
              <a:rPr lang="en-US" dirty="0"/>
              <a:t>by </a:t>
            </a:r>
            <a:r>
              <a:rPr lang="en-US" dirty="0" smtClean="0"/>
              <a:t>the Insurance </a:t>
            </a:r>
            <a:r>
              <a:rPr lang="en-US" dirty="0"/>
              <a:t>company </a:t>
            </a:r>
            <a:r>
              <a:rPr lang="en-US" dirty="0" smtClean="0"/>
              <a:t>is strongly related to </a:t>
            </a:r>
            <a:r>
              <a:rPr lang="en-US" dirty="0"/>
              <a:t>number of claims and the number of insured policy </a:t>
            </a:r>
            <a:r>
              <a:rPr lang="en-US" dirty="0" smtClean="0"/>
              <a:t>years.  “Payment increases” with the increase of “Claims and Insured”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The Swedish Motor Insurance Company can also assess that people from “Rural </a:t>
            </a:r>
            <a:r>
              <a:rPr lang="en-US" dirty="0"/>
              <a:t>areas in southern </a:t>
            </a:r>
            <a:r>
              <a:rPr lang="en-US" dirty="0" smtClean="0"/>
              <a:t>Sweden”, people “who travel between 1000-15000 km per year” and people with “Bonus : 7” bring the most Payment and Claims to the Company. This information will help the Insurance Company take a decision where their next “Branch Office” should be opened so that it is easier for most of their customers and they can retain  their customers.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352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97532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624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200" dirty="0"/>
              <a:t>Business Problem: The purpose of the Project is to analyze  the  Claims and Payment of the Swedish Motor Insurance C</a:t>
            </a:r>
            <a:r>
              <a:rPr lang="en-US" sz="2200" dirty="0" smtClean="0"/>
              <a:t>ompany and also the factors responsible for increase and decrease of “claims” and “payment”.</a:t>
            </a:r>
          </a:p>
          <a:p>
            <a:endParaRPr lang="en-US" sz="2200" dirty="0"/>
          </a:p>
          <a:p>
            <a:r>
              <a:rPr lang="en-US" sz="2200" dirty="0" smtClean="0"/>
              <a:t>Business </a:t>
            </a:r>
            <a:r>
              <a:rPr lang="en-US" sz="2200" dirty="0"/>
              <a:t>Solution:  To build </a:t>
            </a:r>
            <a:r>
              <a:rPr lang="en-US" sz="2200" dirty="0" smtClean="0"/>
              <a:t>Linear Regression Model </a:t>
            </a:r>
            <a:r>
              <a:rPr lang="en-US" sz="2200" dirty="0"/>
              <a:t>with the given dataset to find out the most significant factors  affecting </a:t>
            </a:r>
            <a:r>
              <a:rPr lang="en-US" sz="2200" dirty="0" smtClean="0"/>
              <a:t>“Payment” and “claims” </a:t>
            </a:r>
            <a:r>
              <a:rPr lang="en-US" sz="2200" dirty="0"/>
              <a:t>so that </a:t>
            </a:r>
            <a:r>
              <a:rPr lang="en-US" sz="2200" dirty="0" smtClean="0"/>
              <a:t>the Motor Insurance Company can </a:t>
            </a:r>
            <a:r>
              <a:rPr lang="en-US" sz="2200" dirty="0"/>
              <a:t>take adequate business </a:t>
            </a:r>
            <a:r>
              <a:rPr lang="en-US" sz="2200" dirty="0" smtClean="0"/>
              <a:t>steps.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09600"/>
            <a:ext cx="82296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Description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Analysis of the dataset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Bonus : the </a:t>
            </a:r>
            <a:r>
              <a:rPr lang="en-US" sz="2400" dirty="0"/>
              <a:t>number of </a:t>
            </a:r>
            <a:r>
              <a:rPr lang="en-US" sz="2400" dirty="0" smtClean="0"/>
              <a:t>years</a:t>
            </a:r>
            <a:r>
              <a:rPr lang="en-US" sz="2400" dirty="0"/>
              <a:t>, plus one, since the last </a:t>
            </a:r>
            <a:r>
              <a:rPr lang="en-US" sz="2400" dirty="0" smtClean="0"/>
              <a:t>claims</a:t>
            </a:r>
            <a:r>
              <a:rPr lang="en-US" sz="2400" dirty="0"/>
              <a:t>	</a:t>
            </a:r>
          </a:p>
          <a:p>
            <a:r>
              <a:rPr lang="en-US" sz="2400" dirty="0"/>
              <a:t>Make </a:t>
            </a:r>
            <a:r>
              <a:rPr lang="en-US" sz="2400" dirty="0" smtClean="0"/>
              <a:t>: 1-8 are </a:t>
            </a:r>
            <a:r>
              <a:rPr lang="en-US" sz="2400" dirty="0"/>
              <a:t>eight </a:t>
            </a:r>
            <a:r>
              <a:rPr lang="en-US" sz="2400" dirty="0" smtClean="0"/>
              <a:t>car </a:t>
            </a:r>
            <a:r>
              <a:rPr lang="en-US" sz="2400" dirty="0"/>
              <a:t>models. All other models </a:t>
            </a:r>
            <a:r>
              <a:rPr lang="en-US" sz="2400" dirty="0" smtClean="0"/>
              <a:t>are Make 9 </a:t>
            </a:r>
            <a:r>
              <a:rPr lang="en-US" sz="2400" dirty="0"/>
              <a:t>	</a:t>
            </a:r>
          </a:p>
          <a:p>
            <a:r>
              <a:rPr lang="en-US" sz="2400" dirty="0"/>
              <a:t>Insured </a:t>
            </a:r>
            <a:r>
              <a:rPr lang="en-US" sz="2400" dirty="0" smtClean="0"/>
              <a:t>: Number </a:t>
            </a:r>
            <a:r>
              <a:rPr lang="en-US" sz="2400" dirty="0"/>
              <a:t>of </a:t>
            </a:r>
            <a:r>
              <a:rPr lang="en-US" sz="2400" dirty="0" smtClean="0"/>
              <a:t> years insured </a:t>
            </a:r>
            <a:r>
              <a:rPr lang="en-US" sz="2400" dirty="0"/>
              <a:t>in policy-years 	</a:t>
            </a:r>
          </a:p>
          <a:p>
            <a:r>
              <a:rPr lang="en-US" sz="2400" dirty="0" smtClean="0"/>
              <a:t>Claims: Number </a:t>
            </a:r>
            <a:r>
              <a:rPr lang="en-US" sz="2400" dirty="0"/>
              <a:t>of claims 	</a:t>
            </a:r>
          </a:p>
          <a:p>
            <a:r>
              <a:rPr lang="en-US" sz="2400" dirty="0" smtClean="0"/>
              <a:t>Payment: Total </a:t>
            </a:r>
            <a:r>
              <a:rPr lang="en-US" sz="2400" dirty="0"/>
              <a:t>value of payments in Skr (Swedish Krona) 	</a:t>
            </a:r>
            <a:endParaRPr lang="en-US" sz="2400" dirty="0" smtClean="0"/>
          </a:p>
          <a:p>
            <a:r>
              <a:rPr lang="en-US" sz="2400" dirty="0" smtClean="0"/>
              <a:t>Kilometers </a:t>
            </a:r>
            <a:r>
              <a:rPr lang="en-US" sz="2400" dirty="0"/>
              <a:t>travelled per year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         </a:t>
            </a:r>
            <a:r>
              <a:rPr lang="en-US" sz="2000" dirty="0"/>
              <a:t>1: &lt; 1000                         2: 1000-15000                 3: 15000-20000 </a:t>
            </a:r>
          </a:p>
          <a:p>
            <a:pPr marL="400050" lvl="1" indent="0">
              <a:buNone/>
            </a:pPr>
            <a:r>
              <a:rPr lang="en-US" sz="2000" dirty="0"/>
              <a:t>         4: 20000-25000              5: &gt; 25000 	</a:t>
            </a:r>
          </a:p>
          <a:p>
            <a:r>
              <a:rPr lang="en-US" sz="2400" dirty="0"/>
              <a:t>Zone 	Geographical zone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1</a:t>
            </a:r>
            <a:r>
              <a:rPr lang="en-US" sz="2000" dirty="0"/>
              <a:t>: Stockholm, Göteborg, and Malmö with surroundings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2</a:t>
            </a:r>
            <a:r>
              <a:rPr lang="en-US" sz="2000" dirty="0"/>
              <a:t>: Other large cities with surroundings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3</a:t>
            </a:r>
            <a:r>
              <a:rPr lang="en-US" sz="2000" dirty="0"/>
              <a:t>: Smaller cities with surroundings in southern Sweden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4</a:t>
            </a:r>
            <a:r>
              <a:rPr lang="en-US" sz="2000" dirty="0"/>
              <a:t>: Rural areas in southern Sweden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5</a:t>
            </a:r>
            <a:r>
              <a:rPr lang="en-US" sz="2000" dirty="0"/>
              <a:t>: Smaller cities with surroundings in northern Sweden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6</a:t>
            </a:r>
            <a:r>
              <a:rPr lang="en-US" sz="2000" dirty="0"/>
              <a:t>: Rural areas in northern Sweden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7</a:t>
            </a:r>
            <a:r>
              <a:rPr lang="en-US" sz="2000" dirty="0"/>
              <a:t>: Gotland 	</a:t>
            </a:r>
          </a:p>
          <a:p>
            <a:pPr marL="400050" lvl="1" indent="0">
              <a:buNone/>
            </a:pPr>
            <a:r>
              <a:rPr lang="en-US" sz="2000" dirty="0"/>
              <a:t>	</a:t>
            </a:r>
          </a:p>
          <a:p>
            <a:r>
              <a:rPr lang="en-US" sz="2500" dirty="0"/>
              <a:t>Dependent Variables  for two models are “Payment” and “Claims” and both are Continuous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71952" cy="8382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14600"/>
            <a:ext cx="3962400" cy="1383102"/>
          </a:xfrm>
        </p:spPr>
      </p:pic>
      <p:sp>
        <p:nvSpPr>
          <p:cNvPr id="13" name="Rectangle 12"/>
          <p:cNvSpPr/>
          <p:nvPr/>
        </p:nvSpPr>
        <p:spPr>
          <a:xfrm>
            <a:off x="394398" y="990320"/>
            <a:ext cx="8229600" cy="487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8" y="1066800"/>
            <a:ext cx="807720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" y="4267200"/>
            <a:ext cx="777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Descriptive Statistics of all the Variables of the Swedish Motor Insurance Company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723"/>
            <a:ext cx="8229600" cy="102076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Aggregation Based on Zone, Kilometer and Bonus </a:t>
            </a:r>
            <a:r>
              <a:rPr lang="en-US" dirty="0"/>
              <a:t/>
            </a:r>
            <a:br>
              <a:rPr lang="en-US" dirty="0"/>
            </a:br>
            <a:r>
              <a:rPr lang="en-US" sz="3100" b="1" dirty="0"/>
              <a:t>(sum of each category)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153569"/>
            <a:ext cx="4752975" cy="1419225"/>
          </a:xfrm>
        </p:spPr>
      </p:pic>
      <p:sp>
        <p:nvSpPr>
          <p:cNvPr id="7" name="Rectangle 6"/>
          <p:cNvSpPr/>
          <p:nvPr/>
        </p:nvSpPr>
        <p:spPr>
          <a:xfrm>
            <a:off x="457200" y="1414305"/>
            <a:ext cx="8229600" cy="487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4633965"/>
            <a:ext cx="4714875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314542"/>
            <a:ext cx="4743450" cy="107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4752975" cy="1419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1816625"/>
            <a:ext cx="2819400" cy="929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"</a:t>
            </a:r>
            <a:r>
              <a:rPr lang="en-US" sz="1700" dirty="0"/>
              <a:t>Zone 4</a:t>
            </a:r>
            <a:r>
              <a:rPr lang="en-US" sz="1700" dirty="0" smtClean="0"/>
              <a:t>:   Rural </a:t>
            </a:r>
            <a:r>
              <a:rPr lang="en-US" sz="1700" dirty="0"/>
              <a:t>areas in southern Sweden" has the highest </a:t>
            </a:r>
            <a:r>
              <a:rPr lang="en-US" sz="1700" dirty="0" smtClean="0"/>
              <a:t>Insured, Claims and Payment</a:t>
            </a:r>
            <a:r>
              <a:rPr lang="en-US" sz="1700" dirty="0"/>
              <a:t>"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3314542"/>
            <a:ext cx="2743200" cy="987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"Kilometers </a:t>
            </a:r>
            <a:r>
              <a:rPr lang="en-US" sz="1700" dirty="0"/>
              <a:t>2: </a:t>
            </a:r>
            <a:endParaRPr lang="en-US" sz="1700" dirty="0" smtClean="0"/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1000-15000 km </a:t>
            </a:r>
            <a:r>
              <a:rPr lang="en-US" sz="1700" dirty="0"/>
              <a:t>has the highest </a:t>
            </a:r>
            <a:r>
              <a:rPr lang="en-US" sz="1700" dirty="0" smtClean="0"/>
              <a:t>Claims and   </a:t>
            </a:r>
            <a:r>
              <a:rPr lang="en-US" sz="1700" dirty="0"/>
              <a:t>Payment</a:t>
            </a:r>
            <a:r>
              <a:rPr lang="en-US" sz="1700" dirty="0" smtClean="0"/>
              <a:t>" </a:t>
            </a: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4835972"/>
            <a:ext cx="2819400" cy="929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"</a:t>
            </a:r>
            <a:r>
              <a:rPr lang="en-US" sz="1700" dirty="0"/>
              <a:t>Bonus 7: No of policy </a:t>
            </a:r>
            <a:r>
              <a:rPr lang="en-US" sz="1700" dirty="0" smtClean="0"/>
              <a:t>years </a:t>
            </a:r>
            <a:r>
              <a:rPr lang="en-US" sz="1700" dirty="0"/>
              <a:t>has the highest </a:t>
            </a:r>
            <a:r>
              <a:rPr lang="en-US" sz="1700" dirty="0" smtClean="0"/>
              <a:t>Insured, Claims   </a:t>
            </a:r>
            <a:r>
              <a:rPr lang="en-US" sz="1700" dirty="0"/>
              <a:t>Payment" </a:t>
            </a:r>
            <a:r>
              <a:rPr lang="en-US" sz="1700" dirty="0" smtClean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630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6" y="17585"/>
            <a:ext cx="8382000" cy="6858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</a:t>
            </a:r>
            <a:r>
              <a:rPr lang="en-US" dirty="0"/>
              <a:t>Interpretation </a:t>
            </a:r>
            <a:r>
              <a:rPr lang="en-US" dirty="0" smtClean="0"/>
              <a:t>(“Payment”)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0662" y="762000"/>
            <a:ext cx="8376138" cy="60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662" y="3657600"/>
            <a:ext cx="814167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1</a:t>
            </a:r>
            <a:r>
              <a:rPr lang="en-US" sz="1700" dirty="0"/>
              <a:t>. Relationship  of Dependent Variable “Payment” with all the Independent Variable : </a:t>
            </a:r>
            <a:r>
              <a:rPr lang="en-US" sz="1700" dirty="0" smtClean="0"/>
              <a:t>           Claims </a:t>
            </a:r>
            <a:r>
              <a:rPr lang="en-US" sz="1700" dirty="0"/>
              <a:t>, Insured, Make, Bonus, Zone, Kilometres </a:t>
            </a:r>
          </a:p>
          <a:p>
            <a:pPr indent="-57150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2.Claims , Insured ,Zone, Kilometres   have P VALUES LESS THAN 0.05 , </a:t>
            </a:r>
            <a:r>
              <a:rPr lang="en-US" sz="1700" dirty="0" smtClean="0"/>
              <a:t>all </a:t>
            </a:r>
            <a:r>
              <a:rPr lang="en-US" sz="1700" dirty="0"/>
              <a:t>these Variables  are  SIGNIFICANT </a:t>
            </a:r>
          </a:p>
          <a:p>
            <a:pPr indent="-57150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3. Slope of the Significant  variables  and the RELATIONSHIP BETWEEN DEPENDENT </a:t>
            </a:r>
            <a:r>
              <a:rPr lang="en-US" sz="1700" dirty="0" smtClean="0"/>
              <a:t>VARIABLE AND </a:t>
            </a:r>
            <a:r>
              <a:rPr lang="en-US" sz="1700" dirty="0"/>
              <a:t>SIGNIFICANT INDEPENDENT VARIABLE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1 unit increase in claims will increase Payment by 4.374e+03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1 unit increase in Insured  will increase Payment by 2.571e+01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1 unit increase in Zone will increase Payment by 3.169e+03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1 unit increase in Kilometres  will increase Payment by 4.435e+03</a:t>
            </a:r>
          </a:p>
          <a:p>
            <a:pPr indent="-57150">
              <a:lnSpc>
                <a:spcPct val="80000"/>
              </a:lnSpc>
              <a:spcBef>
                <a:spcPct val="20000"/>
              </a:spcBef>
              <a:tabLst>
                <a:tab pos="512763" algn="l"/>
              </a:tabLst>
            </a:pPr>
            <a:r>
              <a:rPr lang="en-US" sz="1700" dirty="0"/>
              <a:t>4. THE R SQUARE VALUE is  99.61% : RSQ &gt; 70% , THE QUALITY OF MODEL IS GOOD  </a:t>
            </a:r>
          </a:p>
          <a:p>
            <a:pPr indent="-57150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5. THE ADJUSTED R SQ VALUE is 99.61% :  which is  &gt; 70% . Hence the Model is a “Good Model</a:t>
            </a:r>
            <a:r>
              <a:rPr lang="en-US" sz="1700" dirty="0" smtClean="0"/>
              <a:t>”. </a:t>
            </a:r>
            <a:r>
              <a:rPr lang="en-US" sz="1700" dirty="0"/>
              <a:t>ADJUSTED R SQ VALUE is  also  </a:t>
            </a:r>
            <a:r>
              <a:rPr lang="en-US" sz="1700" dirty="0" smtClean="0"/>
              <a:t>EQUAL TO </a:t>
            </a:r>
            <a:r>
              <a:rPr lang="en-US" sz="1700" dirty="0"/>
              <a:t>R SQ .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     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729735"/>
            <a:ext cx="7253967" cy="2851665"/>
          </a:xfrm>
        </p:spPr>
      </p:pic>
    </p:spTree>
    <p:extLst>
      <p:ext uri="{BB962C8B-B14F-4D97-AF65-F5344CB8AC3E}">
        <p14:creationId xmlns:p14="http://schemas.microsoft.com/office/powerpoint/2010/main" val="16006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2" y="-1"/>
            <a:ext cx="8305800" cy="741485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dirty="0"/>
              <a:t>Model Interpretation </a:t>
            </a:r>
            <a:r>
              <a:rPr lang="en-US" dirty="0" smtClean="0"/>
              <a:t>(“Claims”)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66912"/>
            <a:ext cx="4819650" cy="2695575"/>
          </a:xfrm>
          <a:solidFill>
            <a:schemeClr val="tx2">
              <a:lumMod val="40000"/>
              <a:lumOff val="6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97972" y="767807"/>
            <a:ext cx="8839200" cy="6090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" y="741485"/>
            <a:ext cx="6997001" cy="2388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442" y="3136342"/>
            <a:ext cx="865330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1. Relationship  of Dependent Variable </a:t>
            </a:r>
            <a:r>
              <a:rPr lang="en-US" sz="1700" dirty="0" smtClean="0"/>
              <a:t>“Claims” </a:t>
            </a:r>
            <a:r>
              <a:rPr lang="en-US" sz="1700" dirty="0"/>
              <a:t>with all the Independent Variable :  </a:t>
            </a:r>
            <a:r>
              <a:rPr lang="en-US" sz="1700" dirty="0" smtClean="0"/>
              <a:t>Payment </a:t>
            </a:r>
            <a:r>
              <a:rPr lang="en-US" sz="1700" dirty="0"/>
              <a:t>, Insured, Make, Bonus, Zone, Kilometres </a:t>
            </a:r>
          </a:p>
          <a:p>
            <a:pPr indent="-57150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2.Payment </a:t>
            </a:r>
            <a:r>
              <a:rPr lang="en-US" sz="1700" dirty="0"/>
              <a:t>, </a:t>
            </a:r>
            <a:r>
              <a:rPr lang="en-US" sz="1700" dirty="0" smtClean="0"/>
              <a:t>Insured,</a:t>
            </a:r>
            <a:r>
              <a:rPr lang="en-US" sz="1700" dirty="0"/>
              <a:t> Make, </a:t>
            </a:r>
            <a:r>
              <a:rPr lang="en-US" sz="1700" dirty="0" smtClean="0"/>
              <a:t>Bonus, Zone</a:t>
            </a:r>
            <a:r>
              <a:rPr lang="en-US" sz="1700" dirty="0"/>
              <a:t>, Kilometres   have P VALUES LESS THAN 0.05 , </a:t>
            </a:r>
            <a:r>
              <a:rPr lang="en-US" sz="1700" dirty="0" smtClean="0"/>
              <a:t>all </a:t>
            </a:r>
            <a:r>
              <a:rPr lang="en-US" sz="1700" dirty="0"/>
              <a:t>these Variables  are  </a:t>
            </a:r>
            <a:r>
              <a:rPr lang="en-US" sz="1700" dirty="0" smtClean="0"/>
              <a:t>SIGNIFICANT </a:t>
            </a:r>
            <a:endParaRPr lang="en-US" sz="1700" dirty="0"/>
          </a:p>
          <a:p>
            <a:pPr indent="-57150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3. Slope of the Significant  variables  and the RELATIONSHIP BETWEEN DEPENDENT </a:t>
            </a:r>
            <a:r>
              <a:rPr lang="en-US" sz="1700" dirty="0" smtClean="0"/>
              <a:t>VARIABLE  AND </a:t>
            </a:r>
            <a:r>
              <a:rPr lang="en-US" sz="1700" dirty="0"/>
              <a:t>SIGNIFICANT INDEPENDENT VARIABLE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1 unit increase in </a:t>
            </a:r>
            <a:r>
              <a:rPr lang="en-US" sz="1700" dirty="0" smtClean="0"/>
              <a:t>payment </a:t>
            </a:r>
            <a:r>
              <a:rPr lang="en-US" sz="1700" dirty="0"/>
              <a:t>will increase </a:t>
            </a:r>
            <a:r>
              <a:rPr lang="en-US" sz="1700" dirty="0" smtClean="0"/>
              <a:t>claims </a:t>
            </a:r>
            <a:r>
              <a:rPr lang="en-US" sz="1700" dirty="0"/>
              <a:t>by </a:t>
            </a:r>
            <a:r>
              <a:rPr lang="en-US" sz="1600" dirty="0"/>
              <a:t>2.224e-04 </a:t>
            </a:r>
            <a:endParaRPr lang="en-US" sz="1600" dirty="0" smtClean="0"/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1 </a:t>
            </a:r>
            <a:r>
              <a:rPr lang="en-US" sz="1700" dirty="0"/>
              <a:t>unit </a:t>
            </a:r>
            <a:r>
              <a:rPr lang="en-US" sz="1700" dirty="0" smtClean="0"/>
              <a:t>decrease </a:t>
            </a:r>
            <a:r>
              <a:rPr lang="en-US" sz="1700" dirty="0"/>
              <a:t>in Insured  will increase </a:t>
            </a:r>
            <a:r>
              <a:rPr lang="en-US" sz="1700" dirty="0" smtClean="0"/>
              <a:t>claims </a:t>
            </a:r>
            <a:r>
              <a:rPr lang="en-US" sz="1700" dirty="0"/>
              <a:t>by </a:t>
            </a:r>
            <a:r>
              <a:rPr lang="en-US" sz="1600" dirty="0"/>
              <a:t>4.918e-03 </a:t>
            </a:r>
            <a:endParaRPr lang="en-US" sz="1700" dirty="0"/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1 unit increase in </a:t>
            </a:r>
            <a:r>
              <a:rPr lang="en-US" sz="1700" dirty="0" smtClean="0"/>
              <a:t>Make </a:t>
            </a:r>
            <a:r>
              <a:rPr lang="en-US" sz="1700" dirty="0"/>
              <a:t>will increase </a:t>
            </a:r>
            <a:r>
              <a:rPr lang="en-US" sz="1700" dirty="0" smtClean="0"/>
              <a:t>claims </a:t>
            </a:r>
            <a:r>
              <a:rPr lang="en-US" sz="1700" dirty="0"/>
              <a:t>by </a:t>
            </a:r>
            <a:r>
              <a:rPr lang="en-US" sz="1600" dirty="0"/>
              <a:t>4.402e-01 </a:t>
            </a:r>
            <a:endParaRPr lang="en-US" sz="1600" dirty="0" smtClean="0"/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1 </a:t>
            </a:r>
            <a:r>
              <a:rPr lang="en-US" sz="1700" dirty="0"/>
              <a:t>unit </a:t>
            </a:r>
            <a:r>
              <a:rPr lang="en-US" sz="1700" dirty="0" smtClean="0"/>
              <a:t>decrease </a:t>
            </a:r>
            <a:r>
              <a:rPr lang="en-US" sz="1700" dirty="0"/>
              <a:t>in </a:t>
            </a:r>
            <a:r>
              <a:rPr lang="en-US" sz="1700" dirty="0" smtClean="0"/>
              <a:t>Bonus  </a:t>
            </a:r>
            <a:r>
              <a:rPr lang="en-US" sz="1700" dirty="0"/>
              <a:t>will increase </a:t>
            </a:r>
            <a:r>
              <a:rPr lang="en-US" sz="1700" dirty="0" smtClean="0"/>
              <a:t>claims </a:t>
            </a:r>
            <a:r>
              <a:rPr lang="en-US" sz="1700" dirty="0"/>
              <a:t>by </a:t>
            </a:r>
            <a:r>
              <a:rPr lang="en-US" sz="1600" dirty="0"/>
              <a:t>4.339e-01 </a:t>
            </a:r>
            <a:endParaRPr lang="en-US" sz="1600" dirty="0" smtClean="0"/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/>
              <a:t>1 unit decrease in Zone will increase claims by 7.697e-01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/>
              <a:t>1 unit decrease in Kilometres will increase claims by </a:t>
            </a:r>
            <a:r>
              <a:rPr lang="en-US" sz="1600" dirty="0"/>
              <a:t>1.220e+00</a:t>
            </a:r>
            <a:endParaRPr lang="en-US" sz="1600" dirty="0" smtClean="0"/>
          </a:p>
          <a:p>
            <a:pPr marL="400050" lvl="1">
              <a:lnSpc>
                <a:spcPct val="80000"/>
              </a:lnSpc>
              <a:spcBef>
                <a:spcPct val="20000"/>
              </a:spcBef>
            </a:pPr>
            <a:r>
              <a:rPr lang="en-US" sz="1700" dirty="0" smtClean="0"/>
              <a:t>4</a:t>
            </a:r>
            <a:r>
              <a:rPr lang="en-US" sz="1700" dirty="0"/>
              <a:t>. THE R SQUARE VALUE is  </a:t>
            </a:r>
            <a:r>
              <a:rPr lang="en-US" sz="1700" dirty="0" smtClean="0"/>
              <a:t>99.37% </a:t>
            </a:r>
            <a:r>
              <a:rPr lang="en-US" sz="1700" dirty="0"/>
              <a:t>: RSQ &gt; 70% , THE QUALITY OF MODEL IS GOOD  </a:t>
            </a:r>
          </a:p>
          <a:p>
            <a:pPr indent="-57150">
              <a:lnSpc>
                <a:spcPct val="80000"/>
              </a:lnSpc>
              <a:spcBef>
                <a:spcPct val="20000"/>
              </a:spcBef>
            </a:pPr>
            <a:r>
              <a:rPr lang="en-US" sz="1700" dirty="0"/>
              <a:t>5. THE ADJUSTED R SQ VALUE is </a:t>
            </a:r>
            <a:r>
              <a:rPr lang="en-US" sz="1700" dirty="0" smtClean="0"/>
              <a:t>99.36% </a:t>
            </a:r>
            <a:r>
              <a:rPr lang="en-US" sz="1700" dirty="0"/>
              <a:t>:  which is  &gt; 70% . Hence the Model is a “Good Model”. ADJUSTED R SQ VALUE is  also  EQUAL TO R SQ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6096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900" dirty="0" smtClean="0"/>
              <a:t>Output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9" y="1600200"/>
            <a:ext cx="4519422" cy="4525963"/>
          </a:xfrm>
        </p:spPr>
      </p:pic>
      <p:sp>
        <p:nvSpPr>
          <p:cNvPr id="6" name="Rectangle 5"/>
          <p:cNvSpPr/>
          <p:nvPr/>
        </p:nvSpPr>
        <p:spPr>
          <a:xfrm>
            <a:off x="381000" y="762000"/>
            <a:ext cx="8534400" cy="60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4" y="728505"/>
            <a:ext cx="8132466" cy="5349073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64262"/>
              </p:ext>
            </p:extLst>
          </p:nvPr>
        </p:nvGraphicFramePr>
        <p:xfrm>
          <a:off x="533400" y="60574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Macro-Enabled Worksheet" showAsIcon="1" r:id="rId5" imgW="914400" imgH="771480" progId="Excel.SheetMacroEnabled.12">
                  <p:embed/>
                </p:oleObj>
              </mc:Choice>
              <mc:Fallback>
                <p:oleObj name="Macro-Enabled Worksheet" showAsIcon="1" r:id="rId5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60574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1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Correlation Plot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3971925" cy="3505200"/>
          </a:xfr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609600" y="1600200"/>
            <a:ext cx="8001000" cy="487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629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765</Words>
  <Application>Microsoft Office PowerPoint</Application>
  <PresentationFormat>On-screen Show (4:3)</PresentationFormat>
  <Paragraphs>74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Macro-Enabled Worksheet</vt:lpstr>
      <vt:lpstr>  Analyzing  the report of  Swedish Motor Insurance </vt:lpstr>
      <vt:lpstr>PowerPoint Presentation</vt:lpstr>
      <vt:lpstr>Analysis of the dataset  </vt:lpstr>
      <vt:lpstr>Descriptive Statistics</vt:lpstr>
      <vt:lpstr>Aggregation Based on Zone, Kilometer and Bonus  (sum of each category)</vt:lpstr>
      <vt:lpstr> Model Interpretation (“Payment”) </vt:lpstr>
      <vt:lpstr>Model Interpretation (“Claims”)</vt:lpstr>
      <vt:lpstr>Output File</vt:lpstr>
      <vt:lpstr>Correlation Plot </vt:lpstr>
      <vt:lpstr>Conclusion</vt:lpstr>
      <vt:lpstr>PowerPoint Presentation</vt:lpstr>
    </vt:vector>
  </TitlesOfParts>
  <Company>SEI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Analysis</dc:title>
  <dc:creator>AGhosh</dc:creator>
  <cp:lastModifiedBy>AGhosh</cp:lastModifiedBy>
  <cp:revision>112</cp:revision>
  <dcterms:created xsi:type="dcterms:W3CDTF">2019-01-29T16:02:47Z</dcterms:created>
  <dcterms:modified xsi:type="dcterms:W3CDTF">2019-04-24T20:07:26Z</dcterms:modified>
</cp:coreProperties>
</file>