
<file path=[Content_Types].xml><?xml version="1.0" encoding="utf-8"?>
<Types xmlns="http://schemas.openxmlformats.org/package/2006/content-types">
  <Default Extension="bin" ContentType="application/vnd.openxmlformats-officedocument.oleObject"/>
  <Default Extension="emf" ContentType="image/x-emf"/>
  <Default Extension="xls" ContentType="application/vnd.ms-excel"/>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8" r:id="rId3"/>
    <p:sldId id="258" r:id="rId4"/>
    <p:sldId id="266" r:id="rId5"/>
    <p:sldId id="259" r:id="rId6"/>
    <p:sldId id="261" r:id="rId7"/>
    <p:sldId id="260" r:id="rId8"/>
    <p:sldId id="267" r:id="rId9"/>
    <p:sldId id="265" r:id="rId10"/>
    <p:sldId id="2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17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ghosh\Downloads\dola%20simplilearn\SAS\Attrition_project_documents\Project%2003_Attrition%20Analysis_Datasets_ED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ghosh\Downloads\dola%20simplilearn\SAS\Attrition_project_documents\Project%2003_Attrition%20Analysis_Datasets_ED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ghosh\Downloads\dola%20simplilearn\SAS\Attrition_project_documents\Project%2003_Attrition%20Analysis_Datasets_ED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ghosh\Downloads\dola%20simplilearn\SAS\Attrition_project_documents\Project%2003_Attrition%20Analysis_Datasets_ED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03_Attrition Analysis_Datasets_EDA.xlsx]Percentage_Attrition_Marital!PivotTable6</c:name>
    <c:fmtId val="6"/>
  </c:pivotSource>
  <c:chart>
    <c:title>
      <c:tx>
        <c:rich>
          <a:bodyPr/>
          <a:lstStyle/>
          <a:p>
            <a:pPr>
              <a:defRPr/>
            </a:pPr>
            <a:r>
              <a:rPr lang="en-US" dirty="0" smtClean="0"/>
              <a:t>Attrition</a:t>
            </a:r>
            <a:r>
              <a:rPr lang="en-US" baseline="0" dirty="0" smtClean="0"/>
              <a:t> based on Marital Status</a:t>
            </a:r>
            <a:endParaRPr lang="en-US" dirty="0"/>
          </a:p>
        </c:rich>
      </c:tx>
      <c:layout>
        <c:manualLayout>
          <c:xMode val="edge"/>
          <c:yMode val="edge"/>
          <c:x val="7.5144356955380576E-2"/>
          <c:y val="2.9118547681539802E-2"/>
        </c:manualLayout>
      </c:layout>
      <c:overlay val="0"/>
    </c:title>
    <c:autoTitleDeleted val="0"/>
    <c:pivotFmts>
      <c:pivotFmt>
        <c:idx val="0"/>
        <c:marker>
          <c:symbol val="none"/>
        </c:marker>
        <c:dLbl>
          <c:idx val="0"/>
          <c:spPr/>
          <c:txPr>
            <a:bodyPr/>
            <a:lstStyle/>
            <a:p>
              <a:pPr>
                <a:defRPr/>
              </a:pPr>
              <a:endParaRPr lang="en-US"/>
            </a:p>
          </c:txPr>
          <c:showLegendKey val="0"/>
          <c:showVal val="0"/>
          <c:showCatName val="0"/>
          <c:showSerName val="0"/>
          <c:showPercent val="1"/>
          <c:showBubbleSize val="0"/>
        </c:dLbl>
      </c:pivotFmt>
      <c:pivotFmt>
        <c:idx val="1"/>
      </c:pivotFmt>
      <c:pivotFmt>
        <c:idx val="2"/>
        <c:marker>
          <c:symbol val="none"/>
        </c:marker>
        <c:dLbl>
          <c:idx val="0"/>
          <c:spPr/>
          <c:txPr>
            <a:bodyPr/>
            <a:lstStyle/>
            <a:p>
              <a:pPr>
                <a:defRPr/>
              </a:pPr>
              <a:endParaRPr lang="en-US"/>
            </a:p>
          </c:txPr>
          <c:showLegendKey val="0"/>
          <c:showVal val="0"/>
          <c:showCatName val="0"/>
          <c:showSerName val="0"/>
          <c:showPercent val="1"/>
          <c:showBubbleSize val="0"/>
        </c:dLbl>
      </c:pivotFmt>
      <c:pivotFmt>
        <c:idx val="3"/>
        <c:marker>
          <c:symbol val="none"/>
        </c:marker>
        <c:dLbl>
          <c:idx val="0"/>
          <c:spPr/>
          <c:txPr>
            <a:bodyPr/>
            <a:lstStyle/>
            <a:p>
              <a:pPr>
                <a:defRPr/>
              </a:pPr>
              <a:endParaRPr lang="en-US"/>
            </a:p>
          </c:txPr>
          <c:showLegendKey val="0"/>
          <c:showVal val="0"/>
          <c:showCatName val="0"/>
          <c:showSerName val="0"/>
          <c:showPercent val="1"/>
          <c:showBubbleSize val="0"/>
        </c:dLbl>
      </c:pivotFmt>
    </c:pivotFmts>
    <c:plotArea>
      <c:layout/>
      <c:pieChart>
        <c:varyColors val="1"/>
        <c:ser>
          <c:idx val="0"/>
          <c:order val="0"/>
          <c:tx>
            <c:strRef>
              <c:f>Percentage_Attrition_Marital!$B$3</c:f>
              <c:strCache>
                <c:ptCount val="1"/>
                <c:pt idx="0">
                  <c:v>Total</c:v>
                </c:pt>
              </c:strCache>
            </c:strRef>
          </c:tx>
          <c:dLbls>
            <c:txPr>
              <a:bodyPr/>
              <a:lstStyle/>
              <a:p>
                <a:pPr>
                  <a:defRPr sz="1400"/>
                </a:pPr>
                <a:endParaRPr lang="en-US"/>
              </a:p>
            </c:txPr>
            <c:showLegendKey val="0"/>
            <c:showVal val="0"/>
            <c:showCatName val="0"/>
            <c:showSerName val="0"/>
            <c:showPercent val="1"/>
            <c:showBubbleSize val="0"/>
            <c:showLeaderLines val="1"/>
          </c:dLbls>
          <c:cat>
            <c:strRef>
              <c:f>Percentage_Attrition_Marital!$A$4:$A$6</c:f>
              <c:strCache>
                <c:ptCount val="2"/>
                <c:pt idx="0">
                  <c:v>Married</c:v>
                </c:pt>
                <c:pt idx="1">
                  <c:v>Unmarried</c:v>
                </c:pt>
              </c:strCache>
            </c:strRef>
          </c:cat>
          <c:val>
            <c:numRef>
              <c:f>Percentage_Attrition_Marital!$B$4:$B$6</c:f>
              <c:numCache>
                <c:formatCode>General</c:formatCode>
                <c:ptCount val="2"/>
                <c:pt idx="0">
                  <c:v>29</c:v>
                </c:pt>
                <c:pt idx="1">
                  <c:v>21</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2684820647419071"/>
          <c:y val="0.40578527346243881"/>
          <c:w val="0.25586784290852532"/>
          <c:h val="0.21221274424030329"/>
        </c:manualLayout>
      </c:layout>
      <c:overlay val="0"/>
      <c:txPr>
        <a:bodyPr/>
        <a:lstStyle/>
        <a:p>
          <a:pPr>
            <a:defRPr sz="1400"/>
          </a:pPr>
          <a:endParaRPr lang="en-US"/>
        </a:p>
      </c:txPr>
    </c:legend>
    <c:plotVisOnly val="1"/>
    <c:dispBlanksAs val="gap"/>
    <c:showDLblsOverMax val="0"/>
  </c:chart>
  <c:spPr>
    <a:solidFill>
      <a:schemeClr val="accent1">
        <a:lumMod val="40000"/>
        <a:lumOff val="60000"/>
      </a:schemeClr>
    </a:solidFill>
  </c:sp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03_Attrition Analysis_Datasets_EDA.xlsx]Pecentage Attrition_Relocation!PivotTable4</c:name>
    <c:fmtId val="5"/>
  </c:pivotSource>
  <c:chart>
    <c:title>
      <c:tx>
        <c:rich>
          <a:bodyPr/>
          <a:lstStyle/>
          <a:p>
            <a:pPr>
              <a:defRPr/>
            </a:pPr>
            <a:r>
              <a:rPr lang="en-US"/>
              <a:t>Attrition based on Relocation</a:t>
            </a:r>
          </a:p>
        </c:rich>
      </c:tx>
      <c:layout/>
      <c:overlay val="0"/>
    </c:title>
    <c:autoTitleDeleted val="0"/>
    <c:pivotFmts>
      <c:pivotFmt>
        <c:idx val="0"/>
        <c:marker>
          <c:symbol val="none"/>
        </c:marker>
        <c:dLbl>
          <c:idx val="0"/>
          <c:spPr/>
          <c:txPr>
            <a:bodyPr/>
            <a:lstStyle/>
            <a:p>
              <a:pPr>
                <a:defRPr/>
              </a:pPr>
              <a:endParaRPr lang="en-US"/>
            </a:p>
          </c:txPr>
          <c:showLegendKey val="0"/>
          <c:showVal val="0"/>
          <c:showCatName val="0"/>
          <c:showSerName val="0"/>
          <c:showPercent val="1"/>
          <c:showBubbleSize val="0"/>
        </c:dLbl>
      </c:pivotFmt>
      <c:pivotFmt>
        <c:idx val="1"/>
        <c:marker>
          <c:symbol val="none"/>
        </c:marker>
        <c:dLbl>
          <c:idx val="0"/>
          <c:spPr/>
          <c:txPr>
            <a:bodyPr/>
            <a:lstStyle/>
            <a:p>
              <a:pPr>
                <a:defRPr/>
              </a:pPr>
              <a:endParaRPr lang="en-US"/>
            </a:p>
          </c:txPr>
          <c:showLegendKey val="0"/>
          <c:showVal val="0"/>
          <c:showCatName val="0"/>
          <c:showSerName val="0"/>
          <c:showPercent val="1"/>
          <c:showBubbleSize val="0"/>
        </c:dLbl>
      </c:pivotFmt>
      <c:pivotFmt>
        <c:idx val="2"/>
        <c:marker>
          <c:symbol val="none"/>
        </c:marker>
        <c:dLbl>
          <c:idx val="0"/>
          <c:spPr/>
          <c:txPr>
            <a:bodyPr/>
            <a:lstStyle/>
            <a:p>
              <a:pPr>
                <a:defRPr/>
              </a:pPr>
              <a:endParaRPr lang="en-US"/>
            </a:p>
          </c:txPr>
          <c:showLegendKey val="0"/>
          <c:showVal val="0"/>
          <c:showCatName val="0"/>
          <c:showSerName val="0"/>
          <c:showPercent val="1"/>
          <c:showBubbleSize val="0"/>
        </c:dLbl>
      </c:pivotFmt>
    </c:pivotFmts>
    <c:plotArea>
      <c:layout>
        <c:manualLayout>
          <c:layoutTarget val="inner"/>
          <c:xMode val="edge"/>
          <c:yMode val="edge"/>
          <c:x val="0.13798456337025669"/>
          <c:y val="0.22008821813939927"/>
          <c:w val="0.39518906534988213"/>
          <c:h val="0.64767096821230674"/>
        </c:manualLayout>
      </c:layout>
      <c:pieChart>
        <c:varyColors val="1"/>
        <c:ser>
          <c:idx val="0"/>
          <c:order val="0"/>
          <c:tx>
            <c:strRef>
              <c:f>'Pecentage Attrition_Relocation'!$B$3</c:f>
              <c:strCache>
                <c:ptCount val="1"/>
                <c:pt idx="0">
                  <c:v>Total</c:v>
                </c:pt>
              </c:strCache>
            </c:strRef>
          </c:tx>
          <c:dLbls>
            <c:txPr>
              <a:bodyPr/>
              <a:lstStyle/>
              <a:p>
                <a:pPr>
                  <a:defRPr sz="1400"/>
                </a:pPr>
                <a:endParaRPr lang="en-US"/>
              </a:p>
            </c:txPr>
            <c:showLegendKey val="0"/>
            <c:showVal val="0"/>
            <c:showCatName val="0"/>
            <c:showSerName val="0"/>
            <c:showPercent val="1"/>
            <c:showBubbleSize val="0"/>
            <c:showLeaderLines val="1"/>
          </c:dLbls>
          <c:cat>
            <c:strRef>
              <c:f>'Pecentage Attrition_Relocation'!$A$4:$A$6</c:f>
              <c:strCache>
                <c:ptCount val="2"/>
                <c:pt idx="0">
                  <c:v>Relocation is not the reason to resign</c:v>
                </c:pt>
                <c:pt idx="1">
                  <c:v>Relocation is the reason to resign</c:v>
                </c:pt>
              </c:strCache>
            </c:strRef>
          </c:cat>
          <c:val>
            <c:numRef>
              <c:f>'Pecentage Attrition_Relocation'!$B$4:$B$6</c:f>
              <c:numCache>
                <c:formatCode>General</c:formatCode>
                <c:ptCount val="2"/>
                <c:pt idx="0">
                  <c:v>24</c:v>
                </c:pt>
                <c:pt idx="1">
                  <c:v>26</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5783433426753859"/>
          <c:y val="0.3089377369495479"/>
          <c:w val="0.32843631834156323"/>
          <c:h val="0.52552712160979875"/>
        </c:manualLayout>
      </c:layout>
      <c:overlay val="0"/>
      <c:txPr>
        <a:bodyPr/>
        <a:lstStyle/>
        <a:p>
          <a:pPr>
            <a:defRPr sz="1400"/>
          </a:pPr>
          <a:endParaRPr lang="en-US"/>
        </a:p>
      </c:txPr>
    </c:legend>
    <c:plotVisOnly val="1"/>
    <c:dispBlanksAs val="gap"/>
    <c:showDLblsOverMax val="0"/>
  </c:chart>
  <c:spPr>
    <a:solidFill>
      <a:schemeClr val="accent1">
        <a:lumMod val="40000"/>
        <a:lumOff val="60000"/>
      </a:schemeClr>
    </a:solidFill>
  </c:sp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03_Attrition Analysis_Datasets_EDA.xlsx]Percentage_Attition_Gender!PivotTable2</c:name>
    <c:fmtId val="4"/>
  </c:pivotSource>
  <c:chart>
    <c:title>
      <c:tx>
        <c:rich>
          <a:bodyPr/>
          <a:lstStyle/>
          <a:p>
            <a:pPr>
              <a:defRPr/>
            </a:pPr>
            <a:r>
              <a:rPr lang="en-US" dirty="0"/>
              <a:t>Attrition </a:t>
            </a:r>
            <a:r>
              <a:rPr lang="en-US" dirty="0" smtClean="0"/>
              <a:t>based </a:t>
            </a:r>
            <a:r>
              <a:rPr lang="en-US" dirty="0"/>
              <a:t>on Gender</a:t>
            </a:r>
          </a:p>
        </c:rich>
      </c:tx>
      <c:layout>
        <c:manualLayout>
          <c:xMode val="edge"/>
          <c:yMode val="edge"/>
          <c:x val="0.12338191278721738"/>
          <c:y val="5.5555555555555552E-2"/>
        </c:manualLayout>
      </c:layout>
      <c:overlay val="0"/>
    </c:title>
    <c:autoTitleDeleted val="0"/>
    <c:pivotFmts>
      <c:pivotFmt>
        <c:idx val="0"/>
        <c:marker>
          <c:symbol val="none"/>
        </c:marker>
        <c:dLbl>
          <c:idx val="0"/>
          <c:spPr/>
          <c:txPr>
            <a:bodyPr/>
            <a:lstStyle/>
            <a:p>
              <a:pPr>
                <a:defRPr/>
              </a:pPr>
              <a:endParaRPr lang="en-US"/>
            </a:p>
          </c:txPr>
          <c:showLegendKey val="0"/>
          <c:showVal val="0"/>
          <c:showCatName val="0"/>
          <c:showSerName val="0"/>
          <c:showPercent val="1"/>
          <c:showBubbleSize val="0"/>
        </c:dLbl>
      </c:pivotFmt>
      <c:pivotFmt>
        <c:idx val="1"/>
        <c:marker>
          <c:symbol val="none"/>
        </c:marker>
        <c:dLbl>
          <c:idx val="0"/>
          <c:spPr/>
          <c:txPr>
            <a:bodyPr/>
            <a:lstStyle/>
            <a:p>
              <a:pPr>
                <a:defRPr/>
              </a:pPr>
              <a:endParaRPr lang="en-US"/>
            </a:p>
          </c:txPr>
          <c:showLegendKey val="0"/>
          <c:showVal val="0"/>
          <c:showCatName val="0"/>
          <c:showSerName val="0"/>
          <c:showPercent val="1"/>
          <c:showBubbleSize val="0"/>
        </c:dLbl>
      </c:pivotFmt>
      <c:pivotFmt>
        <c:idx val="2"/>
        <c:marker>
          <c:symbol val="none"/>
        </c:marker>
        <c:dLbl>
          <c:idx val="0"/>
          <c:spPr/>
          <c:txPr>
            <a:bodyPr/>
            <a:lstStyle/>
            <a:p>
              <a:pPr>
                <a:defRPr/>
              </a:pPr>
              <a:endParaRPr lang="en-US"/>
            </a:p>
          </c:txPr>
          <c:showLegendKey val="0"/>
          <c:showVal val="0"/>
          <c:showCatName val="0"/>
          <c:showSerName val="0"/>
          <c:showPercent val="1"/>
          <c:showBubbleSize val="0"/>
        </c:dLbl>
      </c:pivotFmt>
    </c:pivotFmts>
    <c:plotArea>
      <c:layout/>
      <c:pieChart>
        <c:varyColors val="1"/>
        <c:ser>
          <c:idx val="0"/>
          <c:order val="0"/>
          <c:tx>
            <c:strRef>
              <c:f>Percentage_Attition_Gender!$F$12</c:f>
              <c:strCache>
                <c:ptCount val="1"/>
                <c:pt idx="0">
                  <c:v>Total</c:v>
                </c:pt>
              </c:strCache>
            </c:strRef>
          </c:tx>
          <c:explosion val="2"/>
          <c:dLbls>
            <c:txPr>
              <a:bodyPr/>
              <a:lstStyle/>
              <a:p>
                <a:pPr>
                  <a:defRPr sz="1400"/>
                </a:pPr>
                <a:endParaRPr lang="en-US"/>
              </a:p>
            </c:txPr>
            <c:showLegendKey val="0"/>
            <c:showVal val="0"/>
            <c:showCatName val="0"/>
            <c:showSerName val="0"/>
            <c:showPercent val="1"/>
            <c:showBubbleSize val="0"/>
            <c:showLeaderLines val="1"/>
          </c:dLbls>
          <c:cat>
            <c:strRef>
              <c:f>Percentage_Attition_Gender!$E$13:$E$15</c:f>
              <c:strCache>
                <c:ptCount val="2"/>
                <c:pt idx="0">
                  <c:v>Female</c:v>
                </c:pt>
                <c:pt idx="1">
                  <c:v>Male</c:v>
                </c:pt>
              </c:strCache>
            </c:strRef>
          </c:cat>
          <c:val>
            <c:numRef>
              <c:f>Percentage_Attition_Gender!$F$13:$F$15</c:f>
              <c:numCache>
                <c:formatCode>General</c:formatCode>
                <c:ptCount val="2"/>
                <c:pt idx="0">
                  <c:v>28</c:v>
                </c:pt>
                <c:pt idx="1">
                  <c:v>22</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6503338398489664"/>
          <c:y val="0.41929862933799944"/>
          <c:w val="0.21552240180503757"/>
          <c:h val="0.21221274424030329"/>
        </c:manualLayout>
      </c:layout>
      <c:overlay val="0"/>
      <c:txPr>
        <a:bodyPr/>
        <a:lstStyle/>
        <a:p>
          <a:pPr>
            <a:defRPr sz="1400"/>
          </a:pPr>
          <a:endParaRPr lang="en-US"/>
        </a:p>
      </c:txPr>
    </c:legend>
    <c:plotVisOnly val="1"/>
    <c:dispBlanksAs val="gap"/>
    <c:showDLblsOverMax val="0"/>
  </c:chart>
  <c:spPr>
    <a:solidFill>
      <a:schemeClr val="accent1">
        <a:lumMod val="40000"/>
        <a:lumOff val="60000"/>
      </a:schemeClr>
    </a:solidFill>
  </c:sp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03_Attrition Analysis_Datasets_EDA.xlsx]Sheet3!PivotTable8</c:name>
    <c:fmtId val="7"/>
  </c:pivotSource>
  <c:chart>
    <c:title>
      <c:tx>
        <c:rich>
          <a:bodyPr/>
          <a:lstStyle/>
          <a:p>
            <a:pPr>
              <a:defRPr/>
            </a:pPr>
            <a:r>
              <a:rPr lang="en-US" dirty="0"/>
              <a:t>Total </a:t>
            </a:r>
            <a:r>
              <a:rPr lang="en-US" dirty="0" smtClean="0"/>
              <a:t>Percentage</a:t>
            </a:r>
            <a:r>
              <a:rPr lang="en-US" baseline="0" dirty="0" smtClean="0"/>
              <a:t> of </a:t>
            </a:r>
            <a:r>
              <a:rPr lang="en-US" dirty="0" smtClean="0"/>
              <a:t>Employee  </a:t>
            </a:r>
            <a:endParaRPr lang="en-US" dirty="0"/>
          </a:p>
        </c:rich>
      </c:tx>
      <c:layout/>
      <c:overlay val="0"/>
    </c:title>
    <c:autoTitleDeleted val="0"/>
    <c:pivotFmts>
      <c:pivotFmt>
        <c:idx val="0"/>
        <c:marker>
          <c:symbol val="none"/>
        </c:marker>
        <c:dLbl>
          <c:idx val="0"/>
          <c:spPr/>
          <c:txPr>
            <a:bodyPr/>
            <a:lstStyle/>
            <a:p>
              <a:pPr>
                <a:defRPr/>
              </a:pPr>
              <a:endParaRPr lang="en-US"/>
            </a:p>
          </c:txPr>
          <c:showLegendKey val="0"/>
          <c:showVal val="1"/>
          <c:showCatName val="0"/>
          <c:showSerName val="0"/>
          <c:showPercent val="0"/>
          <c:showBubbleSize val="0"/>
        </c:dLbl>
      </c:pivotFmt>
      <c:pivotFmt>
        <c:idx val="1"/>
        <c:dLbl>
          <c:idx val="0"/>
          <c:showLegendKey val="0"/>
          <c:showVal val="0"/>
          <c:showCatName val="0"/>
          <c:showSerName val="0"/>
          <c:showPercent val="1"/>
          <c:showBubbleSize val="0"/>
        </c:dLbl>
      </c:pivotFmt>
      <c:pivotFmt>
        <c:idx val="2"/>
        <c:dLbl>
          <c:idx val="0"/>
          <c:layout>
            <c:manualLayout>
              <c:x val="9.4577537182852139E-2"/>
              <c:y val="3.9723315835520558E-2"/>
            </c:manualLayout>
          </c:layout>
          <c:tx>
            <c:rich>
              <a:bodyPr/>
              <a:lstStyle/>
              <a:p>
                <a:r>
                  <a:rPr lang="en-US"/>
                  <a:t> 56%</a:t>
                </a:r>
              </a:p>
            </c:rich>
          </c:tx>
          <c:showLegendKey val="0"/>
          <c:showVal val="1"/>
          <c:showCatName val="0"/>
          <c:showSerName val="0"/>
          <c:showPercent val="1"/>
          <c:showBubbleSize val="0"/>
        </c:dLbl>
      </c:pivotFmt>
      <c:pivotFmt>
        <c:idx val="3"/>
        <c:marker>
          <c:symbol val="none"/>
        </c:marker>
        <c:dLbl>
          <c:idx val="0"/>
          <c:spPr/>
          <c:txPr>
            <a:bodyPr/>
            <a:lstStyle/>
            <a:p>
              <a:pPr>
                <a:defRPr/>
              </a:pPr>
              <a:endParaRPr lang="en-US"/>
            </a:p>
          </c:txPr>
          <c:showLegendKey val="0"/>
          <c:showVal val="1"/>
          <c:showCatName val="0"/>
          <c:showSerName val="0"/>
          <c:showPercent val="0"/>
          <c:showBubbleSize val="0"/>
        </c:dLbl>
      </c:pivotFmt>
      <c:pivotFmt>
        <c:idx val="4"/>
        <c:dLbl>
          <c:idx val="0"/>
          <c:showLegendKey val="0"/>
          <c:showVal val="0"/>
          <c:showCatName val="0"/>
          <c:showSerName val="0"/>
          <c:showPercent val="1"/>
          <c:showBubbleSize val="0"/>
        </c:dLbl>
      </c:pivotFmt>
      <c:pivotFmt>
        <c:idx val="5"/>
        <c:dLbl>
          <c:idx val="0"/>
          <c:layout>
            <c:manualLayout>
              <c:x val="9.4577537182852139E-2"/>
              <c:y val="3.9723315835520558E-2"/>
            </c:manualLayout>
          </c:layout>
          <c:tx>
            <c:rich>
              <a:bodyPr/>
              <a:lstStyle/>
              <a:p>
                <a:r>
                  <a:rPr lang="en-US"/>
                  <a:t> 56%</a:t>
                </a:r>
              </a:p>
            </c:rich>
          </c:tx>
          <c:showLegendKey val="0"/>
          <c:showVal val="1"/>
          <c:showCatName val="0"/>
          <c:showSerName val="0"/>
          <c:showPercent val="1"/>
          <c:showBubbleSize val="0"/>
        </c:dLbl>
      </c:pivotFmt>
      <c:pivotFmt>
        <c:idx val="6"/>
        <c:marker>
          <c:symbol val="none"/>
        </c:marker>
        <c:dLbl>
          <c:idx val="0"/>
          <c:spPr/>
          <c:txPr>
            <a:bodyPr/>
            <a:lstStyle/>
            <a:p>
              <a:pPr>
                <a:defRPr/>
              </a:pPr>
              <a:endParaRPr lang="en-US"/>
            </a:p>
          </c:txPr>
          <c:showLegendKey val="0"/>
          <c:showVal val="1"/>
          <c:showCatName val="0"/>
          <c:showSerName val="0"/>
          <c:showPercent val="0"/>
          <c:showBubbleSize val="0"/>
        </c:dLbl>
      </c:pivotFmt>
      <c:pivotFmt>
        <c:idx val="7"/>
        <c:dLbl>
          <c:idx val="0"/>
          <c:showLegendKey val="0"/>
          <c:showVal val="0"/>
          <c:showCatName val="0"/>
          <c:showSerName val="0"/>
          <c:showPercent val="1"/>
          <c:showBubbleSize val="0"/>
        </c:dLbl>
      </c:pivotFmt>
      <c:pivotFmt>
        <c:idx val="8"/>
        <c:dLbl>
          <c:idx val="0"/>
          <c:layout>
            <c:manualLayout>
              <c:x val="9.4577537182852139E-2"/>
              <c:y val="3.9723315835520558E-2"/>
            </c:manualLayout>
          </c:layout>
          <c:tx>
            <c:rich>
              <a:bodyPr/>
              <a:lstStyle/>
              <a:p>
                <a:r>
                  <a:rPr lang="en-US"/>
                  <a:t> 56%</a:t>
                </a:r>
              </a:p>
            </c:rich>
          </c:tx>
          <c:showLegendKey val="0"/>
          <c:showVal val="1"/>
          <c:showCatName val="0"/>
          <c:showSerName val="0"/>
          <c:showPercent val="1"/>
          <c:showBubbleSize val="0"/>
        </c:dLbl>
      </c:pivotFmt>
    </c:pivotFmts>
    <c:plotArea>
      <c:layout>
        <c:manualLayout>
          <c:layoutTarget val="inner"/>
          <c:xMode val="edge"/>
          <c:yMode val="edge"/>
          <c:x val="0.24106231519824659"/>
          <c:y val="0.24096440030250571"/>
          <c:w val="0.43432124536409594"/>
          <c:h val="0.66345700007501629"/>
        </c:manualLayout>
      </c:layout>
      <c:pieChart>
        <c:varyColors val="1"/>
        <c:ser>
          <c:idx val="0"/>
          <c:order val="0"/>
          <c:tx>
            <c:strRef>
              <c:f>Sheet3!$B$3</c:f>
              <c:strCache>
                <c:ptCount val="1"/>
                <c:pt idx="0">
                  <c:v>Total</c:v>
                </c:pt>
              </c:strCache>
            </c:strRef>
          </c:tx>
          <c:dLbls>
            <c:dLbl>
              <c:idx val="0"/>
              <c:layout/>
              <c:showLegendKey val="0"/>
              <c:showVal val="0"/>
              <c:showCatName val="0"/>
              <c:showSerName val="0"/>
              <c:showPercent val="1"/>
              <c:showBubbleSize val="0"/>
            </c:dLbl>
            <c:dLbl>
              <c:idx val="1"/>
              <c:layout>
                <c:manualLayout>
                  <c:x val="0.14530704582237602"/>
                  <c:y val="3.2562077741960611E-3"/>
                </c:manualLayout>
              </c:layout>
              <c:tx>
                <c:rich>
                  <a:bodyPr/>
                  <a:lstStyle/>
                  <a:p>
                    <a:r>
                      <a:rPr lang="en-US" sz="1400"/>
                      <a:t> 56%</a:t>
                    </a:r>
                    <a:endParaRPr lang="en-US"/>
                  </a:p>
                </c:rich>
              </c:tx>
              <c:showLegendKey val="0"/>
              <c:showVal val="1"/>
              <c:showCatName val="0"/>
              <c:showSerName val="0"/>
              <c:showPercent val="1"/>
              <c:showBubbleSize val="0"/>
            </c:dLbl>
            <c:txPr>
              <a:bodyPr/>
              <a:lstStyle/>
              <a:p>
                <a:pPr>
                  <a:defRPr sz="1400"/>
                </a:pPr>
                <a:endParaRPr lang="en-US"/>
              </a:p>
            </c:txPr>
            <c:showLegendKey val="0"/>
            <c:showVal val="1"/>
            <c:showCatName val="0"/>
            <c:showSerName val="0"/>
            <c:showPercent val="0"/>
            <c:showBubbleSize val="0"/>
            <c:showLeaderLines val="1"/>
          </c:dLbls>
          <c:cat>
            <c:strRef>
              <c:f>Sheet3!$A$4:$A$6</c:f>
              <c:strCache>
                <c:ptCount val="2"/>
                <c:pt idx="0">
                  <c:v>0</c:v>
                </c:pt>
                <c:pt idx="1">
                  <c:v>1</c:v>
                </c:pt>
              </c:strCache>
            </c:strRef>
          </c:cat>
          <c:val>
            <c:numRef>
              <c:f>Sheet3!$B$4:$B$6</c:f>
              <c:numCache>
                <c:formatCode>General</c:formatCode>
                <c:ptCount val="2"/>
                <c:pt idx="0">
                  <c:v>22</c:v>
                </c:pt>
                <c:pt idx="1">
                  <c:v>28</c:v>
                </c:pt>
              </c:numCache>
            </c:numRef>
          </c:val>
        </c:ser>
        <c:dLbls>
          <c:showLegendKey val="0"/>
          <c:showVal val="0"/>
          <c:showCatName val="0"/>
          <c:showSerName val="0"/>
          <c:showPercent val="0"/>
          <c:showBubbleSize val="0"/>
          <c:showLeaderLines val="1"/>
        </c:dLbls>
        <c:firstSliceAng val="0"/>
      </c:pieChart>
    </c:plotArea>
    <c:legend>
      <c:legendPos val="t"/>
      <c:layout>
        <c:manualLayout>
          <c:xMode val="edge"/>
          <c:yMode val="edge"/>
          <c:x val="0.79761658605723063"/>
          <c:y val="0.51498584202869779"/>
          <c:w val="0.17466056628990448"/>
          <c:h val="0.21462292848367032"/>
        </c:manualLayout>
      </c:layout>
      <c:overlay val="0"/>
      <c:txPr>
        <a:bodyPr/>
        <a:lstStyle/>
        <a:p>
          <a:pPr>
            <a:defRPr sz="1400"/>
          </a:pPr>
          <a:endParaRPr lang="en-US"/>
        </a:p>
      </c:txPr>
    </c:legend>
    <c:plotVisOnly val="1"/>
    <c:dispBlanksAs val="gap"/>
    <c:showDLblsOverMax val="0"/>
  </c:chart>
  <c:spPr>
    <a:solidFill>
      <a:schemeClr val="accent1">
        <a:lumMod val="40000"/>
        <a:lumOff val="60000"/>
      </a:schemeClr>
    </a:solidFill>
  </c:sp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emf"/><Relationship Id="rId4"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4FBC8F-903E-4142-93E6-B745E5DF824C}" type="datetimeFigureOut">
              <a:rPr lang="en-US" smtClean="0"/>
              <a:t>4/25/2019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FE1C4C-3209-4202-A81F-683A01A0600E}" type="slidenum">
              <a:rPr lang="en-US" smtClean="0"/>
              <a:t>‹#›</a:t>
            </a:fld>
            <a:endParaRPr lang="en-US"/>
          </a:p>
        </p:txBody>
      </p:sp>
    </p:spTree>
    <p:extLst>
      <p:ext uri="{BB962C8B-B14F-4D97-AF65-F5344CB8AC3E}">
        <p14:creationId xmlns:p14="http://schemas.microsoft.com/office/powerpoint/2010/main" val="817145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FE1C4C-3209-4202-A81F-683A01A0600E}" type="slidenum">
              <a:rPr lang="en-US" smtClean="0"/>
              <a:t>4</a:t>
            </a:fld>
            <a:endParaRPr lang="en-US"/>
          </a:p>
        </p:txBody>
      </p:sp>
    </p:spTree>
    <p:extLst>
      <p:ext uri="{BB962C8B-B14F-4D97-AF65-F5344CB8AC3E}">
        <p14:creationId xmlns:p14="http://schemas.microsoft.com/office/powerpoint/2010/main" val="1847621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41F998-D3E1-4075-A0BA-5CBF33E7E001}"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0ED2B-856B-479D-9AD0-038432C5531B}" type="slidenum">
              <a:rPr lang="en-US" smtClean="0"/>
              <a:t>‹#›</a:t>
            </a:fld>
            <a:endParaRPr lang="en-US"/>
          </a:p>
        </p:txBody>
      </p:sp>
    </p:spTree>
    <p:extLst>
      <p:ext uri="{BB962C8B-B14F-4D97-AF65-F5344CB8AC3E}">
        <p14:creationId xmlns:p14="http://schemas.microsoft.com/office/powerpoint/2010/main" val="1988238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41F998-D3E1-4075-A0BA-5CBF33E7E001}"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0ED2B-856B-479D-9AD0-038432C5531B}" type="slidenum">
              <a:rPr lang="en-US" smtClean="0"/>
              <a:t>‹#›</a:t>
            </a:fld>
            <a:endParaRPr lang="en-US"/>
          </a:p>
        </p:txBody>
      </p:sp>
    </p:spTree>
    <p:extLst>
      <p:ext uri="{BB962C8B-B14F-4D97-AF65-F5344CB8AC3E}">
        <p14:creationId xmlns:p14="http://schemas.microsoft.com/office/powerpoint/2010/main" val="423330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41F998-D3E1-4075-A0BA-5CBF33E7E001}"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0ED2B-856B-479D-9AD0-038432C5531B}" type="slidenum">
              <a:rPr lang="en-US" smtClean="0"/>
              <a:t>‹#›</a:t>
            </a:fld>
            <a:endParaRPr lang="en-US"/>
          </a:p>
        </p:txBody>
      </p:sp>
    </p:spTree>
    <p:extLst>
      <p:ext uri="{BB962C8B-B14F-4D97-AF65-F5344CB8AC3E}">
        <p14:creationId xmlns:p14="http://schemas.microsoft.com/office/powerpoint/2010/main" val="402952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41F998-D3E1-4075-A0BA-5CBF33E7E001}"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0ED2B-856B-479D-9AD0-038432C5531B}" type="slidenum">
              <a:rPr lang="en-US" smtClean="0"/>
              <a:t>‹#›</a:t>
            </a:fld>
            <a:endParaRPr lang="en-US"/>
          </a:p>
        </p:txBody>
      </p:sp>
    </p:spTree>
    <p:extLst>
      <p:ext uri="{BB962C8B-B14F-4D97-AF65-F5344CB8AC3E}">
        <p14:creationId xmlns:p14="http://schemas.microsoft.com/office/powerpoint/2010/main" val="2365758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41F998-D3E1-4075-A0BA-5CBF33E7E001}"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0ED2B-856B-479D-9AD0-038432C5531B}" type="slidenum">
              <a:rPr lang="en-US" smtClean="0"/>
              <a:t>‹#›</a:t>
            </a:fld>
            <a:endParaRPr lang="en-US"/>
          </a:p>
        </p:txBody>
      </p:sp>
    </p:spTree>
    <p:extLst>
      <p:ext uri="{BB962C8B-B14F-4D97-AF65-F5344CB8AC3E}">
        <p14:creationId xmlns:p14="http://schemas.microsoft.com/office/powerpoint/2010/main" val="3228440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41F998-D3E1-4075-A0BA-5CBF33E7E001}"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0ED2B-856B-479D-9AD0-038432C5531B}" type="slidenum">
              <a:rPr lang="en-US" smtClean="0"/>
              <a:t>‹#›</a:t>
            </a:fld>
            <a:endParaRPr lang="en-US"/>
          </a:p>
        </p:txBody>
      </p:sp>
    </p:spTree>
    <p:extLst>
      <p:ext uri="{BB962C8B-B14F-4D97-AF65-F5344CB8AC3E}">
        <p14:creationId xmlns:p14="http://schemas.microsoft.com/office/powerpoint/2010/main" val="232601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41F998-D3E1-4075-A0BA-5CBF33E7E001}" type="datetimeFigureOut">
              <a:rPr lang="en-US" smtClean="0"/>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20ED2B-856B-479D-9AD0-038432C5531B}" type="slidenum">
              <a:rPr lang="en-US" smtClean="0"/>
              <a:t>‹#›</a:t>
            </a:fld>
            <a:endParaRPr lang="en-US"/>
          </a:p>
        </p:txBody>
      </p:sp>
    </p:spTree>
    <p:extLst>
      <p:ext uri="{BB962C8B-B14F-4D97-AF65-F5344CB8AC3E}">
        <p14:creationId xmlns:p14="http://schemas.microsoft.com/office/powerpoint/2010/main" val="202018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41F998-D3E1-4075-A0BA-5CBF33E7E001}"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20ED2B-856B-479D-9AD0-038432C5531B}" type="slidenum">
              <a:rPr lang="en-US" smtClean="0"/>
              <a:t>‹#›</a:t>
            </a:fld>
            <a:endParaRPr lang="en-US"/>
          </a:p>
        </p:txBody>
      </p:sp>
    </p:spTree>
    <p:extLst>
      <p:ext uri="{BB962C8B-B14F-4D97-AF65-F5344CB8AC3E}">
        <p14:creationId xmlns:p14="http://schemas.microsoft.com/office/powerpoint/2010/main" val="2420587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41F998-D3E1-4075-A0BA-5CBF33E7E001}" type="datetimeFigureOut">
              <a:rPr lang="en-US" smtClean="0"/>
              <a:t>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20ED2B-856B-479D-9AD0-038432C5531B}" type="slidenum">
              <a:rPr lang="en-US" smtClean="0"/>
              <a:t>‹#›</a:t>
            </a:fld>
            <a:endParaRPr lang="en-US"/>
          </a:p>
        </p:txBody>
      </p:sp>
    </p:spTree>
    <p:extLst>
      <p:ext uri="{BB962C8B-B14F-4D97-AF65-F5344CB8AC3E}">
        <p14:creationId xmlns:p14="http://schemas.microsoft.com/office/powerpoint/2010/main" val="2631550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41F998-D3E1-4075-A0BA-5CBF33E7E001}"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0ED2B-856B-479D-9AD0-038432C5531B}" type="slidenum">
              <a:rPr lang="en-US" smtClean="0"/>
              <a:t>‹#›</a:t>
            </a:fld>
            <a:endParaRPr lang="en-US"/>
          </a:p>
        </p:txBody>
      </p:sp>
    </p:spTree>
    <p:extLst>
      <p:ext uri="{BB962C8B-B14F-4D97-AF65-F5344CB8AC3E}">
        <p14:creationId xmlns:p14="http://schemas.microsoft.com/office/powerpoint/2010/main" val="2377326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41F998-D3E1-4075-A0BA-5CBF33E7E001}"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0ED2B-856B-479D-9AD0-038432C5531B}" type="slidenum">
              <a:rPr lang="en-US" smtClean="0"/>
              <a:t>‹#›</a:t>
            </a:fld>
            <a:endParaRPr lang="en-US"/>
          </a:p>
        </p:txBody>
      </p:sp>
    </p:spTree>
    <p:extLst>
      <p:ext uri="{BB962C8B-B14F-4D97-AF65-F5344CB8AC3E}">
        <p14:creationId xmlns:p14="http://schemas.microsoft.com/office/powerpoint/2010/main" val="4183812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1F998-D3E1-4075-A0BA-5CBF33E7E001}" type="datetimeFigureOut">
              <a:rPr lang="en-US" smtClean="0"/>
              <a:t>4/25/2019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0ED2B-856B-479D-9AD0-038432C5531B}" type="slidenum">
              <a:rPr lang="en-US" smtClean="0"/>
              <a:t>‹#›</a:t>
            </a:fld>
            <a:endParaRPr lang="en-US"/>
          </a:p>
        </p:txBody>
      </p:sp>
    </p:spTree>
    <p:extLst>
      <p:ext uri="{BB962C8B-B14F-4D97-AF65-F5344CB8AC3E}">
        <p14:creationId xmlns:p14="http://schemas.microsoft.com/office/powerpoint/2010/main" val="2058530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Microsoft_Excel_97-2003_Worksheet2.xls"/></Relationships>
</file>

<file path=ppt/slides/_rels/slide9.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package" Target="../embeddings/Microsoft_Excel_Worksheet2.xlsx"/><Relationship Id="rId3" Type="http://schemas.openxmlformats.org/officeDocument/2006/relationships/oleObject" Target="../embeddings/oleObject3.bin"/><Relationship Id="rId7" Type="http://schemas.openxmlformats.org/officeDocument/2006/relationships/oleObject" Target="../embeddings/Microsoft_Excel_97-2003_Worksheet4.xls"/><Relationship Id="rId12"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5.wmf"/><Relationship Id="rId5" Type="http://schemas.openxmlformats.org/officeDocument/2006/relationships/image" Target="../media/image3.emf"/><Relationship Id="rId10" Type="http://schemas.openxmlformats.org/officeDocument/2006/relationships/package" Target="../embeddings/Microsoft_Word_Document1.docx"/><Relationship Id="rId4" Type="http://schemas.openxmlformats.org/officeDocument/2006/relationships/oleObject" Target="../embeddings/Microsoft_Excel_97-2003_Worksheet3.xls"/><Relationship Id="rId9" Type="http://schemas.openxmlformats.org/officeDocument/2006/relationships/oleObject" Target="../embeddings/oleObject5.bin"/><Relationship Id="rId1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8077200" cy="3429000"/>
          </a:xfrm>
          <a:solidFill>
            <a:schemeClr val="tx2">
              <a:lumMod val="60000"/>
              <a:lumOff val="40000"/>
            </a:schemeClr>
          </a:solidFill>
        </p:spPr>
        <p:txBody>
          <a:bodyPr/>
          <a:lstStyle/>
          <a:p>
            <a:r>
              <a:rPr lang="en-US" dirty="0" smtClean="0"/>
              <a:t>Attrition Analysis</a:t>
            </a:r>
            <a:br>
              <a:rPr lang="en-US" dirty="0" smtClean="0"/>
            </a:br>
            <a:r>
              <a:rPr lang="en-US" dirty="0" smtClean="0"/>
              <a:t>BPO Industry</a:t>
            </a:r>
            <a:endParaRPr lang="en-US" dirty="0"/>
          </a:p>
        </p:txBody>
      </p:sp>
      <p:sp>
        <p:nvSpPr>
          <p:cNvPr id="4" name="Subtitle 3"/>
          <p:cNvSpPr>
            <a:spLocks noGrp="1"/>
          </p:cNvSpPr>
          <p:nvPr>
            <p:ph type="subTitle" idx="1"/>
          </p:nvPr>
        </p:nvSpPr>
        <p:spPr>
          <a:xfrm>
            <a:off x="1371600" y="3962400"/>
            <a:ext cx="6400800" cy="1752600"/>
          </a:xfrm>
          <a:solidFill>
            <a:schemeClr val="tx2">
              <a:lumMod val="40000"/>
              <a:lumOff val="60000"/>
            </a:schemeClr>
          </a:solidFill>
        </p:spPr>
        <p:txBody>
          <a:bodyPr>
            <a:normAutofit/>
          </a:bodyPr>
          <a:lstStyle/>
          <a:p>
            <a:pPr>
              <a:spcBef>
                <a:spcPct val="0"/>
              </a:spcBef>
            </a:pPr>
            <a:endParaRPr lang="en-US" sz="3600" dirty="0" smtClean="0">
              <a:solidFill>
                <a:schemeClr val="tx1"/>
              </a:solidFill>
              <a:latin typeface="+mj-lt"/>
              <a:ea typeface="+mj-ea"/>
              <a:cs typeface="+mj-cs"/>
            </a:endParaRPr>
          </a:p>
          <a:p>
            <a:pPr>
              <a:spcBef>
                <a:spcPct val="0"/>
              </a:spcBef>
            </a:pPr>
            <a:r>
              <a:rPr lang="en-US" sz="3600" dirty="0" smtClean="0">
                <a:solidFill>
                  <a:schemeClr val="tx1"/>
                </a:solidFill>
                <a:latin typeface="+mj-lt"/>
                <a:ea typeface="+mj-ea"/>
                <a:cs typeface="+mj-cs"/>
              </a:rPr>
              <a:t>By </a:t>
            </a:r>
            <a:r>
              <a:rPr lang="en-US" sz="3600" dirty="0">
                <a:solidFill>
                  <a:schemeClr val="tx1"/>
                </a:solidFill>
                <a:latin typeface="+mj-lt"/>
                <a:ea typeface="+mj-ea"/>
                <a:cs typeface="+mj-cs"/>
              </a:rPr>
              <a:t>Dola Ghosh</a:t>
            </a:r>
          </a:p>
          <a:p>
            <a:pPr>
              <a:spcBef>
                <a:spcPct val="0"/>
              </a:spcBef>
            </a:pPr>
            <a:endParaRPr lang="en-US" sz="3600" dirty="0">
              <a:solidFill>
                <a:schemeClr val="tx1"/>
              </a:solidFill>
              <a:latin typeface="+mj-lt"/>
              <a:ea typeface="+mj-ea"/>
              <a:cs typeface="+mj-cs"/>
            </a:endParaRPr>
          </a:p>
        </p:txBody>
      </p:sp>
    </p:spTree>
    <p:extLst>
      <p:ext uri="{BB962C8B-B14F-4D97-AF65-F5344CB8AC3E}">
        <p14:creationId xmlns:p14="http://schemas.microsoft.com/office/powerpoint/2010/main" val="942982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97532" y="2967335"/>
            <a:ext cx="3148939"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tx2">
                    <a:lumMod val="60000"/>
                    <a:lumOff val="40000"/>
                  </a:schemeClr>
                </a:solidFill>
                <a:effectLst>
                  <a:outerShdw blurRad="41275" dist="20320" dir="1800000" algn="tl" rotWithShape="0">
                    <a:srgbClr val="000000">
                      <a:alpha val="40000"/>
                    </a:srgbClr>
                  </a:outerShdw>
                </a:effectLst>
              </a:rPr>
              <a:t>Thank You</a:t>
            </a:r>
            <a:endParaRPr lang="en-US" sz="5400" b="1" cap="none" spc="0" dirty="0">
              <a:ln w="12700">
                <a:solidFill>
                  <a:schemeClr val="tx2">
                    <a:satMod val="155000"/>
                  </a:schemeClr>
                </a:solidFill>
                <a:prstDash val="solid"/>
              </a:ln>
              <a:solidFill>
                <a:schemeClr val="tx2">
                  <a:lumMod val="60000"/>
                  <a:lumOff val="40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20451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p:cNvSpPr>
            <a:spLocks noGrp="1"/>
          </p:cNvSpPr>
          <p:nvPr>
            <p:ph idx="1"/>
          </p:nvPr>
        </p:nvSpPr>
        <p:spPr>
          <a:solidFill>
            <a:schemeClr val="accent1">
              <a:lumMod val="40000"/>
              <a:lumOff val="60000"/>
            </a:schemeClr>
          </a:solidFill>
        </p:spPr>
        <p:txBody>
          <a:bodyPr>
            <a:noAutofit/>
          </a:bodyPr>
          <a:lstStyle/>
          <a:p>
            <a:pPr algn="l"/>
            <a:r>
              <a:rPr lang="en-US" sz="2200" dirty="0">
                <a:solidFill>
                  <a:schemeClr val="tx1"/>
                </a:solidFill>
              </a:rPr>
              <a:t>Business Problem: The purpose of the Project is to analyze the attrition rate of the BPO Industry. Attrition is a big problem faced by most BPO companies. The challenge is to control attrition. The main focus of this project is to find various factors affecting “high attrition” and  also find the most significant factors so that the “Attrition Rate can be Reduced</a:t>
            </a:r>
            <a:r>
              <a:rPr lang="en-US" sz="2200" dirty="0" smtClean="0">
                <a:solidFill>
                  <a:schemeClr val="tx1"/>
                </a:solidFill>
              </a:rPr>
              <a:t>”.</a:t>
            </a:r>
          </a:p>
          <a:p>
            <a:r>
              <a:rPr lang="en-US" sz="2200" dirty="0"/>
              <a:t>Business Solution:  To build a Binomial Logistic Model with the given dataset to find out the most significant factors  affecting attrition so that companies can address those factors . The employees getting affected by those factors can also be found out . The reasons of leaving the organization can be better understood , analyzed and controlled.</a:t>
            </a:r>
          </a:p>
          <a:p>
            <a:pPr algn="l"/>
            <a:endParaRPr lang="en-US" sz="2200" dirty="0">
              <a:solidFill>
                <a:schemeClr val="tx1"/>
              </a:solidFill>
            </a:endParaRPr>
          </a:p>
        </p:txBody>
      </p:sp>
      <p:sp>
        <p:nvSpPr>
          <p:cNvPr id="6" name="Title 1"/>
          <p:cNvSpPr txBox="1">
            <a:spLocks/>
          </p:cNvSpPr>
          <p:nvPr/>
        </p:nvSpPr>
        <p:spPr>
          <a:xfrm>
            <a:off x="609600" y="231112"/>
            <a:ext cx="7924800" cy="914400"/>
          </a:xfrm>
          <a:prstGeom prst="rect">
            <a:avLst/>
          </a:prstGeom>
          <a:solidFill>
            <a:schemeClr val="tx2">
              <a:lumMod val="60000"/>
              <a:lumOff val="4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Description of the Project</a:t>
            </a:r>
            <a:endParaRPr lang="en-US" dirty="0"/>
          </a:p>
        </p:txBody>
      </p:sp>
    </p:spTree>
    <p:extLst>
      <p:ext uri="{BB962C8B-B14F-4D97-AF65-F5344CB8AC3E}">
        <p14:creationId xmlns:p14="http://schemas.microsoft.com/office/powerpoint/2010/main" val="1053176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a:solidFill>
            <a:schemeClr val="tx2">
              <a:lumMod val="60000"/>
              <a:lumOff val="40000"/>
            </a:schemeClr>
          </a:solidFill>
        </p:spPr>
        <p:txBody>
          <a:bodyPr vert="horz" lIns="91440" tIns="45720" rIns="91440" bIns="45720" rtlCol="0" anchor="ctr">
            <a:normAutofit/>
          </a:bodyPr>
          <a:lstStyle/>
          <a:p>
            <a:r>
              <a:rPr lang="en-US" dirty="0"/>
              <a:t>Analysis of the dataset  </a:t>
            </a:r>
          </a:p>
        </p:txBody>
      </p:sp>
      <p:sp>
        <p:nvSpPr>
          <p:cNvPr id="3" name="Content Placeholder 2"/>
          <p:cNvSpPr>
            <a:spLocks noGrp="1"/>
          </p:cNvSpPr>
          <p:nvPr>
            <p:ph idx="1"/>
          </p:nvPr>
        </p:nvSpPr>
        <p:spPr>
          <a:xfrm>
            <a:off x="457200" y="1600201"/>
            <a:ext cx="8229600" cy="2338753"/>
          </a:xfrm>
          <a:solidFill>
            <a:schemeClr val="accent1">
              <a:lumMod val="40000"/>
              <a:lumOff val="60000"/>
            </a:schemeClr>
          </a:solidFill>
        </p:spPr>
        <p:txBody>
          <a:bodyPr>
            <a:normAutofit fontScale="92500" lnSpcReduction="10000"/>
          </a:bodyPr>
          <a:lstStyle/>
          <a:p>
            <a:r>
              <a:rPr lang="en-US" sz="2200" dirty="0"/>
              <a:t>Retain_indicator  is the Dependent variable </a:t>
            </a:r>
          </a:p>
          <a:p>
            <a:r>
              <a:rPr lang="en-US" sz="2200" dirty="0"/>
              <a:t>Sex_indicator,  Relocation_indicator marital_status  and Employee_ID are the Independent variables</a:t>
            </a:r>
          </a:p>
          <a:p>
            <a:r>
              <a:rPr lang="en-US" sz="2200" dirty="0"/>
              <a:t>Retain_indicator, Sex_indicator,  Relocation_indicator  and Marital_status  are </a:t>
            </a:r>
            <a:r>
              <a:rPr lang="en-US" sz="2200" dirty="0" smtClean="0"/>
              <a:t>binary variables</a:t>
            </a:r>
          </a:p>
          <a:p>
            <a:r>
              <a:rPr lang="en-US" sz="2200" dirty="0" smtClean="0"/>
              <a:t>As the Dependent variable ,</a:t>
            </a:r>
            <a:r>
              <a:rPr lang="en-US" sz="2200" dirty="0"/>
              <a:t> </a:t>
            </a:r>
            <a:r>
              <a:rPr lang="en-US" sz="2200" dirty="0" smtClean="0"/>
              <a:t>Retain_indicator is a Binary variable, Binomial Logistic Regression Model is chosen</a:t>
            </a:r>
          </a:p>
          <a:p>
            <a:endParaRPr lang="en-US" sz="2200" dirty="0" smtClean="0"/>
          </a:p>
          <a:p>
            <a:endParaRPr lang="en-US" sz="2200" dirty="0" smtClean="0"/>
          </a:p>
          <a:p>
            <a:endParaRPr lang="en-US" sz="2200" dirty="0"/>
          </a:p>
          <a:p>
            <a:pPr marL="0" indent="0">
              <a:buNone/>
            </a:pPr>
            <a:endParaRPr lang="en-US" sz="2200" dirty="0"/>
          </a:p>
          <a:p>
            <a:pPr marL="0" indent="0">
              <a:buNone/>
            </a:pPr>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15109959"/>
              </p:ext>
            </p:extLst>
          </p:nvPr>
        </p:nvGraphicFramePr>
        <p:xfrm>
          <a:off x="533400" y="4191000"/>
          <a:ext cx="8153400" cy="2287905"/>
        </p:xfrm>
        <a:graphic>
          <a:graphicData uri="http://schemas.openxmlformats.org/drawingml/2006/table">
            <a:tbl>
              <a:tblPr>
                <a:tableStyleId>{5C22544A-7EE6-4342-B048-85BDC9FD1C3A}</a:tableStyleId>
              </a:tblPr>
              <a:tblGrid>
                <a:gridCol w="1922970"/>
                <a:gridCol w="6230430"/>
              </a:tblGrid>
              <a:tr h="38100">
                <a:tc gridSpan="2">
                  <a:txBody>
                    <a:bodyPr/>
                    <a:lstStyle/>
                    <a:p>
                      <a:pPr algn="l" fontAlgn="b"/>
                      <a:r>
                        <a:rPr lang="en-US" sz="1100" b="1" u="none" strike="noStrike" dirty="0">
                          <a:effectLst/>
                        </a:rPr>
                        <a:t>Retain_Indicator</a:t>
                      </a:r>
                      <a:endParaRPr lang="en-US" sz="1100" b="1" i="0" u="none" strike="noStrike" dirty="0">
                        <a:solidFill>
                          <a:srgbClr val="000000"/>
                        </a:solidFill>
                        <a:effectLst/>
                        <a:latin typeface="Calibri"/>
                      </a:endParaRPr>
                    </a:p>
                  </a:txBody>
                  <a:tcPr marL="9525" marR="9525" marT="9525" marB="0" anchor="b">
                    <a:solidFill>
                      <a:schemeClr val="accent1">
                        <a:lumMod val="40000"/>
                        <a:lumOff val="60000"/>
                      </a:schemeClr>
                    </a:solidFill>
                  </a:tcPr>
                </a:tc>
                <a:tc hMerge="1">
                  <a:txBody>
                    <a:bodyPr/>
                    <a:lstStyle/>
                    <a:p>
                      <a:endParaRPr lang="en-US"/>
                    </a:p>
                  </a:txBody>
                  <a:tcPr/>
                </a:tc>
              </a:tr>
              <a:tr h="200025">
                <a:tc>
                  <a:txBody>
                    <a:bodyPr/>
                    <a:lstStyle/>
                    <a:p>
                      <a:pPr algn="l" fontAlgn="b"/>
                      <a:r>
                        <a:rPr lang="en-US" sz="1100" u="none" strike="noStrike">
                          <a:effectLst/>
                        </a:rPr>
                        <a:t>0</a:t>
                      </a:r>
                      <a:endParaRPr lang="en-US" sz="1100" b="1" i="0" u="none" strike="noStrike">
                        <a:solidFill>
                          <a:srgbClr val="000000"/>
                        </a:solidFill>
                        <a:effectLst/>
                        <a:latin typeface="Calibri"/>
                      </a:endParaRPr>
                    </a:p>
                  </a:txBody>
                  <a:tcPr marL="9525" marR="9525" marT="9525" marB="0" anchor="b">
                    <a:solidFill>
                      <a:schemeClr val="accent1">
                        <a:lumMod val="40000"/>
                        <a:lumOff val="60000"/>
                      </a:schemeClr>
                    </a:solidFill>
                  </a:tcPr>
                </a:tc>
                <a:tc>
                  <a:txBody>
                    <a:bodyPr/>
                    <a:lstStyle/>
                    <a:p>
                      <a:pPr algn="l" fontAlgn="b"/>
                      <a:r>
                        <a:rPr lang="en-US" sz="1100" u="none" strike="noStrike">
                          <a:effectLst/>
                        </a:rPr>
                        <a:t>Employee Retained </a:t>
                      </a:r>
                      <a:endParaRPr lang="en-US" sz="1100" b="1" i="0" u="none" strike="noStrike">
                        <a:solidFill>
                          <a:srgbClr val="000000"/>
                        </a:solidFill>
                        <a:effectLst/>
                        <a:latin typeface="Calibri"/>
                      </a:endParaRPr>
                    </a:p>
                  </a:txBody>
                  <a:tcPr marL="9525" marR="9525" marT="9525" marB="0" anchor="b"/>
                </a:tc>
              </a:tr>
              <a:tr h="200025">
                <a:tc>
                  <a:txBody>
                    <a:bodyPr/>
                    <a:lstStyle/>
                    <a:p>
                      <a:pPr algn="l" fontAlgn="b"/>
                      <a:r>
                        <a:rPr lang="en-US" sz="1100" u="none" strike="noStrike">
                          <a:effectLst/>
                        </a:rPr>
                        <a:t>1</a:t>
                      </a:r>
                      <a:endParaRPr lang="en-US" sz="1100" b="1" i="0" u="none" strike="noStrike">
                        <a:solidFill>
                          <a:srgbClr val="000000"/>
                        </a:solidFill>
                        <a:effectLst/>
                        <a:latin typeface="Calibri"/>
                      </a:endParaRPr>
                    </a:p>
                  </a:txBody>
                  <a:tcPr marL="9525" marR="9525" marT="9525" marB="0" anchor="b">
                    <a:solidFill>
                      <a:schemeClr val="accent1">
                        <a:lumMod val="40000"/>
                        <a:lumOff val="60000"/>
                      </a:schemeClr>
                    </a:solidFill>
                  </a:tcPr>
                </a:tc>
                <a:tc>
                  <a:txBody>
                    <a:bodyPr/>
                    <a:lstStyle/>
                    <a:p>
                      <a:pPr algn="l" fontAlgn="b"/>
                      <a:r>
                        <a:rPr lang="en-US" sz="1100" u="none" strike="noStrike">
                          <a:effectLst/>
                        </a:rPr>
                        <a:t>Employee Left</a:t>
                      </a:r>
                      <a:endParaRPr lang="en-US" sz="1100" b="1" i="0" u="none" strike="noStrike">
                        <a:solidFill>
                          <a:srgbClr val="000000"/>
                        </a:solidFill>
                        <a:effectLst/>
                        <a:latin typeface="Calibri"/>
                      </a:endParaRPr>
                    </a:p>
                  </a:txBody>
                  <a:tcPr marL="9525" marR="9525" marT="9525" marB="0" anchor="b"/>
                </a:tc>
              </a:tr>
              <a:tr h="190500">
                <a:tc gridSpan="2">
                  <a:txBody>
                    <a:bodyPr/>
                    <a:lstStyle/>
                    <a:p>
                      <a:pPr algn="l" fontAlgn="b"/>
                      <a:r>
                        <a:rPr lang="en-US" sz="1100" b="1" u="none" strike="noStrike" dirty="0" smtClean="0">
                          <a:effectLst/>
                        </a:rPr>
                        <a:t>Sex_</a:t>
                      </a:r>
                      <a:r>
                        <a:rPr lang="en-US" sz="1100" b="1" u="none" strike="noStrike" baseline="0" dirty="0" smtClean="0">
                          <a:effectLst/>
                        </a:rPr>
                        <a:t> </a:t>
                      </a:r>
                      <a:r>
                        <a:rPr lang="en-US" sz="1100" b="1" u="none" strike="noStrike" dirty="0" smtClean="0">
                          <a:effectLst/>
                        </a:rPr>
                        <a:t>Indicator</a:t>
                      </a:r>
                      <a:endParaRPr lang="en-US" sz="1100" b="1" i="0" u="none" strike="noStrike" dirty="0">
                        <a:solidFill>
                          <a:srgbClr val="000000"/>
                        </a:solidFill>
                        <a:effectLst/>
                        <a:latin typeface="Calibri"/>
                      </a:endParaRPr>
                    </a:p>
                  </a:txBody>
                  <a:tcPr marL="9525" marR="9525" marT="9525" marB="0" anchor="b">
                    <a:solidFill>
                      <a:schemeClr val="accent1">
                        <a:lumMod val="40000"/>
                        <a:lumOff val="60000"/>
                      </a:schemeClr>
                    </a:solidFill>
                  </a:tcPr>
                </a:tc>
                <a:tc hMerge="1">
                  <a:txBody>
                    <a:bodyPr/>
                    <a:lstStyle/>
                    <a:p>
                      <a:endParaRPr lang="en-US"/>
                    </a:p>
                  </a:txBody>
                  <a:tcPr/>
                </a:tc>
              </a:tr>
              <a:tr h="190500">
                <a:tc>
                  <a:txBody>
                    <a:bodyPr/>
                    <a:lstStyle/>
                    <a:p>
                      <a:pPr algn="l" fontAlgn="b"/>
                      <a:r>
                        <a:rPr lang="en-US" sz="1100" u="none" strike="noStrike" dirty="0">
                          <a:effectLst/>
                        </a:rPr>
                        <a:t>0</a:t>
                      </a:r>
                      <a:endParaRPr lang="en-US" sz="1100" b="1" i="0" u="none" strike="noStrike" dirty="0">
                        <a:solidFill>
                          <a:srgbClr val="000000"/>
                        </a:solidFill>
                        <a:effectLst/>
                        <a:latin typeface="Calibri"/>
                      </a:endParaRPr>
                    </a:p>
                  </a:txBody>
                  <a:tcPr marL="9525" marR="9525" marT="9525" marB="0" anchor="b">
                    <a:solidFill>
                      <a:schemeClr val="accent1">
                        <a:lumMod val="40000"/>
                        <a:lumOff val="60000"/>
                      </a:schemeClr>
                    </a:solidFill>
                  </a:tcPr>
                </a:tc>
                <a:tc>
                  <a:txBody>
                    <a:bodyPr/>
                    <a:lstStyle/>
                    <a:p>
                      <a:pPr algn="l" fontAlgn="b"/>
                      <a:r>
                        <a:rPr lang="en-US" sz="1100" u="none" strike="noStrike">
                          <a:effectLst/>
                        </a:rPr>
                        <a:t>Male </a:t>
                      </a:r>
                      <a:endParaRPr lang="en-US" sz="1100" b="1" i="0" u="none" strike="noStrike">
                        <a:solidFill>
                          <a:srgbClr val="000000"/>
                        </a:solidFill>
                        <a:effectLst/>
                        <a:latin typeface="Calibri"/>
                      </a:endParaRPr>
                    </a:p>
                  </a:txBody>
                  <a:tcPr marL="9525" marR="9525" marT="9525" marB="0" anchor="b"/>
                </a:tc>
              </a:tr>
              <a:tr h="171450">
                <a:tc>
                  <a:txBody>
                    <a:bodyPr/>
                    <a:lstStyle/>
                    <a:p>
                      <a:pPr algn="l" fontAlgn="b"/>
                      <a:r>
                        <a:rPr lang="en-US" sz="1100" u="none" strike="noStrike">
                          <a:effectLst/>
                        </a:rPr>
                        <a:t>1</a:t>
                      </a:r>
                      <a:endParaRPr lang="en-US" sz="1100" b="1" i="0" u="none" strike="noStrike">
                        <a:solidFill>
                          <a:srgbClr val="000000"/>
                        </a:solidFill>
                        <a:effectLst/>
                        <a:latin typeface="Calibri"/>
                      </a:endParaRPr>
                    </a:p>
                  </a:txBody>
                  <a:tcPr marL="9525" marR="9525" marT="9525" marB="0" anchor="b">
                    <a:solidFill>
                      <a:schemeClr val="accent1">
                        <a:lumMod val="40000"/>
                        <a:lumOff val="60000"/>
                      </a:schemeClr>
                    </a:solidFill>
                  </a:tcPr>
                </a:tc>
                <a:tc>
                  <a:txBody>
                    <a:bodyPr/>
                    <a:lstStyle/>
                    <a:p>
                      <a:pPr algn="l" fontAlgn="b"/>
                      <a:r>
                        <a:rPr lang="en-US" sz="1100" u="none" strike="noStrike">
                          <a:effectLst/>
                        </a:rPr>
                        <a:t>Female</a:t>
                      </a:r>
                      <a:endParaRPr lang="en-US" sz="1100" b="1" i="0" u="none" strike="noStrike">
                        <a:solidFill>
                          <a:srgbClr val="000000"/>
                        </a:solidFill>
                        <a:effectLst/>
                        <a:latin typeface="Calibri"/>
                      </a:endParaRPr>
                    </a:p>
                  </a:txBody>
                  <a:tcPr marL="9525" marR="9525" marT="9525" marB="0" anchor="b"/>
                </a:tc>
              </a:tr>
              <a:tr h="190500">
                <a:tc gridSpan="2">
                  <a:txBody>
                    <a:bodyPr/>
                    <a:lstStyle/>
                    <a:p>
                      <a:pPr algn="l" fontAlgn="b"/>
                      <a:r>
                        <a:rPr lang="en-US" sz="1100" b="1" u="none" strike="noStrike" dirty="0">
                          <a:effectLst/>
                        </a:rPr>
                        <a:t>Relocation_Indicator</a:t>
                      </a:r>
                      <a:endParaRPr lang="en-US" sz="1100" b="1" i="0" u="none" strike="noStrike" dirty="0">
                        <a:solidFill>
                          <a:srgbClr val="000000"/>
                        </a:solidFill>
                        <a:effectLst/>
                        <a:latin typeface="Calibri"/>
                      </a:endParaRPr>
                    </a:p>
                  </a:txBody>
                  <a:tcPr marL="9525" marR="9525" marT="9525" marB="0" anchor="b">
                    <a:solidFill>
                      <a:schemeClr val="accent1">
                        <a:lumMod val="40000"/>
                        <a:lumOff val="60000"/>
                      </a:schemeClr>
                    </a:solidFill>
                  </a:tcPr>
                </a:tc>
                <a:tc hMerge="1">
                  <a:txBody>
                    <a:bodyPr/>
                    <a:lstStyle/>
                    <a:p>
                      <a:endParaRPr lang="en-US"/>
                    </a:p>
                  </a:txBody>
                  <a:tcPr/>
                </a:tc>
              </a:tr>
              <a:tr h="190500">
                <a:tc>
                  <a:txBody>
                    <a:bodyPr/>
                    <a:lstStyle/>
                    <a:p>
                      <a:pPr algn="l" fontAlgn="b"/>
                      <a:r>
                        <a:rPr lang="en-US" sz="1100" u="none" strike="noStrike">
                          <a:effectLst/>
                        </a:rPr>
                        <a:t>0</a:t>
                      </a:r>
                      <a:endParaRPr lang="en-US" sz="1100" b="1" i="0" u="none" strike="noStrike">
                        <a:solidFill>
                          <a:srgbClr val="000000"/>
                        </a:solidFill>
                        <a:effectLst/>
                        <a:latin typeface="Calibri"/>
                      </a:endParaRPr>
                    </a:p>
                  </a:txBody>
                  <a:tcPr marL="9525" marR="9525" marT="9525" marB="0" anchor="b">
                    <a:solidFill>
                      <a:schemeClr val="accent1">
                        <a:lumMod val="40000"/>
                        <a:lumOff val="60000"/>
                      </a:schemeClr>
                    </a:solidFill>
                  </a:tcPr>
                </a:tc>
                <a:tc>
                  <a:txBody>
                    <a:bodyPr/>
                    <a:lstStyle/>
                    <a:p>
                      <a:pPr algn="l" fontAlgn="b"/>
                      <a:r>
                        <a:rPr lang="en-US" sz="1100" u="none" strike="noStrike">
                          <a:effectLst/>
                        </a:rPr>
                        <a:t>Relocation is the reason to resign</a:t>
                      </a:r>
                      <a:endParaRPr lang="en-US" sz="1100" b="1"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dirty="0">
                          <a:effectLst/>
                        </a:rPr>
                        <a:t>1</a:t>
                      </a:r>
                      <a:endParaRPr lang="en-US" sz="1100" b="1" i="0" u="none" strike="noStrike" dirty="0">
                        <a:solidFill>
                          <a:srgbClr val="000000"/>
                        </a:solidFill>
                        <a:effectLst/>
                        <a:latin typeface="Calibri"/>
                      </a:endParaRPr>
                    </a:p>
                  </a:txBody>
                  <a:tcPr marL="9525" marR="9525" marT="9525" marB="0" anchor="b">
                    <a:solidFill>
                      <a:schemeClr val="accent1">
                        <a:lumMod val="40000"/>
                        <a:lumOff val="60000"/>
                      </a:schemeClr>
                    </a:solidFill>
                  </a:tcPr>
                </a:tc>
                <a:tc>
                  <a:txBody>
                    <a:bodyPr/>
                    <a:lstStyle/>
                    <a:p>
                      <a:pPr algn="l" fontAlgn="b"/>
                      <a:r>
                        <a:rPr lang="en-US" sz="1100" u="none" strike="noStrike">
                          <a:effectLst/>
                        </a:rPr>
                        <a:t>Relocation is not the reason to resign</a:t>
                      </a:r>
                      <a:endParaRPr lang="en-US" sz="1100" b="1" i="0" u="none" strike="noStrike">
                        <a:solidFill>
                          <a:srgbClr val="000000"/>
                        </a:solidFill>
                        <a:effectLst/>
                        <a:latin typeface="Calibri"/>
                      </a:endParaRPr>
                    </a:p>
                  </a:txBody>
                  <a:tcPr marL="9525" marR="9525" marT="9525" marB="0" anchor="b"/>
                </a:tc>
              </a:tr>
              <a:tr h="190500">
                <a:tc gridSpan="2">
                  <a:txBody>
                    <a:bodyPr/>
                    <a:lstStyle/>
                    <a:p>
                      <a:pPr algn="l" fontAlgn="b"/>
                      <a:r>
                        <a:rPr lang="en-US" sz="1100" b="1" u="none" strike="noStrike" dirty="0">
                          <a:effectLst/>
                        </a:rPr>
                        <a:t>Marital_Status</a:t>
                      </a:r>
                      <a:endParaRPr lang="en-US" sz="1100" b="1" i="0" u="none" strike="noStrike" dirty="0">
                        <a:solidFill>
                          <a:srgbClr val="000000"/>
                        </a:solidFill>
                        <a:effectLst/>
                        <a:latin typeface="Calibri"/>
                      </a:endParaRPr>
                    </a:p>
                  </a:txBody>
                  <a:tcPr marL="9525" marR="9525" marT="9525" marB="0" anchor="b">
                    <a:solidFill>
                      <a:schemeClr val="accent1">
                        <a:lumMod val="40000"/>
                        <a:lumOff val="60000"/>
                      </a:schemeClr>
                    </a:solidFill>
                  </a:tcPr>
                </a:tc>
                <a:tc hMerge="1">
                  <a:txBody>
                    <a:bodyPr/>
                    <a:lstStyle/>
                    <a:p>
                      <a:endParaRPr lang="en-US"/>
                    </a:p>
                  </a:txBody>
                  <a:tcPr/>
                </a:tc>
              </a:tr>
              <a:tr h="200025">
                <a:tc>
                  <a:txBody>
                    <a:bodyPr/>
                    <a:lstStyle/>
                    <a:p>
                      <a:pPr algn="l" fontAlgn="b"/>
                      <a:r>
                        <a:rPr lang="en-US" sz="1100" u="none" strike="noStrike">
                          <a:effectLst/>
                        </a:rPr>
                        <a:t>0</a:t>
                      </a:r>
                      <a:endParaRPr lang="en-US" sz="1100" b="1" i="0" u="none" strike="noStrike">
                        <a:solidFill>
                          <a:srgbClr val="000000"/>
                        </a:solidFill>
                        <a:effectLst/>
                        <a:latin typeface="Calibri"/>
                      </a:endParaRPr>
                    </a:p>
                  </a:txBody>
                  <a:tcPr marL="9525" marR="9525" marT="9525" marB="0" anchor="b">
                    <a:solidFill>
                      <a:schemeClr val="accent1">
                        <a:lumMod val="40000"/>
                        <a:lumOff val="60000"/>
                      </a:schemeClr>
                    </a:solidFill>
                  </a:tcPr>
                </a:tc>
                <a:tc>
                  <a:txBody>
                    <a:bodyPr/>
                    <a:lstStyle/>
                    <a:p>
                      <a:pPr algn="l" fontAlgn="b"/>
                      <a:r>
                        <a:rPr lang="en-US" sz="1200" u="none" strike="noStrike">
                          <a:effectLst/>
                        </a:rPr>
                        <a:t>Married</a:t>
                      </a:r>
                      <a:endParaRPr lang="en-US" sz="1200" b="1"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dirty="0">
                          <a:effectLst/>
                        </a:rPr>
                        <a:t>1</a:t>
                      </a:r>
                      <a:endParaRPr lang="en-US" sz="1100" b="1" i="0" u="none" strike="noStrike" dirty="0">
                        <a:solidFill>
                          <a:srgbClr val="000000"/>
                        </a:solidFill>
                        <a:effectLst/>
                        <a:latin typeface="Calibri"/>
                      </a:endParaRPr>
                    </a:p>
                  </a:txBody>
                  <a:tcPr marL="9525" marR="9525" marT="9525" marB="0" anchor="b">
                    <a:solidFill>
                      <a:schemeClr val="accent1">
                        <a:lumMod val="40000"/>
                        <a:lumOff val="60000"/>
                      </a:schemeClr>
                    </a:solidFill>
                  </a:tcPr>
                </a:tc>
                <a:tc>
                  <a:txBody>
                    <a:bodyPr/>
                    <a:lstStyle/>
                    <a:p>
                      <a:pPr algn="l" fontAlgn="b"/>
                      <a:r>
                        <a:rPr lang="en-US" sz="1100" u="none" strike="noStrike" dirty="0">
                          <a:effectLst/>
                        </a:rPr>
                        <a:t>Unmarried</a:t>
                      </a:r>
                      <a:endParaRPr lang="en-US" sz="1100" b="1"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324989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836130017"/>
              </p:ext>
            </p:extLst>
          </p:nvPr>
        </p:nvGraphicFramePr>
        <p:xfrm>
          <a:off x="152400" y="3886200"/>
          <a:ext cx="4267200" cy="2819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p:cNvGraphicFramePr>
            <a:graphicFrameLocks/>
          </p:cNvGraphicFramePr>
          <p:nvPr>
            <p:extLst>
              <p:ext uri="{D42A27DB-BD31-4B8C-83A1-F6EECF244321}">
                <p14:modId xmlns:p14="http://schemas.microsoft.com/office/powerpoint/2010/main" val="3765670130"/>
              </p:ext>
            </p:extLst>
          </p:nvPr>
        </p:nvGraphicFramePr>
        <p:xfrm>
          <a:off x="2590800" y="914400"/>
          <a:ext cx="44958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p:cNvGraphicFramePr>
          <p:nvPr>
            <p:extLst>
              <p:ext uri="{D42A27DB-BD31-4B8C-83A1-F6EECF244321}">
                <p14:modId xmlns:p14="http://schemas.microsoft.com/office/powerpoint/2010/main" val="3416059730"/>
              </p:ext>
            </p:extLst>
          </p:nvPr>
        </p:nvGraphicFramePr>
        <p:xfrm>
          <a:off x="4572000" y="3886200"/>
          <a:ext cx="4343400" cy="2819400"/>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Box 5"/>
          <p:cNvSpPr txBox="1"/>
          <p:nvPr/>
        </p:nvSpPr>
        <p:spPr>
          <a:xfrm>
            <a:off x="0" y="0"/>
            <a:ext cx="9144000" cy="769441"/>
          </a:xfrm>
          <a:prstGeom prst="rect">
            <a:avLst/>
          </a:prstGeom>
          <a:solidFill>
            <a:schemeClr val="tx2">
              <a:lumMod val="60000"/>
              <a:lumOff val="40000"/>
            </a:schemeClr>
          </a:solidFill>
        </p:spPr>
        <p:txBody>
          <a:bodyPr wrap="square" rtlCol="0">
            <a:spAutoFit/>
          </a:bodyPr>
          <a:lstStyle/>
          <a:p>
            <a:r>
              <a:rPr lang="en-US" sz="4400" dirty="0">
                <a:latin typeface="+mj-lt"/>
                <a:ea typeface="+mj-ea"/>
                <a:cs typeface="+mj-cs"/>
              </a:rPr>
              <a:t>Exploratory Data Analysis </a:t>
            </a:r>
            <a:r>
              <a:rPr lang="en-US" sz="4400" dirty="0" smtClean="0">
                <a:latin typeface="+mj-lt"/>
                <a:ea typeface="+mj-ea"/>
                <a:cs typeface="+mj-cs"/>
              </a:rPr>
              <a:t>by  </a:t>
            </a:r>
            <a:r>
              <a:rPr lang="en-US" sz="4400" dirty="0">
                <a:latin typeface="+mj-lt"/>
                <a:ea typeface="+mj-ea"/>
                <a:cs typeface="+mj-cs"/>
              </a:rPr>
              <a:t>Attribute</a:t>
            </a:r>
          </a:p>
        </p:txBody>
      </p:sp>
    </p:spTree>
    <p:extLst>
      <p:ext uri="{BB962C8B-B14F-4D97-AF65-F5344CB8AC3E}">
        <p14:creationId xmlns:p14="http://schemas.microsoft.com/office/powerpoint/2010/main" val="176716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848600" cy="685800"/>
          </a:xfrm>
          <a:solidFill>
            <a:schemeClr val="tx2">
              <a:lumMod val="60000"/>
              <a:lumOff val="40000"/>
            </a:schemeClr>
          </a:solidFill>
        </p:spPr>
        <p:txBody>
          <a:bodyPr>
            <a:noAutofit/>
          </a:bodyPr>
          <a:lstStyle/>
          <a:p>
            <a:r>
              <a:rPr lang="en-US" dirty="0" smtClean="0"/>
              <a:t>Procedure </a:t>
            </a:r>
            <a:r>
              <a:rPr lang="en-US" dirty="0"/>
              <a:t>Frequency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3358380"/>
              </p:ext>
            </p:extLst>
          </p:nvPr>
        </p:nvGraphicFramePr>
        <p:xfrm>
          <a:off x="425140" y="1593850"/>
          <a:ext cx="8414060" cy="1635700"/>
        </p:xfrm>
        <a:graphic>
          <a:graphicData uri="http://schemas.openxmlformats.org/drawingml/2006/table">
            <a:tbl>
              <a:tblPr/>
              <a:tblGrid>
                <a:gridCol w="2103515"/>
                <a:gridCol w="1568075"/>
                <a:gridCol w="1376846"/>
                <a:gridCol w="1682812"/>
                <a:gridCol w="1682812"/>
              </a:tblGrid>
              <a:tr h="0">
                <a:tc gridSpan="5">
                  <a:txBody>
                    <a:bodyPr/>
                    <a:lstStyle/>
                    <a:p>
                      <a:pPr algn="ctr" fontAlgn="b"/>
                      <a:r>
                        <a:rPr lang="en-US" b="1" i="0" dirty="0" smtClean="0">
                          <a:solidFill>
                            <a:srgbClr val="112277"/>
                          </a:solidFill>
                          <a:effectLst/>
                          <a:latin typeface="Arial"/>
                        </a:rPr>
                        <a:t>Retain</a:t>
                      </a:r>
                      <a:r>
                        <a:rPr lang="en-US" b="1" i="0" baseline="0" dirty="0" smtClean="0">
                          <a:solidFill>
                            <a:srgbClr val="112277"/>
                          </a:solidFill>
                          <a:effectLst/>
                          <a:latin typeface="Arial"/>
                        </a:rPr>
                        <a:t> </a:t>
                      </a:r>
                      <a:r>
                        <a:rPr lang="en-US" b="1" i="0" dirty="0" smtClean="0">
                          <a:solidFill>
                            <a:srgbClr val="112277"/>
                          </a:solidFill>
                          <a:effectLst/>
                          <a:latin typeface="Arial"/>
                        </a:rPr>
                        <a:t>Indicator</a:t>
                      </a:r>
                      <a:endParaRPr lang="en-US" b="1" i="0" dirty="0">
                        <a:solidFill>
                          <a:srgbClr val="112277"/>
                        </a:solidFill>
                        <a:effectLst/>
                        <a:latin typeface="Arial"/>
                      </a:endParaRPr>
                    </a:p>
                  </a:txBody>
                  <a:tcPr marL="57150" marR="57150" marT="28575" marB="28575"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57200">
                <a:tc>
                  <a:txBody>
                    <a:bodyPr/>
                    <a:lstStyle/>
                    <a:p>
                      <a:pPr algn="r" fontAlgn="b"/>
                      <a:r>
                        <a:rPr lang="en-US" b="1" i="0" dirty="0" smtClean="0">
                          <a:solidFill>
                            <a:srgbClr val="112277"/>
                          </a:solidFill>
                          <a:effectLst/>
                          <a:latin typeface="Arial"/>
                        </a:rPr>
                        <a:t>Retain</a:t>
                      </a:r>
                      <a:r>
                        <a:rPr lang="en-US" b="1" i="0" baseline="0" dirty="0" smtClean="0">
                          <a:solidFill>
                            <a:srgbClr val="112277"/>
                          </a:solidFill>
                          <a:effectLst/>
                          <a:latin typeface="Arial"/>
                        </a:rPr>
                        <a:t> </a:t>
                      </a:r>
                      <a:r>
                        <a:rPr lang="en-US" b="1" i="0" dirty="0" smtClean="0">
                          <a:solidFill>
                            <a:srgbClr val="112277"/>
                          </a:solidFill>
                          <a:effectLst/>
                          <a:latin typeface="Arial"/>
                        </a:rPr>
                        <a:t>Indicator</a:t>
                      </a:r>
                      <a:endParaRPr lang="en-US" b="1" i="0" dirty="0">
                        <a:solidFill>
                          <a:srgbClr val="112277"/>
                        </a:solidFill>
                        <a:effectLst/>
                        <a:latin typeface="Arial"/>
                      </a:endParaRPr>
                    </a:p>
                  </a:txBody>
                  <a:tcPr marL="57150" marR="57150" marT="28575" marB="28575"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chemeClr val="accent1">
                        <a:lumMod val="40000"/>
                        <a:lumOff val="60000"/>
                      </a:schemeClr>
                    </a:solidFill>
                  </a:tcPr>
                </a:tc>
                <a:tc>
                  <a:txBody>
                    <a:bodyPr/>
                    <a:lstStyle/>
                    <a:p>
                      <a:pPr algn="r" fontAlgn="b"/>
                      <a:r>
                        <a:rPr lang="en-US" b="1" i="0" dirty="0" smtClean="0">
                          <a:solidFill>
                            <a:srgbClr val="112277"/>
                          </a:solidFill>
                          <a:effectLst/>
                          <a:latin typeface="Arial"/>
                        </a:rPr>
                        <a:t>Frequency</a:t>
                      </a:r>
                      <a:endParaRPr lang="en-US" b="1" i="0" dirty="0">
                        <a:solidFill>
                          <a:srgbClr val="112277"/>
                        </a:solidFill>
                        <a:effectLst/>
                        <a:latin typeface="Arial"/>
                      </a:endParaRPr>
                    </a:p>
                  </a:txBody>
                  <a:tcPr marL="57150" marR="57150" marT="28575" marB="28575"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a:txBody>
                    <a:bodyPr/>
                    <a:lstStyle/>
                    <a:p>
                      <a:pPr algn="r" fontAlgn="b"/>
                      <a:r>
                        <a:rPr lang="en-US" b="1" i="0" dirty="0">
                          <a:solidFill>
                            <a:srgbClr val="112277"/>
                          </a:solidFill>
                          <a:effectLst/>
                          <a:latin typeface="Arial"/>
                        </a:rPr>
                        <a:t>Percent</a:t>
                      </a:r>
                    </a:p>
                  </a:txBody>
                  <a:tcPr marL="57150" marR="57150" marT="28575" marB="28575"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a:txBody>
                    <a:bodyPr/>
                    <a:lstStyle/>
                    <a:p>
                      <a:pPr algn="r" fontAlgn="b"/>
                      <a:r>
                        <a:rPr lang="en-US" b="1" i="0">
                          <a:solidFill>
                            <a:srgbClr val="112277"/>
                          </a:solidFill>
                          <a:effectLst/>
                          <a:latin typeface="Arial"/>
                        </a:rPr>
                        <a:t>Cumulative</a:t>
                      </a:r>
                      <a:br>
                        <a:rPr lang="en-US" b="1" i="0">
                          <a:solidFill>
                            <a:srgbClr val="112277"/>
                          </a:solidFill>
                          <a:effectLst/>
                          <a:latin typeface="Arial"/>
                        </a:rPr>
                      </a:br>
                      <a:r>
                        <a:rPr lang="en-US" b="1" i="0">
                          <a:solidFill>
                            <a:srgbClr val="112277"/>
                          </a:solidFill>
                          <a:effectLst/>
                          <a:latin typeface="Arial"/>
                        </a:rPr>
                        <a:t>Frequency</a:t>
                      </a:r>
                    </a:p>
                  </a:txBody>
                  <a:tcPr marL="57150" marR="57150" marT="28575" marB="28575"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a:txBody>
                    <a:bodyPr/>
                    <a:lstStyle/>
                    <a:p>
                      <a:pPr algn="r" fontAlgn="b"/>
                      <a:r>
                        <a:rPr lang="en-US" b="1" i="0">
                          <a:solidFill>
                            <a:srgbClr val="112277"/>
                          </a:solidFill>
                          <a:effectLst/>
                          <a:latin typeface="Arial"/>
                        </a:rPr>
                        <a:t>Cumulative</a:t>
                      </a:r>
                      <a:br>
                        <a:rPr lang="en-US" b="1" i="0">
                          <a:solidFill>
                            <a:srgbClr val="112277"/>
                          </a:solidFill>
                          <a:effectLst/>
                          <a:latin typeface="Arial"/>
                        </a:rPr>
                      </a:br>
                      <a:r>
                        <a:rPr lang="en-US" b="1" i="0">
                          <a:solidFill>
                            <a:srgbClr val="112277"/>
                          </a:solidFill>
                          <a:effectLst/>
                          <a:latin typeface="Arial"/>
                        </a:rPr>
                        <a:t>Percent</a:t>
                      </a:r>
                    </a:p>
                  </a:txBody>
                  <a:tcPr marL="57150" marR="57150" marT="28575" marB="28575"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r>
              <a:tr h="364490">
                <a:tc>
                  <a:txBody>
                    <a:bodyPr/>
                    <a:lstStyle/>
                    <a:p>
                      <a:pPr algn="r" fontAlgn="t"/>
                      <a:r>
                        <a:rPr lang="en-US" b="1" i="0" dirty="0">
                          <a:solidFill>
                            <a:srgbClr val="112277"/>
                          </a:solidFill>
                          <a:effectLst/>
                          <a:latin typeface="Arial"/>
                        </a:rPr>
                        <a:t>0</a:t>
                      </a:r>
                    </a:p>
                  </a:txBody>
                  <a:tcPr marL="57150" marR="57150" marT="28575" marB="28575">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chemeClr val="accent1">
                        <a:lumMod val="40000"/>
                        <a:lumOff val="60000"/>
                      </a:schemeClr>
                    </a:solidFill>
                  </a:tcPr>
                </a:tc>
                <a:tc>
                  <a:txBody>
                    <a:bodyPr/>
                    <a:lstStyle/>
                    <a:p>
                      <a:pPr algn="r" fontAlgn="t"/>
                      <a:r>
                        <a:rPr lang="en-US" b="0" i="0" dirty="0">
                          <a:effectLst/>
                          <a:latin typeface="Arial"/>
                        </a:rPr>
                        <a:t>22</a:t>
                      </a:r>
                    </a:p>
                  </a:txBody>
                  <a:tcPr marL="57150" marR="57150" marT="28575" marB="2857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b="0" i="0" dirty="0">
                          <a:effectLst/>
                          <a:latin typeface="Arial"/>
                        </a:rPr>
                        <a:t>44.00</a:t>
                      </a:r>
                    </a:p>
                  </a:txBody>
                  <a:tcPr marL="57150" marR="57150" marT="28575" marB="2857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b="0" i="0">
                          <a:effectLst/>
                          <a:latin typeface="Arial"/>
                        </a:rPr>
                        <a:t>22</a:t>
                      </a:r>
                    </a:p>
                  </a:txBody>
                  <a:tcPr marL="57150" marR="57150" marT="28575" marB="2857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b="0" i="0">
                          <a:effectLst/>
                          <a:latin typeface="Arial"/>
                        </a:rPr>
                        <a:t>44.00</a:t>
                      </a:r>
                    </a:p>
                  </a:txBody>
                  <a:tcPr marL="57150" marR="57150" marT="28575" marB="2857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r>
              <a:tr h="333950">
                <a:tc>
                  <a:txBody>
                    <a:bodyPr/>
                    <a:lstStyle/>
                    <a:p>
                      <a:pPr algn="r" fontAlgn="t"/>
                      <a:r>
                        <a:rPr lang="en-US" b="1" i="0" dirty="0">
                          <a:solidFill>
                            <a:srgbClr val="112277"/>
                          </a:solidFill>
                          <a:effectLst/>
                          <a:latin typeface="Arial"/>
                        </a:rPr>
                        <a:t>1</a:t>
                      </a:r>
                    </a:p>
                  </a:txBody>
                  <a:tcPr marL="57150" marR="57150" marT="28575" marB="28575">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chemeClr val="accent1">
                        <a:lumMod val="40000"/>
                        <a:lumOff val="60000"/>
                      </a:schemeClr>
                    </a:solidFill>
                  </a:tcPr>
                </a:tc>
                <a:tc>
                  <a:txBody>
                    <a:bodyPr/>
                    <a:lstStyle/>
                    <a:p>
                      <a:pPr algn="r" fontAlgn="t"/>
                      <a:r>
                        <a:rPr lang="en-US" b="0" i="0">
                          <a:effectLst/>
                          <a:latin typeface="Arial"/>
                        </a:rPr>
                        <a:t>28</a:t>
                      </a:r>
                    </a:p>
                  </a:txBody>
                  <a:tcPr marL="57150" marR="57150" marT="28575" marB="2857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b="0" i="0" dirty="0">
                          <a:effectLst/>
                          <a:latin typeface="Arial"/>
                        </a:rPr>
                        <a:t>56.00</a:t>
                      </a:r>
                    </a:p>
                  </a:txBody>
                  <a:tcPr marL="57150" marR="57150" marT="28575" marB="2857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b="0" i="0">
                          <a:effectLst/>
                          <a:latin typeface="Arial"/>
                        </a:rPr>
                        <a:t>50</a:t>
                      </a:r>
                    </a:p>
                  </a:txBody>
                  <a:tcPr marL="57150" marR="57150" marT="28575" marB="2857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b="0" i="0" dirty="0">
                          <a:effectLst/>
                          <a:latin typeface="Arial"/>
                        </a:rPr>
                        <a:t>100.00</a:t>
                      </a:r>
                    </a:p>
                  </a:txBody>
                  <a:tcPr marL="57150" marR="57150" marT="28575" marB="2857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425140" y="1066799"/>
            <a:ext cx="3262432" cy="483415"/>
          </a:xfrm>
          <a:prstGeom prst="rect">
            <a:avLst/>
          </a:prstGeom>
          <a:solidFill>
            <a:schemeClr val="accent1">
              <a:lumMod val="40000"/>
              <a:lumOff val="60000"/>
            </a:schemeClr>
          </a:solidFill>
          <a:ln>
            <a:noFill/>
          </a:ln>
          <a:effectLst/>
          <a:extLst/>
        </p:spPr>
        <p:txBody>
          <a:bodyPr vert="horz" wrap="none" lIns="91440" tIns="45720" rIns="91440" bIns="158700" numCol="1" anchor="ctr" anchorCtr="0" compatLnSpc="1">
            <a:prstTxWarp prst="textNoShape">
              <a:avLst/>
            </a:prstTxWarp>
            <a:spAutoFit/>
          </a:bodyPr>
          <a:lstStyle/>
          <a:p>
            <a:pPr lvl="0" algn="ctr" fontAlgn="base">
              <a:spcBef>
                <a:spcPct val="0"/>
              </a:spcBef>
              <a:spcAft>
                <a:spcPct val="0"/>
              </a:spcAft>
            </a:pPr>
            <a:r>
              <a:rPr kumimoji="0" lang="en-US" altLang="en-US" sz="1800" b="1" i="0" u="none" strike="noStrike" cap="none" normalizeH="0" baseline="0" dirty="0" smtClean="0">
                <a:ln>
                  <a:noFill/>
                </a:ln>
                <a:solidFill>
                  <a:srgbClr val="112277"/>
                </a:solidFill>
                <a:effectLst/>
                <a:latin typeface="Arial" pitchFamily="34" charset="0"/>
                <a:cs typeface="Arial" pitchFamily="34" charset="0"/>
              </a:rPr>
              <a:t>The Frequency of the Churn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TextBox 10"/>
          <p:cNvSpPr txBox="1"/>
          <p:nvPr/>
        </p:nvSpPr>
        <p:spPr>
          <a:xfrm>
            <a:off x="4953000" y="4114800"/>
            <a:ext cx="3854140" cy="2062103"/>
          </a:xfrm>
          <a:prstGeom prst="rect">
            <a:avLst/>
          </a:prstGeom>
          <a:solidFill>
            <a:schemeClr val="accent1">
              <a:lumMod val="40000"/>
              <a:lumOff val="60000"/>
            </a:schemeClr>
          </a:solidFill>
        </p:spPr>
        <p:txBody>
          <a:bodyPr wrap="square" rtlCol="0">
            <a:spAutoFit/>
          </a:bodyPr>
          <a:lstStyle/>
          <a:p>
            <a:pPr marL="285750" indent="-285750">
              <a:buFont typeface="Arial" panose="020B0604020202020204" pitchFamily="34" charset="0"/>
              <a:buChar char="•"/>
            </a:pPr>
            <a:r>
              <a:rPr lang="en-US" sz="2200" dirty="0"/>
              <a:t>0 for Retained and 1 for Left </a:t>
            </a:r>
          </a:p>
          <a:p>
            <a:pPr marL="285750" indent="-285750">
              <a:buFont typeface="Arial" panose="020B0604020202020204" pitchFamily="34" charset="0"/>
              <a:buChar char="•"/>
            </a:pPr>
            <a:r>
              <a:rPr lang="en-US" sz="2200" dirty="0"/>
              <a:t> Retained =22  and Left=28</a:t>
            </a:r>
          </a:p>
          <a:p>
            <a:pPr marL="285750" indent="-285750">
              <a:buFont typeface="Arial" panose="020B0604020202020204" pitchFamily="34" charset="0"/>
              <a:buChar char="•"/>
            </a:pPr>
            <a:r>
              <a:rPr lang="en-US" sz="2200" dirty="0"/>
              <a:t>The frequency table shows that 44% employees are “Retained” and 56% “Left”</a:t>
            </a:r>
          </a:p>
          <a:p>
            <a:pPr marL="285750" indent="-285750">
              <a:buFont typeface="Arial" panose="020B0604020202020204" pitchFamily="34" charset="0"/>
              <a:buChar char="•"/>
            </a:pP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2502491612"/>
              </p:ext>
            </p:extLst>
          </p:nvPr>
        </p:nvGraphicFramePr>
        <p:xfrm>
          <a:off x="425140" y="3581400"/>
          <a:ext cx="4255912" cy="27860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31335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371952" cy="838200"/>
          </a:xfrm>
          <a:solidFill>
            <a:schemeClr val="tx2">
              <a:lumMod val="60000"/>
              <a:lumOff val="40000"/>
            </a:schemeClr>
          </a:solidFill>
        </p:spPr>
        <p:txBody>
          <a:bodyPr/>
          <a:lstStyle/>
          <a:p>
            <a:r>
              <a:rPr lang="en-US" dirty="0" smtClean="0"/>
              <a:t>Descriptive Statistics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3573828"/>
              </p:ext>
            </p:extLst>
          </p:nvPr>
        </p:nvGraphicFramePr>
        <p:xfrm>
          <a:off x="298100" y="1474015"/>
          <a:ext cx="8382001" cy="1201762"/>
        </p:xfrm>
        <a:graphic>
          <a:graphicData uri="http://schemas.openxmlformats.org/drawingml/2006/table">
            <a:tbl>
              <a:tblPr/>
              <a:tblGrid>
                <a:gridCol w="1911684"/>
                <a:gridCol w="1893910"/>
                <a:gridCol w="686245"/>
                <a:gridCol w="980351"/>
                <a:gridCol w="882316"/>
                <a:gridCol w="980351"/>
                <a:gridCol w="1047144"/>
              </a:tblGrid>
              <a:tr h="212965">
                <a:tc>
                  <a:txBody>
                    <a:bodyPr/>
                    <a:lstStyle/>
                    <a:p>
                      <a:pPr algn="l" fontAlgn="b"/>
                      <a:r>
                        <a:rPr lang="en-US" sz="1200" b="1" i="0" dirty="0">
                          <a:solidFill>
                            <a:srgbClr val="112277"/>
                          </a:solidFill>
                          <a:effectLst/>
                          <a:latin typeface="Arial"/>
                        </a:rPr>
                        <a:t>Variable</a:t>
                      </a:r>
                    </a:p>
                  </a:txBody>
                  <a:tcPr marL="38862" marR="38862" marT="19431" marB="19431"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l" fontAlgn="b"/>
                      <a:r>
                        <a:rPr lang="en-US" sz="1200" b="1" i="0" dirty="0">
                          <a:solidFill>
                            <a:srgbClr val="112277"/>
                          </a:solidFill>
                          <a:effectLst/>
                          <a:latin typeface="Arial"/>
                        </a:rPr>
                        <a:t>Label</a:t>
                      </a:r>
                    </a:p>
                  </a:txBody>
                  <a:tcPr marL="38862" marR="38862" marT="19431" marB="19431"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r" fontAlgn="b"/>
                      <a:r>
                        <a:rPr lang="en-US" sz="1200" b="1" i="0" dirty="0">
                          <a:solidFill>
                            <a:srgbClr val="112277"/>
                          </a:solidFill>
                          <a:effectLst/>
                          <a:latin typeface="Arial"/>
                        </a:rPr>
                        <a:t>N</a:t>
                      </a:r>
                    </a:p>
                  </a:txBody>
                  <a:tcPr marL="38862" marR="38862" marT="19431" marB="19431"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r" fontAlgn="b"/>
                      <a:r>
                        <a:rPr lang="en-US" sz="1200" b="1" i="0" dirty="0">
                          <a:solidFill>
                            <a:srgbClr val="112277"/>
                          </a:solidFill>
                          <a:effectLst/>
                          <a:latin typeface="Arial"/>
                        </a:rPr>
                        <a:t>Mean</a:t>
                      </a:r>
                    </a:p>
                  </a:txBody>
                  <a:tcPr marL="38862" marR="38862" marT="19431" marB="19431"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r" fontAlgn="b"/>
                      <a:r>
                        <a:rPr lang="en-US" sz="1200" b="1" i="0" dirty="0">
                          <a:solidFill>
                            <a:srgbClr val="112277"/>
                          </a:solidFill>
                          <a:effectLst/>
                          <a:latin typeface="Arial"/>
                        </a:rPr>
                        <a:t>Std Dev</a:t>
                      </a:r>
                    </a:p>
                  </a:txBody>
                  <a:tcPr marL="38862" marR="38862" marT="19431" marB="19431"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r" fontAlgn="b"/>
                      <a:r>
                        <a:rPr lang="en-US" sz="1200" b="1" i="0" dirty="0">
                          <a:solidFill>
                            <a:srgbClr val="112277"/>
                          </a:solidFill>
                          <a:effectLst/>
                          <a:latin typeface="Arial"/>
                        </a:rPr>
                        <a:t>Minimum</a:t>
                      </a:r>
                    </a:p>
                  </a:txBody>
                  <a:tcPr marL="38862" marR="38862" marT="19431" marB="19431"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r" fontAlgn="b"/>
                      <a:r>
                        <a:rPr lang="en-US" sz="1200" b="1" i="0" dirty="0">
                          <a:solidFill>
                            <a:srgbClr val="112277"/>
                          </a:solidFill>
                          <a:effectLst/>
                          <a:latin typeface="Arial"/>
                        </a:rPr>
                        <a:t>Maximum</a:t>
                      </a:r>
                    </a:p>
                  </a:txBody>
                  <a:tcPr marL="38862" marR="38862" marT="19431" marB="19431"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40000"/>
                        <a:lumOff val="60000"/>
                      </a:schemeClr>
                    </a:solidFill>
                  </a:tcPr>
                </a:tc>
              </a:tr>
              <a:tr h="980020">
                <a:tc>
                  <a:txBody>
                    <a:bodyPr/>
                    <a:lstStyle/>
                    <a:p>
                      <a:pPr algn="l" fontAlgn="t"/>
                      <a:r>
                        <a:rPr lang="en-US" sz="1200" b="0" i="0" dirty="0">
                          <a:effectLst/>
                          <a:latin typeface="Arial"/>
                        </a:rPr>
                        <a:t>Employee_ID</a:t>
                      </a:r>
                    </a:p>
                    <a:p>
                      <a:pPr algn="l" fontAlgn="t"/>
                      <a:r>
                        <a:rPr lang="en-US" sz="1200" b="0" i="0" dirty="0">
                          <a:effectLst/>
                          <a:latin typeface="Arial"/>
                        </a:rPr>
                        <a:t>Retain_Indicator</a:t>
                      </a:r>
                    </a:p>
                    <a:p>
                      <a:pPr algn="l" fontAlgn="t"/>
                      <a:r>
                        <a:rPr lang="en-US" sz="1200" b="0" i="0" dirty="0">
                          <a:effectLst/>
                          <a:latin typeface="Arial"/>
                        </a:rPr>
                        <a:t>Sex_Indicator</a:t>
                      </a:r>
                    </a:p>
                    <a:p>
                      <a:pPr algn="l" fontAlgn="t"/>
                      <a:r>
                        <a:rPr lang="en-US" sz="1200" b="0" i="0" dirty="0">
                          <a:effectLst/>
                          <a:latin typeface="Arial"/>
                        </a:rPr>
                        <a:t>Relocation_Indicator</a:t>
                      </a:r>
                    </a:p>
                    <a:p>
                      <a:pPr algn="l" fontAlgn="t"/>
                      <a:r>
                        <a:rPr lang="en-US" sz="1200" b="0" i="0" dirty="0">
                          <a:effectLst/>
                          <a:latin typeface="Arial"/>
                        </a:rPr>
                        <a:t>Marital_Status</a:t>
                      </a:r>
                    </a:p>
                  </a:txBody>
                  <a:tcPr marL="38862" marR="38862" marT="19431" marB="1943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l" fontAlgn="t"/>
                      <a:r>
                        <a:rPr lang="en-US" sz="1200" b="0" i="0" dirty="0">
                          <a:effectLst/>
                          <a:latin typeface="Arial"/>
                        </a:rPr>
                        <a:t>Employee_ID</a:t>
                      </a:r>
                    </a:p>
                    <a:p>
                      <a:pPr algn="l" fontAlgn="t"/>
                      <a:r>
                        <a:rPr lang="en-US" sz="1200" b="0" i="0" dirty="0">
                          <a:effectLst/>
                          <a:latin typeface="Arial"/>
                        </a:rPr>
                        <a:t>Retain_Indicator</a:t>
                      </a:r>
                    </a:p>
                    <a:p>
                      <a:pPr algn="l" fontAlgn="t"/>
                      <a:r>
                        <a:rPr lang="en-US" sz="1200" b="0" i="0" dirty="0">
                          <a:effectLst/>
                          <a:latin typeface="Arial"/>
                        </a:rPr>
                        <a:t>Sex_Indicator</a:t>
                      </a:r>
                    </a:p>
                    <a:p>
                      <a:pPr algn="l" fontAlgn="t"/>
                      <a:r>
                        <a:rPr lang="en-US" sz="1200" b="0" i="0" dirty="0">
                          <a:effectLst/>
                          <a:latin typeface="Arial"/>
                        </a:rPr>
                        <a:t>Relocation_Indicator</a:t>
                      </a:r>
                    </a:p>
                    <a:p>
                      <a:pPr algn="l" fontAlgn="t"/>
                      <a:r>
                        <a:rPr lang="en-US" sz="1200" b="0" i="0" dirty="0">
                          <a:effectLst/>
                          <a:latin typeface="Arial"/>
                        </a:rPr>
                        <a:t>Marital_Status</a:t>
                      </a:r>
                    </a:p>
                  </a:txBody>
                  <a:tcPr marL="38862" marR="38862" marT="19431" marB="1943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r" fontAlgn="t"/>
                      <a:r>
                        <a:rPr lang="en-US" sz="1200" b="0" i="0" dirty="0">
                          <a:effectLst/>
                          <a:latin typeface="Arial"/>
                        </a:rPr>
                        <a:t>50</a:t>
                      </a:r>
                    </a:p>
                    <a:p>
                      <a:pPr algn="r" fontAlgn="t"/>
                      <a:r>
                        <a:rPr lang="en-US" sz="1200" b="0" i="0" dirty="0">
                          <a:effectLst/>
                          <a:latin typeface="Arial"/>
                        </a:rPr>
                        <a:t>50</a:t>
                      </a:r>
                    </a:p>
                    <a:p>
                      <a:pPr algn="r" fontAlgn="t"/>
                      <a:r>
                        <a:rPr lang="en-US" sz="1200" b="0" i="0" dirty="0">
                          <a:effectLst/>
                          <a:latin typeface="Arial"/>
                        </a:rPr>
                        <a:t>50</a:t>
                      </a:r>
                    </a:p>
                    <a:p>
                      <a:pPr algn="r" fontAlgn="t"/>
                      <a:r>
                        <a:rPr lang="en-US" sz="1200" b="0" i="0" dirty="0">
                          <a:effectLst/>
                          <a:latin typeface="Arial"/>
                        </a:rPr>
                        <a:t>50</a:t>
                      </a:r>
                    </a:p>
                    <a:p>
                      <a:pPr algn="r" fontAlgn="t"/>
                      <a:r>
                        <a:rPr lang="en-US" sz="1200" b="0" i="0" dirty="0">
                          <a:effectLst/>
                          <a:latin typeface="Arial"/>
                        </a:rPr>
                        <a:t>50</a:t>
                      </a:r>
                    </a:p>
                  </a:txBody>
                  <a:tcPr marL="38862" marR="38862" marT="19431" marB="1943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200" b="0" i="0" dirty="0" smtClean="0">
                          <a:effectLst/>
                          <a:latin typeface="Arial"/>
                        </a:rPr>
                        <a:t>25.500</a:t>
                      </a:r>
                    </a:p>
                    <a:p>
                      <a:pPr algn="r" fontAlgn="t"/>
                      <a:r>
                        <a:rPr lang="en-US" sz="1200" b="0" i="0" dirty="0" smtClean="0">
                          <a:effectLst/>
                          <a:latin typeface="Arial"/>
                        </a:rPr>
                        <a:t>0.560</a:t>
                      </a:r>
                    </a:p>
                    <a:p>
                      <a:pPr algn="r" fontAlgn="t"/>
                      <a:r>
                        <a:rPr lang="en-US" sz="1200" b="0" i="0" dirty="0" smtClean="0">
                          <a:effectLst/>
                          <a:latin typeface="Arial"/>
                        </a:rPr>
                        <a:t>0.560</a:t>
                      </a:r>
                      <a:endParaRPr lang="en-US" sz="1200" b="0" i="0" dirty="0">
                        <a:effectLst/>
                        <a:latin typeface="Arial"/>
                      </a:endParaRPr>
                    </a:p>
                    <a:p>
                      <a:pPr algn="r" fontAlgn="t"/>
                      <a:r>
                        <a:rPr lang="en-US" sz="1200" b="0" i="0" dirty="0" smtClean="0">
                          <a:effectLst/>
                          <a:latin typeface="Arial"/>
                        </a:rPr>
                        <a:t>0.480</a:t>
                      </a:r>
                      <a:endParaRPr lang="en-US" sz="1200" b="0" i="0" dirty="0">
                        <a:effectLst/>
                        <a:latin typeface="Arial"/>
                      </a:endParaRPr>
                    </a:p>
                    <a:p>
                      <a:pPr algn="r" fontAlgn="t"/>
                      <a:r>
                        <a:rPr lang="en-US" sz="1200" b="0" i="0" dirty="0" smtClean="0">
                          <a:effectLst/>
                          <a:latin typeface="Arial"/>
                        </a:rPr>
                        <a:t>0.420</a:t>
                      </a:r>
                      <a:endParaRPr lang="en-US" sz="1200" b="0" i="0" dirty="0">
                        <a:effectLst/>
                        <a:latin typeface="Arial"/>
                      </a:endParaRPr>
                    </a:p>
                  </a:txBody>
                  <a:tcPr marL="38862" marR="38862" marT="19431" marB="1943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200" b="0" i="0" dirty="0" smtClean="0">
                          <a:effectLst/>
                          <a:latin typeface="Arial"/>
                        </a:rPr>
                        <a:t>14.577</a:t>
                      </a:r>
                      <a:endParaRPr lang="en-US" sz="1200" b="0" i="0" dirty="0">
                        <a:effectLst/>
                        <a:latin typeface="Arial"/>
                      </a:endParaRPr>
                    </a:p>
                    <a:p>
                      <a:pPr algn="r" fontAlgn="t"/>
                      <a:r>
                        <a:rPr lang="en-US" sz="1200" b="0" i="0" dirty="0" smtClean="0">
                          <a:effectLst/>
                          <a:latin typeface="Arial"/>
                        </a:rPr>
                        <a:t>0.501</a:t>
                      </a:r>
                      <a:endParaRPr lang="en-US" sz="1200" b="0" i="0" dirty="0">
                        <a:effectLst/>
                        <a:latin typeface="Arial"/>
                      </a:endParaRPr>
                    </a:p>
                    <a:p>
                      <a:pPr algn="r" fontAlgn="t"/>
                      <a:r>
                        <a:rPr lang="en-US" sz="1200" b="0" i="0" dirty="0" smtClean="0">
                          <a:effectLst/>
                          <a:latin typeface="Arial"/>
                        </a:rPr>
                        <a:t>0.501</a:t>
                      </a:r>
                      <a:endParaRPr lang="en-US" sz="1200" b="0" i="0" dirty="0">
                        <a:effectLst/>
                        <a:latin typeface="Arial"/>
                      </a:endParaRPr>
                    </a:p>
                    <a:p>
                      <a:pPr algn="r" fontAlgn="t"/>
                      <a:r>
                        <a:rPr lang="en-US" sz="1200" b="0" i="0" dirty="0" smtClean="0">
                          <a:effectLst/>
                          <a:latin typeface="Arial"/>
                        </a:rPr>
                        <a:t>0.505</a:t>
                      </a:r>
                      <a:endParaRPr lang="en-US" sz="1200" b="0" i="0" dirty="0">
                        <a:effectLst/>
                        <a:latin typeface="Arial"/>
                      </a:endParaRPr>
                    </a:p>
                    <a:p>
                      <a:pPr algn="r" fontAlgn="t"/>
                      <a:r>
                        <a:rPr lang="en-US" sz="1200" b="0" i="0" dirty="0" smtClean="0">
                          <a:effectLst/>
                          <a:latin typeface="Arial"/>
                        </a:rPr>
                        <a:t>0.499</a:t>
                      </a:r>
                      <a:endParaRPr lang="en-US" sz="1200" b="0" i="0" dirty="0">
                        <a:effectLst/>
                        <a:latin typeface="Arial"/>
                      </a:endParaRPr>
                    </a:p>
                  </a:txBody>
                  <a:tcPr marL="38862" marR="38862" marT="19431" marB="1943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200" b="0" i="0" dirty="0" smtClean="0">
                          <a:effectLst/>
                          <a:latin typeface="Arial"/>
                        </a:rPr>
                        <a:t>1.000</a:t>
                      </a:r>
                      <a:endParaRPr lang="en-US" sz="1200" b="0" i="0" dirty="0">
                        <a:effectLst/>
                        <a:latin typeface="Arial"/>
                      </a:endParaRPr>
                    </a:p>
                    <a:p>
                      <a:pPr algn="r" fontAlgn="t"/>
                      <a:r>
                        <a:rPr lang="en-US" sz="1200" b="0" i="0" dirty="0">
                          <a:effectLst/>
                          <a:latin typeface="Arial"/>
                        </a:rPr>
                        <a:t>0</a:t>
                      </a:r>
                    </a:p>
                    <a:p>
                      <a:pPr algn="r" fontAlgn="t"/>
                      <a:r>
                        <a:rPr lang="en-US" sz="1200" b="0" i="0" dirty="0">
                          <a:effectLst/>
                          <a:latin typeface="Arial"/>
                        </a:rPr>
                        <a:t>0</a:t>
                      </a:r>
                    </a:p>
                    <a:p>
                      <a:pPr algn="r" fontAlgn="t"/>
                      <a:r>
                        <a:rPr lang="en-US" sz="1200" b="0" i="0" dirty="0">
                          <a:effectLst/>
                          <a:latin typeface="Arial"/>
                        </a:rPr>
                        <a:t>0</a:t>
                      </a:r>
                    </a:p>
                    <a:p>
                      <a:pPr algn="r" fontAlgn="t"/>
                      <a:r>
                        <a:rPr lang="en-US" sz="1200" b="0" i="0" dirty="0">
                          <a:effectLst/>
                          <a:latin typeface="Arial"/>
                        </a:rPr>
                        <a:t>0</a:t>
                      </a:r>
                    </a:p>
                  </a:txBody>
                  <a:tcPr marL="38862" marR="38862" marT="19431" marB="1943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200" b="0" i="0" dirty="0" smtClean="0">
                          <a:effectLst/>
                          <a:latin typeface="Arial"/>
                        </a:rPr>
                        <a:t>50.000</a:t>
                      </a:r>
                      <a:endParaRPr lang="en-US" sz="1200" b="0" i="0" dirty="0">
                        <a:effectLst/>
                        <a:latin typeface="Arial"/>
                      </a:endParaRPr>
                    </a:p>
                    <a:p>
                      <a:pPr algn="r" fontAlgn="t"/>
                      <a:r>
                        <a:rPr lang="en-US" sz="1200" b="0" i="0" dirty="0" smtClean="0">
                          <a:effectLst/>
                          <a:latin typeface="Arial"/>
                        </a:rPr>
                        <a:t>1.000</a:t>
                      </a:r>
                      <a:endParaRPr lang="en-US" sz="1200" b="0" i="0" dirty="0">
                        <a:effectLst/>
                        <a:latin typeface="Arial"/>
                      </a:endParaRPr>
                    </a:p>
                    <a:p>
                      <a:pPr algn="r" fontAlgn="t"/>
                      <a:r>
                        <a:rPr lang="en-US" sz="1200" b="0" i="0" dirty="0" smtClean="0">
                          <a:effectLst/>
                          <a:latin typeface="Arial"/>
                        </a:rPr>
                        <a:t>1.000</a:t>
                      </a:r>
                      <a:endParaRPr lang="en-US" sz="1200" b="0" i="0" dirty="0">
                        <a:effectLst/>
                        <a:latin typeface="Arial"/>
                      </a:endParaRPr>
                    </a:p>
                    <a:p>
                      <a:pPr algn="r" fontAlgn="t"/>
                      <a:r>
                        <a:rPr lang="en-US" sz="1200" b="0" i="0" dirty="0" smtClean="0">
                          <a:effectLst/>
                          <a:latin typeface="Arial"/>
                        </a:rPr>
                        <a:t>1.000</a:t>
                      </a:r>
                      <a:endParaRPr lang="en-US" sz="1200" b="0" i="0" dirty="0">
                        <a:effectLst/>
                        <a:latin typeface="Arial"/>
                      </a:endParaRPr>
                    </a:p>
                    <a:p>
                      <a:pPr algn="r" fontAlgn="t"/>
                      <a:r>
                        <a:rPr lang="en-US" sz="1200" b="0" i="0" dirty="0" smtClean="0">
                          <a:effectLst/>
                          <a:latin typeface="Arial"/>
                        </a:rPr>
                        <a:t>1.000</a:t>
                      </a:r>
                      <a:endParaRPr lang="en-US" sz="1200" b="0" i="0" dirty="0">
                        <a:effectLst/>
                        <a:latin typeface="Arial"/>
                      </a:endParaRPr>
                    </a:p>
                  </a:txBody>
                  <a:tcPr marL="38862" marR="38862" marT="19431" marB="1943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flipH="1">
            <a:off x="294752" y="990600"/>
            <a:ext cx="2971800" cy="483415"/>
          </a:xfrm>
          <a:prstGeom prst="rect">
            <a:avLst/>
          </a:prstGeom>
          <a:solidFill>
            <a:schemeClr val="accent1">
              <a:lumMod val="40000"/>
              <a:lumOff val="60000"/>
            </a:schemeClr>
          </a:solidFill>
          <a:ln>
            <a:noFill/>
          </a:ln>
          <a:effectLst/>
        </p:spPr>
        <p:txBody>
          <a:bodyPr vert="horz" wrap="square" lIns="91440" tIns="45720" rIns="91440" bIns="158700" numCol="1" anchor="ctr" anchorCtr="0" compatLnSpc="1">
            <a:prstTxWarp prst="textNoShape">
              <a:avLst/>
            </a:prstTxWarp>
            <a:spAutoFit/>
          </a:bodyPr>
          <a:lstStyle/>
          <a:p>
            <a:pPr marR="0" indent="0" algn="ctr" fontAlgn="base">
              <a:lnSpc>
                <a:spcPct val="100000"/>
              </a:lnSpc>
              <a:spcBef>
                <a:spcPct val="0"/>
              </a:spcBef>
              <a:spcAft>
                <a:spcPct val="0"/>
              </a:spcAft>
              <a:buClrTx/>
              <a:buSzTx/>
              <a:buFontTx/>
              <a:buNone/>
              <a:tabLst/>
            </a:pPr>
            <a:r>
              <a:rPr lang="en-US" altLang="en-US" b="1" dirty="0">
                <a:solidFill>
                  <a:srgbClr val="112277"/>
                </a:solidFill>
                <a:latin typeface="Arial" pitchFamily="34" charset="0"/>
                <a:cs typeface="Arial" pitchFamily="34" charset="0"/>
              </a:rPr>
              <a:t>The MEANS Procedure</a:t>
            </a:r>
          </a:p>
        </p:txBody>
      </p:sp>
      <p:sp>
        <p:nvSpPr>
          <p:cNvPr id="6" name="TextBox 5"/>
          <p:cNvSpPr txBox="1"/>
          <p:nvPr/>
        </p:nvSpPr>
        <p:spPr>
          <a:xfrm>
            <a:off x="288053" y="2678668"/>
            <a:ext cx="8388699" cy="430887"/>
          </a:xfrm>
          <a:prstGeom prst="rect">
            <a:avLst/>
          </a:prstGeom>
          <a:solidFill>
            <a:schemeClr val="accent1">
              <a:lumMod val="40000"/>
              <a:lumOff val="60000"/>
            </a:schemeClr>
          </a:solidFill>
        </p:spPr>
        <p:txBody>
          <a:bodyPr wrap="square" rtlCol="0">
            <a:spAutoFit/>
          </a:bodyPr>
          <a:lstStyle/>
          <a:p>
            <a:r>
              <a:rPr lang="en-US" sz="2200" dirty="0"/>
              <a:t>The above table shows the  Descriptive Statistics of the Attrition dataset </a:t>
            </a:r>
          </a:p>
        </p:txBody>
      </p:sp>
      <p:sp>
        <p:nvSpPr>
          <p:cNvPr id="8" name="TextBox 7"/>
          <p:cNvSpPr txBox="1"/>
          <p:nvPr/>
        </p:nvSpPr>
        <p:spPr>
          <a:xfrm>
            <a:off x="228599" y="3276600"/>
            <a:ext cx="8448153" cy="769441"/>
          </a:xfrm>
          <a:prstGeom prst="rect">
            <a:avLst/>
          </a:prstGeom>
          <a:solidFill>
            <a:schemeClr val="tx2">
              <a:lumMod val="60000"/>
              <a:lumOff val="40000"/>
            </a:schemeClr>
          </a:solidFill>
        </p:spPr>
        <p:txBody>
          <a:bodyPr wrap="square" rtlCol="0">
            <a:spAutoFit/>
          </a:bodyPr>
          <a:lstStyle/>
          <a:p>
            <a:pPr algn="ctr">
              <a:spcBef>
                <a:spcPct val="0"/>
              </a:spcBef>
            </a:pPr>
            <a:r>
              <a:rPr lang="en-US" sz="4400" dirty="0" smtClean="0">
                <a:latin typeface="+mj-lt"/>
                <a:ea typeface="+mj-ea"/>
                <a:cs typeface="+mj-cs"/>
              </a:rPr>
              <a:t>Binomial Logistic Regression</a:t>
            </a:r>
            <a:endParaRPr lang="en-US" sz="4400" dirty="0">
              <a:latin typeface="+mj-lt"/>
              <a:ea typeface="+mj-ea"/>
              <a:cs typeface="+mj-cs"/>
            </a:endParaRPr>
          </a:p>
        </p:txBody>
      </p:sp>
      <p:sp>
        <p:nvSpPr>
          <p:cNvPr id="11" name="TextBox 10"/>
          <p:cNvSpPr txBox="1"/>
          <p:nvPr/>
        </p:nvSpPr>
        <p:spPr>
          <a:xfrm>
            <a:off x="228598" y="4156477"/>
            <a:ext cx="8448154" cy="2462213"/>
          </a:xfrm>
          <a:prstGeom prst="rect">
            <a:avLst/>
          </a:prstGeom>
          <a:solidFill>
            <a:schemeClr val="accent1">
              <a:lumMod val="60000"/>
              <a:lumOff val="40000"/>
            </a:schemeClr>
          </a:solidFill>
        </p:spPr>
        <p:txBody>
          <a:bodyPr wrap="square" rtlCol="0">
            <a:spAutoFit/>
          </a:bodyPr>
          <a:lstStyle/>
          <a:p>
            <a:pPr marL="342900" indent="-342900">
              <a:buFont typeface="Arial" panose="020B0604020202020204" pitchFamily="34" charset="0"/>
              <a:buChar char="•"/>
            </a:pPr>
            <a:r>
              <a:rPr lang="en-US" sz="2200" b="1" dirty="0">
                <a:solidFill>
                  <a:schemeClr val="tx2">
                    <a:lumMod val="50000"/>
                  </a:schemeClr>
                </a:solidFill>
              </a:rPr>
              <a:t>Employee_ID</a:t>
            </a:r>
            <a:r>
              <a:rPr lang="en-US" sz="2200" dirty="0"/>
              <a:t> has</a:t>
            </a:r>
            <a:r>
              <a:rPr lang="en-US" sz="2200" b="1" dirty="0">
                <a:solidFill>
                  <a:schemeClr val="tx2">
                    <a:lumMod val="50000"/>
                  </a:schemeClr>
                </a:solidFill>
              </a:rPr>
              <a:t> p-value =0.0497 </a:t>
            </a:r>
            <a:r>
              <a:rPr lang="en-US" sz="2200" dirty="0"/>
              <a:t>which is less than .05 hence it is </a:t>
            </a:r>
            <a:r>
              <a:rPr lang="en-US" sz="2200" b="1" dirty="0">
                <a:solidFill>
                  <a:schemeClr val="tx2">
                    <a:lumMod val="50000"/>
                  </a:schemeClr>
                </a:solidFill>
              </a:rPr>
              <a:t>Significant Variable</a:t>
            </a:r>
          </a:p>
          <a:p>
            <a:pPr marL="342900" indent="-342900">
              <a:buFont typeface="Arial" panose="020B0604020202020204" pitchFamily="34" charset="0"/>
              <a:buChar char="•"/>
            </a:pPr>
            <a:r>
              <a:rPr lang="en-US" sz="2200" dirty="0"/>
              <a:t>The slope of Employee_ID is 0.0443</a:t>
            </a:r>
          </a:p>
          <a:p>
            <a:pPr marL="342900" indent="-342900">
              <a:buFont typeface="Arial" panose="020B0604020202020204" pitchFamily="34" charset="0"/>
              <a:buChar char="•"/>
            </a:pPr>
            <a:r>
              <a:rPr lang="en-US" sz="2200" dirty="0"/>
              <a:t>1 unit increase in Employee_ID increases the log odds of Employee</a:t>
            </a:r>
          </a:p>
          <a:p>
            <a:r>
              <a:rPr lang="en-US" sz="2200" dirty="0"/>
              <a:t>       Attrition by 0.0443</a:t>
            </a:r>
          </a:p>
          <a:p>
            <a:pPr marL="342900" indent="-342900">
              <a:buFont typeface="Arial" panose="020B0604020202020204" pitchFamily="34" charset="0"/>
              <a:buChar char="•"/>
            </a:pPr>
            <a:r>
              <a:rPr lang="en-US" sz="2200" b="1" dirty="0">
                <a:solidFill>
                  <a:schemeClr val="tx2">
                    <a:lumMod val="50000"/>
                  </a:schemeClr>
                </a:solidFill>
              </a:rPr>
              <a:t>The Cstatistic value for the model is 70.9% which is greater than 70%, hence the model is a good model.</a:t>
            </a:r>
          </a:p>
        </p:txBody>
      </p:sp>
    </p:spTree>
    <p:extLst>
      <p:ext uri="{BB962C8B-B14F-4D97-AF65-F5344CB8AC3E}">
        <p14:creationId xmlns:p14="http://schemas.microsoft.com/office/powerpoint/2010/main" val="868556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636" y="152400"/>
            <a:ext cx="8730343" cy="838200"/>
          </a:xfrm>
          <a:solidFill>
            <a:schemeClr val="tx2">
              <a:lumMod val="60000"/>
              <a:lumOff val="40000"/>
            </a:schemeClr>
          </a:solidFill>
        </p:spPr>
        <p:txBody>
          <a:bodyPr vert="horz" lIns="91440" tIns="45720" rIns="91440" bIns="45720" rtlCol="0" anchor="ctr">
            <a:noAutofit/>
          </a:bodyPr>
          <a:lstStyle/>
          <a:p>
            <a:r>
              <a:rPr lang="en-US" dirty="0"/>
              <a:t>Bucketed Results </a:t>
            </a:r>
          </a:p>
        </p:txBody>
      </p:sp>
      <p:sp>
        <p:nvSpPr>
          <p:cNvPr id="3" name="TextBox 2"/>
          <p:cNvSpPr txBox="1"/>
          <p:nvPr/>
        </p:nvSpPr>
        <p:spPr>
          <a:xfrm>
            <a:off x="304800" y="1314270"/>
            <a:ext cx="8382000" cy="369332"/>
          </a:xfrm>
          <a:prstGeom prst="rect">
            <a:avLst/>
          </a:prstGeom>
          <a:solidFill>
            <a:schemeClr val="tx2">
              <a:lumMod val="40000"/>
              <a:lumOff val="60000"/>
            </a:schemeClr>
          </a:solidFill>
        </p:spPr>
        <p:txBody>
          <a:bodyPr wrap="square" rtlCol="0">
            <a:spAutoFit/>
          </a:bodyPr>
          <a:lstStyle/>
          <a:p>
            <a:r>
              <a:rPr lang="en-US" b="1" dirty="0"/>
              <a:t>0% to 39% of </a:t>
            </a:r>
            <a:r>
              <a:rPr lang="en-US" b="1" dirty="0" smtClean="0"/>
              <a:t>Attrition </a:t>
            </a:r>
            <a:r>
              <a:rPr lang="en-US" b="1" dirty="0"/>
              <a:t>of Employees</a:t>
            </a:r>
          </a:p>
        </p:txBody>
      </p:sp>
      <p:sp>
        <p:nvSpPr>
          <p:cNvPr id="4" name="TextBox 3"/>
          <p:cNvSpPr txBox="1"/>
          <p:nvPr/>
        </p:nvSpPr>
        <p:spPr>
          <a:xfrm>
            <a:off x="219808" y="3124200"/>
            <a:ext cx="8305800" cy="369332"/>
          </a:xfrm>
          <a:prstGeom prst="rect">
            <a:avLst/>
          </a:prstGeom>
          <a:noFill/>
        </p:spPr>
        <p:txBody>
          <a:bodyPr wrap="square" rtlCol="0">
            <a:spAutoFit/>
          </a:bodyPr>
          <a:lstStyle/>
          <a:p>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181552784"/>
              </p:ext>
            </p:extLst>
          </p:nvPr>
        </p:nvGraphicFramePr>
        <p:xfrm>
          <a:off x="219808" y="1840279"/>
          <a:ext cx="8728780" cy="5017721"/>
        </p:xfrm>
        <a:graphic>
          <a:graphicData uri="http://schemas.openxmlformats.org/presentationml/2006/ole">
            <mc:AlternateContent xmlns:mc="http://schemas.openxmlformats.org/markup-compatibility/2006">
              <mc:Choice xmlns:v="urn:schemas-microsoft-com:vml" Requires="v">
                <p:oleObj spid="_x0000_s5271" name="Worksheet" r:id="rId5" imgW="9887085" imgH="2676615" progId="Excel.Sheet.8">
                  <p:embed/>
                </p:oleObj>
              </mc:Choice>
              <mc:Fallback>
                <p:oleObj name="Worksheet" r:id="rId5" imgW="9887085" imgH="2676615" progId="Excel.Sheet.8">
                  <p:embed/>
                  <p:pic>
                    <p:nvPicPr>
                      <p:cNvPr id="0" name="Object 6"/>
                      <p:cNvPicPr>
                        <a:picLocks noChangeAspect="1" noChangeArrowheads="1"/>
                      </p:cNvPicPr>
                      <p:nvPr/>
                    </p:nvPicPr>
                    <p:blipFill>
                      <a:blip r:embed="rId6"/>
                      <a:srcRect/>
                      <a:stretch>
                        <a:fillRect/>
                      </a:stretch>
                    </p:blipFill>
                    <p:spPr bwMode="auto">
                      <a:xfrm>
                        <a:off x="219808" y="1840279"/>
                        <a:ext cx="8728780" cy="501772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4206930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083499319"/>
              </p:ext>
            </p:extLst>
          </p:nvPr>
        </p:nvGraphicFramePr>
        <p:xfrm>
          <a:off x="228600" y="523220"/>
          <a:ext cx="8382000" cy="6304697"/>
        </p:xfrm>
        <a:graphic>
          <a:graphicData uri="http://schemas.openxmlformats.org/presentationml/2006/ole">
            <mc:AlternateContent xmlns:mc="http://schemas.openxmlformats.org/markup-compatibility/2006">
              <mc:Choice xmlns:v="urn:schemas-microsoft-com:vml" Requires="v">
                <p:oleObj spid="_x0000_s8218" name="Worksheet" r:id="rId4" imgW="10134600" imgH="7048590" progId="Excel.Sheet.8">
                  <p:embed/>
                </p:oleObj>
              </mc:Choice>
              <mc:Fallback>
                <p:oleObj name="Worksheet" r:id="rId4" imgW="10134600" imgH="7048590" progId="Excel.Sheet.8">
                  <p:embed/>
                  <p:pic>
                    <p:nvPicPr>
                      <p:cNvPr id="0" name="Object 6"/>
                      <p:cNvPicPr>
                        <a:picLocks noChangeAspect="1" noChangeArrowheads="1"/>
                      </p:cNvPicPr>
                      <p:nvPr/>
                    </p:nvPicPr>
                    <p:blipFill>
                      <a:blip r:embed="rId5"/>
                      <a:srcRect/>
                      <a:stretch>
                        <a:fillRect/>
                      </a:stretch>
                    </p:blipFill>
                    <p:spPr bwMode="auto">
                      <a:xfrm>
                        <a:off x="228600" y="523220"/>
                        <a:ext cx="8382000" cy="6304697"/>
                      </a:xfrm>
                      <a:prstGeom prst="rect">
                        <a:avLst/>
                      </a:prstGeom>
                      <a:noFill/>
                      <a:ln>
                        <a:noFill/>
                      </a:ln>
                    </p:spPr>
                  </p:pic>
                </p:oleObj>
              </mc:Fallback>
            </mc:AlternateContent>
          </a:graphicData>
        </a:graphic>
      </p:graphicFrame>
      <p:sp>
        <p:nvSpPr>
          <p:cNvPr id="5" name="TextBox 4"/>
          <p:cNvSpPr txBox="1"/>
          <p:nvPr/>
        </p:nvSpPr>
        <p:spPr>
          <a:xfrm>
            <a:off x="152400" y="0"/>
            <a:ext cx="8458200" cy="369332"/>
          </a:xfrm>
          <a:prstGeom prst="rect">
            <a:avLst/>
          </a:prstGeom>
          <a:solidFill>
            <a:schemeClr val="tx2">
              <a:lumMod val="40000"/>
              <a:lumOff val="60000"/>
            </a:schemeClr>
          </a:solidFill>
        </p:spPr>
        <p:txBody>
          <a:bodyPr wrap="square" rtlCol="0">
            <a:spAutoFit/>
          </a:bodyPr>
          <a:lstStyle/>
          <a:p>
            <a:r>
              <a:rPr lang="en-US" b="1" dirty="0"/>
              <a:t>40% to 69% of  </a:t>
            </a:r>
            <a:r>
              <a:rPr lang="en-US" b="1" dirty="0" smtClean="0"/>
              <a:t>Attrition </a:t>
            </a:r>
            <a:r>
              <a:rPr lang="en-US" b="1" dirty="0"/>
              <a:t>of Employees</a:t>
            </a:r>
          </a:p>
        </p:txBody>
      </p:sp>
    </p:spTree>
    <p:extLst>
      <p:ext uri="{BB962C8B-B14F-4D97-AF65-F5344CB8AC3E}">
        <p14:creationId xmlns:p14="http://schemas.microsoft.com/office/powerpoint/2010/main" val="269431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Grp="1" noChangeAspect="1"/>
          </p:cNvGraphicFramePr>
          <p:nvPr>
            <p:extLst>
              <p:ext uri="{D42A27DB-BD31-4B8C-83A1-F6EECF244321}">
                <p14:modId xmlns:p14="http://schemas.microsoft.com/office/powerpoint/2010/main" val="2449459831"/>
              </p:ext>
            </p:extLst>
          </p:nvPr>
        </p:nvGraphicFramePr>
        <p:xfrm>
          <a:off x="152400" y="1295400"/>
          <a:ext cx="8839200" cy="2100262"/>
        </p:xfrm>
        <a:graphic>
          <a:graphicData uri="http://schemas.openxmlformats.org/presentationml/2006/ole">
            <mc:AlternateContent xmlns:mc="http://schemas.openxmlformats.org/markup-compatibility/2006">
              <mc:Choice xmlns:v="urn:schemas-microsoft-com:vml" Requires="v">
                <p:oleObj spid="_x0000_s7216" name="Worksheet" r:id="rId4" imgW="8639243" imgH="1723935" progId="Excel.Sheet.8">
                  <p:embed/>
                </p:oleObj>
              </mc:Choice>
              <mc:Fallback>
                <p:oleObj name="Worksheet" r:id="rId4" imgW="8639243" imgH="1723935" progId="Excel.Sheet.8">
                  <p:embed/>
                  <p:pic>
                    <p:nvPicPr>
                      <p:cNvPr id="0" name="Content Placeholder 9"/>
                      <p:cNvPicPr>
                        <a:picLocks noGrp="1" noChangeAspect="1" noChangeArrowheads="1"/>
                      </p:cNvPicPr>
                      <p:nvPr/>
                    </p:nvPicPr>
                    <p:blipFill>
                      <a:blip r:embed="rId5"/>
                      <a:srcRect/>
                      <a:stretch>
                        <a:fillRect/>
                      </a:stretch>
                    </p:blipFill>
                    <p:spPr bwMode="auto">
                      <a:xfrm>
                        <a:off x="152400" y="1295400"/>
                        <a:ext cx="8839200"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228600" y="228600"/>
            <a:ext cx="8763000" cy="646331"/>
          </a:xfrm>
          <a:prstGeom prst="rect">
            <a:avLst/>
          </a:prstGeom>
          <a:solidFill>
            <a:schemeClr val="tx2">
              <a:lumMod val="40000"/>
              <a:lumOff val="60000"/>
            </a:schemeClr>
          </a:solidFill>
        </p:spPr>
        <p:txBody>
          <a:bodyPr wrap="square" rtlCol="0">
            <a:spAutoFit/>
          </a:bodyPr>
          <a:lstStyle/>
          <a:p>
            <a:r>
              <a:rPr lang="en-US" b="1" dirty="0" smtClean="0"/>
              <a:t>70</a:t>
            </a:r>
            <a:r>
              <a:rPr lang="en-US" b="1" dirty="0"/>
              <a:t>% to </a:t>
            </a:r>
            <a:r>
              <a:rPr lang="en-US" b="1" dirty="0" smtClean="0"/>
              <a:t>100% of </a:t>
            </a:r>
            <a:r>
              <a:rPr lang="en-US" b="1" dirty="0"/>
              <a:t>Attrition of Employees</a:t>
            </a:r>
          </a:p>
          <a:p>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549884089"/>
              </p:ext>
            </p:extLst>
          </p:nvPr>
        </p:nvGraphicFramePr>
        <p:xfrm>
          <a:off x="914400" y="4191000"/>
          <a:ext cx="914400" cy="771525"/>
        </p:xfrm>
        <a:graphic>
          <a:graphicData uri="http://schemas.openxmlformats.org/presentationml/2006/ole">
            <mc:AlternateContent xmlns:mc="http://schemas.openxmlformats.org/markup-compatibility/2006">
              <mc:Choice xmlns:v="urn:schemas-microsoft-com:vml" Requires="v">
                <p:oleObj spid="_x0000_s7217" name="Worksheet" showAsIcon="1" r:id="rId7" imgW="914400" imgH="771480" progId="Excel.Sheet.8">
                  <p:embed/>
                </p:oleObj>
              </mc:Choice>
              <mc:Fallback>
                <p:oleObj name="Worksheet" showAsIcon="1" r:id="rId7" imgW="914400" imgH="771480" progId="Excel.Sheet.8">
                  <p:embed/>
                  <p:pic>
                    <p:nvPicPr>
                      <p:cNvPr id="0" name="Object 4"/>
                      <p:cNvPicPr>
                        <a:picLocks noChangeAspect="1" noChangeArrowheads="1"/>
                      </p:cNvPicPr>
                      <p:nvPr/>
                    </p:nvPicPr>
                    <p:blipFill>
                      <a:blip r:embed="rId8"/>
                      <a:srcRect/>
                      <a:stretch>
                        <a:fillRect/>
                      </a:stretch>
                    </p:blipFill>
                    <p:spPr bwMode="auto">
                      <a:xfrm>
                        <a:off x="914400" y="4191000"/>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312534729"/>
              </p:ext>
            </p:extLst>
          </p:nvPr>
        </p:nvGraphicFramePr>
        <p:xfrm>
          <a:off x="2667000" y="4114800"/>
          <a:ext cx="914400" cy="771525"/>
        </p:xfrm>
        <a:graphic>
          <a:graphicData uri="http://schemas.openxmlformats.org/presentationml/2006/ole">
            <mc:AlternateContent xmlns:mc="http://schemas.openxmlformats.org/markup-compatibility/2006">
              <mc:Choice xmlns:v="urn:schemas-microsoft-com:vml" Requires="v">
                <p:oleObj spid="_x0000_s7218" name="Document" showAsIcon="1" r:id="rId10" imgW="914400" imgH="771480" progId="Word.Document.12">
                  <p:embed/>
                </p:oleObj>
              </mc:Choice>
              <mc:Fallback>
                <p:oleObj name="Document" showAsIcon="1" r:id="rId10" imgW="914400" imgH="771480" progId="Word.Document.12">
                  <p:embed/>
                  <p:pic>
                    <p:nvPicPr>
                      <p:cNvPr id="0" name=""/>
                      <p:cNvPicPr/>
                      <p:nvPr/>
                    </p:nvPicPr>
                    <p:blipFill>
                      <a:blip r:embed="rId11"/>
                      <a:stretch>
                        <a:fillRect/>
                      </a:stretch>
                    </p:blipFill>
                    <p:spPr>
                      <a:xfrm>
                        <a:off x="2667000" y="4114800"/>
                        <a:ext cx="914400" cy="77152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080064088"/>
              </p:ext>
            </p:extLst>
          </p:nvPr>
        </p:nvGraphicFramePr>
        <p:xfrm>
          <a:off x="4610100" y="4114800"/>
          <a:ext cx="914400" cy="771525"/>
        </p:xfrm>
        <a:graphic>
          <a:graphicData uri="http://schemas.openxmlformats.org/presentationml/2006/ole">
            <mc:AlternateContent xmlns:mc="http://schemas.openxmlformats.org/markup-compatibility/2006">
              <mc:Choice xmlns:v="urn:schemas-microsoft-com:vml" Requires="v">
                <p:oleObj spid="_x0000_s7219" name="Worksheet" showAsIcon="1" r:id="rId13" imgW="914400" imgH="771480" progId="Excel.Sheet.12">
                  <p:embed/>
                </p:oleObj>
              </mc:Choice>
              <mc:Fallback>
                <p:oleObj name="Worksheet" showAsIcon="1" r:id="rId13" imgW="914400" imgH="771480" progId="Excel.Sheet.12">
                  <p:embed/>
                  <p:pic>
                    <p:nvPicPr>
                      <p:cNvPr id="0" name=""/>
                      <p:cNvPicPr/>
                      <p:nvPr/>
                    </p:nvPicPr>
                    <p:blipFill>
                      <a:blip r:embed="rId14"/>
                      <a:stretch>
                        <a:fillRect/>
                      </a:stretch>
                    </p:blipFill>
                    <p:spPr>
                      <a:xfrm>
                        <a:off x="4610100" y="41148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075588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3108</TotalTime>
  <Words>455</Words>
  <Application>Microsoft Office PowerPoint</Application>
  <PresentationFormat>On-screen Show (4:3)</PresentationFormat>
  <Paragraphs>124</Paragraphs>
  <Slides>10</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vt:i4>
      </vt:variant>
    </vt:vector>
  </HeadingPairs>
  <TitlesOfParts>
    <vt:vector size="13" baseType="lpstr">
      <vt:lpstr>Office Theme</vt:lpstr>
      <vt:lpstr>Worksheet</vt:lpstr>
      <vt:lpstr>Document</vt:lpstr>
      <vt:lpstr>Attrition Analysis BPO Industry</vt:lpstr>
      <vt:lpstr>PowerPoint Presentation</vt:lpstr>
      <vt:lpstr>Analysis of the dataset  </vt:lpstr>
      <vt:lpstr>PowerPoint Presentation</vt:lpstr>
      <vt:lpstr>Procedure Frequency  </vt:lpstr>
      <vt:lpstr>Descriptive Statistics</vt:lpstr>
      <vt:lpstr>Bucketed Results </vt:lpstr>
      <vt:lpstr>PowerPoint Presentation</vt:lpstr>
      <vt:lpstr>PowerPoint Presentation</vt:lpstr>
      <vt:lpstr>PowerPoint Presentation</vt:lpstr>
    </vt:vector>
  </TitlesOfParts>
  <Company>SEI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 Analysis</dc:title>
  <dc:creator>AGhosh</dc:creator>
  <cp:lastModifiedBy>AGhosh</cp:lastModifiedBy>
  <cp:revision>64</cp:revision>
  <dcterms:created xsi:type="dcterms:W3CDTF">2019-01-29T16:02:47Z</dcterms:created>
  <dcterms:modified xsi:type="dcterms:W3CDTF">2019-04-25T14:05:17Z</dcterms:modified>
</cp:coreProperties>
</file>