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5"/>
  </p:notesMasterIdLst>
  <p:sldIdLst>
    <p:sldId id="256" r:id="rId5"/>
    <p:sldId id="343" r:id="rId6"/>
    <p:sldId id="278" r:id="rId7"/>
    <p:sldId id="279" r:id="rId8"/>
    <p:sldId id="338" r:id="rId9"/>
    <p:sldId id="341" r:id="rId10"/>
    <p:sldId id="340" r:id="rId11"/>
    <p:sldId id="365" r:id="rId12"/>
    <p:sldId id="300" r:id="rId13"/>
    <p:sldId id="334" r:id="rId14"/>
    <p:sldId id="302" r:id="rId15"/>
    <p:sldId id="337" r:id="rId16"/>
    <p:sldId id="283" r:id="rId17"/>
    <p:sldId id="369" r:id="rId18"/>
    <p:sldId id="352" r:id="rId19"/>
    <p:sldId id="331" r:id="rId20"/>
    <p:sldId id="291" r:id="rId21"/>
    <p:sldId id="353" r:id="rId22"/>
    <p:sldId id="346" r:id="rId23"/>
    <p:sldId id="292" r:id="rId24"/>
    <p:sldId id="299" r:id="rId25"/>
    <p:sldId id="301" r:id="rId26"/>
    <p:sldId id="370" r:id="rId27"/>
    <p:sldId id="304" r:id="rId28"/>
    <p:sldId id="305" r:id="rId29"/>
    <p:sldId id="357" r:id="rId30"/>
    <p:sldId id="358" r:id="rId31"/>
    <p:sldId id="367" r:id="rId32"/>
    <p:sldId id="314" r:id="rId33"/>
    <p:sldId id="315" r:id="rId34"/>
    <p:sldId id="316" r:id="rId35"/>
    <p:sldId id="310" r:id="rId36"/>
    <p:sldId id="344" r:id="rId37"/>
    <p:sldId id="359" r:id="rId38"/>
    <p:sldId id="311" r:id="rId39"/>
    <p:sldId id="360" r:id="rId40"/>
    <p:sldId id="286" r:id="rId41"/>
    <p:sldId id="312" r:id="rId42"/>
    <p:sldId id="371" r:id="rId43"/>
    <p:sldId id="364" r:id="rId44"/>
    <p:sldId id="363" r:id="rId45"/>
    <p:sldId id="327" r:id="rId46"/>
    <p:sldId id="342" r:id="rId47"/>
    <p:sldId id="319" r:id="rId48"/>
    <p:sldId id="264" r:id="rId49"/>
    <p:sldId id="325" r:id="rId50"/>
    <p:sldId id="265" r:id="rId51"/>
    <p:sldId id="266" r:id="rId52"/>
    <p:sldId id="323" r:id="rId53"/>
    <p:sldId id="326" r:id="rId54"/>
    <p:sldId id="324" r:id="rId55"/>
    <p:sldId id="320" r:id="rId56"/>
    <p:sldId id="328" r:id="rId57"/>
    <p:sldId id="321" r:id="rId58"/>
    <p:sldId id="329" r:id="rId59"/>
    <p:sldId id="330" r:id="rId60"/>
    <p:sldId id="362" r:id="rId61"/>
    <p:sldId id="306" r:id="rId62"/>
    <p:sldId id="307" r:id="rId63"/>
    <p:sldId id="30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723CEC-8BAB-4C37-A87B-801DE08F769B}">
          <p14:sldIdLst>
            <p14:sldId id="256"/>
            <p14:sldId id="343"/>
            <p14:sldId id="278"/>
            <p14:sldId id="279"/>
            <p14:sldId id="338"/>
            <p14:sldId id="341"/>
            <p14:sldId id="340"/>
            <p14:sldId id="365"/>
            <p14:sldId id="300"/>
            <p14:sldId id="334"/>
            <p14:sldId id="302"/>
            <p14:sldId id="337"/>
            <p14:sldId id="283"/>
            <p14:sldId id="369"/>
            <p14:sldId id="352"/>
            <p14:sldId id="331"/>
            <p14:sldId id="291"/>
            <p14:sldId id="353"/>
            <p14:sldId id="346"/>
            <p14:sldId id="292"/>
            <p14:sldId id="299"/>
            <p14:sldId id="301"/>
            <p14:sldId id="370"/>
            <p14:sldId id="304"/>
            <p14:sldId id="305"/>
            <p14:sldId id="357"/>
            <p14:sldId id="358"/>
            <p14:sldId id="367"/>
            <p14:sldId id="314"/>
            <p14:sldId id="315"/>
            <p14:sldId id="316"/>
            <p14:sldId id="310"/>
            <p14:sldId id="344"/>
            <p14:sldId id="359"/>
            <p14:sldId id="311"/>
            <p14:sldId id="360"/>
            <p14:sldId id="286"/>
            <p14:sldId id="312"/>
            <p14:sldId id="371"/>
            <p14:sldId id="364"/>
            <p14:sldId id="363"/>
            <p14:sldId id="327"/>
            <p14:sldId id="342"/>
            <p14:sldId id="319"/>
            <p14:sldId id="264"/>
            <p14:sldId id="325"/>
            <p14:sldId id="265"/>
            <p14:sldId id="266"/>
            <p14:sldId id="323"/>
            <p14:sldId id="326"/>
            <p14:sldId id="324"/>
            <p14:sldId id="320"/>
            <p14:sldId id="328"/>
            <p14:sldId id="321"/>
            <p14:sldId id="329"/>
            <p14:sldId id="330"/>
          </p14:sldIdLst>
        </p14:section>
        <p14:section name="Appendix" id="{3171B0C0-2B4E-47C7-B0F3-9C1DB3AE57C7}">
          <p14:sldIdLst>
            <p14:sldId id="362"/>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C39BE1"/>
    <a:srgbClr val="FFF2CC"/>
    <a:srgbClr val="DDFFEC"/>
    <a:srgbClr val="B9FFD9"/>
    <a:srgbClr val="9FA4FF"/>
    <a:srgbClr val="E2F0D9"/>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83418" autoAdjust="0"/>
  </p:normalViewPr>
  <p:slideViewPr>
    <p:cSldViewPr snapToGrid="0">
      <p:cViewPr varScale="1">
        <p:scale>
          <a:sx n="61" d="100"/>
          <a:sy n="61"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Customer Chart</a:t>
            </a:r>
            <a:endParaRPr lang="en-US" dirty="0"/>
          </a:p>
        </c:rich>
      </c:tx>
      <c:layout>
        <c:manualLayout>
          <c:xMode val="edge"/>
          <c:yMode val="edge"/>
          <c:x val="0.37219494664438801"/>
          <c:y val="3.686981492306795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numCache>
            </c:numRef>
          </c:xVal>
          <c:yVal>
            <c:numRef>
              <c:f>Sheet1!$B$2:$B$4</c:f>
              <c:numCache>
                <c:formatCode>General</c:formatCode>
                <c:ptCount val="3"/>
              </c:numCache>
            </c:numRef>
          </c:yVal>
          <c:smooth val="0"/>
        </c:ser>
        <c:dLbls>
          <c:showLegendKey val="0"/>
          <c:showVal val="0"/>
          <c:showCatName val="0"/>
          <c:showSerName val="0"/>
          <c:showPercent val="0"/>
          <c:showBubbleSize val="0"/>
        </c:dLbls>
        <c:axId val="822423632"/>
        <c:axId val="822425200"/>
      </c:scatterChart>
      <c:valAx>
        <c:axId val="822423632"/>
        <c:scaling>
          <c:orientation val="minMax"/>
          <c:max val="28"/>
          <c:min val="0"/>
        </c:scaling>
        <c:delete val="0"/>
        <c:axPos val="b"/>
        <c:majorGridlines>
          <c:spPr>
            <a:ln w="22225" cap="flat" cmpd="sng" algn="ctr">
              <a:solidFill>
                <a:schemeClr val="tx1"/>
              </a:solidFill>
              <a:round/>
            </a:ln>
            <a:effectLst/>
          </c:spPr>
        </c:majorGridlines>
        <c:minorGridlines>
          <c:spPr>
            <a:ln w="9525" cap="flat" cmpd="sng" algn="ctr">
              <a:solidFill>
                <a:schemeClr val="tx1"/>
              </a:solidFill>
              <a:round/>
            </a:ln>
            <a:effectLst/>
          </c:spPr>
        </c:min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Days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2425200"/>
        <c:crosses val="autoZero"/>
        <c:crossBetween val="midCat"/>
        <c:majorUnit val="4"/>
        <c:minorUnit val="1"/>
      </c:valAx>
      <c:valAx>
        <c:axId val="822425200"/>
        <c:scaling>
          <c:orientation val="minMax"/>
          <c:max val="2000"/>
          <c:min val="0"/>
        </c:scaling>
        <c:delete val="0"/>
        <c:axPos val="l"/>
        <c:majorGridlines>
          <c:spPr>
            <a:ln w="22225" cap="flat" cmpd="sng" algn="ctr">
              <a:solidFill>
                <a:schemeClr val="tx1"/>
              </a:solidFill>
              <a:round/>
            </a:ln>
            <a:effectLst/>
          </c:spPr>
        </c:majorGridlines>
        <c:minorGridlines>
          <c:spPr>
            <a:ln w="9525" cap="flat" cmpd="sng" algn="ctr">
              <a:solidFill>
                <a:schemeClr val="tx1"/>
              </a:solidFill>
              <a:round/>
            </a:ln>
            <a:effectLst/>
          </c:spPr>
        </c:min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2423632"/>
        <c:crosses val="autoZero"/>
        <c:crossBetween val="midCat"/>
        <c:majorUnit val="250"/>
        <c:minorUnit val="50"/>
      </c:valAx>
      <c:spPr>
        <a:noFill/>
        <a:ln w="22225">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Company</a:t>
            </a:r>
            <a:r>
              <a:rPr lang="en-US" baseline="0" dirty="0" smtClean="0"/>
              <a:t> 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numCache>
            </c:numRef>
          </c:xVal>
          <c:yVal>
            <c:numRef>
              <c:f>Sheet1!$B$2:$B$4</c:f>
              <c:numCache>
                <c:formatCode>General</c:formatCode>
                <c:ptCount val="3"/>
              </c:numCache>
            </c:numRef>
          </c:yVal>
          <c:smooth val="0"/>
        </c:ser>
        <c:dLbls>
          <c:showLegendKey val="0"/>
          <c:showVal val="0"/>
          <c:showCatName val="0"/>
          <c:showSerName val="0"/>
          <c:showPercent val="0"/>
          <c:showBubbleSize val="0"/>
        </c:dLbls>
        <c:axId val="822439704"/>
        <c:axId val="822436960"/>
      </c:scatterChart>
      <c:valAx>
        <c:axId val="822439704"/>
        <c:scaling>
          <c:orientation val="minMax"/>
          <c:max val="24"/>
          <c:min val="0"/>
        </c:scaling>
        <c:delete val="0"/>
        <c:axPos val="b"/>
        <c:majorGridlines>
          <c:spPr>
            <a:ln w="22225" cap="flat" cmpd="sng" algn="ctr">
              <a:solidFill>
                <a:schemeClr val="tx1"/>
              </a:solidFill>
              <a:round/>
            </a:ln>
            <a:effectLst/>
          </c:spPr>
        </c:majorGridlines>
        <c:minorGridlines>
          <c:spPr>
            <a:ln w="9525" cap="flat" cmpd="sng" algn="ctr">
              <a:solidFill>
                <a:schemeClr val="tx1"/>
              </a:solidFill>
              <a:round/>
            </a:ln>
            <a:effectLst/>
          </c:spPr>
        </c:min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Round</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2436960"/>
        <c:crosses val="autoZero"/>
        <c:crossBetween val="midCat"/>
        <c:majorUnit val="4"/>
        <c:minorUnit val="1"/>
      </c:valAx>
      <c:valAx>
        <c:axId val="822436960"/>
        <c:scaling>
          <c:orientation val="minMax"/>
          <c:max val="50"/>
          <c:min val="0"/>
        </c:scaling>
        <c:delete val="0"/>
        <c:axPos val="l"/>
        <c:majorGridlines>
          <c:spPr>
            <a:ln w="22225" cap="flat" cmpd="sng" algn="ctr">
              <a:solidFill>
                <a:schemeClr val="tx1"/>
              </a:solidFill>
              <a:round/>
            </a:ln>
            <a:effectLst/>
          </c:spPr>
        </c:majorGridlines>
        <c:minorGridlines>
          <c:spPr>
            <a:ln w="9525" cap="flat" cmpd="sng" algn="ctr">
              <a:solidFill>
                <a:schemeClr val="tx1"/>
              </a:solidFill>
              <a:round/>
            </a:ln>
            <a:effectLst/>
          </c:spPr>
        </c:min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Revenue (k$)</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2439704"/>
        <c:crosses val="autoZero"/>
        <c:crossBetween val="midCat"/>
        <c:majorUnit val="10"/>
      </c:valAx>
      <c:spPr>
        <a:noFill/>
        <a:ln w="22225">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Earn Business Value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solidFill>
                <a:srgbClr val="0070C0"/>
              </a:solidFill>
              <a:round/>
            </a:ln>
            <a:effectLst/>
          </c:spPr>
          <c:marker>
            <c:symbol val="circle"/>
            <c:size val="10"/>
            <c:spPr>
              <a:solidFill>
                <a:schemeClr val="accent1"/>
              </a:solidFill>
              <a:ln w="9525">
                <a:solidFill>
                  <a:schemeClr val="accent1"/>
                </a:solidFill>
              </a:ln>
              <a:effectLst/>
            </c:spPr>
          </c:marker>
          <c:xVal>
            <c:numRef>
              <c:f>Sheet1!$A$2:$A$5</c:f>
              <c:numCache>
                <c:formatCode>General</c:formatCode>
                <c:ptCount val="4"/>
                <c:pt idx="0">
                  <c:v>0</c:v>
                </c:pt>
                <c:pt idx="1">
                  <c:v>3</c:v>
                </c:pt>
                <c:pt idx="2">
                  <c:v>6</c:v>
                </c:pt>
                <c:pt idx="3">
                  <c:v>9</c:v>
                </c:pt>
              </c:numCache>
            </c:numRef>
          </c:xVal>
          <c:yVal>
            <c:numRef>
              <c:f>Sheet1!$B$2:$B$5</c:f>
              <c:numCache>
                <c:formatCode>General</c:formatCode>
                <c:ptCount val="4"/>
                <c:pt idx="0">
                  <c:v>0</c:v>
                </c:pt>
                <c:pt idx="1">
                  <c:v>48</c:v>
                </c:pt>
                <c:pt idx="2">
                  <c:v>108</c:v>
                </c:pt>
                <c:pt idx="3">
                  <c:v>140</c:v>
                </c:pt>
              </c:numCache>
            </c:numRef>
          </c:yVal>
          <c:smooth val="0"/>
        </c:ser>
        <c:dLbls>
          <c:showLegendKey val="0"/>
          <c:showVal val="0"/>
          <c:showCatName val="0"/>
          <c:showSerName val="0"/>
          <c:showPercent val="0"/>
          <c:showBubbleSize val="0"/>
        </c:dLbls>
        <c:axId val="822442448"/>
        <c:axId val="822443624"/>
      </c:scatterChart>
      <c:valAx>
        <c:axId val="822442448"/>
        <c:scaling>
          <c:orientation val="minMax"/>
          <c:max val="20"/>
          <c:min val="0"/>
        </c:scaling>
        <c:delete val="0"/>
        <c:axPos val="b"/>
        <c:majorGridlines>
          <c:spPr>
            <a:ln w="22225" cap="flat" cmpd="sng" algn="ctr">
              <a:solidFill>
                <a:schemeClr val="tx1"/>
              </a:solidFill>
              <a:round/>
            </a:ln>
            <a:effectLst/>
          </c:spPr>
        </c:majorGridlines>
        <c:minorGridlines>
          <c:spPr>
            <a:ln w="9525" cap="flat" cmpd="sng" algn="ctr">
              <a:solidFill>
                <a:schemeClr val="tx1"/>
              </a:solidFill>
              <a:round/>
            </a:ln>
            <a:effectLst/>
          </c:spPr>
        </c:min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Round</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2443624"/>
        <c:crosses val="autoZero"/>
        <c:crossBetween val="midCat"/>
        <c:majorUnit val="3"/>
        <c:minorUnit val="1"/>
      </c:valAx>
      <c:valAx>
        <c:axId val="822443624"/>
        <c:scaling>
          <c:orientation val="minMax"/>
          <c:max val="350"/>
          <c:min val="0"/>
        </c:scaling>
        <c:delete val="0"/>
        <c:axPos val="l"/>
        <c:majorGridlines>
          <c:spPr>
            <a:ln w="22225" cap="flat" cmpd="sng" algn="ctr">
              <a:solidFill>
                <a:schemeClr val="tx1"/>
              </a:solidFill>
              <a:round/>
            </a:ln>
            <a:effectLst/>
          </c:spPr>
        </c:majorGridlines>
        <c:minorGridlines>
          <c:spPr>
            <a:ln w="9525" cap="flat" cmpd="sng" algn="ctr">
              <a:solidFill>
                <a:schemeClr val="tx1"/>
              </a:solidFill>
              <a:round/>
            </a:ln>
            <a:effectLst/>
          </c:spPr>
        </c:min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Value</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2442448"/>
        <c:crosses val="autoZero"/>
        <c:crossBetween val="midCat"/>
      </c:valAx>
      <c:spPr>
        <a:noFill/>
        <a:ln w="22225">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Control Chart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Lead Time</c:v>
                </c:pt>
              </c:strCache>
            </c:strRef>
          </c:tx>
          <c:spPr>
            <a:ln w="19050" cap="rnd">
              <a:noFill/>
              <a:round/>
            </a:ln>
            <a:effectLst/>
          </c:spPr>
          <c:marker>
            <c:symbol val="diamond"/>
            <c:size val="10"/>
            <c:spPr>
              <a:solidFill>
                <a:schemeClr val="accent1"/>
              </a:solidFill>
              <a:ln w="9525">
                <a:solidFill>
                  <a:schemeClr val="accent1"/>
                </a:solidFill>
              </a:ln>
              <a:effectLst/>
            </c:spPr>
          </c:marker>
          <c:xVal>
            <c:numRef>
              <c:f>Sheet1!$A$2:$A$5</c:f>
              <c:numCache>
                <c:formatCode>General</c:formatCode>
                <c:ptCount val="4"/>
                <c:pt idx="0">
                  <c:v>3</c:v>
                </c:pt>
                <c:pt idx="1">
                  <c:v>5</c:v>
                </c:pt>
                <c:pt idx="2">
                  <c:v>6</c:v>
                </c:pt>
                <c:pt idx="3">
                  <c:v>9</c:v>
                </c:pt>
              </c:numCache>
            </c:numRef>
          </c:xVal>
          <c:yVal>
            <c:numRef>
              <c:f>Sheet1!$B$2:$B$5</c:f>
              <c:numCache>
                <c:formatCode>General</c:formatCode>
                <c:ptCount val="4"/>
              </c:numCache>
            </c:numRef>
          </c:yVal>
          <c:smooth val="0"/>
        </c:ser>
        <c:dLbls>
          <c:showLegendKey val="0"/>
          <c:showVal val="0"/>
          <c:showCatName val="0"/>
          <c:showSerName val="0"/>
          <c:showPercent val="0"/>
          <c:showBubbleSize val="0"/>
        </c:dLbls>
        <c:axId val="822444016"/>
        <c:axId val="822441664"/>
      </c:scatterChart>
      <c:valAx>
        <c:axId val="822444016"/>
        <c:scaling>
          <c:orientation val="minMax"/>
          <c:max val="20"/>
          <c:min val="0"/>
        </c:scaling>
        <c:delete val="0"/>
        <c:axPos val="b"/>
        <c:majorGridlines>
          <c:spPr>
            <a:ln w="22225" cap="flat" cmpd="sng" algn="ctr">
              <a:solidFill>
                <a:schemeClr val="tx1"/>
              </a:solidFill>
              <a:round/>
            </a:ln>
            <a:effectLst/>
          </c:spPr>
        </c:majorGridlines>
        <c:minorGridlines>
          <c:spPr>
            <a:ln w="9525" cap="flat" cmpd="sng" algn="ctr">
              <a:solidFill>
                <a:schemeClr val="tx1"/>
              </a:solidFill>
              <a:round/>
            </a:ln>
            <a:effectLst/>
          </c:spPr>
        </c:min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Lead Time &amp; Cycle Time</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2441664"/>
        <c:crosses val="autoZero"/>
        <c:crossBetween val="midCat"/>
        <c:majorUnit val="1"/>
        <c:minorUnit val="1"/>
      </c:valAx>
      <c:valAx>
        <c:axId val="822441664"/>
        <c:scaling>
          <c:orientation val="minMax"/>
          <c:max val="15"/>
          <c:min val="0"/>
        </c:scaling>
        <c:delete val="0"/>
        <c:axPos val="l"/>
        <c:majorGridlines>
          <c:spPr>
            <a:ln w="22225" cap="flat" cmpd="sng" algn="ctr">
              <a:solidFill>
                <a:schemeClr val="tx1"/>
              </a:solidFill>
              <a:round/>
            </a:ln>
            <a:effectLst/>
          </c:spPr>
        </c:majorGridlines>
        <c:minorGridlines>
          <c:spPr>
            <a:ln w="9525" cap="flat" cmpd="sng" algn="ctr">
              <a:solidFill>
                <a:schemeClr val="tx1"/>
              </a:solidFill>
              <a:round/>
            </a:ln>
            <a:effectLst/>
          </c:spPr>
        </c:min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 Stories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2444016"/>
        <c:crosses val="autoZero"/>
        <c:crossBetween val="midCat"/>
        <c:majorUnit val="5"/>
        <c:minorUnit val="1"/>
      </c:valAx>
      <c:spPr>
        <a:noFill/>
        <a:ln w="22225">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4512C-E000-42E0-AEB7-B75B830B8C42}" type="doc">
      <dgm:prSet loTypeId="urn:microsoft.com/office/officeart/2005/8/layout/hProcess9" loCatId="process" qsTypeId="urn:microsoft.com/office/officeart/2005/8/quickstyle/simple1" qsCatId="simple" csTypeId="urn:microsoft.com/office/officeart/2005/8/colors/accent1_2" csCatId="accent1" phldr="1"/>
      <dgm:spPr/>
    </dgm:pt>
    <dgm:pt modelId="{A739CAA9-2929-4F9B-90AD-B89775DF036A}">
      <dgm:prSet phldrT="[Text]"/>
      <dgm:spPr/>
      <dgm:t>
        <a:bodyPr/>
        <a:lstStyle/>
        <a:p>
          <a:r>
            <a:rPr lang="en-US" dirty="0" smtClean="0"/>
            <a:t>New item</a:t>
          </a:r>
          <a:endParaRPr lang="en-US" dirty="0"/>
        </a:p>
      </dgm:t>
    </dgm:pt>
    <dgm:pt modelId="{2C6AC7A6-FC45-4980-97B8-922DB0645667}" type="parTrans" cxnId="{AF545D1B-E65E-40BD-9073-7DE48B84BBCF}">
      <dgm:prSet/>
      <dgm:spPr/>
      <dgm:t>
        <a:bodyPr/>
        <a:lstStyle/>
        <a:p>
          <a:endParaRPr lang="en-US"/>
        </a:p>
      </dgm:t>
    </dgm:pt>
    <dgm:pt modelId="{EB7861C8-521A-45E9-97D4-9777D38115E2}" type="sibTrans" cxnId="{AF545D1B-E65E-40BD-9073-7DE48B84BBCF}">
      <dgm:prSet/>
      <dgm:spPr/>
      <dgm:t>
        <a:bodyPr/>
        <a:lstStyle/>
        <a:p>
          <a:endParaRPr lang="en-US"/>
        </a:p>
      </dgm:t>
    </dgm:pt>
    <dgm:pt modelId="{73BA3DFB-DCCD-4F35-B341-212B6753A1DE}">
      <dgm:prSet phldrT="[Text]"/>
      <dgm:spPr/>
      <dgm:t>
        <a:bodyPr/>
        <a:lstStyle/>
        <a:p>
          <a:r>
            <a:rPr lang="en-US" dirty="0" smtClean="0"/>
            <a:t>Prioritize</a:t>
          </a:r>
          <a:endParaRPr lang="en-US" dirty="0"/>
        </a:p>
      </dgm:t>
    </dgm:pt>
    <dgm:pt modelId="{D06B9528-AE6E-49A1-935D-7802957AFEC8}" type="parTrans" cxnId="{CA52D632-1C27-43AC-BE9E-38AF571C9B90}">
      <dgm:prSet/>
      <dgm:spPr/>
      <dgm:t>
        <a:bodyPr/>
        <a:lstStyle/>
        <a:p>
          <a:endParaRPr lang="en-US"/>
        </a:p>
      </dgm:t>
    </dgm:pt>
    <dgm:pt modelId="{30414FD6-3246-4592-9D50-3DDD3C0FC90D}" type="sibTrans" cxnId="{CA52D632-1C27-43AC-BE9E-38AF571C9B90}">
      <dgm:prSet/>
      <dgm:spPr/>
      <dgm:t>
        <a:bodyPr/>
        <a:lstStyle/>
        <a:p>
          <a:endParaRPr lang="en-US"/>
        </a:p>
      </dgm:t>
    </dgm:pt>
    <dgm:pt modelId="{BED8FDC0-BCAE-4F70-9CD9-B01AC1C83F65}">
      <dgm:prSet phldrT="[Text]"/>
      <dgm:spPr/>
      <dgm:t>
        <a:bodyPr/>
        <a:lstStyle/>
        <a:p>
          <a:r>
            <a:rPr lang="en-US" dirty="0" smtClean="0"/>
            <a:t>Analyze</a:t>
          </a:r>
          <a:endParaRPr lang="en-US" dirty="0"/>
        </a:p>
      </dgm:t>
    </dgm:pt>
    <dgm:pt modelId="{1F977F4D-BA2A-4D39-810D-7DFAA04867D2}" type="parTrans" cxnId="{04A495C0-DB1F-4BD0-9358-CAB0EC28D647}">
      <dgm:prSet/>
      <dgm:spPr/>
      <dgm:t>
        <a:bodyPr/>
        <a:lstStyle/>
        <a:p>
          <a:endParaRPr lang="en-US"/>
        </a:p>
      </dgm:t>
    </dgm:pt>
    <dgm:pt modelId="{2FB0E648-DC3B-4643-8CB1-A45B8E1E4E76}" type="sibTrans" cxnId="{04A495C0-DB1F-4BD0-9358-CAB0EC28D647}">
      <dgm:prSet/>
      <dgm:spPr/>
      <dgm:t>
        <a:bodyPr/>
        <a:lstStyle/>
        <a:p>
          <a:endParaRPr lang="en-US"/>
        </a:p>
      </dgm:t>
    </dgm:pt>
    <dgm:pt modelId="{31AB7CB9-B51F-4AE5-A4FF-FDCBFE71A143}">
      <dgm:prSet phldrT="[Text]"/>
      <dgm:spPr/>
      <dgm:t>
        <a:bodyPr/>
        <a:lstStyle/>
        <a:p>
          <a:r>
            <a:rPr lang="en-US" dirty="0" smtClean="0"/>
            <a:t>Develop</a:t>
          </a:r>
          <a:endParaRPr lang="en-US" dirty="0"/>
        </a:p>
      </dgm:t>
    </dgm:pt>
    <dgm:pt modelId="{C4251195-8FE3-4392-A7FE-0EF53220A950}" type="parTrans" cxnId="{23E2644B-D1AA-43EE-B4F8-83F6D1EB556A}">
      <dgm:prSet/>
      <dgm:spPr/>
      <dgm:t>
        <a:bodyPr/>
        <a:lstStyle/>
        <a:p>
          <a:endParaRPr lang="en-US"/>
        </a:p>
      </dgm:t>
    </dgm:pt>
    <dgm:pt modelId="{9CEBD68F-E142-45D7-AA4F-FB3DD32F422D}" type="sibTrans" cxnId="{23E2644B-D1AA-43EE-B4F8-83F6D1EB556A}">
      <dgm:prSet/>
      <dgm:spPr/>
      <dgm:t>
        <a:bodyPr/>
        <a:lstStyle/>
        <a:p>
          <a:endParaRPr lang="en-US"/>
        </a:p>
      </dgm:t>
    </dgm:pt>
    <dgm:pt modelId="{7428F220-5E0E-4A64-BE2F-1488F67D2FC1}">
      <dgm:prSet phldrT="[Text]"/>
      <dgm:spPr/>
      <dgm:t>
        <a:bodyPr/>
        <a:lstStyle/>
        <a:p>
          <a:r>
            <a:rPr lang="en-US" dirty="0" smtClean="0"/>
            <a:t>Test</a:t>
          </a:r>
          <a:endParaRPr lang="en-US" dirty="0"/>
        </a:p>
      </dgm:t>
    </dgm:pt>
    <dgm:pt modelId="{ED16846B-0E42-4519-8C74-CEF4A4FDCE98}" type="parTrans" cxnId="{ADE78A3C-0EE4-45F3-8BFB-7C44BB9ECA6E}">
      <dgm:prSet/>
      <dgm:spPr/>
      <dgm:t>
        <a:bodyPr/>
        <a:lstStyle/>
        <a:p>
          <a:endParaRPr lang="en-US"/>
        </a:p>
      </dgm:t>
    </dgm:pt>
    <dgm:pt modelId="{C5643077-0C48-4ED8-9C8B-360A807A53F1}" type="sibTrans" cxnId="{ADE78A3C-0EE4-45F3-8BFB-7C44BB9ECA6E}">
      <dgm:prSet/>
      <dgm:spPr/>
      <dgm:t>
        <a:bodyPr/>
        <a:lstStyle/>
        <a:p>
          <a:endParaRPr lang="en-US"/>
        </a:p>
      </dgm:t>
    </dgm:pt>
    <dgm:pt modelId="{57188B8F-8580-4E11-9A0D-051CBB4AD4A3}">
      <dgm:prSet phldrT="[Text]"/>
      <dgm:spPr/>
      <dgm:t>
        <a:bodyPr/>
        <a:lstStyle/>
        <a:p>
          <a:r>
            <a:rPr lang="en-US" dirty="0" smtClean="0"/>
            <a:t>Ready to deploy</a:t>
          </a:r>
          <a:endParaRPr lang="en-US" dirty="0"/>
        </a:p>
      </dgm:t>
    </dgm:pt>
    <dgm:pt modelId="{164E88A1-195E-4CE5-8C89-6F50D7960088}" type="parTrans" cxnId="{2D6D000B-F8EB-444D-B472-E98EC24C1967}">
      <dgm:prSet/>
      <dgm:spPr/>
      <dgm:t>
        <a:bodyPr/>
        <a:lstStyle/>
        <a:p>
          <a:endParaRPr lang="en-US"/>
        </a:p>
      </dgm:t>
    </dgm:pt>
    <dgm:pt modelId="{DC666E95-57B1-4676-BCBD-0FEA498D0D6F}" type="sibTrans" cxnId="{2D6D000B-F8EB-444D-B472-E98EC24C1967}">
      <dgm:prSet/>
      <dgm:spPr/>
      <dgm:t>
        <a:bodyPr/>
        <a:lstStyle/>
        <a:p>
          <a:endParaRPr lang="en-US"/>
        </a:p>
      </dgm:t>
    </dgm:pt>
    <dgm:pt modelId="{7B7F4A0E-D47B-411F-B9CD-C2C735F1216D}">
      <dgm:prSet phldrT="[Text]"/>
      <dgm:spPr/>
      <dgm:t>
        <a:bodyPr/>
        <a:lstStyle/>
        <a:p>
          <a:r>
            <a:rPr lang="en-US" dirty="0" smtClean="0"/>
            <a:t>Done</a:t>
          </a:r>
          <a:endParaRPr lang="en-US" dirty="0"/>
        </a:p>
      </dgm:t>
    </dgm:pt>
    <dgm:pt modelId="{A705CE85-0A2C-47B7-AA44-39F4882628D6}" type="parTrans" cxnId="{9B41435D-3E5C-4092-A805-B784665971C3}">
      <dgm:prSet/>
      <dgm:spPr/>
      <dgm:t>
        <a:bodyPr/>
        <a:lstStyle/>
        <a:p>
          <a:endParaRPr lang="en-US"/>
        </a:p>
      </dgm:t>
    </dgm:pt>
    <dgm:pt modelId="{4C4E9759-D302-4FB0-BC36-CCCE3CC0D015}" type="sibTrans" cxnId="{9B41435D-3E5C-4092-A805-B784665971C3}">
      <dgm:prSet/>
      <dgm:spPr/>
      <dgm:t>
        <a:bodyPr/>
        <a:lstStyle/>
        <a:p>
          <a:endParaRPr lang="en-US"/>
        </a:p>
      </dgm:t>
    </dgm:pt>
    <dgm:pt modelId="{D3767556-2F73-45F3-AD42-CB85C7BE5A1F}" type="pres">
      <dgm:prSet presAssocID="{FD54512C-E000-42E0-AEB7-B75B830B8C42}" presName="CompostProcess" presStyleCnt="0">
        <dgm:presLayoutVars>
          <dgm:dir/>
          <dgm:resizeHandles val="exact"/>
        </dgm:presLayoutVars>
      </dgm:prSet>
      <dgm:spPr/>
    </dgm:pt>
    <dgm:pt modelId="{1446B77B-A945-4351-8E17-74861B77C65F}" type="pres">
      <dgm:prSet presAssocID="{FD54512C-E000-42E0-AEB7-B75B830B8C42}" presName="arrow" presStyleLbl="bgShp" presStyleIdx="0" presStyleCnt="1"/>
      <dgm:spPr/>
    </dgm:pt>
    <dgm:pt modelId="{62ACF642-505E-4384-87E6-609BF48B67BB}" type="pres">
      <dgm:prSet presAssocID="{FD54512C-E000-42E0-AEB7-B75B830B8C42}" presName="linearProcess" presStyleCnt="0"/>
      <dgm:spPr/>
    </dgm:pt>
    <dgm:pt modelId="{ED44BE5B-E124-4E32-9382-82423638EEAA}" type="pres">
      <dgm:prSet presAssocID="{A739CAA9-2929-4F9B-90AD-B89775DF036A}" presName="textNode" presStyleLbl="node1" presStyleIdx="0" presStyleCnt="7">
        <dgm:presLayoutVars>
          <dgm:bulletEnabled val="1"/>
        </dgm:presLayoutVars>
      </dgm:prSet>
      <dgm:spPr/>
      <dgm:t>
        <a:bodyPr/>
        <a:lstStyle/>
        <a:p>
          <a:endParaRPr lang="en-US"/>
        </a:p>
      </dgm:t>
    </dgm:pt>
    <dgm:pt modelId="{36F7FB8D-68B6-4B8B-8A36-C85C6E1CD48E}" type="pres">
      <dgm:prSet presAssocID="{EB7861C8-521A-45E9-97D4-9777D38115E2}" presName="sibTrans" presStyleCnt="0"/>
      <dgm:spPr/>
    </dgm:pt>
    <dgm:pt modelId="{F99CD7C0-2704-4B02-863C-9EB4E31EB48A}" type="pres">
      <dgm:prSet presAssocID="{73BA3DFB-DCCD-4F35-B341-212B6753A1DE}" presName="textNode" presStyleLbl="node1" presStyleIdx="1" presStyleCnt="7">
        <dgm:presLayoutVars>
          <dgm:bulletEnabled val="1"/>
        </dgm:presLayoutVars>
      </dgm:prSet>
      <dgm:spPr/>
      <dgm:t>
        <a:bodyPr/>
        <a:lstStyle/>
        <a:p>
          <a:endParaRPr lang="en-US"/>
        </a:p>
      </dgm:t>
    </dgm:pt>
    <dgm:pt modelId="{97D60B33-F20C-4D94-8A83-CB8688AD8874}" type="pres">
      <dgm:prSet presAssocID="{30414FD6-3246-4592-9D50-3DDD3C0FC90D}" presName="sibTrans" presStyleCnt="0"/>
      <dgm:spPr/>
    </dgm:pt>
    <dgm:pt modelId="{7DA4114A-C259-4DA4-BCD8-8458E1EF0E23}" type="pres">
      <dgm:prSet presAssocID="{BED8FDC0-BCAE-4F70-9CD9-B01AC1C83F65}" presName="textNode" presStyleLbl="node1" presStyleIdx="2" presStyleCnt="7">
        <dgm:presLayoutVars>
          <dgm:bulletEnabled val="1"/>
        </dgm:presLayoutVars>
      </dgm:prSet>
      <dgm:spPr/>
      <dgm:t>
        <a:bodyPr/>
        <a:lstStyle/>
        <a:p>
          <a:endParaRPr lang="en-US"/>
        </a:p>
      </dgm:t>
    </dgm:pt>
    <dgm:pt modelId="{27CB9988-22F8-46E3-80BA-5AFD4D030B2C}" type="pres">
      <dgm:prSet presAssocID="{2FB0E648-DC3B-4643-8CB1-A45B8E1E4E76}" presName="sibTrans" presStyleCnt="0"/>
      <dgm:spPr/>
    </dgm:pt>
    <dgm:pt modelId="{6AA95062-D2D3-45C4-AF59-D94CE9AD911D}" type="pres">
      <dgm:prSet presAssocID="{31AB7CB9-B51F-4AE5-A4FF-FDCBFE71A143}" presName="textNode" presStyleLbl="node1" presStyleIdx="3" presStyleCnt="7">
        <dgm:presLayoutVars>
          <dgm:bulletEnabled val="1"/>
        </dgm:presLayoutVars>
      </dgm:prSet>
      <dgm:spPr/>
      <dgm:t>
        <a:bodyPr/>
        <a:lstStyle/>
        <a:p>
          <a:endParaRPr lang="en-US"/>
        </a:p>
      </dgm:t>
    </dgm:pt>
    <dgm:pt modelId="{0677FE5A-5658-475B-96F9-2949982DAAF0}" type="pres">
      <dgm:prSet presAssocID="{9CEBD68F-E142-45D7-AA4F-FB3DD32F422D}" presName="sibTrans" presStyleCnt="0"/>
      <dgm:spPr/>
    </dgm:pt>
    <dgm:pt modelId="{19C4899B-03F7-4489-8FE9-B0498C68DCD7}" type="pres">
      <dgm:prSet presAssocID="{7428F220-5E0E-4A64-BE2F-1488F67D2FC1}" presName="textNode" presStyleLbl="node1" presStyleIdx="4" presStyleCnt="7">
        <dgm:presLayoutVars>
          <dgm:bulletEnabled val="1"/>
        </dgm:presLayoutVars>
      </dgm:prSet>
      <dgm:spPr/>
      <dgm:t>
        <a:bodyPr/>
        <a:lstStyle/>
        <a:p>
          <a:endParaRPr lang="en-US"/>
        </a:p>
      </dgm:t>
    </dgm:pt>
    <dgm:pt modelId="{BEE4C022-B254-44FB-9C6D-702DA10349D6}" type="pres">
      <dgm:prSet presAssocID="{C5643077-0C48-4ED8-9C8B-360A807A53F1}" presName="sibTrans" presStyleCnt="0"/>
      <dgm:spPr/>
    </dgm:pt>
    <dgm:pt modelId="{DCC961F7-D1E3-4FF9-9509-78135853BB3A}" type="pres">
      <dgm:prSet presAssocID="{57188B8F-8580-4E11-9A0D-051CBB4AD4A3}" presName="textNode" presStyleLbl="node1" presStyleIdx="5" presStyleCnt="7">
        <dgm:presLayoutVars>
          <dgm:bulletEnabled val="1"/>
        </dgm:presLayoutVars>
      </dgm:prSet>
      <dgm:spPr/>
      <dgm:t>
        <a:bodyPr/>
        <a:lstStyle/>
        <a:p>
          <a:endParaRPr lang="en-US"/>
        </a:p>
      </dgm:t>
    </dgm:pt>
    <dgm:pt modelId="{87B92623-3DA5-41A6-8A05-E1DE9E4AAAC5}" type="pres">
      <dgm:prSet presAssocID="{DC666E95-57B1-4676-BCBD-0FEA498D0D6F}" presName="sibTrans" presStyleCnt="0"/>
      <dgm:spPr/>
    </dgm:pt>
    <dgm:pt modelId="{B8793E41-E534-437B-9440-E8E0C1A1934A}" type="pres">
      <dgm:prSet presAssocID="{7B7F4A0E-D47B-411F-B9CD-C2C735F1216D}" presName="textNode" presStyleLbl="node1" presStyleIdx="6" presStyleCnt="7">
        <dgm:presLayoutVars>
          <dgm:bulletEnabled val="1"/>
        </dgm:presLayoutVars>
      </dgm:prSet>
      <dgm:spPr/>
      <dgm:t>
        <a:bodyPr/>
        <a:lstStyle/>
        <a:p>
          <a:endParaRPr lang="en-US"/>
        </a:p>
      </dgm:t>
    </dgm:pt>
  </dgm:ptLst>
  <dgm:cxnLst>
    <dgm:cxn modelId="{3DA953EC-A0B6-4806-B82A-2E9A0848A3D8}" type="presOf" srcId="{7428F220-5E0E-4A64-BE2F-1488F67D2FC1}" destId="{19C4899B-03F7-4489-8FE9-B0498C68DCD7}" srcOrd="0" destOrd="0" presId="urn:microsoft.com/office/officeart/2005/8/layout/hProcess9"/>
    <dgm:cxn modelId="{2D6D000B-F8EB-444D-B472-E98EC24C1967}" srcId="{FD54512C-E000-42E0-AEB7-B75B830B8C42}" destId="{57188B8F-8580-4E11-9A0D-051CBB4AD4A3}" srcOrd="5" destOrd="0" parTransId="{164E88A1-195E-4CE5-8C89-6F50D7960088}" sibTransId="{DC666E95-57B1-4676-BCBD-0FEA498D0D6F}"/>
    <dgm:cxn modelId="{04A495C0-DB1F-4BD0-9358-CAB0EC28D647}" srcId="{FD54512C-E000-42E0-AEB7-B75B830B8C42}" destId="{BED8FDC0-BCAE-4F70-9CD9-B01AC1C83F65}" srcOrd="2" destOrd="0" parTransId="{1F977F4D-BA2A-4D39-810D-7DFAA04867D2}" sibTransId="{2FB0E648-DC3B-4643-8CB1-A45B8E1E4E76}"/>
    <dgm:cxn modelId="{D467A924-E4F4-4374-A167-514B428F679C}" type="presOf" srcId="{FD54512C-E000-42E0-AEB7-B75B830B8C42}" destId="{D3767556-2F73-45F3-AD42-CB85C7BE5A1F}" srcOrd="0" destOrd="0" presId="urn:microsoft.com/office/officeart/2005/8/layout/hProcess9"/>
    <dgm:cxn modelId="{CA4CC374-6059-4768-9DBD-23093C26E359}" type="presOf" srcId="{7B7F4A0E-D47B-411F-B9CD-C2C735F1216D}" destId="{B8793E41-E534-437B-9440-E8E0C1A1934A}" srcOrd="0" destOrd="0" presId="urn:microsoft.com/office/officeart/2005/8/layout/hProcess9"/>
    <dgm:cxn modelId="{E106EE99-442A-47F1-8FF4-954298D056D5}" type="presOf" srcId="{57188B8F-8580-4E11-9A0D-051CBB4AD4A3}" destId="{DCC961F7-D1E3-4FF9-9509-78135853BB3A}" srcOrd="0" destOrd="0" presId="urn:microsoft.com/office/officeart/2005/8/layout/hProcess9"/>
    <dgm:cxn modelId="{D47A2E12-7D91-4F39-9FFA-B748BCE77AE2}" type="presOf" srcId="{BED8FDC0-BCAE-4F70-9CD9-B01AC1C83F65}" destId="{7DA4114A-C259-4DA4-BCD8-8458E1EF0E23}" srcOrd="0" destOrd="0" presId="urn:microsoft.com/office/officeart/2005/8/layout/hProcess9"/>
    <dgm:cxn modelId="{9B41435D-3E5C-4092-A805-B784665971C3}" srcId="{FD54512C-E000-42E0-AEB7-B75B830B8C42}" destId="{7B7F4A0E-D47B-411F-B9CD-C2C735F1216D}" srcOrd="6" destOrd="0" parTransId="{A705CE85-0A2C-47B7-AA44-39F4882628D6}" sibTransId="{4C4E9759-D302-4FB0-BC36-CCCE3CC0D015}"/>
    <dgm:cxn modelId="{CA52D632-1C27-43AC-BE9E-38AF571C9B90}" srcId="{FD54512C-E000-42E0-AEB7-B75B830B8C42}" destId="{73BA3DFB-DCCD-4F35-B341-212B6753A1DE}" srcOrd="1" destOrd="0" parTransId="{D06B9528-AE6E-49A1-935D-7802957AFEC8}" sibTransId="{30414FD6-3246-4592-9D50-3DDD3C0FC90D}"/>
    <dgm:cxn modelId="{ADE78A3C-0EE4-45F3-8BFB-7C44BB9ECA6E}" srcId="{FD54512C-E000-42E0-AEB7-B75B830B8C42}" destId="{7428F220-5E0E-4A64-BE2F-1488F67D2FC1}" srcOrd="4" destOrd="0" parTransId="{ED16846B-0E42-4519-8C74-CEF4A4FDCE98}" sibTransId="{C5643077-0C48-4ED8-9C8B-360A807A53F1}"/>
    <dgm:cxn modelId="{AF545D1B-E65E-40BD-9073-7DE48B84BBCF}" srcId="{FD54512C-E000-42E0-AEB7-B75B830B8C42}" destId="{A739CAA9-2929-4F9B-90AD-B89775DF036A}" srcOrd="0" destOrd="0" parTransId="{2C6AC7A6-FC45-4980-97B8-922DB0645667}" sibTransId="{EB7861C8-521A-45E9-97D4-9777D38115E2}"/>
    <dgm:cxn modelId="{34C331E7-3CC3-434D-89F0-E26D9FB764A1}" type="presOf" srcId="{31AB7CB9-B51F-4AE5-A4FF-FDCBFE71A143}" destId="{6AA95062-D2D3-45C4-AF59-D94CE9AD911D}" srcOrd="0" destOrd="0" presId="urn:microsoft.com/office/officeart/2005/8/layout/hProcess9"/>
    <dgm:cxn modelId="{23E2644B-D1AA-43EE-B4F8-83F6D1EB556A}" srcId="{FD54512C-E000-42E0-AEB7-B75B830B8C42}" destId="{31AB7CB9-B51F-4AE5-A4FF-FDCBFE71A143}" srcOrd="3" destOrd="0" parTransId="{C4251195-8FE3-4392-A7FE-0EF53220A950}" sibTransId="{9CEBD68F-E142-45D7-AA4F-FB3DD32F422D}"/>
    <dgm:cxn modelId="{D632BAEE-AD5F-466B-B28D-BACA2A31B900}" type="presOf" srcId="{73BA3DFB-DCCD-4F35-B341-212B6753A1DE}" destId="{F99CD7C0-2704-4B02-863C-9EB4E31EB48A}" srcOrd="0" destOrd="0" presId="urn:microsoft.com/office/officeart/2005/8/layout/hProcess9"/>
    <dgm:cxn modelId="{3CCCAA29-453D-4E78-8821-610C85D6B45B}" type="presOf" srcId="{A739CAA9-2929-4F9B-90AD-B89775DF036A}" destId="{ED44BE5B-E124-4E32-9382-82423638EEAA}" srcOrd="0" destOrd="0" presId="urn:microsoft.com/office/officeart/2005/8/layout/hProcess9"/>
    <dgm:cxn modelId="{402B89C1-E5D8-4FAA-B4F3-FA6EA899595B}" type="presParOf" srcId="{D3767556-2F73-45F3-AD42-CB85C7BE5A1F}" destId="{1446B77B-A945-4351-8E17-74861B77C65F}" srcOrd="0" destOrd="0" presId="urn:microsoft.com/office/officeart/2005/8/layout/hProcess9"/>
    <dgm:cxn modelId="{23E7FE15-7CF6-4FAA-ABCC-7F12BAD5D74B}" type="presParOf" srcId="{D3767556-2F73-45F3-AD42-CB85C7BE5A1F}" destId="{62ACF642-505E-4384-87E6-609BF48B67BB}" srcOrd="1" destOrd="0" presId="urn:microsoft.com/office/officeart/2005/8/layout/hProcess9"/>
    <dgm:cxn modelId="{BE074FF6-5A49-4017-BE1D-2F0D9E476324}" type="presParOf" srcId="{62ACF642-505E-4384-87E6-609BF48B67BB}" destId="{ED44BE5B-E124-4E32-9382-82423638EEAA}" srcOrd="0" destOrd="0" presId="urn:microsoft.com/office/officeart/2005/8/layout/hProcess9"/>
    <dgm:cxn modelId="{EF80848E-1F08-44C7-803C-40870FCF49CF}" type="presParOf" srcId="{62ACF642-505E-4384-87E6-609BF48B67BB}" destId="{36F7FB8D-68B6-4B8B-8A36-C85C6E1CD48E}" srcOrd="1" destOrd="0" presId="urn:microsoft.com/office/officeart/2005/8/layout/hProcess9"/>
    <dgm:cxn modelId="{786C7F95-A756-40C7-8A85-1E55B29F997E}" type="presParOf" srcId="{62ACF642-505E-4384-87E6-609BF48B67BB}" destId="{F99CD7C0-2704-4B02-863C-9EB4E31EB48A}" srcOrd="2" destOrd="0" presId="urn:microsoft.com/office/officeart/2005/8/layout/hProcess9"/>
    <dgm:cxn modelId="{CC779511-9ED3-4361-83D1-F11033F5EC42}" type="presParOf" srcId="{62ACF642-505E-4384-87E6-609BF48B67BB}" destId="{97D60B33-F20C-4D94-8A83-CB8688AD8874}" srcOrd="3" destOrd="0" presId="urn:microsoft.com/office/officeart/2005/8/layout/hProcess9"/>
    <dgm:cxn modelId="{7F02A7F8-6815-4762-81C4-DDD8C286F991}" type="presParOf" srcId="{62ACF642-505E-4384-87E6-609BF48B67BB}" destId="{7DA4114A-C259-4DA4-BCD8-8458E1EF0E23}" srcOrd="4" destOrd="0" presId="urn:microsoft.com/office/officeart/2005/8/layout/hProcess9"/>
    <dgm:cxn modelId="{8547EE97-B412-4825-B702-48B211D0CDD5}" type="presParOf" srcId="{62ACF642-505E-4384-87E6-609BF48B67BB}" destId="{27CB9988-22F8-46E3-80BA-5AFD4D030B2C}" srcOrd="5" destOrd="0" presId="urn:microsoft.com/office/officeart/2005/8/layout/hProcess9"/>
    <dgm:cxn modelId="{1012510F-8459-4C37-BFE3-24A1CB2EF384}" type="presParOf" srcId="{62ACF642-505E-4384-87E6-609BF48B67BB}" destId="{6AA95062-D2D3-45C4-AF59-D94CE9AD911D}" srcOrd="6" destOrd="0" presId="urn:microsoft.com/office/officeart/2005/8/layout/hProcess9"/>
    <dgm:cxn modelId="{FEFF4878-2733-4E90-BB17-A5917F032A5A}" type="presParOf" srcId="{62ACF642-505E-4384-87E6-609BF48B67BB}" destId="{0677FE5A-5658-475B-96F9-2949982DAAF0}" srcOrd="7" destOrd="0" presId="urn:microsoft.com/office/officeart/2005/8/layout/hProcess9"/>
    <dgm:cxn modelId="{4E2DCE0D-13B5-4931-A048-BC52D53EC12D}" type="presParOf" srcId="{62ACF642-505E-4384-87E6-609BF48B67BB}" destId="{19C4899B-03F7-4489-8FE9-B0498C68DCD7}" srcOrd="8" destOrd="0" presId="urn:microsoft.com/office/officeart/2005/8/layout/hProcess9"/>
    <dgm:cxn modelId="{01C80E06-C710-4E98-8209-BEE398C3797A}" type="presParOf" srcId="{62ACF642-505E-4384-87E6-609BF48B67BB}" destId="{BEE4C022-B254-44FB-9C6D-702DA10349D6}" srcOrd="9" destOrd="0" presId="urn:microsoft.com/office/officeart/2005/8/layout/hProcess9"/>
    <dgm:cxn modelId="{EAEDF5DC-6CD3-4549-9C2A-C565AFDEC815}" type="presParOf" srcId="{62ACF642-505E-4384-87E6-609BF48B67BB}" destId="{DCC961F7-D1E3-4FF9-9509-78135853BB3A}" srcOrd="10" destOrd="0" presId="urn:microsoft.com/office/officeart/2005/8/layout/hProcess9"/>
    <dgm:cxn modelId="{0EF934BD-0707-4076-BAC3-4376B95E1BAB}" type="presParOf" srcId="{62ACF642-505E-4384-87E6-609BF48B67BB}" destId="{87B92623-3DA5-41A6-8A05-E1DE9E4AAAC5}" srcOrd="11" destOrd="0" presId="urn:microsoft.com/office/officeart/2005/8/layout/hProcess9"/>
    <dgm:cxn modelId="{720AD7EB-8756-43C1-8D0D-4214BAA35959}" type="presParOf" srcId="{62ACF642-505E-4384-87E6-609BF48B67BB}" destId="{B8793E41-E534-437B-9440-E8E0C1A1934A}"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6B77B-A945-4351-8E17-74861B77C65F}">
      <dsp:nvSpPr>
        <dsp:cNvPr id="0" name=""/>
        <dsp:cNvSpPr/>
      </dsp:nvSpPr>
      <dsp:spPr>
        <a:xfrm>
          <a:off x="617219" y="0"/>
          <a:ext cx="6995160" cy="225634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44BE5B-E124-4E32-9382-82423638EEAA}">
      <dsp:nvSpPr>
        <dsp:cNvPr id="0" name=""/>
        <dsp:cNvSpPr/>
      </dsp:nvSpPr>
      <dsp:spPr>
        <a:xfrm>
          <a:off x="7032" y="676902"/>
          <a:ext cx="1076518" cy="902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New item</a:t>
          </a:r>
          <a:endParaRPr lang="en-US" sz="1800" kern="1200" dirty="0"/>
        </a:p>
      </dsp:txBody>
      <dsp:txXfrm>
        <a:off x="51090" y="720960"/>
        <a:ext cx="988402" cy="814421"/>
      </dsp:txXfrm>
    </dsp:sp>
    <dsp:sp modelId="{F99CD7C0-2704-4B02-863C-9EB4E31EB48A}">
      <dsp:nvSpPr>
        <dsp:cNvPr id="0" name=""/>
        <dsp:cNvSpPr/>
      </dsp:nvSpPr>
      <dsp:spPr>
        <a:xfrm>
          <a:off x="1196868" y="676902"/>
          <a:ext cx="1076518" cy="902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Prioritize</a:t>
          </a:r>
          <a:endParaRPr lang="en-US" sz="1800" kern="1200" dirty="0"/>
        </a:p>
      </dsp:txBody>
      <dsp:txXfrm>
        <a:off x="1240926" y="720960"/>
        <a:ext cx="988402" cy="814421"/>
      </dsp:txXfrm>
    </dsp:sp>
    <dsp:sp modelId="{7DA4114A-C259-4DA4-BCD8-8458E1EF0E23}">
      <dsp:nvSpPr>
        <dsp:cNvPr id="0" name=""/>
        <dsp:cNvSpPr/>
      </dsp:nvSpPr>
      <dsp:spPr>
        <a:xfrm>
          <a:off x="2386704" y="676902"/>
          <a:ext cx="1076518" cy="902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Analyze</a:t>
          </a:r>
          <a:endParaRPr lang="en-US" sz="1800" kern="1200" dirty="0"/>
        </a:p>
      </dsp:txBody>
      <dsp:txXfrm>
        <a:off x="2430762" y="720960"/>
        <a:ext cx="988402" cy="814421"/>
      </dsp:txXfrm>
    </dsp:sp>
    <dsp:sp modelId="{6AA95062-D2D3-45C4-AF59-D94CE9AD911D}">
      <dsp:nvSpPr>
        <dsp:cNvPr id="0" name=""/>
        <dsp:cNvSpPr/>
      </dsp:nvSpPr>
      <dsp:spPr>
        <a:xfrm>
          <a:off x="3576540" y="676902"/>
          <a:ext cx="1076518" cy="902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Develop</a:t>
          </a:r>
          <a:endParaRPr lang="en-US" sz="1800" kern="1200" dirty="0"/>
        </a:p>
      </dsp:txBody>
      <dsp:txXfrm>
        <a:off x="3620598" y="720960"/>
        <a:ext cx="988402" cy="814421"/>
      </dsp:txXfrm>
    </dsp:sp>
    <dsp:sp modelId="{19C4899B-03F7-4489-8FE9-B0498C68DCD7}">
      <dsp:nvSpPr>
        <dsp:cNvPr id="0" name=""/>
        <dsp:cNvSpPr/>
      </dsp:nvSpPr>
      <dsp:spPr>
        <a:xfrm>
          <a:off x="4766376" y="676902"/>
          <a:ext cx="1076518" cy="902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a:t>
          </a:r>
          <a:endParaRPr lang="en-US" sz="1800" kern="1200" dirty="0"/>
        </a:p>
      </dsp:txBody>
      <dsp:txXfrm>
        <a:off x="4810434" y="720960"/>
        <a:ext cx="988402" cy="814421"/>
      </dsp:txXfrm>
    </dsp:sp>
    <dsp:sp modelId="{DCC961F7-D1E3-4FF9-9509-78135853BB3A}">
      <dsp:nvSpPr>
        <dsp:cNvPr id="0" name=""/>
        <dsp:cNvSpPr/>
      </dsp:nvSpPr>
      <dsp:spPr>
        <a:xfrm>
          <a:off x="5956213" y="676902"/>
          <a:ext cx="1076518" cy="902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Ready to deploy</a:t>
          </a:r>
          <a:endParaRPr lang="en-US" sz="1800" kern="1200" dirty="0"/>
        </a:p>
      </dsp:txBody>
      <dsp:txXfrm>
        <a:off x="6000271" y="720960"/>
        <a:ext cx="988402" cy="814421"/>
      </dsp:txXfrm>
    </dsp:sp>
    <dsp:sp modelId="{B8793E41-E534-437B-9440-E8E0C1A1934A}">
      <dsp:nvSpPr>
        <dsp:cNvPr id="0" name=""/>
        <dsp:cNvSpPr/>
      </dsp:nvSpPr>
      <dsp:spPr>
        <a:xfrm>
          <a:off x="7146049" y="676902"/>
          <a:ext cx="1076518" cy="902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Done</a:t>
          </a:r>
          <a:endParaRPr lang="en-US" sz="1800" kern="1200" dirty="0"/>
        </a:p>
      </dsp:txBody>
      <dsp:txXfrm>
        <a:off x="7190107" y="720960"/>
        <a:ext cx="988402" cy="814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8858A-91F3-4D24-998C-E25C93FF9224}" type="datetimeFigureOut">
              <a:rPr lang="en-US" smtClean="0"/>
              <a:t>10/10/2016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475F0-A47C-49DE-924D-72A929947D4A}" type="slidenum">
              <a:rPr lang="en-US" smtClean="0"/>
              <a:t>‹#›</a:t>
            </a:fld>
            <a:endParaRPr lang="en-US"/>
          </a:p>
        </p:txBody>
      </p:sp>
    </p:spTree>
    <p:extLst>
      <p:ext uri="{BB962C8B-B14F-4D97-AF65-F5344CB8AC3E}">
        <p14:creationId xmlns:p14="http://schemas.microsoft.com/office/powerpoint/2010/main" val="4024019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through the board</a:t>
            </a:r>
          </a:p>
          <a:p>
            <a:r>
              <a:rPr lang="en-US" dirty="0" smtClean="0"/>
              <a:t>Explain both green lines</a:t>
            </a:r>
          </a:p>
          <a:p>
            <a:pPr marL="171450" indent="-171450">
              <a:buFontTx/>
              <a:buChar char="-"/>
            </a:pPr>
            <a:r>
              <a:rPr lang="en-US" dirty="0" smtClean="0"/>
              <a:t>Prioritization &amp; Deployment</a:t>
            </a:r>
          </a:p>
          <a:p>
            <a:pPr marL="0" indent="0">
              <a:buFontTx/>
              <a:buNone/>
            </a:pPr>
            <a:r>
              <a:rPr lang="en-US" dirty="0" smtClean="0"/>
              <a:t>Explain</a:t>
            </a:r>
            <a:r>
              <a:rPr lang="en-US" baseline="0" dirty="0" smtClean="0"/>
              <a:t> orange arrows – Expedited item can by pass those columns</a:t>
            </a:r>
          </a:p>
          <a:p>
            <a:pPr marL="0" indent="0">
              <a:buFontTx/>
              <a:buNone/>
            </a:pPr>
            <a:r>
              <a:rPr lang="en-US" baseline="0" dirty="0" smtClean="0"/>
              <a:t>Explain WIP limit for each column</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BA4475F0-A47C-49DE-924D-72A929947D4A}" type="slidenum">
              <a:rPr lang="en-US" smtClean="0"/>
              <a:t>5</a:t>
            </a:fld>
            <a:endParaRPr lang="en-US"/>
          </a:p>
        </p:txBody>
      </p:sp>
    </p:spTree>
    <p:extLst>
      <p:ext uri="{BB962C8B-B14F-4D97-AF65-F5344CB8AC3E}">
        <p14:creationId xmlns:p14="http://schemas.microsoft.com/office/powerpoint/2010/main" val="87512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30</a:t>
            </a:fld>
            <a:endParaRPr lang="en-US"/>
          </a:p>
        </p:txBody>
      </p:sp>
    </p:spTree>
    <p:extLst>
      <p:ext uri="{BB962C8B-B14F-4D97-AF65-F5344CB8AC3E}">
        <p14:creationId xmlns:p14="http://schemas.microsoft.com/office/powerpoint/2010/main" val="347047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Days</a:t>
            </a:r>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33</a:t>
            </a:fld>
            <a:endParaRPr lang="en-US"/>
          </a:p>
        </p:txBody>
      </p:sp>
    </p:spTree>
    <p:extLst>
      <p:ext uri="{BB962C8B-B14F-4D97-AF65-F5344CB8AC3E}">
        <p14:creationId xmlns:p14="http://schemas.microsoft.com/office/powerpoint/2010/main" val="821170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37</a:t>
            </a:fld>
            <a:endParaRPr lang="en-US"/>
          </a:p>
        </p:txBody>
      </p:sp>
    </p:spTree>
    <p:extLst>
      <p:ext uri="{BB962C8B-B14F-4D97-AF65-F5344CB8AC3E}">
        <p14:creationId xmlns:p14="http://schemas.microsoft.com/office/powerpoint/2010/main" val="97528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count the score only up to day 20.</a:t>
            </a:r>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46</a:t>
            </a:fld>
            <a:endParaRPr lang="en-US"/>
          </a:p>
        </p:txBody>
      </p:sp>
    </p:spTree>
    <p:extLst>
      <p:ext uri="{BB962C8B-B14F-4D97-AF65-F5344CB8AC3E}">
        <p14:creationId xmlns:p14="http://schemas.microsoft.com/office/powerpoint/2010/main" val="79379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Policies explicit – Rule</a:t>
            </a:r>
            <a:r>
              <a:rPr lang="en-US" baseline="0" dirty="0" smtClean="0"/>
              <a:t> for classes of service, expedited lane, WIP limit, deployment period, Definition of done = Dice count</a:t>
            </a:r>
          </a:p>
          <a:p>
            <a:r>
              <a:rPr lang="en-US" baseline="0" dirty="0" smtClean="0"/>
              <a:t>Implement Feedback Loop – Feedback like, who to send off to train a new team member</a:t>
            </a:r>
          </a:p>
          <a:p>
            <a:r>
              <a:rPr lang="en-US" baseline="0" dirty="0" smtClean="0"/>
              <a:t>Improve … - Retrospective</a:t>
            </a:r>
          </a:p>
        </p:txBody>
      </p:sp>
      <p:sp>
        <p:nvSpPr>
          <p:cNvPr id="4" name="Slide Number Placeholder 3"/>
          <p:cNvSpPr>
            <a:spLocks noGrp="1"/>
          </p:cNvSpPr>
          <p:nvPr>
            <p:ph type="sldNum" sz="quarter" idx="10"/>
          </p:nvPr>
        </p:nvSpPr>
        <p:spPr/>
        <p:txBody>
          <a:bodyPr/>
          <a:lstStyle/>
          <a:p>
            <a:fld id="{BA4475F0-A47C-49DE-924D-72A929947D4A}" type="slidenum">
              <a:rPr lang="en-US" smtClean="0"/>
              <a:t>47</a:t>
            </a:fld>
            <a:endParaRPr lang="en-US"/>
          </a:p>
        </p:txBody>
      </p:sp>
    </p:spTree>
    <p:extLst>
      <p:ext uri="{BB962C8B-B14F-4D97-AF65-F5344CB8AC3E}">
        <p14:creationId xmlns:p14="http://schemas.microsoft.com/office/powerpoint/2010/main" val="3001247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the Approved column represent? </a:t>
            </a:r>
          </a:p>
          <a:p>
            <a:r>
              <a:rPr lang="en-US" dirty="0" smtClean="0"/>
              <a:t>–</a:t>
            </a:r>
            <a:r>
              <a:rPr lang="en-US" baseline="0" dirty="0" smtClean="0"/>
              <a:t> Top value items + you cannot meet with the business everyday + prevent IT folks to work on low-priority items</a:t>
            </a:r>
          </a:p>
          <a:p>
            <a:endParaRPr lang="en-US" dirty="0" smtClean="0"/>
          </a:p>
          <a:p>
            <a:r>
              <a:rPr lang="en-US" dirty="0" smtClean="0"/>
              <a:t>What factors did you take into account for prioritization? </a:t>
            </a:r>
          </a:p>
          <a:p>
            <a:pPr marL="171450" indent="-171450">
              <a:buFontTx/>
              <a:buChar char="-"/>
            </a:pPr>
            <a:r>
              <a:rPr lang="en-US" dirty="0" smtClean="0"/>
              <a:t>Return on Investment</a:t>
            </a:r>
            <a:r>
              <a:rPr lang="en-US" baseline="0" dirty="0" smtClean="0"/>
              <a:t> = # of customers / total effort</a:t>
            </a:r>
          </a:p>
          <a:p>
            <a:pPr marL="171450" indent="-171450">
              <a:buFontTx/>
              <a:buChar char="-"/>
            </a:pPr>
            <a:r>
              <a:rPr lang="en-US" baseline="0" dirty="0" smtClean="0"/>
              <a:t>Workload in each column</a:t>
            </a:r>
          </a:p>
          <a:p>
            <a:pPr marL="0" indent="0">
              <a:buFontTx/>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would happen if you increase WIP limit in Approved column? Will we</a:t>
            </a:r>
            <a:r>
              <a:rPr lang="en-US" baseline="0" dirty="0" smtClean="0"/>
              <a:t> get anything done faster?</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Not really, but it definitely impacts your score as cycle time is longer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In reality, today we have many items / everything in approved column</a:t>
            </a: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BA4475F0-A47C-49DE-924D-72A929947D4A}" type="slidenum">
              <a:rPr lang="en-US" smtClean="0"/>
              <a:t>48</a:t>
            </a:fld>
            <a:endParaRPr lang="en-US"/>
          </a:p>
        </p:txBody>
      </p:sp>
    </p:spTree>
    <p:extLst>
      <p:ext uri="{BB962C8B-B14F-4D97-AF65-F5344CB8AC3E}">
        <p14:creationId xmlns:p14="http://schemas.microsoft.com/office/powerpoint/2010/main" val="1936425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did the fixed date (round) items impact the flow?</a:t>
            </a:r>
          </a:p>
          <a:p>
            <a:r>
              <a:rPr lang="en-US"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did you start those items? Did you finish it early?</a:t>
            </a:r>
          </a:p>
          <a:p>
            <a:r>
              <a:rPr lang="en-US" dirty="0" smtClean="0"/>
              <a:t> - If</a:t>
            </a:r>
            <a:r>
              <a:rPr lang="en-US" baseline="0" dirty="0" smtClean="0"/>
              <a:t> you start this too early, it does not give you any bonus while you should spend your time on standard story to finish them faster and get less penalty</a:t>
            </a:r>
            <a:endParaRPr lang="en-US" dirty="0" smtClean="0"/>
          </a:p>
          <a:p>
            <a:r>
              <a:rPr lang="en-US" sz="2800" dirty="0" smtClean="0"/>
              <a:t>How did the expedite items impact the flow?</a:t>
            </a:r>
          </a:p>
          <a:p>
            <a:r>
              <a:rPr lang="en-US" sz="2800" dirty="0" smtClean="0"/>
              <a:t>-</a:t>
            </a:r>
            <a:r>
              <a:rPr lang="en-US" sz="2800" baseline="0" dirty="0" smtClean="0"/>
              <a:t> It immediately puts everything else on hold. Having this visualized is beneficial for our customers so they can see the impact on what happens when they let this come to the board</a:t>
            </a:r>
            <a:endParaRPr lang="en-US" sz="2800" dirty="0" smtClean="0"/>
          </a:p>
          <a:p>
            <a:pPr lvl="0"/>
            <a:r>
              <a:rPr lang="en-US" sz="2400" dirty="0" smtClean="0"/>
              <a:t>What about lost Business Value? Did you swarm on them?</a:t>
            </a:r>
          </a:p>
          <a:p>
            <a:pPr lvl="0"/>
            <a:r>
              <a:rPr lang="en-US" sz="2400" dirty="0" smtClean="0"/>
              <a:t>- We simplify negative scoring to make the game easier</a:t>
            </a:r>
          </a:p>
          <a:p>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49</a:t>
            </a:fld>
            <a:endParaRPr lang="en-US"/>
          </a:p>
        </p:txBody>
      </p:sp>
    </p:spTree>
    <p:extLst>
      <p:ext uri="{BB962C8B-B14F-4D97-AF65-F5344CB8AC3E}">
        <p14:creationId xmlns:p14="http://schemas.microsoft.com/office/powerpoint/2010/main" val="321710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 you reassign dice to a different column?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Stand-up meeting will help the team to make this decision</a:t>
            </a:r>
            <a:endParaRPr lang="en-US" dirty="0" smtClean="0"/>
          </a:p>
          <a:p>
            <a:r>
              <a:rPr lang="en-US" dirty="0" smtClean="0"/>
              <a:t>What caused you to do that?</a:t>
            </a:r>
          </a:p>
          <a:p>
            <a:r>
              <a:rPr lang="en-US" dirty="0" smtClean="0"/>
              <a:t> -</a:t>
            </a:r>
            <a:r>
              <a:rPr lang="en-US" baseline="0" dirty="0" smtClean="0"/>
              <a:t> Column is at WIP – Without WIP, people will still work in their silos - Collaboration</a:t>
            </a:r>
            <a:endParaRPr lang="en-US" dirty="0" smtClean="0"/>
          </a:p>
          <a:p>
            <a:r>
              <a:rPr lang="en-US" dirty="0" smtClean="0"/>
              <a:t> - See workload in</a:t>
            </a:r>
            <a:r>
              <a:rPr lang="en-US" baseline="0" dirty="0" smtClean="0"/>
              <a:t> each column - People are transparent on what they are doing through Kanban board</a:t>
            </a:r>
          </a:p>
          <a:p>
            <a:r>
              <a:rPr lang="en-US" baseline="0" dirty="0" smtClean="0"/>
              <a:t> </a:t>
            </a:r>
            <a:r>
              <a:rPr lang="en-US" dirty="0" smtClean="0"/>
              <a:t>- Release window is</a:t>
            </a:r>
            <a:r>
              <a:rPr lang="en-US" baseline="0" dirty="0" smtClean="0"/>
              <a:t> coming -&gt; shift people from </a:t>
            </a:r>
            <a:r>
              <a:rPr lang="en-US" baseline="0" dirty="0" err="1" smtClean="0"/>
              <a:t>dev</a:t>
            </a:r>
            <a:r>
              <a:rPr lang="en-US" baseline="0" dirty="0" smtClean="0"/>
              <a:t> to work on test and get it done to gain customers -&gt; Break silos with end-to-end view. Early shipping increases score bonus by a “Sales growth” card</a:t>
            </a:r>
          </a:p>
          <a:p>
            <a:endParaRPr lang="en-US" baseline="0" dirty="0" smtClean="0"/>
          </a:p>
          <a:p>
            <a:r>
              <a:rPr lang="en-US" baseline="0" dirty="0" smtClean="0"/>
              <a:t>Reality</a:t>
            </a:r>
          </a:p>
          <a:p>
            <a:r>
              <a:rPr lang="en-US" baseline="0" dirty="0" smtClean="0"/>
              <a:t>- That’s why we do stand up meeting so that we can ask each other for help, based off the value of work</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50</a:t>
            </a:fld>
            <a:endParaRPr lang="en-US"/>
          </a:p>
        </p:txBody>
      </p:sp>
    </p:spTree>
    <p:extLst>
      <p:ext uri="{BB962C8B-B14F-4D97-AF65-F5344CB8AC3E}">
        <p14:creationId xmlns:p14="http://schemas.microsoft.com/office/powerpoint/2010/main" val="2918616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was the impact of this event?</a:t>
            </a:r>
          </a:p>
          <a:p>
            <a:r>
              <a:rPr lang="en-US" dirty="0" smtClean="0"/>
              <a:t> - Causes nothing to move to</a:t>
            </a:r>
            <a:r>
              <a:rPr lang="en-US" baseline="0" dirty="0" smtClean="0"/>
              <a:t> the next column as you try to progress everything at the same time</a:t>
            </a:r>
          </a:p>
          <a:p>
            <a:r>
              <a:rPr lang="en-US" baseline="0" dirty="0" smtClean="0"/>
              <a:t> - Wrong sequence</a:t>
            </a:r>
            <a:endParaRPr lang="en-US" dirty="0" smtClean="0"/>
          </a:p>
          <a:p>
            <a:r>
              <a:rPr lang="en-US" dirty="0" smtClean="0"/>
              <a:t>What would happen if this situation continues?</a:t>
            </a:r>
          </a:p>
          <a:p>
            <a:r>
              <a:rPr lang="en-US" dirty="0" smtClean="0"/>
              <a:t> - Things</a:t>
            </a:r>
            <a:r>
              <a:rPr lang="en-US" baseline="0" dirty="0" smtClean="0"/>
              <a:t> will progress slower -&gt; Worse cycle time, Miss a bonus chance of 20% customers increase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How does it compare to what we are doing today?</a:t>
            </a:r>
          </a:p>
          <a:p>
            <a:r>
              <a:rPr lang="en-US" dirty="0" smtClean="0"/>
              <a:t>- Today, we are multitasking, start too</a:t>
            </a:r>
            <a:r>
              <a:rPr lang="en-US" baseline="0" dirty="0" smtClean="0"/>
              <a:t> many things without finish anything. Everyone is working in a silo</a:t>
            </a:r>
            <a:endParaRPr lang="en-US" dirty="0" smtClean="0"/>
          </a:p>
          <a:p>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51</a:t>
            </a:fld>
            <a:endParaRPr lang="en-US"/>
          </a:p>
        </p:txBody>
      </p:sp>
    </p:spTree>
    <p:extLst>
      <p:ext uri="{BB962C8B-B14F-4D97-AF65-F5344CB8AC3E}">
        <p14:creationId xmlns:p14="http://schemas.microsoft.com/office/powerpoint/2010/main" val="3924863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What was the impact of introducing the WIP limit?</a:t>
            </a:r>
          </a:p>
          <a:p>
            <a:r>
              <a:rPr lang="en-US" sz="1200" dirty="0" smtClean="0"/>
              <a:t> - Allow you to foresee bottlenecks – Reassign</a:t>
            </a:r>
            <a:r>
              <a:rPr lang="en-US" sz="1200" baseline="0" dirty="0" smtClean="0"/>
              <a:t> dice to help</a:t>
            </a:r>
            <a:endParaRPr lang="en-US" sz="1200" dirty="0" smtClean="0"/>
          </a:p>
          <a:p>
            <a:r>
              <a:rPr lang="en-US" sz="1200" dirty="0" smtClean="0"/>
              <a:t>What did you do with Retrospective?</a:t>
            </a:r>
          </a:p>
          <a:p>
            <a:r>
              <a:rPr lang="en-US" sz="1200" dirty="0" smtClean="0"/>
              <a:t> - Increase WIP limit – This might help a little bit to allow</a:t>
            </a:r>
            <a:r>
              <a:rPr lang="en-US" sz="1200" baseline="0" dirty="0" smtClean="0"/>
              <a:t> dice remainders to go to one more item. However, increase this further is not going to help</a:t>
            </a:r>
            <a:endParaRPr lang="en-US" sz="1200" dirty="0" smtClean="0"/>
          </a:p>
          <a:p>
            <a:r>
              <a:rPr lang="en-US" sz="1200" dirty="0" smtClean="0"/>
              <a:t>What would happen if we play this game without WIP limit? Will we get anything done faster?</a:t>
            </a:r>
          </a:p>
          <a:p>
            <a:r>
              <a:rPr lang="en-US" dirty="0" smtClean="0"/>
              <a:t> </a:t>
            </a:r>
            <a:r>
              <a:rPr lang="en-US" baseline="0" dirty="0" smtClean="0"/>
              <a:t> - Result remains the same because your dice distribution will not reach items at the bottom</a:t>
            </a:r>
          </a:p>
          <a:p>
            <a:r>
              <a:rPr lang="en-US" baseline="0" dirty="0" smtClean="0"/>
              <a:t>  - But cycle time will drastically increase since you approve everything -&gt; Reduce WIP in approved column will help</a:t>
            </a:r>
          </a:p>
          <a:p>
            <a:r>
              <a:rPr lang="en-US" baseline="0" dirty="0" smtClean="0"/>
              <a:t>  - More WIP = more multitasking</a:t>
            </a:r>
          </a:p>
        </p:txBody>
      </p:sp>
      <p:sp>
        <p:nvSpPr>
          <p:cNvPr id="4" name="Slide Number Placeholder 3"/>
          <p:cNvSpPr>
            <a:spLocks noGrp="1"/>
          </p:cNvSpPr>
          <p:nvPr>
            <p:ph type="sldNum" sz="quarter" idx="10"/>
          </p:nvPr>
        </p:nvSpPr>
        <p:spPr/>
        <p:txBody>
          <a:bodyPr/>
          <a:lstStyle/>
          <a:p>
            <a:fld id="{BA4475F0-A47C-49DE-924D-72A929947D4A}" type="slidenum">
              <a:rPr lang="en-US" smtClean="0"/>
              <a:t>52</a:t>
            </a:fld>
            <a:endParaRPr lang="en-US"/>
          </a:p>
        </p:txBody>
      </p:sp>
    </p:spTree>
    <p:extLst>
      <p:ext uri="{BB962C8B-B14F-4D97-AF65-F5344CB8AC3E}">
        <p14:creationId xmlns:p14="http://schemas.microsoft.com/office/powerpoint/2010/main" val="40562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9</a:t>
            </a:fld>
            <a:endParaRPr lang="en-US"/>
          </a:p>
        </p:txBody>
      </p:sp>
    </p:spTree>
    <p:extLst>
      <p:ext uri="{BB962C8B-B14F-4D97-AF65-F5344CB8AC3E}">
        <p14:creationId xmlns:p14="http://schemas.microsoft.com/office/powerpoint/2010/main" val="2968238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did you do with this item?</a:t>
            </a:r>
          </a:p>
          <a:p>
            <a:r>
              <a:rPr lang="en-US" dirty="0" smtClean="0"/>
              <a:t> - Did you start it immediately?</a:t>
            </a:r>
            <a:r>
              <a:rPr lang="en-US" baseline="0" dirty="0" smtClean="0"/>
              <a:t> You are not supposed to start low-priority work without going through prioritization first. In reality, you have issues like this coming everyday and we most likely start working on it immediately. That prevents us from focusing on high-priority work and being distracted by low-priority items. The team should wait until business prioritizes the work.</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53</a:t>
            </a:fld>
            <a:endParaRPr lang="en-US"/>
          </a:p>
        </p:txBody>
      </p:sp>
    </p:spTree>
    <p:extLst>
      <p:ext uri="{BB962C8B-B14F-4D97-AF65-F5344CB8AC3E}">
        <p14:creationId xmlns:p14="http://schemas.microsoft.com/office/powerpoint/2010/main" val="513175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does this number tell you?</a:t>
            </a:r>
          </a:p>
          <a:p>
            <a:r>
              <a:rPr lang="en-US" dirty="0" smtClean="0"/>
              <a:t>This number allows us</a:t>
            </a:r>
            <a:r>
              <a:rPr lang="en-US" baseline="0" dirty="0" smtClean="0"/>
              <a:t> to see how long it takes to finish a new item.</a:t>
            </a:r>
          </a:p>
          <a:p>
            <a:r>
              <a:rPr lang="en-US" baseline="0" dirty="0" smtClean="0"/>
              <a:t>  This helps us plan when to start “Fixed Delivery date” stories. </a:t>
            </a:r>
          </a:p>
          <a:p>
            <a:r>
              <a:rPr lang="en-US" baseline="0" dirty="0" smtClean="0"/>
              <a:t>  Allow team to measure their improvement</a:t>
            </a:r>
          </a:p>
          <a:p>
            <a:r>
              <a:rPr lang="en-US" baseline="0" dirty="0" smtClean="0"/>
              <a:t>  See impacts of situation changes (resource change, break-ins, priority swap)</a:t>
            </a:r>
            <a:endParaRPr lang="en-US" dirty="0" smtClean="0"/>
          </a:p>
          <a:p>
            <a:r>
              <a:rPr lang="en-US" dirty="0" smtClean="0"/>
              <a:t>More WIP = Higher cycle time</a:t>
            </a:r>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54</a:t>
            </a:fld>
            <a:endParaRPr lang="en-US"/>
          </a:p>
        </p:txBody>
      </p:sp>
    </p:spTree>
    <p:extLst>
      <p:ext uri="{BB962C8B-B14F-4D97-AF65-F5344CB8AC3E}">
        <p14:creationId xmlns:p14="http://schemas.microsoft.com/office/powerpoint/2010/main" val="857896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60</a:t>
            </a:fld>
            <a:endParaRPr lang="en-US"/>
          </a:p>
        </p:txBody>
      </p:sp>
    </p:spTree>
    <p:extLst>
      <p:ext uri="{BB962C8B-B14F-4D97-AF65-F5344CB8AC3E}">
        <p14:creationId xmlns:p14="http://schemas.microsoft.com/office/powerpoint/2010/main" val="3665156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a:t>
            </a:r>
            <a:r>
              <a:rPr lang="en-US" baseline="0" dirty="0" smtClean="0"/>
              <a:t> #ID on the top left of the card &amp; put it according to this diagram</a:t>
            </a:r>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11</a:t>
            </a:fld>
            <a:endParaRPr lang="en-US"/>
          </a:p>
        </p:txBody>
      </p:sp>
    </p:spTree>
    <p:extLst>
      <p:ext uri="{BB962C8B-B14F-4D97-AF65-F5344CB8AC3E}">
        <p14:creationId xmlns:p14="http://schemas.microsoft.com/office/powerpoint/2010/main" val="300844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12</a:t>
            </a:fld>
            <a:endParaRPr lang="en-US"/>
          </a:p>
        </p:txBody>
      </p:sp>
    </p:spTree>
    <p:extLst>
      <p:ext uri="{BB962C8B-B14F-4D97-AF65-F5344CB8AC3E}">
        <p14:creationId xmlns:p14="http://schemas.microsoft.com/office/powerpoint/2010/main" val="339289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17</a:t>
            </a:fld>
            <a:endParaRPr lang="en-US"/>
          </a:p>
        </p:txBody>
      </p:sp>
    </p:spTree>
    <p:extLst>
      <p:ext uri="{BB962C8B-B14F-4D97-AF65-F5344CB8AC3E}">
        <p14:creationId xmlns:p14="http://schemas.microsoft.com/office/powerpoint/2010/main" val="1700179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18</a:t>
            </a:fld>
            <a:endParaRPr lang="en-US"/>
          </a:p>
        </p:txBody>
      </p:sp>
    </p:spTree>
    <p:extLst>
      <p:ext uri="{BB962C8B-B14F-4D97-AF65-F5344CB8AC3E}">
        <p14:creationId xmlns:p14="http://schemas.microsoft.com/office/powerpoint/2010/main" val="170367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19</a:t>
            </a:fld>
            <a:endParaRPr lang="en-US"/>
          </a:p>
        </p:txBody>
      </p:sp>
    </p:spTree>
    <p:extLst>
      <p:ext uri="{BB962C8B-B14F-4D97-AF65-F5344CB8AC3E}">
        <p14:creationId xmlns:p14="http://schemas.microsoft.com/office/powerpoint/2010/main" val="181595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a:t>
            </a:r>
            <a:r>
              <a:rPr lang="en-US" baseline="0" dirty="0" smtClean="0"/>
              <a:t> over = waste</a:t>
            </a:r>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20</a:t>
            </a:fld>
            <a:endParaRPr lang="en-US"/>
          </a:p>
        </p:txBody>
      </p:sp>
    </p:spTree>
    <p:extLst>
      <p:ext uri="{BB962C8B-B14F-4D97-AF65-F5344CB8AC3E}">
        <p14:creationId xmlns:p14="http://schemas.microsoft.com/office/powerpoint/2010/main" val="55798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Days</a:t>
            </a:r>
            <a:endParaRPr lang="en-US" dirty="0"/>
          </a:p>
        </p:txBody>
      </p:sp>
      <p:sp>
        <p:nvSpPr>
          <p:cNvPr id="4" name="Slide Number Placeholder 3"/>
          <p:cNvSpPr>
            <a:spLocks noGrp="1"/>
          </p:cNvSpPr>
          <p:nvPr>
            <p:ph type="sldNum" sz="quarter" idx="10"/>
          </p:nvPr>
        </p:nvSpPr>
        <p:spPr/>
        <p:txBody>
          <a:bodyPr/>
          <a:lstStyle/>
          <a:p>
            <a:fld id="{BA4475F0-A47C-49DE-924D-72A929947D4A}" type="slidenum">
              <a:rPr lang="en-US" smtClean="0"/>
              <a:t>24</a:t>
            </a:fld>
            <a:endParaRPr lang="en-US"/>
          </a:p>
        </p:txBody>
      </p:sp>
    </p:spTree>
    <p:extLst>
      <p:ext uri="{BB962C8B-B14F-4D97-AF65-F5344CB8AC3E}">
        <p14:creationId xmlns:p14="http://schemas.microsoft.com/office/powerpoint/2010/main" val="36005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1"/>
          <p:cNvSpPr/>
          <p:nvPr/>
        </p:nvSpPr>
        <p:spPr>
          <a:xfrm>
            <a:off x="3389383" y="-12700"/>
            <a:ext cx="5780017" cy="68834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6359857 w 9144000"/>
              <a:gd name="connsiteY0" fmla="*/ 0 h 6885295"/>
              <a:gd name="connsiteX1" fmla="*/ 9144000 w 9144000"/>
              <a:gd name="connsiteY1" fmla="*/ 27295 h 6885295"/>
              <a:gd name="connsiteX2" fmla="*/ 9144000 w 9144000"/>
              <a:gd name="connsiteY2" fmla="*/ 6885295 h 6885295"/>
              <a:gd name="connsiteX3" fmla="*/ 0 w 9144000"/>
              <a:gd name="connsiteY3" fmla="*/ 6885295 h 6885295"/>
              <a:gd name="connsiteX4" fmla="*/ 6359857 w 9144000"/>
              <a:gd name="connsiteY4" fmla="*/ 0 h 6885295"/>
              <a:gd name="connsiteX0" fmla="*/ 1815153 w 4599296"/>
              <a:gd name="connsiteY0" fmla="*/ 0 h 6898943"/>
              <a:gd name="connsiteX1" fmla="*/ 4599296 w 4599296"/>
              <a:gd name="connsiteY1" fmla="*/ 27295 h 6898943"/>
              <a:gd name="connsiteX2" fmla="*/ 4599296 w 4599296"/>
              <a:gd name="connsiteY2" fmla="*/ 6885295 h 6898943"/>
              <a:gd name="connsiteX3" fmla="*/ 0 w 4599296"/>
              <a:gd name="connsiteY3" fmla="*/ 6898943 h 6898943"/>
              <a:gd name="connsiteX4" fmla="*/ 1815153 w 4599296"/>
              <a:gd name="connsiteY4" fmla="*/ 0 h 6898943"/>
              <a:gd name="connsiteX0" fmla="*/ 2074460 w 4599296"/>
              <a:gd name="connsiteY0" fmla="*/ 0 h 6898943"/>
              <a:gd name="connsiteX1" fmla="*/ 4599296 w 4599296"/>
              <a:gd name="connsiteY1" fmla="*/ 27295 h 6898943"/>
              <a:gd name="connsiteX2" fmla="*/ 4599296 w 4599296"/>
              <a:gd name="connsiteY2" fmla="*/ 6885295 h 6898943"/>
              <a:gd name="connsiteX3" fmla="*/ 0 w 4599296"/>
              <a:gd name="connsiteY3" fmla="*/ 6898943 h 6898943"/>
              <a:gd name="connsiteX4" fmla="*/ 2074460 w 4599296"/>
              <a:gd name="connsiteY4" fmla="*/ 0 h 6898943"/>
              <a:gd name="connsiteX0" fmla="*/ 2074460 w 4599296"/>
              <a:gd name="connsiteY0" fmla="*/ 0 h 6939886"/>
              <a:gd name="connsiteX1" fmla="*/ 4599296 w 4599296"/>
              <a:gd name="connsiteY1" fmla="*/ 27295 h 6939886"/>
              <a:gd name="connsiteX2" fmla="*/ 4599296 w 4599296"/>
              <a:gd name="connsiteY2" fmla="*/ 6939886 h 6939886"/>
              <a:gd name="connsiteX3" fmla="*/ 0 w 4599296"/>
              <a:gd name="connsiteY3" fmla="*/ 6898943 h 6939886"/>
              <a:gd name="connsiteX4" fmla="*/ 2074460 w 4599296"/>
              <a:gd name="connsiteY4" fmla="*/ 0 h 6939886"/>
              <a:gd name="connsiteX0" fmla="*/ 2115403 w 4640239"/>
              <a:gd name="connsiteY0" fmla="*/ 0 h 6939887"/>
              <a:gd name="connsiteX1" fmla="*/ 4640239 w 4640239"/>
              <a:gd name="connsiteY1" fmla="*/ 27295 h 6939887"/>
              <a:gd name="connsiteX2" fmla="*/ 4640239 w 4640239"/>
              <a:gd name="connsiteY2" fmla="*/ 6939886 h 6939887"/>
              <a:gd name="connsiteX3" fmla="*/ 0 w 4640239"/>
              <a:gd name="connsiteY3" fmla="*/ 6939887 h 6939887"/>
              <a:gd name="connsiteX4" fmla="*/ 2115403 w 4640239"/>
              <a:gd name="connsiteY4" fmla="*/ 0 h 6939887"/>
              <a:gd name="connsiteX0" fmla="*/ 2115403 w 6100549"/>
              <a:gd name="connsiteY0" fmla="*/ 0 h 6939887"/>
              <a:gd name="connsiteX1" fmla="*/ 6100549 w 6100549"/>
              <a:gd name="connsiteY1" fmla="*/ 13647 h 6939887"/>
              <a:gd name="connsiteX2" fmla="*/ 4640239 w 6100549"/>
              <a:gd name="connsiteY2" fmla="*/ 6939886 h 6939887"/>
              <a:gd name="connsiteX3" fmla="*/ 0 w 6100549"/>
              <a:gd name="connsiteY3" fmla="*/ 6939887 h 6939887"/>
              <a:gd name="connsiteX4" fmla="*/ 2115403 w 6100549"/>
              <a:gd name="connsiteY4" fmla="*/ 0 h 6939887"/>
              <a:gd name="connsiteX0" fmla="*/ 2115403 w 6100549"/>
              <a:gd name="connsiteY0" fmla="*/ 0 h 6939887"/>
              <a:gd name="connsiteX1" fmla="*/ 6100549 w 6100549"/>
              <a:gd name="connsiteY1" fmla="*/ 13647 h 6939887"/>
              <a:gd name="connsiteX2" fmla="*/ 6100549 w 6100549"/>
              <a:gd name="connsiteY2" fmla="*/ 6939886 h 6939887"/>
              <a:gd name="connsiteX3" fmla="*/ 0 w 6100549"/>
              <a:gd name="connsiteY3" fmla="*/ 6939887 h 6939887"/>
              <a:gd name="connsiteX4" fmla="*/ 2115403 w 6100549"/>
              <a:gd name="connsiteY4" fmla="*/ 0 h 6939887"/>
              <a:gd name="connsiteX0" fmla="*/ 2115403 w 6100549"/>
              <a:gd name="connsiteY0" fmla="*/ 12056 h 6951943"/>
              <a:gd name="connsiteX1" fmla="*/ 6005253 w 6100549"/>
              <a:gd name="connsiteY1" fmla="*/ 0 h 6951943"/>
              <a:gd name="connsiteX2" fmla="*/ 6100549 w 6100549"/>
              <a:gd name="connsiteY2" fmla="*/ 6951942 h 6951943"/>
              <a:gd name="connsiteX3" fmla="*/ 0 w 6100549"/>
              <a:gd name="connsiteY3" fmla="*/ 6951943 h 6951943"/>
              <a:gd name="connsiteX4" fmla="*/ 2115403 w 6100549"/>
              <a:gd name="connsiteY4" fmla="*/ 12056 h 6951943"/>
              <a:gd name="connsiteX0" fmla="*/ 2115403 w 6114163"/>
              <a:gd name="connsiteY0" fmla="*/ 12056 h 6951943"/>
              <a:gd name="connsiteX1" fmla="*/ 6114163 w 6114163"/>
              <a:gd name="connsiteY1" fmla="*/ 0 h 6951943"/>
              <a:gd name="connsiteX2" fmla="*/ 6100549 w 6114163"/>
              <a:gd name="connsiteY2" fmla="*/ 6951942 h 6951943"/>
              <a:gd name="connsiteX3" fmla="*/ 0 w 6114163"/>
              <a:gd name="connsiteY3" fmla="*/ 6951943 h 6951943"/>
              <a:gd name="connsiteX4" fmla="*/ 2115403 w 6114163"/>
              <a:gd name="connsiteY4" fmla="*/ 12056 h 6951943"/>
              <a:gd name="connsiteX0" fmla="*/ 2156244 w 6114163"/>
              <a:gd name="connsiteY0" fmla="*/ 63463 h 6951943"/>
              <a:gd name="connsiteX1" fmla="*/ 6114163 w 6114163"/>
              <a:gd name="connsiteY1" fmla="*/ 0 h 6951943"/>
              <a:gd name="connsiteX2" fmla="*/ 6100549 w 6114163"/>
              <a:gd name="connsiteY2" fmla="*/ 6951942 h 6951943"/>
              <a:gd name="connsiteX3" fmla="*/ 0 w 6114163"/>
              <a:gd name="connsiteY3" fmla="*/ 6951943 h 6951943"/>
              <a:gd name="connsiteX4" fmla="*/ 2156244 w 6114163"/>
              <a:gd name="connsiteY4" fmla="*/ 63463 h 6951943"/>
              <a:gd name="connsiteX0" fmla="*/ 2183471 w 6141390"/>
              <a:gd name="connsiteY0" fmla="*/ 63463 h 6951942"/>
              <a:gd name="connsiteX1" fmla="*/ 6141390 w 6141390"/>
              <a:gd name="connsiteY1" fmla="*/ 0 h 6951942"/>
              <a:gd name="connsiteX2" fmla="*/ 6127776 w 6141390"/>
              <a:gd name="connsiteY2" fmla="*/ 6951942 h 6951942"/>
              <a:gd name="connsiteX3" fmla="*/ 0 w 6141390"/>
              <a:gd name="connsiteY3" fmla="*/ 6913388 h 6951942"/>
              <a:gd name="connsiteX4" fmla="*/ 2183471 w 6141390"/>
              <a:gd name="connsiteY4" fmla="*/ 63463 h 6951942"/>
              <a:gd name="connsiteX0" fmla="*/ 2183471 w 6141390"/>
              <a:gd name="connsiteY0" fmla="*/ 63463 h 6964795"/>
              <a:gd name="connsiteX1" fmla="*/ 6141390 w 6141390"/>
              <a:gd name="connsiteY1" fmla="*/ 0 h 6964795"/>
              <a:gd name="connsiteX2" fmla="*/ 6127776 w 6141390"/>
              <a:gd name="connsiteY2" fmla="*/ 6951942 h 6964795"/>
              <a:gd name="connsiteX3" fmla="*/ 0 w 6141390"/>
              <a:gd name="connsiteY3" fmla="*/ 6964795 h 6964795"/>
              <a:gd name="connsiteX4" fmla="*/ 2183471 w 6141390"/>
              <a:gd name="connsiteY4" fmla="*/ 63463 h 6964795"/>
              <a:gd name="connsiteX0" fmla="*/ 2237926 w 6195845"/>
              <a:gd name="connsiteY0" fmla="*/ 63463 h 6964795"/>
              <a:gd name="connsiteX1" fmla="*/ 6195845 w 6195845"/>
              <a:gd name="connsiteY1" fmla="*/ 0 h 6964795"/>
              <a:gd name="connsiteX2" fmla="*/ 6182231 w 6195845"/>
              <a:gd name="connsiteY2" fmla="*/ 6951942 h 6964795"/>
              <a:gd name="connsiteX3" fmla="*/ 0 w 6195845"/>
              <a:gd name="connsiteY3" fmla="*/ 6964795 h 6964795"/>
              <a:gd name="connsiteX4" fmla="*/ 2237926 w 6195845"/>
              <a:gd name="connsiteY4" fmla="*/ 63463 h 6964795"/>
              <a:gd name="connsiteX0" fmla="*/ 2237926 w 6195845"/>
              <a:gd name="connsiteY0" fmla="*/ 24908 h 6964795"/>
              <a:gd name="connsiteX1" fmla="*/ 6195845 w 6195845"/>
              <a:gd name="connsiteY1" fmla="*/ 0 h 6964795"/>
              <a:gd name="connsiteX2" fmla="*/ 6182231 w 6195845"/>
              <a:gd name="connsiteY2" fmla="*/ 6951942 h 6964795"/>
              <a:gd name="connsiteX3" fmla="*/ 0 w 6195845"/>
              <a:gd name="connsiteY3" fmla="*/ 6964795 h 6964795"/>
              <a:gd name="connsiteX4" fmla="*/ 2237926 w 6195845"/>
              <a:gd name="connsiteY4" fmla="*/ 24908 h 6964795"/>
              <a:gd name="connsiteX0" fmla="*/ 2278767 w 6195845"/>
              <a:gd name="connsiteY0" fmla="*/ 24908 h 6964795"/>
              <a:gd name="connsiteX1" fmla="*/ 6195845 w 6195845"/>
              <a:gd name="connsiteY1" fmla="*/ 0 h 6964795"/>
              <a:gd name="connsiteX2" fmla="*/ 6182231 w 6195845"/>
              <a:gd name="connsiteY2" fmla="*/ 6951942 h 6964795"/>
              <a:gd name="connsiteX3" fmla="*/ 0 w 6195845"/>
              <a:gd name="connsiteY3" fmla="*/ 6964795 h 6964795"/>
              <a:gd name="connsiteX4" fmla="*/ 2278767 w 6195845"/>
              <a:gd name="connsiteY4" fmla="*/ 24908 h 6964795"/>
              <a:gd name="connsiteX0" fmla="*/ 2278767 w 6195845"/>
              <a:gd name="connsiteY0" fmla="*/ 0 h 6965590"/>
              <a:gd name="connsiteX1" fmla="*/ 6195845 w 6195845"/>
              <a:gd name="connsiteY1" fmla="*/ 795 h 6965590"/>
              <a:gd name="connsiteX2" fmla="*/ 6182231 w 6195845"/>
              <a:gd name="connsiteY2" fmla="*/ 6952737 h 6965590"/>
              <a:gd name="connsiteX3" fmla="*/ 0 w 6195845"/>
              <a:gd name="connsiteY3" fmla="*/ 6965590 h 6965590"/>
              <a:gd name="connsiteX4" fmla="*/ 2278767 w 6195845"/>
              <a:gd name="connsiteY4" fmla="*/ 0 h 6965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45" h="6965590">
                <a:moveTo>
                  <a:pt x="2278767" y="0"/>
                </a:moveTo>
                <a:lnTo>
                  <a:pt x="6195845" y="795"/>
                </a:lnTo>
                <a:lnTo>
                  <a:pt x="6182231" y="6952737"/>
                </a:lnTo>
                <a:lnTo>
                  <a:pt x="0" y="6965590"/>
                </a:lnTo>
                <a:lnTo>
                  <a:pt x="2278767" y="0"/>
                </a:lnTo>
                <a:close/>
              </a:path>
            </a:pathLst>
          </a:custGeom>
          <a:gradFill>
            <a:gsLst>
              <a:gs pos="0">
                <a:srgbClr val="0D51A3"/>
              </a:gs>
              <a:gs pos="54000">
                <a:srgbClr val="1C97DA"/>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882446" y="2921913"/>
            <a:ext cx="4055532" cy="1014174"/>
          </a:xfrm>
        </p:spPr>
        <p:txBody>
          <a:bodyPr lIns="0" tIns="0" rIns="0" bIns="0">
            <a:noAutofit/>
          </a:bodyPr>
          <a:lstStyle>
            <a:lvl1pPr algn="l">
              <a:defRPr sz="3600" b="0" i="0">
                <a:solidFill>
                  <a:schemeClr val="bg2"/>
                </a:solidFill>
                <a:latin typeface="Calibri" panose="020F0502020204030204" pitchFamily="34" charset="0"/>
                <a:cs typeface="Calibri" panose="020F0502020204030204" pitchFamily="34" charset="0"/>
              </a:defRPr>
            </a:lvl1pPr>
          </a:lstStyle>
          <a:p>
            <a:r>
              <a:rPr lang="en-US" smtClean="0"/>
              <a:t>Click to edit Master title style</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633" y="2894074"/>
            <a:ext cx="2343750" cy="1069853"/>
          </a:xfrm>
          <a:prstGeom prst="rect">
            <a:avLst/>
          </a:prstGeom>
        </p:spPr>
      </p:pic>
      <p:sp>
        <p:nvSpPr>
          <p:cNvPr id="6" name="Subtitle 2"/>
          <p:cNvSpPr>
            <a:spLocks noGrp="1"/>
          </p:cNvSpPr>
          <p:nvPr>
            <p:ph type="subTitle" idx="1"/>
          </p:nvPr>
        </p:nvSpPr>
        <p:spPr>
          <a:xfrm>
            <a:off x="4882446" y="4143653"/>
            <a:ext cx="4055532" cy="490491"/>
          </a:xfrm>
        </p:spPr>
        <p:txBody>
          <a:bodyPr>
            <a:normAutofit/>
          </a:bodyPr>
          <a:lstStyle>
            <a:lvl1pPr marL="0" indent="0" algn="l">
              <a:buNone/>
              <a:defRPr sz="2200">
                <a:solidFill>
                  <a:schemeClr val="bg1"/>
                </a:solidFill>
                <a:latin typeface="Calibri Light" panose="020F03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460886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10" name="Rectangle 9"/>
          <p:cNvSpPr/>
          <p:nvPr/>
        </p:nvSpPr>
        <p:spPr>
          <a:xfrm>
            <a:off x="0" y="0"/>
            <a:ext cx="9144000" cy="6870699"/>
          </a:xfrm>
          <a:prstGeom prst="rect">
            <a:avLst/>
          </a:prstGeom>
          <a:gradFill>
            <a:gsLst>
              <a:gs pos="0">
                <a:srgbClr val="D3D3D3"/>
              </a:gs>
              <a:gs pos="12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0" y="6369050"/>
            <a:ext cx="9144000" cy="5016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0" y="6369050"/>
            <a:ext cx="9144000" cy="5016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74638"/>
            <a:ext cx="8229600" cy="706084"/>
          </a:xfrm>
        </p:spPr>
        <p:txBody>
          <a:bodyPr>
            <a:normAutofit/>
          </a:bodyPr>
          <a:lstStyle>
            <a:lvl1pPr algn="l">
              <a:defRPr sz="4000" b="0" i="0">
                <a:solidFill>
                  <a:srgbClr val="1C97DA"/>
                </a:solidFill>
                <a:latin typeface="Calibri" panose="020F0502020204030204" pitchFamily="34" charset="0"/>
                <a:cs typeface="Calibri" panose="020F050202020403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92390"/>
            <a:ext cx="8229600" cy="4933774"/>
          </a:xfrm>
        </p:spPr>
        <p:txBody>
          <a:bodyPr/>
          <a:lstStyle>
            <a:lvl1pPr>
              <a:defRPr b="0" i="0">
                <a:solidFill>
                  <a:schemeClr val="bg2">
                    <a:lumMod val="10000"/>
                  </a:schemeClr>
                </a:solidFill>
                <a:latin typeface="Calibri Light" panose="020F0302020204030204" pitchFamily="34" charset="0"/>
                <a:cs typeface="Calibri Light" panose="020F0302020204030204" pitchFamily="34" charset="0"/>
              </a:defRPr>
            </a:lvl1pPr>
            <a:lvl2pPr>
              <a:defRPr b="0" i="0">
                <a:solidFill>
                  <a:schemeClr val="bg2">
                    <a:lumMod val="10000"/>
                  </a:schemeClr>
                </a:solidFill>
                <a:latin typeface="Calibri Light" panose="020F0302020204030204" pitchFamily="34" charset="0"/>
                <a:cs typeface="Calibri Light" panose="020F0302020204030204" pitchFamily="34" charset="0"/>
              </a:defRPr>
            </a:lvl2pPr>
            <a:lvl3pPr>
              <a:defRPr b="0" i="0">
                <a:solidFill>
                  <a:schemeClr val="bg2">
                    <a:lumMod val="10000"/>
                  </a:schemeClr>
                </a:solidFill>
                <a:latin typeface="Calibri Light" panose="020F0302020204030204" pitchFamily="34" charset="0"/>
                <a:cs typeface="Calibri Light" panose="020F0302020204030204" pitchFamily="34" charset="0"/>
              </a:defRPr>
            </a:lvl3pPr>
            <a:lvl4pPr>
              <a:defRPr b="0" i="0">
                <a:solidFill>
                  <a:schemeClr val="bg2">
                    <a:lumMod val="10000"/>
                  </a:schemeClr>
                </a:solidFill>
                <a:latin typeface="Calibri Light" panose="020F0302020204030204" pitchFamily="34" charset="0"/>
                <a:cs typeface="Calibri Light" panose="020F0302020204030204" pitchFamily="34" charset="0"/>
              </a:defRPr>
            </a:lvl4pPr>
            <a:lvl5pPr>
              <a:defRPr b="0" i="0">
                <a:solidFill>
                  <a:schemeClr val="bg2">
                    <a:lumMod val="10000"/>
                  </a:schemeClr>
                </a:solidFill>
                <a:latin typeface="Calibri Light" panose="020F0302020204030204" pitchFamily="34" charset="0"/>
                <a:cs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4378911" y="6441722"/>
            <a:ext cx="386179" cy="279753"/>
          </a:xfrm>
        </p:spPr>
        <p:txBody>
          <a:bodyPr/>
          <a:lstStyle>
            <a:lvl1pPr algn="r">
              <a:defRPr>
                <a:solidFill>
                  <a:schemeClr val="accent6">
                    <a:lumMod val="65000"/>
                  </a:schemeClr>
                </a:solidFill>
              </a:defRPr>
            </a:lvl1pPr>
          </a:lstStyle>
          <a:p>
            <a:fld id="{5D645744-1450-453E-8319-580BF6332993}" type="slidenum">
              <a:rPr lang="en-US" smtClean="0"/>
              <a:t>‹#›</a:t>
            </a:fld>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489" y="6495919"/>
            <a:ext cx="1951662" cy="241428"/>
          </a:xfrm>
          <a:prstGeom prst="rect">
            <a:avLst/>
          </a:prstGeom>
        </p:spPr>
      </p:pic>
      <p:sp>
        <p:nvSpPr>
          <p:cNvPr id="8" name="Title 1"/>
          <p:cNvSpPr txBox="1">
            <a:spLocks/>
          </p:cNvSpPr>
          <p:nvPr/>
        </p:nvSpPr>
        <p:spPr>
          <a:xfrm>
            <a:off x="7381779" y="6441722"/>
            <a:ext cx="1513648" cy="279754"/>
          </a:xfrm>
          <a:prstGeom prst="rect">
            <a:avLst/>
          </a:prstGeom>
        </p:spPr>
        <p:txBody>
          <a:bodyPr vert="horz" lIns="0" tIns="0" rIns="0" bIns="0" rtlCol="0" anchor="ctr">
            <a:noAutofit/>
          </a:bodyPr>
          <a:lstStyle>
            <a:lvl1pPr algn="l" defTabSz="457200" rtl="0" eaLnBrk="1" latinLnBrk="0" hangingPunct="1">
              <a:spcBef>
                <a:spcPct val="0"/>
              </a:spcBef>
              <a:buNone/>
              <a:defRPr sz="4000" b="0" i="0" kern="1200">
                <a:solidFill>
                  <a:schemeClr val="tx1"/>
                </a:solidFill>
                <a:latin typeface="Calibri" panose="020F0502020204030204" pitchFamily="34" charset="0"/>
                <a:ea typeface="+mj-ea"/>
                <a:cs typeface="Calibri" panose="020F0502020204030204" pitchFamily="34" charset="0"/>
              </a:defRPr>
            </a:lvl1pPr>
          </a:lstStyle>
          <a:p>
            <a:pPr algn="r"/>
            <a:r>
              <a:rPr lang="en-US" sz="1400" dirty="0" smtClean="0">
                <a:solidFill>
                  <a:srgbClr val="1C97DA"/>
                </a:solidFill>
              </a:rPr>
              <a:t> http://goto/agile</a:t>
            </a:r>
            <a:endParaRPr lang="en-US" sz="1400" dirty="0">
              <a:solidFill>
                <a:srgbClr val="1C97DA"/>
              </a:solidFill>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489" y="6495919"/>
            <a:ext cx="1951662" cy="241428"/>
          </a:xfrm>
          <a:prstGeom prst="rect">
            <a:avLst/>
          </a:prstGeom>
        </p:spPr>
      </p:pic>
    </p:spTree>
    <p:extLst>
      <p:ext uri="{BB962C8B-B14F-4D97-AF65-F5344CB8AC3E}">
        <p14:creationId xmlns:p14="http://schemas.microsoft.com/office/powerpoint/2010/main" val="21481321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Section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gradFill>
            <a:gsLst>
              <a:gs pos="0">
                <a:srgbClr val="0D51A3"/>
              </a:gs>
              <a:gs pos="100000">
                <a:srgbClr val="1C97DA"/>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2757665"/>
            <a:ext cx="9144000" cy="1143000"/>
          </a:xfrm>
        </p:spPr>
        <p:txBody>
          <a:bodyPr>
            <a:normAutofit/>
          </a:bodyPr>
          <a:lstStyle>
            <a:lvl1pPr>
              <a:defRPr sz="3800" b="0" i="0">
                <a:solidFill>
                  <a:schemeClr val="bg1">
                    <a:lumMod val="95000"/>
                  </a:schemeClr>
                </a:solidFill>
                <a:latin typeface="Calibri Light" panose="020F0302020204030204" pitchFamily="34" charset="0"/>
                <a:cs typeface="Calibri Light" panose="020F030202020403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836454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Rectangle 1"/>
          <p:cNvSpPr/>
          <p:nvPr/>
        </p:nvSpPr>
        <p:spPr>
          <a:xfrm>
            <a:off x="3389383" y="-12700"/>
            <a:ext cx="5780017" cy="68834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6359857 w 9144000"/>
              <a:gd name="connsiteY0" fmla="*/ 0 h 6885295"/>
              <a:gd name="connsiteX1" fmla="*/ 9144000 w 9144000"/>
              <a:gd name="connsiteY1" fmla="*/ 27295 h 6885295"/>
              <a:gd name="connsiteX2" fmla="*/ 9144000 w 9144000"/>
              <a:gd name="connsiteY2" fmla="*/ 6885295 h 6885295"/>
              <a:gd name="connsiteX3" fmla="*/ 0 w 9144000"/>
              <a:gd name="connsiteY3" fmla="*/ 6885295 h 6885295"/>
              <a:gd name="connsiteX4" fmla="*/ 6359857 w 9144000"/>
              <a:gd name="connsiteY4" fmla="*/ 0 h 6885295"/>
              <a:gd name="connsiteX0" fmla="*/ 1815153 w 4599296"/>
              <a:gd name="connsiteY0" fmla="*/ 0 h 6898943"/>
              <a:gd name="connsiteX1" fmla="*/ 4599296 w 4599296"/>
              <a:gd name="connsiteY1" fmla="*/ 27295 h 6898943"/>
              <a:gd name="connsiteX2" fmla="*/ 4599296 w 4599296"/>
              <a:gd name="connsiteY2" fmla="*/ 6885295 h 6898943"/>
              <a:gd name="connsiteX3" fmla="*/ 0 w 4599296"/>
              <a:gd name="connsiteY3" fmla="*/ 6898943 h 6898943"/>
              <a:gd name="connsiteX4" fmla="*/ 1815153 w 4599296"/>
              <a:gd name="connsiteY4" fmla="*/ 0 h 6898943"/>
              <a:gd name="connsiteX0" fmla="*/ 2074460 w 4599296"/>
              <a:gd name="connsiteY0" fmla="*/ 0 h 6898943"/>
              <a:gd name="connsiteX1" fmla="*/ 4599296 w 4599296"/>
              <a:gd name="connsiteY1" fmla="*/ 27295 h 6898943"/>
              <a:gd name="connsiteX2" fmla="*/ 4599296 w 4599296"/>
              <a:gd name="connsiteY2" fmla="*/ 6885295 h 6898943"/>
              <a:gd name="connsiteX3" fmla="*/ 0 w 4599296"/>
              <a:gd name="connsiteY3" fmla="*/ 6898943 h 6898943"/>
              <a:gd name="connsiteX4" fmla="*/ 2074460 w 4599296"/>
              <a:gd name="connsiteY4" fmla="*/ 0 h 6898943"/>
              <a:gd name="connsiteX0" fmla="*/ 2074460 w 4599296"/>
              <a:gd name="connsiteY0" fmla="*/ 0 h 6939886"/>
              <a:gd name="connsiteX1" fmla="*/ 4599296 w 4599296"/>
              <a:gd name="connsiteY1" fmla="*/ 27295 h 6939886"/>
              <a:gd name="connsiteX2" fmla="*/ 4599296 w 4599296"/>
              <a:gd name="connsiteY2" fmla="*/ 6939886 h 6939886"/>
              <a:gd name="connsiteX3" fmla="*/ 0 w 4599296"/>
              <a:gd name="connsiteY3" fmla="*/ 6898943 h 6939886"/>
              <a:gd name="connsiteX4" fmla="*/ 2074460 w 4599296"/>
              <a:gd name="connsiteY4" fmla="*/ 0 h 6939886"/>
              <a:gd name="connsiteX0" fmla="*/ 2115403 w 4640239"/>
              <a:gd name="connsiteY0" fmla="*/ 0 h 6939887"/>
              <a:gd name="connsiteX1" fmla="*/ 4640239 w 4640239"/>
              <a:gd name="connsiteY1" fmla="*/ 27295 h 6939887"/>
              <a:gd name="connsiteX2" fmla="*/ 4640239 w 4640239"/>
              <a:gd name="connsiteY2" fmla="*/ 6939886 h 6939887"/>
              <a:gd name="connsiteX3" fmla="*/ 0 w 4640239"/>
              <a:gd name="connsiteY3" fmla="*/ 6939887 h 6939887"/>
              <a:gd name="connsiteX4" fmla="*/ 2115403 w 4640239"/>
              <a:gd name="connsiteY4" fmla="*/ 0 h 6939887"/>
              <a:gd name="connsiteX0" fmla="*/ 2115403 w 6100549"/>
              <a:gd name="connsiteY0" fmla="*/ 0 h 6939887"/>
              <a:gd name="connsiteX1" fmla="*/ 6100549 w 6100549"/>
              <a:gd name="connsiteY1" fmla="*/ 13647 h 6939887"/>
              <a:gd name="connsiteX2" fmla="*/ 4640239 w 6100549"/>
              <a:gd name="connsiteY2" fmla="*/ 6939886 h 6939887"/>
              <a:gd name="connsiteX3" fmla="*/ 0 w 6100549"/>
              <a:gd name="connsiteY3" fmla="*/ 6939887 h 6939887"/>
              <a:gd name="connsiteX4" fmla="*/ 2115403 w 6100549"/>
              <a:gd name="connsiteY4" fmla="*/ 0 h 6939887"/>
              <a:gd name="connsiteX0" fmla="*/ 2115403 w 6100549"/>
              <a:gd name="connsiteY0" fmla="*/ 0 h 6939887"/>
              <a:gd name="connsiteX1" fmla="*/ 6100549 w 6100549"/>
              <a:gd name="connsiteY1" fmla="*/ 13647 h 6939887"/>
              <a:gd name="connsiteX2" fmla="*/ 6100549 w 6100549"/>
              <a:gd name="connsiteY2" fmla="*/ 6939886 h 6939887"/>
              <a:gd name="connsiteX3" fmla="*/ 0 w 6100549"/>
              <a:gd name="connsiteY3" fmla="*/ 6939887 h 6939887"/>
              <a:gd name="connsiteX4" fmla="*/ 2115403 w 6100549"/>
              <a:gd name="connsiteY4" fmla="*/ 0 h 6939887"/>
              <a:gd name="connsiteX0" fmla="*/ 2115403 w 6100549"/>
              <a:gd name="connsiteY0" fmla="*/ 12056 h 6951943"/>
              <a:gd name="connsiteX1" fmla="*/ 6005253 w 6100549"/>
              <a:gd name="connsiteY1" fmla="*/ 0 h 6951943"/>
              <a:gd name="connsiteX2" fmla="*/ 6100549 w 6100549"/>
              <a:gd name="connsiteY2" fmla="*/ 6951942 h 6951943"/>
              <a:gd name="connsiteX3" fmla="*/ 0 w 6100549"/>
              <a:gd name="connsiteY3" fmla="*/ 6951943 h 6951943"/>
              <a:gd name="connsiteX4" fmla="*/ 2115403 w 6100549"/>
              <a:gd name="connsiteY4" fmla="*/ 12056 h 6951943"/>
              <a:gd name="connsiteX0" fmla="*/ 2115403 w 6114163"/>
              <a:gd name="connsiteY0" fmla="*/ 12056 h 6951943"/>
              <a:gd name="connsiteX1" fmla="*/ 6114163 w 6114163"/>
              <a:gd name="connsiteY1" fmla="*/ 0 h 6951943"/>
              <a:gd name="connsiteX2" fmla="*/ 6100549 w 6114163"/>
              <a:gd name="connsiteY2" fmla="*/ 6951942 h 6951943"/>
              <a:gd name="connsiteX3" fmla="*/ 0 w 6114163"/>
              <a:gd name="connsiteY3" fmla="*/ 6951943 h 6951943"/>
              <a:gd name="connsiteX4" fmla="*/ 2115403 w 6114163"/>
              <a:gd name="connsiteY4" fmla="*/ 12056 h 6951943"/>
              <a:gd name="connsiteX0" fmla="*/ 2156244 w 6114163"/>
              <a:gd name="connsiteY0" fmla="*/ 63463 h 6951943"/>
              <a:gd name="connsiteX1" fmla="*/ 6114163 w 6114163"/>
              <a:gd name="connsiteY1" fmla="*/ 0 h 6951943"/>
              <a:gd name="connsiteX2" fmla="*/ 6100549 w 6114163"/>
              <a:gd name="connsiteY2" fmla="*/ 6951942 h 6951943"/>
              <a:gd name="connsiteX3" fmla="*/ 0 w 6114163"/>
              <a:gd name="connsiteY3" fmla="*/ 6951943 h 6951943"/>
              <a:gd name="connsiteX4" fmla="*/ 2156244 w 6114163"/>
              <a:gd name="connsiteY4" fmla="*/ 63463 h 6951943"/>
              <a:gd name="connsiteX0" fmla="*/ 2183471 w 6141390"/>
              <a:gd name="connsiteY0" fmla="*/ 63463 h 6951942"/>
              <a:gd name="connsiteX1" fmla="*/ 6141390 w 6141390"/>
              <a:gd name="connsiteY1" fmla="*/ 0 h 6951942"/>
              <a:gd name="connsiteX2" fmla="*/ 6127776 w 6141390"/>
              <a:gd name="connsiteY2" fmla="*/ 6951942 h 6951942"/>
              <a:gd name="connsiteX3" fmla="*/ 0 w 6141390"/>
              <a:gd name="connsiteY3" fmla="*/ 6913388 h 6951942"/>
              <a:gd name="connsiteX4" fmla="*/ 2183471 w 6141390"/>
              <a:gd name="connsiteY4" fmla="*/ 63463 h 6951942"/>
              <a:gd name="connsiteX0" fmla="*/ 2183471 w 6141390"/>
              <a:gd name="connsiteY0" fmla="*/ 63463 h 6964795"/>
              <a:gd name="connsiteX1" fmla="*/ 6141390 w 6141390"/>
              <a:gd name="connsiteY1" fmla="*/ 0 h 6964795"/>
              <a:gd name="connsiteX2" fmla="*/ 6127776 w 6141390"/>
              <a:gd name="connsiteY2" fmla="*/ 6951942 h 6964795"/>
              <a:gd name="connsiteX3" fmla="*/ 0 w 6141390"/>
              <a:gd name="connsiteY3" fmla="*/ 6964795 h 6964795"/>
              <a:gd name="connsiteX4" fmla="*/ 2183471 w 6141390"/>
              <a:gd name="connsiteY4" fmla="*/ 63463 h 6964795"/>
              <a:gd name="connsiteX0" fmla="*/ 2237926 w 6195845"/>
              <a:gd name="connsiteY0" fmla="*/ 63463 h 6964795"/>
              <a:gd name="connsiteX1" fmla="*/ 6195845 w 6195845"/>
              <a:gd name="connsiteY1" fmla="*/ 0 h 6964795"/>
              <a:gd name="connsiteX2" fmla="*/ 6182231 w 6195845"/>
              <a:gd name="connsiteY2" fmla="*/ 6951942 h 6964795"/>
              <a:gd name="connsiteX3" fmla="*/ 0 w 6195845"/>
              <a:gd name="connsiteY3" fmla="*/ 6964795 h 6964795"/>
              <a:gd name="connsiteX4" fmla="*/ 2237926 w 6195845"/>
              <a:gd name="connsiteY4" fmla="*/ 63463 h 6964795"/>
              <a:gd name="connsiteX0" fmla="*/ 2237926 w 6195845"/>
              <a:gd name="connsiteY0" fmla="*/ 24908 h 6964795"/>
              <a:gd name="connsiteX1" fmla="*/ 6195845 w 6195845"/>
              <a:gd name="connsiteY1" fmla="*/ 0 h 6964795"/>
              <a:gd name="connsiteX2" fmla="*/ 6182231 w 6195845"/>
              <a:gd name="connsiteY2" fmla="*/ 6951942 h 6964795"/>
              <a:gd name="connsiteX3" fmla="*/ 0 w 6195845"/>
              <a:gd name="connsiteY3" fmla="*/ 6964795 h 6964795"/>
              <a:gd name="connsiteX4" fmla="*/ 2237926 w 6195845"/>
              <a:gd name="connsiteY4" fmla="*/ 24908 h 6964795"/>
              <a:gd name="connsiteX0" fmla="*/ 2278767 w 6195845"/>
              <a:gd name="connsiteY0" fmla="*/ 24908 h 6964795"/>
              <a:gd name="connsiteX1" fmla="*/ 6195845 w 6195845"/>
              <a:gd name="connsiteY1" fmla="*/ 0 h 6964795"/>
              <a:gd name="connsiteX2" fmla="*/ 6182231 w 6195845"/>
              <a:gd name="connsiteY2" fmla="*/ 6951942 h 6964795"/>
              <a:gd name="connsiteX3" fmla="*/ 0 w 6195845"/>
              <a:gd name="connsiteY3" fmla="*/ 6964795 h 6964795"/>
              <a:gd name="connsiteX4" fmla="*/ 2278767 w 6195845"/>
              <a:gd name="connsiteY4" fmla="*/ 24908 h 6964795"/>
              <a:gd name="connsiteX0" fmla="*/ 2278767 w 6195845"/>
              <a:gd name="connsiteY0" fmla="*/ 0 h 6965590"/>
              <a:gd name="connsiteX1" fmla="*/ 6195845 w 6195845"/>
              <a:gd name="connsiteY1" fmla="*/ 795 h 6965590"/>
              <a:gd name="connsiteX2" fmla="*/ 6182231 w 6195845"/>
              <a:gd name="connsiteY2" fmla="*/ 6952737 h 6965590"/>
              <a:gd name="connsiteX3" fmla="*/ 0 w 6195845"/>
              <a:gd name="connsiteY3" fmla="*/ 6965590 h 6965590"/>
              <a:gd name="connsiteX4" fmla="*/ 2278767 w 6195845"/>
              <a:gd name="connsiteY4" fmla="*/ 0 h 6965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45" h="6965590">
                <a:moveTo>
                  <a:pt x="2278767" y="0"/>
                </a:moveTo>
                <a:lnTo>
                  <a:pt x="6195845" y="795"/>
                </a:lnTo>
                <a:lnTo>
                  <a:pt x="6182231" y="6952737"/>
                </a:lnTo>
                <a:lnTo>
                  <a:pt x="0" y="6965590"/>
                </a:lnTo>
                <a:lnTo>
                  <a:pt x="2278767" y="0"/>
                </a:lnTo>
                <a:close/>
              </a:path>
            </a:pathLst>
          </a:custGeom>
          <a:gradFill>
            <a:gsLst>
              <a:gs pos="0">
                <a:srgbClr val="0D51A3"/>
              </a:gs>
              <a:gs pos="54000">
                <a:srgbClr val="1C97DA"/>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882446" y="2921913"/>
            <a:ext cx="4055532" cy="1014174"/>
          </a:xfrm>
        </p:spPr>
        <p:txBody>
          <a:bodyPr lIns="0" tIns="0" rIns="0" bIns="0">
            <a:normAutofit/>
          </a:bodyPr>
          <a:lstStyle>
            <a:lvl1pPr algn="ctr">
              <a:defRPr sz="3600" b="0" i="0">
                <a:solidFill>
                  <a:schemeClr val="bg2"/>
                </a:solidFill>
                <a:latin typeface="Calibri Light" panose="020F0302020204030204" pitchFamily="34" charset="0"/>
                <a:cs typeface="Calibri Light" panose="020F0302020204030204" pitchFamily="34" charset="0"/>
              </a:defRPr>
            </a:lvl1pPr>
          </a:lstStyle>
          <a:p>
            <a:r>
              <a:rPr lang="en-US" dirty="0" smtClean="0"/>
              <a:t> http://goto/agile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633" y="2894074"/>
            <a:ext cx="2343750" cy="1069853"/>
          </a:xfrm>
          <a:prstGeom prst="rect">
            <a:avLst/>
          </a:prstGeom>
        </p:spPr>
      </p:pic>
    </p:spTree>
    <p:extLst>
      <p:ext uri="{BB962C8B-B14F-4D97-AF65-F5344CB8AC3E}">
        <p14:creationId xmlns:p14="http://schemas.microsoft.com/office/powerpoint/2010/main" val="21977221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_Section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gradFill>
            <a:gsLst>
              <a:gs pos="22000">
                <a:srgbClr val="007A3A"/>
              </a:gs>
              <a:gs pos="100000">
                <a:schemeClr val="accent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2757665"/>
            <a:ext cx="9144000" cy="1143000"/>
          </a:xfrm>
        </p:spPr>
        <p:txBody>
          <a:bodyPr>
            <a:normAutofit/>
          </a:bodyPr>
          <a:lstStyle>
            <a:lvl1pPr>
              <a:defRPr sz="3800" b="0" i="0">
                <a:solidFill>
                  <a:schemeClr val="bg1">
                    <a:lumMod val="95000"/>
                  </a:schemeClr>
                </a:solidFill>
                <a:latin typeface="Calibri Light" panose="020F0302020204030204" pitchFamily="34" charset="0"/>
                <a:cs typeface="Calibri Light" panose="020F030202020403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7251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3_Section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gradFill>
            <a:gsLst>
              <a:gs pos="22000">
                <a:srgbClr val="DE7808"/>
              </a:gs>
              <a:gs pos="100000">
                <a:schemeClr val="accent3"/>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2757665"/>
            <a:ext cx="9144000" cy="1143000"/>
          </a:xfrm>
        </p:spPr>
        <p:txBody>
          <a:bodyPr>
            <a:normAutofit/>
          </a:bodyPr>
          <a:lstStyle>
            <a:lvl1pPr>
              <a:defRPr sz="3800" b="0" i="0">
                <a:solidFill>
                  <a:schemeClr val="bg1">
                    <a:lumMod val="95000"/>
                  </a:schemeClr>
                </a:solidFill>
                <a:latin typeface="Calibri Light" panose="020F0302020204030204" pitchFamily="34" charset="0"/>
                <a:cs typeface="Calibri Light" panose="020F030202020403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876937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5" name="Rectangle 1"/>
          <p:cNvSpPr/>
          <p:nvPr/>
        </p:nvSpPr>
        <p:spPr>
          <a:xfrm>
            <a:off x="3389383" y="-12700"/>
            <a:ext cx="5780017" cy="68834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6359857 w 9144000"/>
              <a:gd name="connsiteY0" fmla="*/ 0 h 6885295"/>
              <a:gd name="connsiteX1" fmla="*/ 9144000 w 9144000"/>
              <a:gd name="connsiteY1" fmla="*/ 27295 h 6885295"/>
              <a:gd name="connsiteX2" fmla="*/ 9144000 w 9144000"/>
              <a:gd name="connsiteY2" fmla="*/ 6885295 h 6885295"/>
              <a:gd name="connsiteX3" fmla="*/ 0 w 9144000"/>
              <a:gd name="connsiteY3" fmla="*/ 6885295 h 6885295"/>
              <a:gd name="connsiteX4" fmla="*/ 6359857 w 9144000"/>
              <a:gd name="connsiteY4" fmla="*/ 0 h 6885295"/>
              <a:gd name="connsiteX0" fmla="*/ 1815153 w 4599296"/>
              <a:gd name="connsiteY0" fmla="*/ 0 h 6898943"/>
              <a:gd name="connsiteX1" fmla="*/ 4599296 w 4599296"/>
              <a:gd name="connsiteY1" fmla="*/ 27295 h 6898943"/>
              <a:gd name="connsiteX2" fmla="*/ 4599296 w 4599296"/>
              <a:gd name="connsiteY2" fmla="*/ 6885295 h 6898943"/>
              <a:gd name="connsiteX3" fmla="*/ 0 w 4599296"/>
              <a:gd name="connsiteY3" fmla="*/ 6898943 h 6898943"/>
              <a:gd name="connsiteX4" fmla="*/ 1815153 w 4599296"/>
              <a:gd name="connsiteY4" fmla="*/ 0 h 6898943"/>
              <a:gd name="connsiteX0" fmla="*/ 2074460 w 4599296"/>
              <a:gd name="connsiteY0" fmla="*/ 0 h 6898943"/>
              <a:gd name="connsiteX1" fmla="*/ 4599296 w 4599296"/>
              <a:gd name="connsiteY1" fmla="*/ 27295 h 6898943"/>
              <a:gd name="connsiteX2" fmla="*/ 4599296 w 4599296"/>
              <a:gd name="connsiteY2" fmla="*/ 6885295 h 6898943"/>
              <a:gd name="connsiteX3" fmla="*/ 0 w 4599296"/>
              <a:gd name="connsiteY3" fmla="*/ 6898943 h 6898943"/>
              <a:gd name="connsiteX4" fmla="*/ 2074460 w 4599296"/>
              <a:gd name="connsiteY4" fmla="*/ 0 h 6898943"/>
              <a:gd name="connsiteX0" fmla="*/ 2074460 w 4599296"/>
              <a:gd name="connsiteY0" fmla="*/ 0 h 6939886"/>
              <a:gd name="connsiteX1" fmla="*/ 4599296 w 4599296"/>
              <a:gd name="connsiteY1" fmla="*/ 27295 h 6939886"/>
              <a:gd name="connsiteX2" fmla="*/ 4599296 w 4599296"/>
              <a:gd name="connsiteY2" fmla="*/ 6939886 h 6939886"/>
              <a:gd name="connsiteX3" fmla="*/ 0 w 4599296"/>
              <a:gd name="connsiteY3" fmla="*/ 6898943 h 6939886"/>
              <a:gd name="connsiteX4" fmla="*/ 2074460 w 4599296"/>
              <a:gd name="connsiteY4" fmla="*/ 0 h 6939886"/>
              <a:gd name="connsiteX0" fmla="*/ 2115403 w 4640239"/>
              <a:gd name="connsiteY0" fmla="*/ 0 h 6939887"/>
              <a:gd name="connsiteX1" fmla="*/ 4640239 w 4640239"/>
              <a:gd name="connsiteY1" fmla="*/ 27295 h 6939887"/>
              <a:gd name="connsiteX2" fmla="*/ 4640239 w 4640239"/>
              <a:gd name="connsiteY2" fmla="*/ 6939886 h 6939887"/>
              <a:gd name="connsiteX3" fmla="*/ 0 w 4640239"/>
              <a:gd name="connsiteY3" fmla="*/ 6939887 h 6939887"/>
              <a:gd name="connsiteX4" fmla="*/ 2115403 w 4640239"/>
              <a:gd name="connsiteY4" fmla="*/ 0 h 6939887"/>
              <a:gd name="connsiteX0" fmla="*/ 2115403 w 6100549"/>
              <a:gd name="connsiteY0" fmla="*/ 0 h 6939887"/>
              <a:gd name="connsiteX1" fmla="*/ 6100549 w 6100549"/>
              <a:gd name="connsiteY1" fmla="*/ 13647 h 6939887"/>
              <a:gd name="connsiteX2" fmla="*/ 4640239 w 6100549"/>
              <a:gd name="connsiteY2" fmla="*/ 6939886 h 6939887"/>
              <a:gd name="connsiteX3" fmla="*/ 0 w 6100549"/>
              <a:gd name="connsiteY3" fmla="*/ 6939887 h 6939887"/>
              <a:gd name="connsiteX4" fmla="*/ 2115403 w 6100549"/>
              <a:gd name="connsiteY4" fmla="*/ 0 h 6939887"/>
              <a:gd name="connsiteX0" fmla="*/ 2115403 w 6100549"/>
              <a:gd name="connsiteY0" fmla="*/ 0 h 6939887"/>
              <a:gd name="connsiteX1" fmla="*/ 6100549 w 6100549"/>
              <a:gd name="connsiteY1" fmla="*/ 13647 h 6939887"/>
              <a:gd name="connsiteX2" fmla="*/ 6100549 w 6100549"/>
              <a:gd name="connsiteY2" fmla="*/ 6939886 h 6939887"/>
              <a:gd name="connsiteX3" fmla="*/ 0 w 6100549"/>
              <a:gd name="connsiteY3" fmla="*/ 6939887 h 6939887"/>
              <a:gd name="connsiteX4" fmla="*/ 2115403 w 6100549"/>
              <a:gd name="connsiteY4" fmla="*/ 0 h 6939887"/>
              <a:gd name="connsiteX0" fmla="*/ 2115403 w 6100549"/>
              <a:gd name="connsiteY0" fmla="*/ 12056 h 6951943"/>
              <a:gd name="connsiteX1" fmla="*/ 6005253 w 6100549"/>
              <a:gd name="connsiteY1" fmla="*/ 0 h 6951943"/>
              <a:gd name="connsiteX2" fmla="*/ 6100549 w 6100549"/>
              <a:gd name="connsiteY2" fmla="*/ 6951942 h 6951943"/>
              <a:gd name="connsiteX3" fmla="*/ 0 w 6100549"/>
              <a:gd name="connsiteY3" fmla="*/ 6951943 h 6951943"/>
              <a:gd name="connsiteX4" fmla="*/ 2115403 w 6100549"/>
              <a:gd name="connsiteY4" fmla="*/ 12056 h 6951943"/>
              <a:gd name="connsiteX0" fmla="*/ 2115403 w 6114163"/>
              <a:gd name="connsiteY0" fmla="*/ 12056 h 6951943"/>
              <a:gd name="connsiteX1" fmla="*/ 6114163 w 6114163"/>
              <a:gd name="connsiteY1" fmla="*/ 0 h 6951943"/>
              <a:gd name="connsiteX2" fmla="*/ 6100549 w 6114163"/>
              <a:gd name="connsiteY2" fmla="*/ 6951942 h 6951943"/>
              <a:gd name="connsiteX3" fmla="*/ 0 w 6114163"/>
              <a:gd name="connsiteY3" fmla="*/ 6951943 h 6951943"/>
              <a:gd name="connsiteX4" fmla="*/ 2115403 w 6114163"/>
              <a:gd name="connsiteY4" fmla="*/ 12056 h 6951943"/>
              <a:gd name="connsiteX0" fmla="*/ 2156244 w 6114163"/>
              <a:gd name="connsiteY0" fmla="*/ 63463 h 6951943"/>
              <a:gd name="connsiteX1" fmla="*/ 6114163 w 6114163"/>
              <a:gd name="connsiteY1" fmla="*/ 0 h 6951943"/>
              <a:gd name="connsiteX2" fmla="*/ 6100549 w 6114163"/>
              <a:gd name="connsiteY2" fmla="*/ 6951942 h 6951943"/>
              <a:gd name="connsiteX3" fmla="*/ 0 w 6114163"/>
              <a:gd name="connsiteY3" fmla="*/ 6951943 h 6951943"/>
              <a:gd name="connsiteX4" fmla="*/ 2156244 w 6114163"/>
              <a:gd name="connsiteY4" fmla="*/ 63463 h 6951943"/>
              <a:gd name="connsiteX0" fmla="*/ 2183471 w 6141390"/>
              <a:gd name="connsiteY0" fmla="*/ 63463 h 6951942"/>
              <a:gd name="connsiteX1" fmla="*/ 6141390 w 6141390"/>
              <a:gd name="connsiteY1" fmla="*/ 0 h 6951942"/>
              <a:gd name="connsiteX2" fmla="*/ 6127776 w 6141390"/>
              <a:gd name="connsiteY2" fmla="*/ 6951942 h 6951942"/>
              <a:gd name="connsiteX3" fmla="*/ 0 w 6141390"/>
              <a:gd name="connsiteY3" fmla="*/ 6913388 h 6951942"/>
              <a:gd name="connsiteX4" fmla="*/ 2183471 w 6141390"/>
              <a:gd name="connsiteY4" fmla="*/ 63463 h 6951942"/>
              <a:gd name="connsiteX0" fmla="*/ 2183471 w 6141390"/>
              <a:gd name="connsiteY0" fmla="*/ 63463 h 6964795"/>
              <a:gd name="connsiteX1" fmla="*/ 6141390 w 6141390"/>
              <a:gd name="connsiteY1" fmla="*/ 0 h 6964795"/>
              <a:gd name="connsiteX2" fmla="*/ 6127776 w 6141390"/>
              <a:gd name="connsiteY2" fmla="*/ 6951942 h 6964795"/>
              <a:gd name="connsiteX3" fmla="*/ 0 w 6141390"/>
              <a:gd name="connsiteY3" fmla="*/ 6964795 h 6964795"/>
              <a:gd name="connsiteX4" fmla="*/ 2183471 w 6141390"/>
              <a:gd name="connsiteY4" fmla="*/ 63463 h 6964795"/>
              <a:gd name="connsiteX0" fmla="*/ 2237926 w 6195845"/>
              <a:gd name="connsiteY0" fmla="*/ 63463 h 6964795"/>
              <a:gd name="connsiteX1" fmla="*/ 6195845 w 6195845"/>
              <a:gd name="connsiteY1" fmla="*/ 0 h 6964795"/>
              <a:gd name="connsiteX2" fmla="*/ 6182231 w 6195845"/>
              <a:gd name="connsiteY2" fmla="*/ 6951942 h 6964795"/>
              <a:gd name="connsiteX3" fmla="*/ 0 w 6195845"/>
              <a:gd name="connsiteY3" fmla="*/ 6964795 h 6964795"/>
              <a:gd name="connsiteX4" fmla="*/ 2237926 w 6195845"/>
              <a:gd name="connsiteY4" fmla="*/ 63463 h 6964795"/>
              <a:gd name="connsiteX0" fmla="*/ 2237926 w 6195845"/>
              <a:gd name="connsiteY0" fmla="*/ 24908 h 6964795"/>
              <a:gd name="connsiteX1" fmla="*/ 6195845 w 6195845"/>
              <a:gd name="connsiteY1" fmla="*/ 0 h 6964795"/>
              <a:gd name="connsiteX2" fmla="*/ 6182231 w 6195845"/>
              <a:gd name="connsiteY2" fmla="*/ 6951942 h 6964795"/>
              <a:gd name="connsiteX3" fmla="*/ 0 w 6195845"/>
              <a:gd name="connsiteY3" fmla="*/ 6964795 h 6964795"/>
              <a:gd name="connsiteX4" fmla="*/ 2237926 w 6195845"/>
              <a:gd name="connsiteY4" fmla="*/ 24908 h 6964795"/>
              <a:gd name="connsiteX0" fmla="*/ 2278767 w 6195845"/>
              <a:gd name="connsiteY0" fmla="*/ 24908 h 6964795"/>
              <a:gd name="connsiteX1" fmla="*/ 6195845 w 6195845"/>
              <a:gd name="connsiteY1" fmla="*/ 0 h 6964795"/>
              <a:gd name="connsiteX2" fmla="*/ 6182231 w 6195845"/>
              <a:gd name="connsiteY2" fmla="*/ 6951942 h 6964795"/>
              <a:gd name="connsiteX3" fmla="*/ 0 w 6195845"/>
              <a:gd name="connsiteY3" fmla="*/ 6964795 h 6964795"/>
              <a:gd name="connsiteX4" fmla="*/ 2278767 w 6195845"/>
              <a:gd name="connsiteY4" fmla="*/ 24908 h 6964795"/>
              <a:gd name="connsiteX0" fmla="*/ 2278767 w 6195845"/>
              <a:gd name="connsiteY0" fmla="*/ 0 h 6965590"/>
              <a:gd name="connsiteX1" fmla="*/ 6195845 w 6195845"/>
              <a:gd name="connsiteY1" fmla="*/ 795 h 6965590"/>
              <a:gd name="connsiteX2" fmla="*/ 6182231 w 6195845"/>
              <a:gd name="connsiteY2" fmla="*/ 6952737 h 6965590"/>
              <a:gd name="connsiteX3" fmla="*/ 0 w 6195845"/>
              <a:gd name="connsiteY3" fmla="*/ 6965590 h 6965590"/>
              <a:gd name="connsiteX4" fmla="*/ 2278767 w 6195845"/>
              <a:gd name="connsiteY4" fmla="*/ 0 h 6965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45" h="6965590">
                <a:moveTo>
                  <a:pt x="2278767" y="0"/>
                </a:moveTo>
                <a:lnTo>
                  <a:pt x="6195845" y="795"/>
                </a:lnTo>
                <a:lnTo>
                  <a:pt x="6182231" y="6952737"/>
                </a:lnTo>
                <a:lnTo>
                  <a:pt x="0" y="6965590"/>
                </a:lnTo>
                <a:lnTo>
                  <a:pt x="2278767" y="0"/>
                </a:lnTo>
                <a:close/>
              </a:path>
            </a:pathLst>
          </a:custGeom>
          <a:gradFill>
            <a:gsLst>
              <a:gs pos="0">
                <a:srgbClr val="0D51A3"/>
              </a:gs>
              <a:gs pos="54000">
                <a:srgbClr val="1C97DA"/>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882446" y="2687815"/>
            <a:ext cx="4055532" cy="1014174"/>
          </a:xfrm>
        </p:spPr>
        <p:txBody>
          <a:bodyPr lIns="0" tIns="0" rIns="0" bIns="0">
            <a:normAutofit/>
          </a:bodyPr>
          <a:lstStyle>
            <a:lvl1pPr algn="l">
              <a:defRPr sz="3600" b="0" i="0">
                <a:solidFill>
                  <a:schemeClr val="bg2"/>
                </a:solidFill>
                <a:latin typeface="Calibri" panose="020F0502020204030204" pitchFamily="34" charset="0"/>
                <a:cs typeface="Calibri" panose="020F0502020204030204" pitchFamily="34" charset="0"/>
              </a:defRPr>
            </a:lvl1pPr>
          </a:lstStyle>
          <a:p>
            <a:r>
              <a:rPr lang="en-US" smtClean="0"/>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45633" y="2859596"/>
            <a:ext cx="2343750" cy="1069853"/>
          </a:xfrm>
          <a:prstGeom prst="rect">
            <a:avLst/>
          </a:prstGeom>
        </p:spPr>
      </p:pic>
    </p:spTree>
    <p:extLst>
      <p:ext uri="{BB962C8B-B14F-4D97-AF65-F5344CB8AC3E}">
        <p14:creationId xmlns:p14="http://schemas.microsoft.com/office/powerpoint/2010/main" val="1136544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7A53D-6F20-46B1-9C88-551C1A36A52B}" type="datetimeFigureOut">
              <a:rPr lang="en-US" smtClean="0"/>
              <a:t>10/10/2016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45744-1450-453E-8319-580BF6332993}" type="slidenum">
              <a:rPr lang="en-US" smtClean="0"/>
              <a:t>‹#›</a:t>
            </a:fld>
            <a:endParaRPr lang="en-US"/>
          </a:p>
        </p:txBody>
      </p:sp>
    </p:spTree>
    <p:extLst>
      <p:ext uri="{BB962C8B-B14F-4D97-AF65-F5344CB8AC3E}">
        <p14:creationId xmlns:p14="http://schemas.microsoft.com/office/powerpoint/2010/main" val="21299168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id="1" dur="indefinite" restart="never" nodeType="tmRoot"/>
      </p:par>
    </p:tnLst>
  </p:timing>
  <p:txStyles>
    <p:titleStyle>
      <a:lvl1pPr algn="ctr" defTabSz="457200" rtl="0" eaLnBrk="1" latinLnBrk="0" hangingPunct="1">
        <a:spcBef>
          <a:spcPct val="0"/>
        </a:spcBef>
        <a:buNone/>
        <a:defRPr sz="4400" kern="1200">
          <a:solidFill>
            <a:srgbClr val="0A1218"/>
          </a:solidFill>
          <a:latin typeface="Gill Sans"/>
          <a:ea typeface="+mj-ea"/>
          <a:cs typeface="Gill Sans"/>
        </a:defRPr>
      </a:lvl1pPr>
    </p:titleStyle>
    <p:bodyStyle>
      <a:lvl1pPr marL="342900" indent="-342900" algn="l" defTabSz="457200" rtl="0" eaLnBrk="1" latinLnBrk="0" hangingPunct="1">
        <a:spcBef>
          <a:spcPct val="20000"/>
        </a:spcBef>
        <a:buFont typeface="Arial"/>
        <a:buChar char="•"/>
        <a:defRPr sz="3200" kern="1200">
          <a:solidFill>
            <a:srgbClr val="0A1218"/>
          </a:solidFill>
          <a:latin typeface="Gill Sans"/>
          <a:ea typeface="+mn-ea"/>
          <a:cs typeface="Gill Sans"/>
        </a:defRPr>
      </a:lvl1pPr>
      <a:lvl2pPr marL="742950" indent="-285750" algn="l" defTabSz="457200" rtl="0" eaLnBrk="1" latinLnBrk="0" hangingPunct="1">
        <a:spcBef>
          <a:spcPct val="20000"/>
        </a:spcBef>
        <a:buFont typeface="Arial"/>
        <a:buChar char="–"/>
        <a:defRPr sz="2800" kern="1200">
          <a:solidFill>
            <a:srgbClr val="0A1218"/>
          </a:solidFill>
          <a:latin typeface="Gill Sans"/>
          <a:ea typeface="+mn-ea"/>
          <a:cs typeface="Gill Sans"/>
        </a:defRPr>
      </a:lvl2pPr>
      <a:lvl3pPr marL="1143000" indent="-228600" algn="l" defTabSz="457200" rtl="0" eaLnBrk="1" latinLnBrk="0" hangingPunct="1">
        <a:spcBef>
          <a:spcPct val="20000"/>
        </a:spcBef>
        <a:buFont typeface="Arial"/>
        <a:buChar char="•"/>
        <a:defRPr sz="2400" kern="1200">
          <a:solidFill>
            <a:srgbClr val="0A1218"/>
          </a:solidFill>
          <a:latin typeface="Gill Sans"/>
          <a:ea typeface="+mn-ea"/>
          <a:cs typeface="Gill Sans"/>
        </a:defRPr>
      </a:lvl3pPr>
      <a:lvl4pPr marL="1600200" indent="-228600" algn="l" defTabSz="457200" rtl="0" eaLnBrk="1" latinLnBrk="0" hangingPunct="1">
        <a:spcBef>
          <a:spcPct val="20000"/>
        </a:spcBef>
        <a:buFont typeface="Arial"/>
        <a:buChar char="–"/>
        <a:defRPr sz="2000" kern="1200">
          <a:solidFill>
            <a:srgbClr val="0A1218"/>
          </a:solidFill>
          <a:latin typeface="Gill Sans"/>
          <a:ea typeface="+mn-ea"/>
          <a:cs typeface="Gill Sans"/>
        </a:defRPr>
      </a:lvl4pPr>
      <a:lvl5pPr marL="2057400" indent="-228600" algn="l" defTabSz="457200" rtl="0" eaLnBrk="1" latinLnBrk="0" hangingPunct="1">
        <a:spcBef>
          <a:spcPct val="20000"/>
        </a:spcBef>
        <a:buFont typeface="Arial"/>
        <a:buChar char="»"/>
        <a:defRPr sz="2000" kern="1200">
          <a:solidFill>
            <a:srgbClr val="0A1218"/>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www.google.com/url?sa=i&amp;rct=j&amp;q=&amp;esrc=s&amp;source=images&amp;cd=&amp;cad=rja&amp;uact=8&amp;ved=0ahUKEwjH6OPUkLnJAhUG4iYKHc0kD8EQjRwIBw&amp;url=https://commons.wikimedia.org/wiki/File:Yammer_logo.png&amp;psig=AFQjCNFog2XYVUGsrt87ccAoiLLS-KXPwQ&amp;ust=1449006645971160" TargetMode="Externa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2446" y="4001813"/>
            <a:ext cx="4055532" cy="1014174"/>
          </a:xfrm>
        </p:spPr>
        <p:txBody>
          <a:bodyPr/>
          <a:lstStyle/>
          <a:p>
            <a:r>
              <a:rPr lang="en-US" dirty="0" err="1" smtClean="0"/>
              <a:t>KoffeeBan</a:t>
            </a:r>
            <a:r>
              <a:rPr lang="en-US" dirty="0" smtClean="0"/>
              <a:t> Game</a:t>
            </a:r>
            <a:endParaRPr lang="en-US" dirty="0"/>
          </a:p>
        </p:txBody>
      </p:sp>
      <p:sp>
        <p:nvSpPr>
          <p:cNvPr id="3" name="Subtitle 2"/>
          <p:cNvSpPr>
            <a:spLocks noGrp="1"/>
          </p:cNvSpPr>
          <p:nvPr>
            <p:ph type="subTitle" idx="1"/>
          </p:nvPr>
        </p:nvSpPr>
        <p:spPr>
          <a:xfrm>
            <a:off x="4882446" y="5223553"/>
            <a:ext cx="4055532" cy="490491"/>
          </a:xfrm>
        </p:spPr>
        <p:txBody>
          <a:bodyPr/>
          <a:lstStyle/>
          <a:p>
            <a:r>
              <a:rPr lang="en-US" dirty="0" smtClean="0"/>
              <a:t>Kanban simulation</a:t>
            </a:r>
            <a:endParaRPr lang="en-US" dirty="0"/>
          </a:p>
        </p:txBody>
      </p:sp>
      <p:grpSp>
        <p:nvGrpSpPr>
          <p:cNvPr id="8" name="Group 7"/>
          <p:cNvGrpSpPr/>
          <p:nvPr/>
        </p:nvGrpSpPr>
        <p:grpSpPr>
          <a:xfrm>
            <a:off x="5699108" y="942791"/>
            <a:ext cx="2422208" cy="2422208"/>
            <a:chOff x="-3416967" y="3134827"/>
            <a:chExt cx="3176336" cy="3176336"/>
          </a:xfrm>
        </p:grpSpPr>
        <p:sp>
          <p:nvSpPr>
            <p:cNvPr id="6" name="Oval 5"/>
            <p:cNvSpPr/>
            <p:nvPr/>
          </p:nvSpPr>
          <p:spPr>
            <a:xfrm>
              <a:off x="-3416967" y="3134827"/>
              <a:ext cx="3176336" cy="3176336"/>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7898" t="61258" r="57534"/>
            <a:stretch/>
          </p:blipFill>
          <p:spPr>
            <a:xfrm>
              <a:off x="-3152273" y="3523589"/>
              <a:ext cx="2815390" cy="1930706"/>
            </a:xfrm>
            <a:prstGeom prst="rect">
              <a:avLst/>
            </a:prstGeom>
            <a:ln>
              <a:noFill/>
            </a:ln>
          </p:spPr>
        </p:pic>
        <p:sp>
          <p:nvSpPr>
            <p:cNvPr id="7" name="TextBox 6"/>
            <p:cNvSpPr txBox="1"/>
            <p:nvPr/>
          </p:nvSpPr>
          <p:spPr>
            <a:xfrm>
              <a:off x="-2977815" y="5319802"/>
              <a:ext cx="2298033" cy="646331"/>
            </a:xfrm>
            <a:prstGeom prst="rect">
              <a:avLst/>
            </a:prstGeom>
            <a:noFill/>
          </p:spPr>
          <p:txBody>
            <a:bodyPr wrap="square" rtlCol="0">
              <a:spAutoFit/>
            </a:bodyPr>
            <a:lstStyle/>
            <a:p>
              <a:pPr algn="ctr"/>
              <a:r>
                <a:rPr lang="en-US" b="1" dirty="0" smtClean="0">
                  <a:latin typeface="EMprint" panose="020B0503020204020204" pitchFamily="34" charset="0"/>
                </a:rPr>
                <a:t>The </a:t>
              </a:r>
              <a:r>
                <a:rPr lang="en-US" b="1" dirty="0" err="1" smtClean="0">
                  <a:latin typeface="EMprint" panose="020B0503020204020204" pitchFamily="34" charset="0"/>
                </a:rPr>
                <a:t>KoffeeBan</a:t>
              </a:r>
              <a:r>
                <a:rPr lang="en-US" b="1" dirty="0" smtClean="0">
                  <a:latin typeface="EMprint" panose="020B0503020204020204" pitchFamily="34" charset="0"/>
                </a:rPr>
                <a:t> Company</a:t>
              </a:r>
              <a:endParaRPr lang="en-US" b="1" dirty="0">
                <a:latin typeface="EMprint" panose="020B0503020204020204" pitchFamily="34" charset="0"/>
              </a:endParaRPr>
            </a:p>
          </p:txBody>
        </p:sp>
      </p:grpSp>
    </p:spTree>
    <p:extLst>
      <p:ext uri="{BB962C8B-B14F-4D97-AF65-F5344CB8AC3E}">
        <p14:creationId xmlns:p14="http://schemas.microsoft.com/office/powerpoint/2010/main" val="551977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setup</a:t>
            </a:r>
            <a:endParaRPr lang="en-US" dirty="0"/>
          </a:p>
        </p:txBody>
      </p:sp>
      <p:sp>
        <p:nvSpPr>
          <p:cNvPr id="3" name="Content Placeholder 2"/>
          <p:cNvSpPr>
            <a:spLocks noGrp="1"/>
          </p:cNvSpPr>
          <p:nvPr>
            <p:ph idx="1"/>
          </p:nvPr>
        </p:nvSpPr>
        <p:spPr/>
        <p:txBody>
          <a:bodyPr/>
          <a:lstStyle/>
          <a:p>
            <a:r>
              <a:rPr lang="en-US" dirty="0" smtClean="0"/>
              <a:t>Draw 5 event cards</a:t>
            </a:r>
          </a:p>
          <a:p>
            <a:pPr lvl="1"/>
            <a:r>
              <a:rPr lang="en-US" dirty="0" smtClean="0"/>
              <a:t>Draw one at a time, until you see another stop sign</a:t>
            </a:r>
            <a:endParaRPr lang="en-US" dirty="0"/>
          </a:p>
        </p:txBody>
      </p:sp>
      <p:pic>
        <p:nvPicPr>
          <p:cNvPr id="5" name="Picture 4"/>
          <p:cNvPicPr>
            <a:picLocks noChangeAspect="1"/>
          </p:cNvPicPr>
          <p:nvPr/>
        </p:nvPicPr>
        <p:blipFill>
          <a:blip r:embed="rId2"/>
          <a:stretch>
            <a:fillRect/>
          </a:stretch>
        </p:blipFill>
        <p:spPr>
          <a:xfrm>
            <a:off x="2689860" y="2480164"/>
            <a:ext cx="2216568" cy="1709694"/>
          </a:xfrm>
          <a:prstGeom prst="rect">
            <a:avLst/>
          </a:prstGeom>
        </p:spPr>
      </p:pic>
      <p:pic>
        <p:nvPicPr>
          <p:cNvPr id="6" name="Picture 5"/>
          <p:cNvPicPr>
            <a:picLocks noChangeAspect="1"/>
          </p:cNvPicPr>
          <p:nvPr/>
        </p:nvPicPr>
        <p:blipFill>
          <a:blip r:embed="rId3"/>
          <a:stretch>
            <a:fillRect/>
          </a:stretch>
        </p:blipFill>
        <p:spPr>
          <a:xfrm>
            <a:off x="3048682" y="3067278"/>
            <a:ext cx="2216568" cy="1709694"/>
          </a:xfrm>
          <a:prstGeom prst="rect">
            <a:avLst/>
          </a:prstGeom>
        </p:spPr>
      </p:pic>
      <p:pic>
        <p:nvPicPr>
          <p:cNvPr id="37" name="Picture 36"/>
          <p:cNvPicPr>
            <a:picLocks noChangeAspect="1"/>
          </p:cNvPicPr>
          <p:nvPr/>
        </p:nvPicPr>
        <p:blipFill>
          <a:blip r:embed="rId4"/>
          <a:stretch>
            <a:fillRect/>
          </a:stretch>
        </p:blipFill>
        <p:spPr>
          <a:xfrm>
            <a:off x="3407504" y="3585260"/>
            <a:ext cx="2216568" cy="1709694"/>
          </a:xfrm>
          <a:prstGeom prst="rect">
            <a:avLst/>
          </a:prstGeom>
        </p:spPr>
      </p:pic>
      <p:pic>
        <p:nvPicPr>
          <p:cNvPr id="4" name="Picture 3"/>
          <p:cNvPicPr>
            <a:picLocks noChangeAspect="1"/>
          </p:cNvPicPr>
          <p:nvPr/>
        </p:nvPicPr>
        <p:blipFill>
          <a:blip r:embed="rId5"/>
          <a:stretch>
            <a:fillRect/>
          </a:stretch>
        </p:blipFill>
        <p:spPr>
          <a:xfrm>
            <a:off x="301502" y="2480164"/>
            <a:ext cx="2232660" cy="1669466"/>
          </a:xfrm>
          <a:prstGeom prst="rect">
            <a:avLst/>
          </a:prstGeom>
        </p:spPr>
      </p:pic>
      <p:pic>
        <p:nvPicPr>
          <p:cNvPr id="44" name="Picture 43"/>
          <p:cNvPicPr>
            <a:picLocks noChangeAspect="1"/>
          </p:cNvPicPr>
          <p:nvPr/>
        </p:nvPicPr>
        <p:blipFill>
          <a:blip r:embed="rId6"/>
          <a:stretch>
            <a:fillRect/>
          </a:stretch>
        </p:blipFill>
        <p:spPr>
          <a:xfrm>
            <a:off x="3766325" y="4084904"/>
            <a:ext cx="2221816" cy="1713743"/>
          </a:xfrm>
          <a:prstGeom prst="rect">
            <a:avLst/>
          </a:prstGeom>
        </p:spPr>
      </p:pic>
      <p:pic>
        <p:nvPicPr>
          <p:cNvPr id="51" name="Picture 50"/>
          <p:cNvPicPr>
            <a:picLocks noChangeAspect="1"/>
          </p:cNvPicPr>
          <p:nvPr/>
        </p:nvPicPr>
        <p:blipFill>
          <a:blip r:embed="rId7"/>
          <a:stretch>
            <a:fillRect/>
          </a:stretch>
        </p:blipFill>
        <p:spPr>
          <a:xfrm>
            <a:off x="6457667" y="2480164"/>
            <a:ext cx="2506998" cy="2010156"/>
          </a:xfrm>
          <a:prstGeom prst="rect">
            <a:avLst/>
          </a:prstGeom>
        </p:spPr>
      </p:pic>
      <p:sp>
        <p:nvSpPr>
          <p:cNvPr id="58" name="Rounded Rectangular Callout 57"/>
          <p:cNvSpPr/>
          <p:nvPr/>
        </p:nvSpPr>
        <p:spPr>
          <a:xfrm>
            <a:off x="6893346" y="4701988"/>
            <a:ext cx="1926772" cy="694193"/>
          </a:xfrm>
          <a:prstGeom prst="wedgeRoundRectCallout">
            <a:avLst>
              <a:gd name="adj1" fmla="val -6143"/>
              <a:gd name="adj2" fmla="val -109992"/>
              <a:gd name="adj3" fmla="val 16667"/>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here, do not reveal this card</a:t>
            </a:r>
            <a:endParaRPr lang="en-US" dirty="0"/>
          </a:p>
        </p:txBody>
      </p:sp>
    </p:spTree>
    <p:extLst>
      <p:ext uri="{BB962C8B-B14F-4D97-AF65-F5344CB8AC3E}">
        <p14:creationId xmlns:p14="http://schemas.microsoft.com/office/powerpoint/2010/main" val="624581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setup – Day 3</a:t>
            </a:r>
            <a:endParaRPr lang="en-US" dirty="0"/>
          </a:p>
        </p:txBody>
      </p:sp>
      <p:cxnSp>
        <p:nvCxnSpPr>
          <p:cNvPr id="5" name="Straight Connector 4"/>
          <p:cNvCxnSpPr/>
          <p:nvPr/>
        </p:nvCxnSpPr>
        <p:spPr>
          <a:xfrm>
            <a:off x="381000" y="2533636"/>
            <a:ext cx="8395855" cy="0"/>
          </a:xfrm>
          <a:prstGeom prst="line">
            <a:avLst/>
          </a:prstGeom>
          <a:effectLst/>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313709" y="1336964"/>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5581" y="1336964"/>
            <a:ext cx="1094492" cy="369332"/>
          </a:xfrm>
          <a:prstGeom prst="rect">
            <a:avLst/>
          </a:prstGeom>
          <a:noFill/>
          <a:effectLst/>
        </p:spPr>
        <p:txBody>
          <a:bodyPr wrap="square" rtlCol="0">
            <a:spAutoFit/>
          </a:bodyPr>
          <a:lstStyle/>
          <a:p>
            <a:pPr algn="ctr"/>
            <a:r>
              <a:rPr lang="en-US" dirty="0" smtClean="0"/>
              <a:t>Backlog</a:t>
            </a:r>
            <a:endParaRPr lang="en-US" dirty="0"/>
          </a:p>
        </p:txBody>
      </p:sp>
      <p:cxnSp>
        <p:nvCxnSpPr>
          <p:cNvPr id="10" name="Straight Connector 9"/>
          <p:cNvCxnSpPr/>
          <p:nvPr/>
        </p:nvCxnSpPr>
        <p:spPr>
          <a:xfrm>
            <a:off x="3900035" y="1336964"/>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2320616" y="2089747"/>
            <a:ext cx="320732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608109" y="1336964"/>
            <a:ext cx="997527" cy="646331"/>
          </a:xfrm>
          <a:prstGeom prst="rect">
            <a:avLst/>
          </a:prstGeom>
          <a:noFill/>
          <a:effectLst/>
        </p:spPr>
        <p:txBody>
          <a:bodyPr wrap="square" rtlCol="0">
            <a:spAutoFit/>
          </a:bodyPr>
          <a:lstStyle/>
          <a:p>
            <a:pPr algn="ctr"/>
            <a:r>
              <a:rPr lang="en-US" dirty="0" smtClean="0">
                <a:solidFill>
                  <a:srgbClr val="0070C0"/>
                </a:solidFill>
              </a:rPr>
              <a:t>Analysis</a:t>
            </a:r>
          </a:p>
          <a:p>
            <a:pPr algn="ctr"/>
            <a:r>
              <a:rPr lang="en-US" dirty="0" smtClean="0">
                <a:solidFill>
                  <a:srgbClr val="0070C0"/>
                </a:solidFill>
              </a:rPr>
              <a:t>(2)</a:t>
            </a:r>
            <a:endParaRPr lang="en-US" dirty="0">
              <a:solidFill>
                <a:srgbClr val="0070C0"/>
              </a:solidFill>
            </a:endParaRPr>
          </a:p>
        </p:txBody>
      </p:sp>
      <p:sp>
        <p:nvSpPr>
          <p:cNvPr id="14" name="TextBox 13"/>
          <p:cNvSpPr txBox="1"/>
          <p:nvPr/>
        </p:nvSpPr>
        <p:spPr>
          <a:xfrm>
            <a:off x="2299835" y="2154464"/>
            <a:ext cx="880570" cy="369332"/>
          </a:xfrm>
          <a:prstGeom prst="rect">
            <a:avLst/>
          </a:prstGeom>
          <a:noFill/>
          <a:effectLst/>
        </p:spPr>
        <p:txBody>
          <a:bodyPr wrap="square" rtlCol="0">
            <a:spAutoFit/>
          </a:bodyPr>
          <a:lstStyle/>
          <a:p>
            <a:pPr algn="ctr"/>
            <a:r>
              <a:rPr lang="en-US" dirty="0" smtClean="0"/>
              <a:t>Doing</a:t>
            </a:r>
            <a:endParaRPr lang="en-US" dirty="0"/>
          </a:p>
        </p:txBody>
      </p:sp>
      <p:cxnSp>
        <p:nvCxnSpPr>
          <p:cNvPr id="16" name="Straight Connector 15"/>
          <p:cNvCxnSpPr/>
          <p:nvPr/>
        </p:nvCxnSpPr>
        <p:spPr>
          <a:xfrm>
            <a:off x="3172671" y="2154464"/>
            <a:ext cx="0" cy="3486172"/>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193453" y="2154464"/>
            <a:ext cx="678391" cy="369332"/>
          </a:xfrm>
          <a:prstGeom prst="rect">
            <a:avLst/>
          </a:prstGeom>
          <a:noFill/>
          <a:effectLst/>
        </p:spPr>
        <p:txBody>
          <a:bodyPr wrap="none" rtlCol="0">
            <a:spAutoFit/>
          </a:bodyPr>
          <a:lstStyle/>
          <a:p>
            <a:pPr algn="ctr"/>
            <a:r>
              <a:rPr lang="en-US" dirty="0" smtClean="0"/>
              <a:t>Done</a:t>
            </a:r>
            <a:endParaRPr lang="en-US" dirty="0"/>
          </a:p>
        </p:txBody>
      </p:sp>
      <p:cxnSp>
        <p:nvCxnSpPr>
          <p:cNvPr id="24" name="Straight Connector 23"/>
          <p:cNvCxnSpPr/>
          <p:nvPr/>
        </p:nvCxnSpPr>
        <p:spPr>
          <a:xfrm>
            <a:off x="5527943" y="1336964"/>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215226" y="1336964"/>
            <a:ext cx="997527" cy="646331"/>
          </a:xfrm>
          <a:prstGeom prst="rect">
            <a:avLst/>
          </a:prstGeom>
          <a:noFill/>
          <a:effectLst/>
        </p:spPr>
        <p:txBody>
          <a:bodyPr wrap="square" rtlCol="0">
            <a:spAutoFit/>
          </a:bodyPr>
          <a:lstStyle/>
          <a:p>
            <a:pPr algn="ctr"/>
            <a:r>
              <a:rPr lang="en-US" dirty="0" smtClean="0">
                <a:solidFill>
                  <a:srgbClr val="FF0000"/>
                </a:solidFill>
              </a:rPr>
              <a:t>Dev</a:t>
            </a:r>
          </a:p>
          <a:p>
            <a:pPr algn="ctr"/>
            <a:r>
              <a:rPr lang="en-US" dirty="0" smtClean="0">
                <a:solidFill>
                  <a:srgbClr val="FF0000"/>
                </a:solidFill>
              </a:rPr>
              <a:t>(4)</a:t>
            </a:r>
            <a:endParaRPr lang="en-US" dirty="0">
              <a:solidFill>
                <a:srgbClr val="FF0000"/>
              </a:solidFill>
            </a:endParaRPr>
          </a:p>
        </p:txBody>
      </p:sp>
      <p:sp>
        <p:nvSpPr>
          <p:cNvPr id="26" name="TextBox 25"/>
          <p:cNvSpPr txBox="1"/>
          <p:nvPr/>
        </p:nvSpPr>
        <p:spPr>
          <a:xfrm>
            <a:off x="3900035" y="2154464"/>
            <a:ext cx="821688" cy="369332"/>
          </a:xfrm>
          <a:prstGeom prst="rect">
            <a:avLst/>
          </a:prstGeom>
          <a:noFill/>
          <a:effectLst/>
        </p:spPr>
        <p:txBody>
          <a:bodyPr wrap="square" rtlCol="0">
            <a:spAutoFit/>
          </a:bodyPr>
          <a:lstStyle/>
          <a:p>
            <a:pPr algn="ctr"/>
            <a:r>
              <a:rPr lang="en-US" dirty="0" smtClean="0"/>
              <a:t>Doing</a:t>
            </a:r>
            <a:endParaRPr lang="en-US" dirty="0"/>
          </a:p>
        </p:txBody>
      </p:sp>
      <p:cxnSp>
        <p:nvCxnSpPr>
          <p:cNvPr id="27" name="Straight Connector 26"/>
          <p:cNvCxnSpPr/>
          <p:nvPr/>
        </p:nvCxnSpPr>
        <p:spPr>
          <a:xfrm>
            <a:off x="4713989" y="2154464"/>
            <a:ext cx="0" cy="3486172"/>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21723" y="2154464"/>
            <a:ext cx="778030" cy="369332"/>
          </a:xfrm>
          <a:prstGeom prst="rect">
            <a:avLst/>
          </a:prstGeom>
          <a:noFill/>
          <a:effectLst/>
        </p:spPr>
        <p:txBody>
          <a:bodyPr wrap="square" rtlCol="0">
            <a:spAutoFit/>
          </a:bodyPr>
          <a:lstStyle/>
          <a:p>
            <a:pPr algn="ctr"/>
            <a:r>
              <a:rPr lang="en-US" dirty="0" smtClean="0"/>
              <a:t>Done</a:t>
            </a:r>
            <a:endParaRPr lang="en-US" dirty="0"/>
          </a:p>
        </p:txBody>
      </p:sp>
      <p:cxnSp>
        <p:nvCxnSpPr>
          <p:cNvPr id="32" name="Straight Connector 31"/>
          <p:cNvCxnSpPr/>
          <p:nvPr/>
        </p:nvCxnSpPr>
        <p:spPr>
          <a:xfrm>
            <a:off x="6497760" y="1336964"/>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596520" y="1336964"/>
            <a:ext cx="832664" cy="646331"/>
          </a:xfrm>
          <a:prstGeom prst="rect">
            <a:avLst/>
          </a:prstGeom>
          <a:noFill/>
          <a:effectLst/>
        </p:spPr>
        <p:txBody>
          <a:bodyPr wrap="none" rtlCol="0">
            <a:spAutoFit/>
          </a:bodyPr>
          <a:lstStyle/>
          <a:p>
            <a:pPr algn="ctr"/>
            <a:r>
              <a:rPr lang="en-US" dirty="0" smtClean="0">
                <a:solidFill>
                  <a:srgbClr val="00B050"/>
                </a:solidFill>
              </a:rPr>
              <a:t>Testing</a:t>
            </a:r>
          </a:p>
          <a:p>
            <a:pPr algn="ctr"/>
            <a:r>
              <a:rPr lang="en-US" dirty="0" smtClean="0">
                <a:solidFill>
                  <a:srgbClr val="00B050"/>
                </a:solidFill>
              </a:rPr>
              <a:t>(2)</a:t>
            </a:r>
            <a:endParaRPr lang="en-US" dirty="0">
              <a:solidFill>
                <a:srgbClr val="00B050"/>
              </a:solidFill>
            </a:endParaRPr>
          </a:p>
        </p:txBody>
      </p:sp>
      <p:sp>
        <p:nvSpPr>
          <p:cNvPr id="35" name="TextBox 34"/>
          <p:cNvSpPr txBox="1"/>
          <p:nvPr/>
        </p:nvSpPr>
        <p:spPr>
          <a:xfrm>
            <a:off x="6575006" y="1336964"/>
            <a:ext cx="993862" cy="646331"/>
          </a:xfrm>
          <a:prstGeom prst="rect">
            <a:avLst/>
          </a:prstGeom>
          <a:noFill/>
          <a:effectLst/>
        </p:spPr>
        <p:txBody>
          <a:bodyPr wrap="none" rtlCol="0">
            <a:spAutoFit/>
          </a:bodyPr>
          <a:lstStyle/>
          <a:p>
            <a:pPr algn="ctr"/>
            <a:r>
              <a:rPr lang="en-US" dirty="0" smtClean="0"/>
              <a:t>Ready to</a:t>
            </a:r>
          </a:p>
          <a:p>
            <a:pPr algn="ctr"/>
            <a:r>
              <a:rPr lang="en-US" dirty="0" smtClean="0"/>
              <a:t>Deploy</a:t>
            </a:r>
            <a:endParaRPr lang="en-US" dirty="0"/>
          </a:p>
        </p:txBody>
      </p:sp>
      <p:sp>
        <p:nvSpPr>
          <p:cNvPr id="36" name="TextBox 35"/>
          <p:cNvSpPr txBox="1"/>
          <p:nvPr/>
        </p:nvSpPr>
        <p:spPr>
          <a:xfrm>
            <a:off x="7867334" y="1336964"/>
            <a:ext cx="678391" cy="369332"/>
          </a:xfrm>
          <a:prstGeom prst="rect">
            <a:avLst/>
          </a:prstGeom>
          <a:noFill/>
          <a:effectLst/>
        </p:spPr>
        <p:txBody>
          <a:bodyPr wrap="none" rtlCol="0">
            <a:spAutoFit/>
          </a:bodyPr>
          <a:lstStyle/>
          <a:p>
            <a:pPr algn="ctr"/>
            <a:r>
              <a:rPr lang="en-US" dirty="0" smtClean="0"/>
              <a:t>Done</a:t>
            </a:r>
            <a:endParaRPr lang="en-US" dirty="0"/>
          </a:p>
        </p:txBody>
      </p:sp>
      <p:sp>
        <p:nvSpPr>
          <p:cNvPr id="40" name="TextBox 39"/>
          <p:cNvSpPr txBox="1"/>
          <p:nvPr/>
        </p:nvSpPr>
        <p:spPr>
          <a:xfrm>
            <a:off x="1235116" y="1336965"/>
            <a:ext cx="1154773" cy="646331"/>
          </a:xfrm>
          <a:prstGeom prst="rect">
            <a:avLst/>
          </a:prstGeom>
          <a:noFill/>
          <a:effectLst/>
        </p:spPr>
        <p:txBody>
          <a:bodyPr wrap="square" rtlCol="0">
            <a:spAutoFit/>
          </a:bodyPr>
          <a:lstStyle/>
          <a:p>
            <a:pPr algn="ctr"/>
            <a:r>
              <a:rPr lang="en-US" dirty="0" smtClean="0"/>
              <a:t>Approved</a:t>
            </a:r>
          </a:p>
          <a:p>
            <a:pPr algn="ctr"/>
            <a:r>
              <a:rPr lang="en-US" dirty="0" smtClean="0"/>
              <a:t>(5)</a:t>
            </a:r>
            <a:endParaRPr lang="en-US" dirty="0"/>
          </a:p>
        </p:txBody>
      </p:sp>
      <p:sp>
        <p:nvSpPr>
          <p:cNvPr id="50" name="Right Brace 49"/>
          <p:cNvSpPr/>
          <p:nvPr/>
        </p:nvSpPr>
        <p:spPr>
          <a:xfrm rot="5400000">
            <a:off x="4915521" y="2010326"/>
            <a:ext cx="321402" cy="7509750"/>
          </a:xfrm>
          <a:prstGeom prst="rightBrace">
            <a:avLst>
              <a:gd name="adj1" fmla="val 53903"/>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TextBox 51"/>
          <p:cNvSpPr txBox="1"/>
          <p:nvPr/>
        </p:nvSpPr>
        <p:spPr>
          <a:xfrm>
            <a:off x="3617072" y="5976964"/>
            <a:ext cx="2918299" cy="369332"/>
          </a:xfrm>
          <a:prstGeom prst="rect">
            <a:avLst/>
          </a:prstGeom>
          <a:noFill/>
        </p:spPr>
        <p:txBody>
          <a:bodyPr wrap="none" rtlCol="0">
            <a:spAutoFit/>
          </a:bodyPr>
          <a:lstStyle/>
          <a:p>
            <a:r>
              <a:rPr lang="en-US" dirty="0" smtClean="0"/>
              <a:t>Cycle Time =Done - Approved</a:t>
            </a:r>
            <a:endParaRPr lang="en-US" dirty="0"/>
          </a:p>
        </p:txBody>
      </p:sp>
      <p:cxnSp>
        <p:nvCxnSpPr>
          <p:cNvPr id="54" name="Straight Connector 53"/>
          <p:cNvCxnSpPr/>
          <p:nvPr/>
        </p:nvCxnSpPr>
        <p:spPr>
          <a:xfrm>
            <a:off x="1329765" y="3054631"/>
            <a:ext cx="6303440" cy="0"/>
          </a:xfrm>
          <a:prstGeom prst="line">
            <a:avLst/>
          </a:prstGeom>
          <a:effectLst/>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7676158" y="2588512"/>
            <a:ext cx="1404454" cy="369332"/>
          </a:xfrm>
          <a:prstGeom prst="rect">
            <a:avLst/>
          </a:prstGeom>
          <a:noFill/>
        </p:spPr>
        <p:txBody>
          <a:bodyPr wrap="square" rtlCol="0">
            <a:spAutoFit/>
          </a:bodyPr>
          <a:lstStyle/>
          <a:p>
            <a:r>
              <a:rPr lang="en-US" dirty="0" smtClean="0">
                <a:solidFill>
                  <a:schemeClr val="accent3"/>
                </a:solidFill>
              </a:rPr>
              <a:t>Expedited (1)</a:t>
            </a:r>
            <a:endParaRPr lang="en-US" dirty="0">
              <a:solidFill>
                <a:schemeClr val="accent3"/>
              </a:solidFill>
            </a:endParaRPr>
          </a:p>
        </p:txBody>
      </p:sp>
      <p:sp>
        <p:nvSpPr>
          <p:cNvPr id="45" name="Rounded Rectangle 44"/>
          <p:cNvSpPr/>
          <p:nvPr/>
        </p:nvSpPr>
        <p:spPr>
          <a:xfrm flipH="1">
            <a:off x="1412820" y="3200035"/>
            <a:ext cx="801780"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#1</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42" name="Rounded Rectangle 41"/>
          <p:cNvSpPr/>
          <p:nvPr/>
        </p:nvSpPr>
        <p:spPr>
          <a:xfrm flipH="1">
            <a:off x="3150606" y="3200035"/>
            <a:ext cx="801780"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#2</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43" name="Rounded Rectangle 42"/>
          <p:cNvSpPr/>
          <p:nvPr/>
        </p:nvSpPr>
        <p:spPr>
          <a:xfrm flipH="1">
            <a:off x="3900811" y="3186374"/>
            <a:ext cx="801780"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#3</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47" name="Rounded Rectangle 46"/>
          <p:cNvSpPr/>
          <p:nvPr/>
        </p:nvSpPr>
        <p:spPr>
          <a:xfrm flipH="1">
            <a:off x="5578145" y="3198819"/>
            <a:ext cx="801780"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#4</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48" name="Rounded Rectangle 47"/>
          <p:cNvSpPr/>
          <p:nvPr/>
        </p:nvSpPr>
        <p:spPr>
          <a:xfrm flipH="1">
            <a:off x="5578145" y="3701817"/>
            <a:ext cx="801780"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latin typeface="Calibri" panose="020F0502020204030204"/>
              </a:rPr>
              <a:t>#5</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cxnSp>
        <p:nvCxnSpPr>
          <p:cNvPr id="37" name="Straight Connector 36"/>
          <p:cNvCxnSpPr/>
          <p:nvPr/>
        </p:nvCxnSpPr>
        <p:spPr>
          <a:xfrm>
            <a:off x="7633205" y="1336964"/>
            <a:ext cx="0" cy="4303672"/>
          </a:xfrm>
          <a:prstGeom prst="line">
            <a:avLst/>
          </a:prstGeom>
          <a:ln w="57150"/>
          <a:effectLst/>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a:off x="1329765" y="1336963"/>
            <a:ext cx="0" cy="4303673"/>
          </a:xfrm>
          <a:prstGeom prst="line">
            <a:avLst/>
          </a:prstGeom>
          <a:ln w="57150"/>
          <a:effectLst/>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7016458" y="902507"/>
            <a:ext cx="1319400" cy="369332"/>
          </a:xfrm>
          <a:prstGeom prst="rect">
            <a:avLst/>
          </a:prstGeom>
          <a:noFill/>
        </p:spPr>
        <p:txBody>
          <a:bodyPr wrap="none" rtlCol="0">
            <a:spAutoFit/>
          </a:bodyPr>
          <a:lstStyle/>
          <a:p>
            <a:r>
              <a:rPr lang="en-US" dirty="0" smtClean="0">
                <a:solidFill>
                  <a:schemeClr val="accent2"/>
                </a:solidFill>
              </a:rPr>
              <a:t>Deployment</a:t>
            </a:r>
            <a:endParaRPr lang="en-US" dirty="0">
              <a:solidFill>
                <a:schemeClr val="accent2"/>
              </a:solidFill>
            </a:endParaRPr>
          </a:p>
        </p:txBody>
      </p:sp>
      <p:sp>
        <p:nvSpPr>
          <p:cNvPr id="49" name="TextBox 48"/>
          <p:cNvSpPr txBox="1"/>
          <p:nvPr/>
        </p:nvSpPr>
        <p:spPr>
          <a:xfrm>
            <a:off x="679970" y="921843"/>
            <a:ext cx="1369927" cy="369332"/>
          </a:xfrm>
          <a:prstGeom prst="rect">
            <a:avLst/>
          </a:prstGeom>
          <a:noFill/>
        </p:spPr>
        <p:txBody>
          <a:bodyPr wrap="none" rtlCol="0">
            <a:spAutoFit/>
          </a:bodyPr>
          <a:lstStyle/>
          <a:p>
            <a:r>
              <a:rPr lang="en-US" dirty="0" smtClean="0">
                <a:solidFill>
                  <a:schemeClr val="accent2"/>
                </a:solidFill>
              </a:rPr>
              <a:t>Prioritization</a:t>
            </a:r>
            <a:endParaRPr lang="en-US" dirty="0">
              <a:solidFill>
                <a:schemeClr val="accent2"/>
              </a:solidFill>
            </a:endParaRPr>
          </a:p>
        </p:txBody>
      </p:sp>
      <p:sp>
        <p:nvSpPr>
          <p:cNvPr id="51" name="Curved Up Arrow 50"/>
          <p:cNvSpPr/>
          <p:nvPr/>
        </p:nvSpPr>
        <p:spPr>
          <a:xfrm>
            <a:off x="1890353" y="4578387"/>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Curved Up Arrow 52"/>
          <p:cNvSpPr/>
          <p:nvPr/>
        </p:nvSpPr>
        <p:spPr>
          <a:xfrm>
            <a:off x="3457659" y="4580998"/>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Curved Up Arrow 54"/>
          <p:cNvSpPr/>
          <p:nvPr/>
        </p:nvSpPr>
        <p:spPr>
          <a:xfrm>
            <a:off x="5048999" y="4578387"/>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56" name="Picture 55"/>
          <p:cNvPicPr>
            <a:picLocks noChangeAspect="1"/>
          </p:cNvPicPr>
          <p:nvPr/>
        </p:nvPicPr>
        <p:blipFill>
          <a:blip r:embed="rId3"/>
          <a:stretch>
            <a:fillRect/>
          </a:stretch>
        </p:blipFill>
        <p:spPr>
          <a:xfrm rot="540658">
            <a:off x="-45513" y="5914967"/>
            <a:ext cx="3829506" cy="3016345"/>
          </a:xfrm>
          <a:prstGeom prst="rect">
            <a:avLst/>
          </a:prstGeom>
        </p:spPr>
      </p:pic>
      <p:cxnSp>
        <p:nvCxnSpPr>
          <p:cNvPr id="4" name="Straight Connector 3"/>
          <p:cNvCxnSpPr/>
          <p:nvPr/>
        </p:nvCxnSpPr>
        <p:spPr>
          <a:xfrm flipV="1">
            <a:off x="443004" y="3488800"/>
            <a:ext cx="1165965" cy="24218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1294985" y="3551512"/>
            <a:ext cx="669782" cy="247177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Right Arrow 43"/>
          <p:cNvSpPr/>
          <p:nvPr/>
        </p:nvSpPr>
        <p:spPr>
          <a:xfrm>
            <a:off x="6489556" y="2610742"/>
            <a:ext cx="1186602" cy="295359"/>
          </a:xfrm>
          <a:prstGeom prst="rightArrow">
            <a:avLst/>
          </a:prstGeom>
          <a:solidFill>
            <a:schemeClr val="accent3">
              <a:lumMod val="20000"/>
              <a:lumOff val="8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1231204" y="2610742"/>
            <a:ext cx="1127514" cy="295359"/>
          </a:xfrm>
          <a:prstGeom prst="rightArrow">
            <a:avLst/>
          </a:prstGeom>
          <a:solidFill>
            <a:schemeClr val="accent3">
              <a:lumMod val="20000"/>
              <a:lumOff val="8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777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41724779"/>
              </p:ext>
            </p:extLst>
          </p:nvPr>
        </p:nvGraphicFramePr>
        <p:xfrm>
          <a:off x="27432" y="588709"/>
          <a:ext cx="9034272" cy="5757227"/>
        </p:xfrm>
        <a:graphic>
          <a:graphicData uri="http://schemas.openxmlformats.org/drawingml/2006/table">
            <a:tbl>
              <a:tblPr firstRow="1" bandRow="1">
                <a:tableStyleId>{5C22544A-7EE6-4342-B048-85BDC9FD1C3A}</a:tableStyleId>
              </a:tblPr>
              <a:tblGrid>
                <a:gridCol w="932688"/>
                <a:gridCol w="1042416"/>
                <a:gridCol w="987552"/>
                <a:gridCol w="987552"/>
                <a:gridCol w="987552"/>
                <a:gridCol w="987552"/>
                <a:gridCol w="987552"/>
                <a:gridCol w="987552"/>
                <a:gridCol w="1133856"/>
              </a:tblGrid>
              <a:tr h="618659">
                <a:tc rowSpan="2">
                  <a:txBody>
                    <a:bodyPr/>
                    <a:lstStyle/>
                    <a:p>
                      <a:pPr algn="ctr"/>
                      <a:r>
                        <a:rPr lang="en-US" sz="1600" b="0" dirty="0" smtClean="0">
                          <a:solidFill>
                            <a:schemeClr val="tx1"/>
                          </a:solidFill>
                        </a:rPr>
                        <a:t>Backlog</a:t>
                      </a:r>
                      <a:endParaRPr lang="en-US" sz="1600" b="0" dirty="0">
                        <a:solidFill>
                          <a:schemeClr val="tx1"/>
                        </a:solidFill>
                      </a:endParaRPr>
                    </a:p>
                  </a:txBody>
                  <a:tcPr anchor="ctr">
                    <a:lnL w="12700" cap="flat" cmpd="sng" algn="ctr">
                      <a:no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sz="1600" b="0" dirty="0" smtClean="0">
                          <a:solidFill>
                            <a:schemeClr val="tx1"/>
                          </a:solidFill>
                        </a:rPr>
                        <a:t>Approved</a:t>
                      </a:r>
                    </a:p>
                    <a:p>
                      <a:pPr algn="ctr"/>
                      <a:r>
                        <a:rPr lang="en-US" sz="1600" b="0" dirty="0" smtClean="0">
                          <a:solidFill>
                            <a:schemeClr val="tx1"/>
                          </a:solidFill>
                        </a:rPr>
                        <a:t>(5)</a:t>
                      </a:r>
                      <a:endParaRPr lang="en-US" sz="1600" b="0" dirty="0">
                        <a:solidFill>
                          <a:schemeClr val="tx1"/>
                        </a:solidFill>
                      </a:endParaRPr>
                    </a:p>
                  </a:txBody>
                  <a:tcPr anchor="ctr">
                    <a:lnL w="381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600" b="0" dirty="0" smtClean="0">
                          <a:solidFill>
                            <a:schemeClr val="accent1"/>
                          </a:solidFill>
                        </a:rPr>
                        <a:t>Analysis</a:t>
                      </a:r>
                    </a:p>
                    <a:p>
                      <a:pPr algn="ctr"/>
                      <a:r>
                        <a:rPr lang="en-US" sz="1600" b="0" dirty="0" smtClean="0">
                          <a:solidFill>
                            <a:schemeClr val="accent1"/>
                          </a:solidFill>
                        </a:rPr>
                        <a:t>(2)</a:t>
                      </a:r>
                      <a:endParaRPr lang="en-US" sz="1600" b="0"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600" b="0" dirty="0" smtClean="0">
                          <a:solidFill>
                            <a:srgbClr val="FF0000"/>
                          </a:solidFill>
                        </a:rPr>
                        <a:t>Dev</a:t>
                      </a:r>
                    </a:p>
                    <a:p>
                      <a:pPr algn="ctr"/>
                      <a:r>
                        <a:rPr lang="en-US" sz="1600" b="0" dirty="0" smtClean="0">
                          <a:solidFill>
                            <a:srgbClr val="FF0000"/>
                          </a:solidFill>
                        </a:rPr>
                        <a:t>(4)</a:t>
                      </a:r>
                      <a:endParaRPr lang="en-US" sz="1600" b="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sz="1600" b="0" dirty="0" smtClean="0">
                          <a:solidFill>
                            <a:schemeClr val="accent2"/>
                          </a:solidFill>
                        </a:rPr>
                        <a:t>Testing</a:t>
                      </a:r>
                    </a:p>
                    <a:p>
                      <a:pPr algn="ctr"/>
                      <a:r>
                        <a:rPr lang="en-US" sz="1600" b="0" dirty="0" smtClean="0">
                          <a:solidFill>
                            <a:schemeClr val="accent2"/>
                          </a:solidFill>
                        </a:rPr>
                        <a:t>(2)</a:t>
                      </a:r>
                      <a:endParaRPr lang="en-US" sz="1600" b="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FEC"/>
                    </a:solidFill>
                  </a:tcPr>
                </a:tc>
                <a:tc rowSpan="2">
                  <a:txBody>
                    <a:bodyPr/>
                    <a:lstStyle/>
                    <a:p>
                      <a:pPr algn="ctr"/>
                      <a:r>
                        <a:rPr lang="en-US" sz="1600" b="0" dirty="0" smtClean="0">
                          <a:solidFill>
                            <a:schemeClr val="tx1"/>
                          </a:solidFill>
                        </a:rPr>
                        <a:t>Ready to Deploy</a:t>
                      </a:r>
                    </a:p>
                  </a:txBody>
                  <a:tcPr anchor="ctr">
                    <a:lnL w="12700" cap="flat" cmpd="sng" algn="ctr">
                      <a:solidFill>
                        <a:schemeClr val="tx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sz="1600" b="0" dirty="0" smtClean="0">
                          <a:solidFill>
                            <a:schemeClr val="tx1"/>
                          </a:solidFill>
                        </a:rPr>
                        <a:t>Done</a:t>
                      </a:r>
                      <a:endParaRPr lang="en-US" sz="1600" b="0" dirty="0">
                        <a:solidFill>
                          <a:schemeClr val="tx1"/>
                        </a:solidFill>
                      </a:endParaRPr>
                    </a:p>
                  </a:txBody>
                  <a:tcPr anchor="ctr">
                    <a:lnL w="3810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8429">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Doing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a:txBody>
                    <a:bodyPr/>
                    <a:lstStyle/>
                    <a:p>
                      <a:pPr algn="ctr"/>
                      <a:r>
                        <a:rPr lang="en-US" sz="1600" dirty="0" smtClean="0">
                          <a:solidFill>
                            <a:schemeClr val="tx1"/>
                          </a:solidFill>
                        </a:rPr>
                        <a:t>Done</a:t>
                      </a:r>
                      <a:endParaRPr lang="en-US" sz="1600" dirty="0">
                        <a:solidFill>
                          <a:schemeClr val="tx1"/>
                        </a:solidFill>
                      </a:endParaRPr>
                    </a:p>
                  </a:txBody>
                  <a:tcPr>
                    <a:lnL w="12700" cap="flat" cmpd="sng" algn="ctr">
                      <a:solidFill>
                        <a:schemeClr val="tx2"/>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a:txBody>
                    <a:bodyPr/>
                    <a:lstStyle/>
                    <a:p>
                      <a:pPr algn="ctr"/>
                      <a:r>
                        <a:rPr lang="en-US" sz="1600" dirty="0" smtClean="0">
                          <a:solidFill>
                            <a:schemeClr val="tx1"/>
                          </a:solidFill>
                        </a:rPr>
                        <a:t>Doing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smtClean="0">
                          <a:solidFill>
                            <a:schemeClr val="tx1"/>
                          </a:solidFill>
                        </a:rPr>
                        <a:t>Done</a:t>
                      </a:r>
                      <a:endParaRPr lang="en-US" sz="1600" dirty="0">
                        <a:solidFill>
                          <a:schemeClr val="tx1"/>
                        </a:solidFill>
                      </a:endParaRPr>
                    </a:p>
                  </a:txBody>
                  <a:tcPr>
                    <a:lnL w="12700" cap="flat" cmpd="sng" algn="ctr">
                      <a:solidFill>
                        <a:schemeClr val="tx2"/>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4875">
                <a:tc rowSpan="2">
                  <a:txBody>
                    <a:bodyPr/>
                    <a:lstStyle/>
                    <a:p>
                      <a:endParaRPr lang="en-US" dirty="0">
                        <a:solidFill>
                          <a:schemeClr val="tx1"/>
                        </a:solidFill>
                      </a:endParaRPr>
                    </a:p>
                  </a:txBody>
                  <a:tcPr>
                    <a:lnL w="12700" cap="flat" cmpd="sng" algn="ctr">
                      <a:no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381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dirty="0">
                        <a:solidFill>
                          <a:schemeClr val="tx1"/>
                        </a:solidFill>
                      </a:endParaRPr>
                    </a:p>
                  </a:txBody>
                  <a:tcPr>
                    <a:lnL w="12700" cap="flat" cmpd="sng" algn="ctr">
                      <a:solidFill>
                        <a:schemeClr val="tx2"/>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dirty="0">
                        <a:solidFill>
                          <a:schemeClr val="tx1"/>
                        </a:solidFill>
                      </a:endParaRPr>
                    </a:p>
                  </a:txBody>
                  <a:tcPr>
                    <a:lnL w="12700" cap="flat" cmpd="sng" algn="ctr">
                      <a:solidFill>
                        <a:schemeClr val="tx2"/>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ysDot"/>
                      <a:round/>
                      <a:headEnd type="none" w="med" len="med"/>
                      <a:tailEnd type="none" w="med" len="med"/>
                    </a:lnL>
                    <a:lnR w="381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rowSpan="2">
                  <a:txBody>
                    <a:bodyPr/>
                    <a:lstStyle/>
                    <a:p>
                      <a:pPr algn="ctr"/>
                      <a:r>
                        <a:rPr lang="en-US" dirty="0" smtClean="0">
                          <a:solidFill>
                            <a:schemeClr val="accent3"/>
                          </a:solidFill>
                        </a:rPr>
                        <a:t>Expedited</a:t>
                      </a:r>
                    </a:p>
                    <a:p>
                      <a:pPr algn="ctr"/>
                      <a:r>
                        <a:rPr lang="en-US" dirty="0" smtClean="0">
                          <a:solidFill>
                            <a:schemeClr val="accent3"/>
                          </a:solidFill>
                        </a:rPr>
                        <a:t>(1)</a:t>
                      </a:r>
                      <a:endParaRPr lang="en-US" dirty="0">
                        <a:solidFill>
                          <a:schemeClr val="accent3"/>
                        </a:solidFill>
                      </a:endParaRPr>
                    </a:p>
                  </a:txBody>
                  <a:tcPr>
                    <a:lnL w="3810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25264">
                <a:tc vMerge="1">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381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2"/>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2"/>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ysDot"/>
                      <a:round/>
                      <a:headEnd type="none" w="med" len="med"/>
                      <a:tailEnd type="none" w="med" len="med"/>
                    </a:lnL>
                    <a:lnR w="381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3810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Right Brace 6"/>
          <p:cNvSpPr/>
          <p:nvPr/>
        </p:nvSpPr>
        <p:spPr>
          <a:xfrm rot="5400000">
            <a:off x="4992082" y="2418988"/>
            <a:ext cx="78563" cy="8060679"/>
          </a:xfrm>
          <a:prstGeom prst="rightBrace">
            <a:avLst>
              <a:gd name="adj1" fmla="val 53903"/>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3964719" y="6519039"/>
            <a:ext cx="2037033" cy="276999"/>
          </a:xfrm>
          <a:prstGeom prst="rect">
            <a:avLst/>
          </a:prstGeom>
          <a:noFill/>
        </p:spPr>
        <p:txBody>
          <a:bodyPr wrap="none" rtlCol="0">
            <a:spAutoFit/>
          </a:bodyPr>
          <a:lstStyle/>
          <a:p>
            <a:r>
              <a:rPr lang="en-US" sz="1200" dirty="0" smtClean="0"/>
              <a:t>Cycle Time = Done - Approved</a:t>
            </a:r>
            <a:endParaRPr lang="en-US" sz="1200" dirty="0"/>
          </a:p>
        </p:txBody>
      </p:sp>
      <p:sp>
        <p:nvSpPr>
          <p:cNvPr id="9" name="Curved Up Arrow 8"/>
          <p:cNvSpPr/>
          <p:nvPr/>
        </p:nvSpPr>
        <p:spPr>
          <a:xfrm>
            <a:off x="1543940" y="5861326"/>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urved Up Arrow 9"/>
          <p:cNvSpPr/>
          <p:nvPr/>
        </p:nvSpPr>
        <p:spPr>
          <a:xfrm>
            <a:off x="3521702" y="5863937"/>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urved Up Arrow 10"/>
          <p:cNvSpPr/>
          <p:nvPr/>
        </p:nvSpPr>
        <p:spPr>
          <a:xfrm>
            <a:off x="5499464" y="5861326"/>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7231572" y="96266"/>
            <a:ext cx="1319400" cy="369332"/>
          </a:xfrm>
          <a:prstGeom prst="rect">
            <a:avLst/>
          </a:prstGeom>
          <a:noFill/>
        </p:spPr>
        <p:txBody>
          <a:bodyPr wrap="none" rtlCol="0">
            <a:spAutoFit/>
          </a:bodyPr>
          <a:lstStyle/>
          <a:p>
            <a:r>
              <a:rPr lang="en-US" dirty="0" smtClean="0">
                <a:solidFill>
                  <a:schemeClr val="accent2"/>
                </a:solidFill>
              </a:rPr>
              <a:t>Deployment</a:t>
            </a:r>
            <a:endParaRPr lang="en-US" dirty="0">
              <a:solidFill>
                <a:schemeClr val="accent2"/>
              </a:solidFill>
            </a:endParaRPr>
          </a:p>
        </p:txBody>
      </p:sp>
      <p:sp>
        <p:nvSpPr>
          <p:cNvPr id="13" name="TextBox 12"/>
          <p:cNvSpPr txBox="1"/>
          <p:nvPr/>
        </p:nvSpPr>
        <p:spPr>
          <a:xfrm>
            <a:off x="405650" y="96266"/>
            <a:ext cx="1369927" cy="369332"/>
          </a:xfrm>
          <a:prstGeom prst="rect">
            <a:avLst/>
          </a:prstGeom>
          <a:noFill/>
        </p:spPr>
        <p:txBody>
          <a:bodyPr wrap="none" rtlCol="0">
            <a:spAutoFit/>
          </a:bodyPr>
          <a:lstStyle/>
          <a:p>
            <a:r>
              <a:rPr lang="en-US" dirty="0" smtClean="0">
                <a:solidFill>
                  <a:schemeClr val="accent2"/>
                </a:solidFill>
              </a:rPr>
              <a:t>Prioritization</a:t>
            </a:r>
            <a:endParaRPr lang="en-US" dirty="0">
              <a:solidFill>
                <a:schemeClr val="accent2"/>
              </a:solidFill>
            </a:endParaRPr>
          </a:p>
        </p:txBody>
      </p:sp>
      <p:sp>
        <p:nvSpPr>
          <p:cNvPr id="16" name="Right Arrow 15"/>
          <p:cNvSpPr/>
          <p:nvPr/>
        </p:nvSpPr>
        <p:spPr>
          <a:xfrm>
            <a:off x="6891892" y="1751206"/>
            <a:ext cx="1186602" cy="295359"/>
          </a:xfrm>
          <a:prstGeom prst="rightArrow">
            <a:avLst/>
          </a:prstGeom>
          <a:solidFill>
            <a:schemeClr val="accent3">
              <a:lumMod val="20000"/>
              <a:lumOff val="8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a:off x="938658" y="1751206"/>
            <a:ext cx="1127514" cy="295359"/>
          </a:xfrm>
          <a:prstGeom prst="rightArrow">
            <a:avLst/>
          </a:prstGeom>
          <a:solidFill>
            <a:schemeClr val="accent3">
              <a:lumMod val="20000"/>
              <a:lumOff val="8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1280160" y="2441448"/>
            <a:ext cx="384048" cy="261610"/>
          </a:xfrm>
          <a:prstGeom prst="rect">
            <a:avLst/>
          </a:prstGeom>
          <a:noFill/>
        </p:spPr>
        <p:txBody>
          <a:bodyPr wrap="square" rtlCol="0">
            <a:spAutoFit/>
          </a:bodyPr>
          <a:lstStyle/>
          <a:p>
            <a:pPr algn="ctr"/>
            <a:r>
              <a:rPr lang="en-US" sz="1050" dirty="0" smtClean="0">
                <a:solidFill>
                  <a:schemeClr val="bg1">
                    <a:lumMod val="90000"/>
                  </a:schemeClr>
                </a:solidFill>
              </a:rPr>
              <a:t>#1</a:t>
            </a:r>
            <a:endParaRPr lang="en-US" sz="1050" dirty="0">
              <a:solidFill>
                <a:schemeClr val="bg1">
                  <a:lumMod val="90000"/>
                </a:schemeClr>
              </a:solidFill>
            </a:endParaRPr>
          </a:p>
        </p:txBody>
      </p:sp>
      <p:sp>
        <p:nvSpPr>
          <p:cNvPr id="19" name="TextBox 18"/>
          <p:cNvSpPr txBox="1"/>
          <p:nvPr/>
        </p:nvSpPr>
        <p:spPr>
          <a:xfrm>
            <a:off x="3329678" y="2441448"/>
            <a:ext cx="384048" cy="261610"/>
          </a:xfrm>
          <a:prstGeom prst="rect">
            <a:avLst/>
          </a:prstGeom>
          <a:noFill/>
        </p:spPr>
        <p:txBody>
          <a:bodyPr wrap="square" rtlCol="0">
            <a:spAutoFit/>
          </a:bodyPr>
          <a:lstStyle/>
          <a:p>
            <a:pPr algn="ctr"/>
            <a:r>
              <a:rPr lang="en-US" sz="1050" dirty="0" smtClean="0">
                <a:solidFill>
                  <a:schemeClr val="bg1">
                    <a:lumMod val="90000"/>
                  </a:schemeClr>
                </a:solidFill>
              </a:rPr>
              <a:t>#2</a:t>
            </a:r>
            <a:endParaRPr lang="en-US" sz="1050" dirty="0">
              <a:solidFill>
                <a:schemeClr val="bg1">
                  <a:lumMod val="90000"/>
                </a:schemeClr>
              </a:solidFill>
            </a:endParaRPr>
          </a:p>
        </p:txBody>
      </p:sp>
      <p:sp>
        <p:nvSpPr>
          <p:cNvPr id="20" name="TextBox 19"/>
          <p:cNvSpPr txBox="1"/>
          <p:nvPr/>
        </p:nvSpPr>
        <p:spPr>
          <a:xfrm>
            <a:off x="4314944" y="2441448"/>
            <a:ext cx="384048" cy="261610"/>
          </a:xfrm>
          <a:prstGeom prst="rect">
            <a:avLst/>
          </a:prstGeom>
          <a:noFill/>
        </p:spPr>
        <p:txBody>
          <a:bodyPr wrap="square" rtlCol="0">
            <a:spAutoFit/>
          </a:bodyPr>
          <a:lstStyle/>
          <a:p>
            <a:pPr algn="ctr"/>
            <a:r>
              <a:rPr lang="en-US" sz="1050" dirty="0" smtClean="0">
                <a:solidFill>
                  <a:schemeClr val="bg1">
                    <a:lumMod val="90000"/>
                  </a:schemeClr>
                </a:solidFill>
              </a:rPr>
              <a:t>#3</a:t>
            </a:r>
            <a:endParaRPr lang="en-US" sz="1050" dirty="0">
              <a:solidFill>
                <a:schemeClr val="bg1">
                  <a:lumMod val="90000"/>
                </a:schemeClr>
              </a:solidFill>
            </a:endParaRPr>
          </a:p>
        </p:txBody>
      </p:sp>
      <p:sp>
        <p:nvSpPr>
          <p:cNvPr id="21" name="TextBox 20"/>
          <p:cNvSpPr txBox="1"/>
          <p:nvPr/>
        </p:nvSpPr>
        <p:spPr>
          <a:xfrm>
            <a:off x="6242042" y="2441448"/>
            <a:ext cx="384048" cy="261610"/>
          </a:xfrm>
          <a:prstGeom prst="rect">
            <a:avLst/>
          </a:prstGeom>
          <a:noFill/>
        </p:spPr>
        <p:txBody>
          <a:bodyPr wrap="square" rtlCol="0">
            <a:spAutoFit/>
          </a:bodyPr>
          <a:lstStyle/>
          <a:p>
            <a:pPr algn="ctr"/>
            <a:r>
              <a:rPr lang="en-US" sz="1050" dirty="0" smtClean="0">
                <a:solidFill>
                  <a:schemeClr val="bg1">
                    <a:lumMod val="90000"/>
                  </a:schemeClr>
                </a:solidFill>
              </a:rPr>
              <a:t>#4</a:t>
            </a:r>
            <a:endParaRPr lang="en-US" sz="1050" dirty="0">
              <a:solidFill>
                <a:schemeClr val="bg1">
                  <a:lumMod val="90000"/>
                </a:schemeClr>
              </a:solidFill>
            </a:endParaRPr>
          </a:p>
        </p:txBody>
      </p:sp>
      <p:sp>
        <p:nvSpPr>
          <p:cNvPr id="22" name="TextBox 21"/>
          <p:cNvSpPr txBox="1"/>
          <p:nvPr/>
        </p:nvSpPr>
        <p:spPr>
          <a:xfrm>
            <a:off x="6242042" y="2990168"/>
            <a:ext cx="384048" cy="261610"/>
          </a:xfrm>
          <a:prstGeom prst="rect">
            <a:avLst/>
          </a:prstGeom>
          <a:noFill/>
        </p:spPr>
        <p:txBody>
          <a:bodyPr wrap="square" rtlCol="0">
            <a:spAutoFit/>
          </a:bodyPr>
          <a:lstStyle/>
          <a:p>
            <a:pPr algn="ctr"/>
            <a:r>
              <a:rPr lang="en-US" sz="1050" dirty="0" smtClean="0">
                <a:solidFill>
                  <a:schemeClr val="bg1">
                    <a:lumMod val="90000"/>
                  </a:schemeClr>
                </a:solidFill>
              </a:rPr>
              <a:t>#5</a:t>
            </a:r>
            <a:endParaRPr lang="en-US" sz="1050" dirty="0">
              <a:solidFill>
                <a:schemeClr val="bg1">
                  <a:lumMod val="90000"/>
                </a:schemeClr>
              </a:solidFill>
            </a:endParaRPr>
          </a:p>
        </p:txBody>
      </p:sp>
    </p:spTree>
    <p:extLst>
      <p:ext uri="{BB962C8B-B14F-4D97-AF65-F5344CB8AC3E}">
        <p14:creationId xmlns:p14="http://schemas.microsoft.com/office/powerpoint/2010/main" val="1850505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21136527">
            <a:off x="2880213" y="2185308"/>
            <a:ext cx="3383573" cy="2487384"/>
          </a:xfrm>
          <a:prstGeom prst="roundRect">
            <a:avLst>
              <a:gd name="adj" fmla="val 8673"/>
            </a:avLst>
          </a:prstGeom>
          <a:ln>
            <a:solidFill>
              <a:schemeClr val="accent3"/>
            </a:solidFill>
          </a:ln>
        </p:spPr>
      </p:pic>
      <p:sp>
        <p:nvSpPr>
          <p:cNvPr id="2" name="Title 1"/>
          <p:cNvSpPr>
            <a:spLocks noGrp="1"/>
          </p:cNvSpPr>
          <p:nvPr>
            <p:ph type="title"/>
          </p:nvPr>
        </p:nvSpPr>
        <p:spPr/>
        <p:txBody>
          <a:bodyPr/>
          <a:lstStyle/>
          <a:p>
            <a:r>
              <a:rPr lang="en-US" dirty="0" smtClean="0"/>
              <a:t>Work item</a:t>
            </a:r>
            <a:endParaRPr lang="en-US" dirty="0"/>
          </a:p>
        </p:txBody>
      </p:sp>
      <p:sp>
        <p:nvSpPr>
          <p:cNvPr id="21" name="Line Callout 2 20"/>
          <p:cNvSpPr/>
          <p:nvPr/>
        </p:nvSpPr>
        <p:spPr>
          <a:xfrm>
            <a:off x="6270172" y="1451584"/>
            <a:ext cx="2692958" cy="392550"/>
          </a:xfrm>
          <a:prstGeom prst="borderCallout2">
            <a:avLst>
              <a:gd name="adj1" fmla="val 52675"/>
              <a:gd name="adj2" fmla="val 758"/>
              <a:gd name="adj3" fmla="val 54217"/>
              <a:gd name="adj4" fmla="val -16667"/>
              <a:gd name="adj5" fmla="val 194068"/>
              <a:gd name="adj6" fmla="val -24379"/>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Expected customers gain</a:t>
            </a:r>
            <a:endParaRPr lang="en-US" dirty="0">
              <a:solidFill>
                <a:schemeClr val="accent1"/>
              </a:solidFill>
            </a:endParaRPr>
          </a:p>
        </p:txBody>
      </p:sp>
      <p:sp>
        <p:nvSpPr>
          <p:cNvPr id="22" name="Line Callout 2 21"/>
          <p:cNvSpPr/>
          <p:nvPr/>
        </p:nvSpPr>
        <p:spPr>
          <a:xfrm>
            <a:off x="6665190" y="2284065"/>
            <a:ext cx="2297940" cy="651629"/>
          </a:xfrm>
          <a:prstGeom prst="borderCallout2">
            <a:avLst>
              <a:gd name="adj1" fmla="val 52675"/>
              <a:gd name="adj2" fmla="val 758"/>
              <a:gd name="adj3" fmla="val 54217"/>
              <a:gd name="adj4" fmla="val -16667"/>
              <a:gd name="adj5" fmla="val 123294"/>
              <a:gd name="adj6" fmla="val -31812"/>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Effort needed from each team (dice rolls)</a:t>
            </a:r>
            <a:endParaRPr lang="en-US" dirty="0">
              <a:solidFill>
                <a:schemeClr val="accent1"/>
              </a:solidFill>
            </a:endParaRPr>
          </a:p>
        </p:txBody>
      </p:sp>
      <p:sp>
        <p:nvSpPr>
          <p:cNvPr id="23" name="Line Callout 2 22"/>
          <p:cNvSpPr/>
          <p:nvPr/>
        </p:nvSpPr>
        <p:spPr>
          <a:xfrm>
            <a:off x="6944031" y="3575564"/>
            <a:ext cx="1740257" cy="651629"/>
          </a:xfrm>
          <a:prstGeom prst="borderCallout2">
            <a:avLst>
              <a:gd name="adj1" fmla="val 52675"/>
              <a:gd name="adj2" fmla="val 758"/>
              <a:gd name="adj3" fmla="val 54217"/>
              <a:gd name="adj4" fmla="val -16667"/>
              <a:gd name="adj5" fmla="val 123294"/>
              <a:gd name="adj6" fmla="val -45368"/>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Created (Day #)</a:t>
            </a:r>
            <a:endParaRPr lang="en-US" dirty="0">
              <a:solidFill>
                <a:schemeClr val="accent1"/>
              </a:solidFill>
            </a:endParaRPr>
          </a:p>
        </p:txBody>
      </p:sp>
      <p:sp>
        <p:nvSpPr>
          <p:cNvPr id="24" name="Line Callout 2 23"/>
          <p:cNvSpPr/>
          <p:nvPr/>
        </p:nvSpPr>
        <p:spPr>
          <a:xfrm>
            <a:off x="5512844" y="5237406"/>
            <a:ext cx="1740257" cy="651629"/>
          </a:xfrm>
          <a:prstGeom prst="borderCallout2">
            <a:avLst>
              <a:gd name="adj1" fmla="val 52675"/>
              <a:gd name="adj2" fmla="val 758"/>
              <a:gd name="adj3" fmla="val -19993"/>
              <a:gd name="adj4" fmla="val -19193"/>
              <a:gd name="adj5" fmla="val -136346"/>
              <a:gd name="adj6" fmla="val -25376"/>
            </a:avLst>
          </a:prstGeom>
          <a:solidFill>
            <a:srgbClr val="FFFFFF"/>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accent3"/>
                </a:solidFill>
              </a:rPr>
              <a:t>Cycle time = Done - Approved</a:t>
            </a:r>
            <a:endParaRPr lang="en-US" b="1" dirty="0">
              <a:solidFill>
                <a:schemeClr val="accent3"/>
              </a:solidFill>
            </a:endParaRPr>
          </a:p>
        </p:txBody>
      </p:sp>
      <p:sp>
        <p:nvSpPr>
          <p:cNvPr id="25" name="Line Callout 2 24"/>
          <p:cNvSpPr/>
          <p:nvPr/>
        </p:nvSpPr>
        <p:spPr>
          <a:xfrm>
            <a:off x="2569230" y="5359893"/>
            <a:ext cx="2674753" cy="651629"/>
          </a:xfrm>
          <a:prstGeom prst="borderCallout2">
            <a:avLst>
              <a:gd name="adj1" fmla="val 1788"/>
              <a:gd name="adj2" fmla="val 49260"/>
              <a:gd name="adj3" fmla="val -58352"/>
              <a:gd name="adj4" fmla="val 62019"/>
              <a:gd name="adj5" fmla="val -132684"/>
              <a:gd name="adj6" fmla="val 62098"/>
            </a:avLst>
          </a:prstGeom>
          <a:solidFill>
            <a:srgbClr val="FFFFFF"/>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accent3"/>
                </a:solidFill>
              </a:rPr>
              <a:t>When the item is done (deployed), write day # down</a:t>
            </a:r>
            <a:endParaRPr lang="en-US" sz="1600" b="1" dirty="0">
              <a:solidFill>
                <a:schemeClr val="accent3"/>
              </a:solidFill>
            </a:endParaRPr>
          </a:p>
        </p:txBody>
      </p:sp>
      <p:sp>
        <p:nvSpPr>
          <p:cNvPr id="26" name="Line Callout 2 25"/>
          <p:cNvSpPr/>
          <p:nvPr/>
        </p:nvSpPr>
        <p:spPr>
          <a:xfrm>
            <a:off x="167038" y="4786578"/>
            <a:ext cx="2674753" cy="651629"/>
          </a:xfrm>
          <a:prstGeom prst="borderCallout2">
            <a:avLst>
              <a:gd name="adj1" fmla="val 1788"/>
              <a:gd name="adj2" fmla="val 49260"/>
              <a:gd name="adj3" fmla="val -58352"/>
              <a:gd name="adj4" fmla="val 62019"/>
              <a:gd name="adj5" fmla="val -58666"/>
              <a:gd name="adj6" fmla="val 118073"/>
            </a:avLst>
          </a:prstGeom>
          <a:solidFill>
            <a:srgbClr val="FFFFFF"/>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accent3"/>
                </a:solidFill>
              </a:rPr>
              <a:t>When the item is approved, </a:t>
            </a:r>
            <a:r>
              <a:rPr lang="en-US" sz="1600" b="1" dirty="0">
                <a:solidFill>
                  <a:schemeClr val="accent3"/>
                </a:solidFill>
              </a:rPr>
              <a:t>write day # </a:t>
            </a:r>
            <a:r>
              <a:rPr lang="en-US" sz="1600" b="1" dirty="0" smtClean="0">
                <a:solidFill>
                  <a:schemeClr val="accent3"/>
                </a:solidFill>
              </a:rPr>
              <a:t>down</a:t>
            </a:r>
            <a:endParaRPr lang="en-US" sz="1600" b="1" dirty="0">
              <a:solidFill>
                <a:schemeClr val="accent3"/>
              </a:solidFill>
            </a:endParaRPr>
          </a:p>
        </p:txBody>
      </p:sp>
      <p:sp>
        <p:nvSpPr>
          <p:cNvPr id="27" name="Line Callout 2 26"/>
          <p:cNvSpPr/>
          <p:nvPr/>
        </p:nvSpPr>
        <p:spPr>
          <a:xfrm>
            <a:off x="258714" y="1471757"/>
            <a:ext cx="2674753" cy="651629"/>
          </a:xfrm>
          <a:prstGeom prst="borderCallout2">
            <a:avLst>
              <a:gd name="adj1" fmla="val 51133"/>
              <a:gd name="adj2" fmla="val 99976"/>
              <a:gd name="adj3" fmla="val 49590"/>
              <a:gd name="adj4" fmla="val 124005"/>
              <a:gd name="adj5" fmla="val 174181"/>
              <a:gd name="adj6" fmla="val 125962"/>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Story ID</a:t>
            </a:r>
          </a:p>
          <a:p>
            <a:pPr algn="ctr"/>
            <a:r>
              <a:rPr lang="en-US" dirty="0" smtClean="0">
                <a:solidFill>
                  <a:schemeClr val="accent1"/>
                </a:solidFill>
              </a:rPr>
              <a:t>Short description</a:t>
            </a:r>
            <a:endParaRPr lang="en-US" dirty="0">
              <a:solidFill>
                <a:schemeClr val="accent1"/>
              </a:solidFill>
            </a:endParaRPr>
          </a:p>
        </p:txBody>
      </p:sp>
      <p:sp>
        <p:nvSpPr>
          <p:cNvPr id="28" name="Line Callout 2 27"/>
          <p:cNvSpPr/>
          <p:nvPr/>
        </p:nvSpPr>
        <p:spPr>
          <a:xfrm>
            <a:off x="3815831" y="740816"/>
            <a:ext cx="2674753" cy="651629"/>
          </a:xfrm>
          <a:prstGeom prst="borderCallout2">
            <a:avLst>
              <a:gd name="adj1" fmla="val 100478"/>
              <a:gd name="adj2" fmla="val 47382"/>
              <a:gd name="adj3" fmla="val 183747"/>
              <a:gd name="adj4" fmla="val 40230"/>
              <a:gd name="adj5" fmla="val 273634"/>
              <a:gd name="adj6" fmla="val 28319"/>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Card color represents class of service</a:t>
            </a:r>
            <a:endParaRPr lang="en-US" dirty="0">
              <a:solidFill>
                <a:schemeClr val="accent1"/>
              </a:solidFill>
            </a:endParaRPr>
          </a:p>
        </p:txBody>
      </p:sp>
      <p:sp>
        <p:nvSpPr>
          <p:cNvPr id="38" name="Line Callout 2 37"/>
          <p:cNvSpPr/>
          <p:nvPr/>
        </p:nvSpPr>
        <p:spPr>
          <a:xfrm>
            <a:off x="6746522" y="4460763"/>
            <a:ext cx="1740257" cy="651629"/>
          </a:xfrm>
          <a:prstGeom prst="borderCallout2">
            <a:avLst>
              <a:gd name="adj1" fmla="val 52675"/>
              <a:gd name="adj2" fmla="val 758"/>
              <a:gd name="adj3" fmla="val 54217"/>
              <a:gd name="adj4" fmla="val -16667"/>
              <a:gd name="adj5" fmla="val -35150"/>
              <a:gd name="adj6" fmla="val -53163"/>
            </a:avLst>
          </a:prstGeom>
          <a:solidFill>
            <a:srgbClr val="FFFFFF"/>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accent3"/>
                </a:solidFill>
              </a:rPr>
              <a:t>Actual customers gain</a:t>
            </a:r>
            <a:endParaRPr lang="en-US" b="1" dirty="0">
              <a:solidFill>
                <a:schemeClr val="accent3"/>
              </a:solidFill>
            </a:endParaRPr>
          </a:p>
        </p:txBody>
      </p:sp>
    </p:spTree>
    <p:extLst>
      <p:ext uri="{BB962C8B-B14F-4D97-AF65-F5344CB8AC3E}">
        <p14:creationId xmlns:p14="http://schemas.microsoft.com/office/powerpoint/2010/main" val="3878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Tree>
    <p:extLst>
      <p:ext uri="{BB962C8B-B14F-4D97-AF65-F5344CB8AC3E}">
        <p14:creationId xmlns:p14="http://schemas.microsoft.com/office/powerpoint/2010/main" val="3034124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Day</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7538" y="1058585"/>
            <a:ext cx="6448924" cy="4740830"/>
          </a:xfrm>
          <a:prstGeom prst="roundRect">
            <a:avLst>
              <a:gd name="adj" fmla="val 8028"/>
            </a:avLst>
          </a:prstGeom>
        </p:spPr>
      </p:pic>
    </p:spTree>
    <p:extLst>
      <p:ext uri="{BB962C8B-B14F-4D97-AF65-F5344CB8AC3E}">
        <p14:creationId xmlns:p14="http://schemas.microsoft.com/office/powerpoint/2010/main" val="3703274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Draw event cards</a:t>
            </a:r>
            <a:endParaRPr lang="en-US" dirty="0"/>
          </a:p>
        </p:txBody>
      </p:sp>
      <p:sp>
        <p:nvSpPr>
          <p:cNvPr id="3" name="Content Placeholder 2"/>
          <p:cNvSpPr>
            <a:spLocks noGrp="1"/>
          </p:cNvSpPr>
          <p:nvPr>
            <p:ph idx="1"/>
          </p:nvPr>
        </p:nvSpPr>
        <p:spPr/>
        <p:txBody>
          <a:bodyPr/>
          <a:lstStyle/>
          <a:p>
            <a:r>
              <a:rPr lang="en-US" dirty="0" smtClean="0"/>
              <a:t>Draw event cards until a stop sign</a:t>
            </a:r>
            <a:endParaRPr lang="en-US" dirty="0"/>
          </a:p>
        </p:txBody>
      </p:sp>
      <p:pic>
        <p:nvPicPr>
          <p:cNvPr id="51" name="Picture 50"/>
          <p:cNvPicPr>
            <a:picLocks noChangeAspect="1"/>
          </p:cNvPicPr>
          <p:nvPr/>
        </p:nvPicPr>
        <p:blipFill>
          <a:blip r:embed="rId2"/>
          <a:stretch>
            <a:fillRect/>
          </a:stretch>
        </p:blipFill>
        <p:spPr>
          <a:xfrm rot="21134885">
            <a:off x="2853276" y="2838957"/>
            <a:ext cx="3437447" cy="2756207"/>
          </a:xfrm>
          <a:prstGeom prst="rect">
            <a:avLst/>
          </a:prstGeom>
        </p:spPr>
      </p:pic>
    </p:spTree>
    <p:extLst>
      <p:ext uri="{BB962C8B-B14F-4D97-AF65-F5344CB8AC3E}">
        <p14:creationId xmlns:p14="http://schemas.microsoft.com/office/powerpoint/2010/main" val="58205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a:t>
            </a:r>
            <a:r>
              <a:rPr lang="en-US" dirty="0" smtClean="0"/>
              <a:t>Pull stories from upstream</a:t>
            </a:r>
            <a:endParaRPr lang="en-US" dirty="0"/>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400" dirty="0"/>
              <a:t>Pull new work from </a:t>
            </a:r>
            <a:r>
              <a:rPr lang="en-US" sz="2400" dirty="0" smtClean="0"/>
              <a:t>upstream – follow blue arrows</a:t>
            </a:r>
          </a:p>
          <a:p>
            <a:pPr marL="857250" lvl="1" indent="-457200">
              <a:buFont typeface="Arial" panose="020B0604020202020204" pitchFamily="34" charset="0"/>
              <a:buChar char="•"/>
            </a:pPr>
            <a:r>
              <a:rPr lang="en-US" sz="2000" dirty="0"/>
              <a:t>Move items from Approved &amp; Done to the next column </a:t>
            </a:r>
          </a:p>
          <a:p>
            <a:pPr marL="857250" lvl="1" indent="-457200">
              <a:buFont typeface="Arial" panose="020B0604020202020204" pitchFamily="34" charset="0"/>
              <a:buChar char="•"/>
            </a:pPr>
            <a:r>
              <a:rPr lang="en-US" sz="2000" dirty="0" smtClean="0"/>
              <a:t>Right to left </a:t>
            </a:r>
            <a:r>
              <a:rPr lang="en-US" sz="2000" dirty="0">
                <a:solidFill>
                  <a:schemeClr val="accent2"/>
                </a:solidFill>
              </a:rPr>
              <a:t>Test</a:t>
            </a:r>
            <a:r>
              <a:rPr lang="en-US" sz="2000" dirty="0"/>
              <a:t> -&gt; </a:t>
            </a:r>
            <a:r>
              <a:rPr lang="en-US" sz="2000" dirty="0">
                <a:solidFill>
                  <a:srgbClr val="FF0000"/>
                </a:solidFill>
              </a:rPr>
              <a:t>Dev</a:t>
            </a:r>
            <a:r>
              <a:rPr lang="en-US" sz="2000" dirty="0"/>
              <a:t> -&gt; </a:t>
            </a:r>
            <a:r>
              <a:rPr lang="en-US" sz="2000" dirty="0" smtClean="0">
                <a:solidFill>
                  <a:schemeClr val="accent1"/>
                </a:solidFill>
              </a:rPr>
              <a:t>Analysis</a:t>
            </a:r>
          </a:p>
          <a:p>
            <a:pPr marL="857250" lvl="1" indent="-457200">
              <a:buFont typeface="Arial" panose="020B0604020202020204" pitchFamily="34" charset="0"/>
              <a:buChar char="•"/>
            </a:pPr>
            <a:r>
              <a:rPr lang="en-US" sz="2000" dirty="0" smtClean="0"/>
              <a:t>Pay attention to WIP limit</a:t>
            </a:r>
            <a:endParaRPr lang="en-US" sz="2000" dirty="0"/>
          </a:p>
        </p:txBody>
      </p:sp>
      <p:pic>
        <p:nvPicPr>
          <p:cNvPr id="8" name="Picture 7"/>
          <p:cNvPicPr>
            <a:picLocks noChangeAspect="1"/>
          </p:cNvPicPr>
          <p:nvPr/>
        </p:nvPicPr>
        <p:blipFill rotWithShape="1">
          <a:blip r:embed="rId3"/>
          <a:srcRect b="34038"/>
          <a:stretch/>
        </p:blipFill>
        <p:spPr>
          <a:xfrm>
            <a:off x="334580" y="2796106"/>
            <a:ext cx="8241933" cy="2788684"/>
          </a:xfrm>
          <a:prstGeom prst="rect">
            <a:avLst/>
          </a:prstGeom>
        </p:spPr>
      </p:pic>
      <p:sp>
        <p:nvSpPr>
          <p:cNvPr id="9" name="Curved Up Arrow 8"/>
          <p:cNvSpPr/>
          <p:nvPr/>
        </p:nvSpPr>
        <p:spPr>
          <a:xfrm>
            <a:off x="1930811" y="5170252"/>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urved Up Arrow 9"/>
          <p:cNvSpPr/>
          <p:nvPr/>
        </p:nvSpPr>
        <p:spPr>
          <a:xfrm>
            <a:off x="3583836" y="5171696"/>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urved Up Arrow 10"/>
          <p:cNvSpPr/>
          <p:nvPr/>
        </p:nvSpPr>
        <p:spPr>
          <a:xfrm>
            <a:off x="5057447" y="5170251"/>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p:cNvSpPr/>
          <p:nvPr/>
        </p:nvSpPr>
        <p:spPr>
          <a:xfrm flipH="1">
            <a:off x="1530361" y="4055787"/>
            <a:ext cx="534194"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latin typeface="Calibri" panose="020F0502020204030204"/>
              </a:rPr>
              <a:t>#1</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25" name="Rounded Rectangle 24"/>
          <p:cNvSpPr/>
          <p:nvPr/>
        </p:nvSpPr>
        <p:spPr>
          <a:xfrm flipH="1">
            <a:off x="3967707" y="4042126"/>
            <a:ext cx="534194"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#3</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26" name="Rounded Rectangle 25"/>
          <p:cNvSpPr/>
          <p:nvPr/>
        </p:nvSpPr>
        <p:spPr>
          <a:xfrm flipH="1">
            <a:off x="3199081" y="4054571"/>
            <a:ext cx="534194"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#2</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27" name="Rounded Rectangle 26"/>
          <p:cNvSpPr/>
          <p:nvPr/>
        </p:nvSpPr>
        <p:spPr>
          <a:xfrm flipH="1">
            <a:off x="5620700" y="4054571"/>
            <a:ext cx="534194"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#4</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28" name="Rounded Rectangle 27"/>
          <p:cNvSpPr/>
          <p:nvPr/>
        </p:nvSpPr>
        <p:spPr>
          <a:xfrm flipH="1">
            <a:off x="5662060" y="4600207"/>
            <a:ext cx="534194"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#5</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420783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3.05556E-6 1.85185E-6 L 0.08646 0.07199 " pathEditMode="relative" rAng="0" ptsTypes="AA">
                                      <p:cBhvr>
                                        <p:cTn id="16" dur="2000" fill="hold"/>
                                        <p:tgtEl>
                                          <p:spTgt spid="26"/>
                                        </p:tgtEl>
                                        <p:attrNameLst>
                                          <p:attrName>ppt_x</p:attrName>
                                          <p:attrName>ppt_y</p:attrName>
                                        </p:attrNameLst>
                                      </p:cBhvr>
                                      <p:rCtr x="4323" y="3588"/>
                                    </p:animMotion>
                                  </p:childTnLst>
                                </p:cTn>
                              </p:par>
                            </p:childTnLst>
                          </p:cTn>
                        </p:par>
                        <p:par>
                          <p:cTn id="17" fill="hold">
                            <p:stCondLst>
                              <p:cond delay="2500"/>
                            </p:stCondLst>
                            <p:childTnLst>
                              <p:par>
                                <p:cTn id="18" presetID="42" presetClass="path" presetSubtype="0" accel="50000" decel="50000" fill="hold" grpId="0" nodeType="afterEffect">
                                  <p:stCondLst>
                                    <p:cond delay="0"/>
                                  </p:stCondLst>
                                  <p:childTnLst>
                                    <p:animMotion origin="layout" path="M 2.22222E-6 3.7037E-7 L 0.09236 0.00208 " pathEditMode="relative" rAng="0" ptsTypes="AA">
                                      <p:cBhvr>
                                        <p:cTn id="19" dur="2000" fill="hold"/>
                                        <p:tgtEl>
                                          <p:spTgt spid="16"/>
                                        </p:tgtEl>
                                        <p:attrNameLst>
                                          <p:attrName>ppt_x</p:attrName>
                                          <p:attrName>ppt_y</p:attrName>
                                        </p:attrNameLst>
                                      </p:cBhvr>
                                      <p:rCtr x="4618"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6"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Allocate dice to columns </a:t>
            </a:r>
            <a:endParaRPr lang="en-US" dirty="0"/>
          </a:p>
        </p:txBody>
      </p:sp>
      <p:sp>
        <p:nvSpPr>
          <p:cNvPr id="3" name="Content Placeholder 2"/>
          <p:cNvSpPr>
            <a:spLocks noGrp="1"/>
          </p:cNvSpPr>
          <p:nvPr>
            <p:ph idx="1"/>
          </p:nvPr>
        </p:nvSpPr>
        <p:spPr>
          <a:xfrm>
            <a:off x="457200" y="1207008"/>
            <a:ext cx="8229600" cy="4919156"/>
          </a:xfrm>
        </p:spPr>
        <p:txBody>
          <a:bodyPr>
            <a:normAutofit/>
          </a:bodyPr>
          <a:lstStyle/>
          <a:p>
            <a:r>
              <a:rPr lang="en-US" sz="2400" dirty="0"/>
              <a:t>You start the game </a:t>
            </a:r>
            <a:r>
              <a:rPr lang="en-US" sz="2400" dirty="0" smtClean="0"/>
              <a:t>with:</a:t>
            </a:r>
          </a:p>
          <a:p>
            <a:pPr lvl="1"/>
            <a:r>
              <a:rPr lang="en-US" sz="2000" dirty="0" smtClean="0"/>
              <a:t>2 </a:t>
            </a:r>
            <a:r>
              <a:rPr lang="en-US" sz="2000" dirty="0">
                <a:solidFill>
                  <a:schemeClr val="accent1"/>
                </a:solidFill>
              </a:rPr>
              <a:t>Analysts</a:t>
            </a:r>
            <a:r>
              <a:rPr lang="en-US" sz="2000" dirty="0"/>
              <a:t> (</a:t>
            </a:r>
            <a:r>
              <a:rPr lang="en-US" sz="2000" dirty="0">
                <a:solidFill>
                  <a:schemeClr val="accent1"/>
                </a:solidFill>
              </a:rPr>
              <a:t>Blue</a:t>
            </a:r>
            <a:r>
              <a:rPr lang="en-US" sz="2000" dirty="0"/>
              <a:t> dice</a:t>
            </a:r>
            <a:r>
              <a:rPr lang="en-US" sz="2000" dirty="0" smtClean="0"/>
              <a:t>), 4 </a:t>
            </a:r>
            <a:r>
              <a:rPr lang="en-US" sz="2000" dirty="0">
                <a:solidFill>
                  <a:srgbClr val="FF0000"/>
                </a:solidFill>
              </a:rPr>
              <a:t>Developers</a:t>
            </a:r>
            <a:r>
              <a:rPr lang="en-US" sz="2000" dirty="0"/>
              <a:t> (</a:t>
            </a:r>
            <a:r>
              <a:rPr lang="en-US" sz="2000" dirty="0">
                <a:solidFill>
                  <a:srgbClr val="FF0000"/>
                </a:solidFill>
              </a:rPr>
              <a:t>Red</a:t>
            </a:r>
            <a:r>
              <a:rPr lang="en-US" sz="2000" dirty="0"/>
              <a:t> dice</a:t>
            </a:r>
            <a:r>
              <a:rPr lang="en-US" sz="2000" dirty="0" smtClean="0"/>
              <a:t>), 2 </a:t>
            </a:r>
            <a:r>
              <a:rPr lang="en-US" sz="2000" dirty="0">
                <a:solidFill>
                  <a:srgbClr val="00B050"/>
                </a:solidFill>
              </a:rPr>
              <a:t>Testers</a:t>
            </a:r>
            <a:r>
              <a:rPr lang="en-US" sz="2000" dirty="0"/>
              <a:t> (</a:t>
            </a:r>
            <a:r>
              <a:rPr lang="en-US" sz="2000" dirty="0">
                <a:solidFill>
                  <a:schemeClr val="accent2"/>
                </a:solidFill>
              </a:rPr>
              <a:t>Green</a:t>
            </a:r>
            <a:r>
              <a:rPr lang="en-US" sz="2000" dirty="0"/>
              <a:t> dice</a:t>
            </a:r>
            <a:r>
              <a:rPr lang="en-US" sz="2000" dirty="0" smtClean="0"/>
              <a:t>)</a:t>
            </a:r>
          </a:p>
          <a:p>
            <a:r>
              <a:rPr lang="en-US" sz="2400" dirty="0" smtClean="0"/>
              <a:t>You may reassign dice to other column</a:t>
            </a:r>
          </a:p>
          <a:p>
            <a:pPr lvl="1"/>
            <a:r>
              <a:rPr lang="en-US" sz="2000" dirty="0">
                <a:solidFill>
                  <a:schemeClr val="tx1"/>
                </a:solidFill>
              </a:rPr>
              <a:t>Reassigned dice receive ½ value, round up</a:t>
            </a:r>
          </a:p>
          <a:p>
            <a:pPr lvl="1"/>
            <a:endParaRPr lang="en-US" sz="2000" dirty="0" smtClean="0"/>
          </a:p>
          <a:p>
            <a:pPr lvl="1"/>
            <a:endParaRPr lang="en-US" sz="2000" dirty="0" smtClean="0"/>
          </a:p>
          <a:p>
            <a:endParaRPr lang="en-US" sz="2000" dirty="0"/>
          </a:p>
        </p:txBody>
      </p:sp>
      <p:pic>
        <p:nvPicPr>
          <p:cNvPr id="8" name="Picture 7"/>
          <p:cNvPicPr>
            <a:picLocks noChangeAspect="1"/>
          </p:cNvPicPr>
          <p:nvPr/>
        </p:nvPicPr>
        <p:blipFill rotWithShape="1">
          <a:blip r:embed="rId3"/>
          <a:srcRect b="34038"/>
          <a:stretch/>
        </p:blipFill>
        <p:spPr>
          <a:xfrm>
            <a:off x="334580" y="2796106"/>
            <a:ext cx="8241933" cy="2788684"/>
          </a:xfrm>
          <a:prstGeom prst="rect">
            <a:avLst/>
          </a:prstGeom>
        </p:spPr>
      </p:pic>
      <p:sp>
        <p:nvSpPr>
          <p:cNvPr id="9" name="Curved Up Arrow 8"/>
          <p:cNvSpPr/>
          <p:nvPr/>
        </p:nvSpPr>
        <p:spPr>
          <a:xfrm>
            <a:off x="1930811" y="5170252"/>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urved Up Arrow 9"/>
          <p:cNvSpPr/>
          <p:nvPr/>
        </p:nvSpPr>
        <p:spPr>
          <a:xfrm>
            <a:off x="3583836" y="5171696"/>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urved Up Arrow 10"/>
          <p:cNvSpPr/>
          <p:nvPr/>
        </p:nvSpPr>
        <p:spPr>
          <a:xfrm>
            <a:off x="5057447" y="5170251"/>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7" name="Picture 16"/>
          <p:cNvPicPr>
            <a:picLocks noChangeAspect="1"/>
          </p:cNvPicPr>
          <p:nvPr/>
        </p:nvPicPr>
        <p:blipFill rotWithShape="1">
          <a:blip r:embed="rId4" cstate="print">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l="74110" t="58463" b="7060"/>
          <a:stretch/>
        </p:blipFill>
        <p:spPr>
          <a:xfrm>
            <a:off x="2946233" y="5699821"/>
            <a:ext cx="321182" cy="312746"/>
          </a:xfrm>
          <a:prstGeom prst="rect">
            <a:avLst/>
          </a:prstGeom>
        </p:spPr>
      </p:pic>
      <p:pic>
        <p:nvPicPr>
          <p:cNvPr id="18" name="Picture 17"/>
          <p:cNvPicPr>
            <a:picLocks noChangeAspect="1"/>
          </p:cNvPicPr>
          <p:nvPr/>
        </p:nvPicPr>
        <p:blipFill rotWithShape="1">
          <a:blip r:embed="rId4" cstate="print">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l="74110" t="58463" b="7060"/>
          <a:stretch/>
        </p:blipFill>
        <p:spPr>
          <a:xfrm>
            <a:off x="2946233" y="6026948"/>
            <a:ext cx="321182" cy="312746"/>
          </a:xfrm>
          <a:prstGeom prst="rect">
            <a:avLst/>
          </a:prstGeom>
        </p:spPr>
      </p:pic>
      <p:pic>
        <p:nvPicPr>
          <p:cNvPr id="19" name="Picture 18"/>
          <p:cNvPicPr>
            <a:picLocks noChangeAspect="1"/>
          </p:cNvPicPr>
          <p:nvPr/>
        </p:nvPicPr>
        <p:blipFill rotWithShape="1">
          <a:blip r:embed="rId4" cstate="print">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l="74110" t="58463" b="7060"/>
          <a:stretch/>
        </p:blipFill>
        <p:spPr>
          <a:xfrm>
            <a:off x="4265353" y="5699104"/>
            <a:ext cx="321182" cy="312746"/>
          </a:xfrm>
          <a:prstGeom prst="rect">
            <a:avLst/>
          </a:prstGeom>
        </p:spPr>
      </p:pic>
      <p:pic>
        <p:nvPicPr>
          <p:cNvPr id="20" name="Picture 19"/>
          <p:cNvPicPr>
            <a:picLocks noChangeAspect="1"/>
          </p:cNvPicPr>
          <p:nvPr/>
        </p:nvPicPr>
        <p:blipFill rotWithShape="1">
          <a:blip r:embed="rId4" cstate="print">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l="74110" t="58463" b="7060"/>
          <a:stretch/>
        </p:blipFill>
        <p:spPr>
          <a:xfrm>
            <a:off x="4586535" y="5699104"/>
            <a:ext cx="321182" cy="312746"/>
          </a:xfrm>
          <a:prstGeom prst="rect">
            <a:avLst/>
          </a:prstGeom>
        </p:spPr>
      </p:pic>
      <p:pic>
        <p:nvPicPr>
          <p:cNvPr id="21" name="Picture 20"/>
          <p:cNvPicPr>
            <a:picLocks noChangeAspect="1"/>
          </p:cNvPicPr>
          <p:nvPr/>
        </p:nvPicPr>
        <p:blipFill rotWithShape="1">
          <a:blip r:embed="rId4" cstate="print">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l="74110" t="58463" b="7060"/>
          <a:stretch/>
        </p:blipFill>
        <p:spPr>
          <a:xfrm>
            <a:off x="4265353" y="6031847"/>
            <a:ext cx="321182" cy="312746"/>
          </a:xfrm>
          <a:prstGeom prst="rect">
            <a:avLst/>
          </a:prstGeom>
        </p:spPr>
      </p:pic>
      <p:pic>
        <p:nvPicPr>
          <p:cNvPr id="22" name="Picture 21"/>
          <p:cNvPicPr>
            <a:picLocks noChangeAspect="1"/>
          </p:cNvPicPr>
          <p:nvPr/>
        </p:nvPicPr>
        <p:blipFill rotWithShape="1">
          <a:blip r:embed="rId4" cstate="print">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l="74110" t="58463" b="7060"/>
          <a:stretch/>
        </p:blipFill>
        <p:spPr>
          <a:xfrm>
            <a:off x="4586535" y="6031847"/>
            <a:ext cx="321182" cy="312746"/>
          </a:xfrm>
          <a:prstGeom prst="rect">
            <a:avLst/>
          </a:prstGeom>
        </p:spPr>
      </p:pic>
      <p:pic>
        <p:nvPicPr>
          <p:cNvPr id="23" name="Picture 22"/>
          <p:cNvPicPr>
            <a:picLocks noChangeAspect="1"/>
          </p:cNvPicPr>
          <p:nvPr/>
        </p:nvPicPr>
        <p:blipFill rotWithShape="1">
          <a:blip r:embed="rId4" cstate="print">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l="74110" t="58463" b="7060"/>
          <a:stretch/>
        </p:blipFill>
        <p:spPr>
          <a:xfrm>
            <a:off x="5512530" y="5699104"/>
            <a:ext cx="321182" cy="312746"/>
          </a:xfrm>
          <a:prstGeom prst="rect">
            <a:avLst/>
          </a:prstGeom>
        </p:spPr>
      </p:pic>
      <p:pic>
        <p:nvPicPr>
          <p:cNvPr id="24" name="Picture 23"/>
          <p:cNvPicPr>
            <a:picLocks noChangeAspect="1"/>
          </p:cNvPicPr>
          <p:nvPr/>
        </p:nvPicPr>
        <p:blipFill rotWithShape="1">
          <a:blip r:embed="rId4" cstate="print">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l="74110" t="58463" b="7060"/>
          <a:stretch/>
        </p:blipFill>
        <p:spPr>
          <a:xfrm>
            <a:off x="5833712" y="5699104"/>
            <a:ext cx="321182" cy="312746"/>
          </a:xfrm>
          <a:prstGeom prst="rect">
            <a:avLst/>
          </a:prstGeom>
        </p:spPr>
      </p:pic>
      <p:sp>
        <p:nvSpPr>
          <p:cNvPr id="16" name="Rounded Rectangle 15"/>
          <p:cNvSpPr/>
          <p:nvPr/>
        </p:nvSpPr>
        <p:spPr>
          <a:xfrm flipH="1">
            <a:off x="2430455" y="4055787"/>
            <a:ext cx="534194"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latin typeface="Calibri" panose="020F0502020204030204"/>
              </a:rPr>
              <a:t>#1</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25" name="Rounded Rectangle 24"/>
          <p:cNvSpPr/>
          <p:nvPr/>
        </p:nvSpPr>
        <p:spPr>
          <a:xfrm flipH="1">
            <a:off x="3967707" y="4042126"/>
            <a:ext cx="534194"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#3</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26" name="Rounded Rectangle 25"/>
          <p:cNvSpPr/>
          <p:nvPr/>
        </p:nvSpPr>
        <p:spPr>
          <a:xfrm flipH="1">
            <a:off x="3967707" y="4593985"/>
            <a:ext cx="534194"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#2</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27" name="Rounded Rectangle 26"/>
          <p:cNvSpPr/>
          <p:nvPr/>
        </p:nvSpPr>
        <p:spPr>
          <a:xfrm flipH="1">
            <a:off x="5620700" y="4054571"/>
            <a:ext cx="534194"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#4</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
        <p:nvSpPr>
          <p:cNvPr id="28" name="Rounded Rectangle 27"/>
          <p:cNvSpPr/>
          <p:nvPr/>
        </p:nvSpPr>
        <p:spPr>
          <a:xfrm flipH="1">
            <a:off x="5662060" y="4600207"/>
            <a:ext cx="534194" cy="438946"/>
          </a:xfrm>
          <a:prstGeom prst="round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Calibri" panose="020F0502020204030204"/>
                <a:ea typeface="+mn-ea"/>
                <a:cs typeface="+mn-cs"/>
              </a:rPr>
              <a:t>#5</a:t>
            </a:r>
            <a:endParaRPr kumimoji="0" lang="en-US" sz="2000" b="0" i="0" u="none" strike="noStrike" kern="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52260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2.77778E-6 -4.81481E-6 L 0.11892 -0.00601 " pathEditMode="relative" rAng="0" ptsTypes="AA">
                                      <p:cBhvr>
                                        <p:cTn id="40" dur="2000" fill="hold"/>
                                        <p:tgtEl>
                                          <p:spTgt spid="22"/>
                                        </p:tgtEl>
                                        <p:attrNameLst>
                                          <p:attrName>ppt_x</p:attrName>
                                          <p:attrName>ppt_y</p:attrName>
                                        </p:attrNameLst>
                                      </p:cBhvr>
                                      <p:rCtr x="5937"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Do the work</a:t>
            </a:r>
            <a:endParaRPr lang="en-US" dirty="0"/>
          </a:p>
        </p:txBody>
      </p:sp>
      <p:sp>
        <p:nvSpPr>
          <p:cNvPr id="3" name="Content Placeholder 2"/>
          <p:cNvSpPr>
            <a:spLocks noGrp="1"/>
          </p:cNvSpPr>
          <p:nvPr>
            <p:ph idx="1"/>
          </p:nvPr>
        </p:nvSpPr>
        <p:spPr>
          <a:xfrm>
            <a:off x="457200" y="1192390"/>
            <a:ext cx="8229600" cy="5208410"/>
          </a:xfrm>
        </p:spPr>
        <p:txBody>
          <a:bodyPr>
            <a:normAutofit fontScale="92500" lnSpcReduction="10000"/>
          </a:bodyPr>
          <a:lstStyle/>
          <a:p>
            <a:r>
              <a:rPr lang="en-US" dirty="0" smtClean="0"/>
              <a:t>Roll dice to get work done</a:t>
            </a:r>
          </a:p>
          <a:p>
            <a:r>
              <a:rPr lang="en-US" dirty="0" smtClean="0"/>
              <a:t>You start the game with </a:t>
            </a:r>
          </a:p>
          <a:p>
            <a:pPr lvl="1"/>
            <a:r>
              <a:rPr lang="en-US" dirty="0" smtClean="0"/>
              <a:t>2 </a:t>
            </a:r>
            <a:r>
              <a:rPr lang="en-US" dirty="0" smtClean="0">
                <a:solidFill>
                  <a:schemeClr val="accent1"/>
                </a:solidFill>
              </a:rPr>
              <a:t>Analysts</a:t>
            </a:r>
            <a:r>
              <a:rPr lang="en-US" dirty="0" smtClean="0"/>
              <a:t> (</a:t>
            </a:r>
            <a:r>
              <a:rPr lang="en-US" dirty="0" smtClean="0">
                <a:solidFill>
                  <a:schemeClr val="accent1"/>
                </a:solidFill>
              </a:rPr>
              <a:t>Blue</a:t>
            </a:r>
            <a:r>
              <a:rPr lang="en-US" dirty="0" smtClean="0"/>
              <a:t> dice)</a:t>
            </a:r>
          </a:p>
          <a:p>
            <a:pPr lvl="1"/>
            <a:r>
              <a:rPr lang="en-US" dirty="0" smtClean="0"/>
              <a:t>4 </a:t>
            </a:r>
            <a:r>
              <a:rPr lang="en-US" dirty="0" smtClean="0">
                <a:solidFill>
                  <a:srgbClr val="FF0000"/>
                </a:solidFill>
              </a:rPr>
              <a:t>Developers</a:t>
            </a:r>
            <a:r>
              <a:rPr lang="en-US" dirty="0" smtClean="0"/>
              <a:t> (</a:t>
            </a:r>
            <a:r>
              <a:rPr lang="en-US" dirty="0" smtClean="0">
                <a:solidFill>
                  <a:srgbClr val="FF0000"/>
                </a:solidFill>
              </a:rPr>
              <a:t>Red</a:t>
            </a:r>
            <a:r>
              <a:rPr lang="en-US" dirty="0" smtClean="0"/>
              <a:t> dice)</a:t>
            </a:r>
          </a:p>
          <a:p>
            <a:pPr lvl="1"/>
            <a:r>
              <a:rPr lang="en-US" dirty="0" smtClean="0"/>
              <a:t>2 </a:t>
            </a:r>
            <a:r>
              <a:rPr lang="en-US" dirty="0" smtClean="0">
                <a:solidFill>
                  <a:srgbClr val="00B050"/>
                </a:solidFill>
              </a:rPr>
              <a:t>Testers</a:t>
            </a:r>
            <a:r>
              <a:rPr lang="en-US" dirty="0" smtClean="0"/>
              <a:t> (</a:t>
            </a:r>
            <a:r>
              <a:rPr lang="en-US" dirty="0" smtClean="0">
                <a:solidFill>
                  <a:schemeClr val="accent2"/>
                </a:solidFill>
              </a:rPr>
              <a:t>Green</a:t>
            </a:r>
            <a:r>
              <a:rPr lang="en-US" dirty="0" smtClean="0"/>
              <a:t> dice)</a:t>
            </a:r>
          </a:p>
          <a:p>
            <a:r>
              <a:rPr lang="en-US" dirty="0" smtClean="0"/>
              <a:t>Rolling starts from </a:t>
            </a:r>
            <a:r>
              <a:rPr lang="en-US" dirty="0" smtClean="0">
                <a:solidFill>
                  <a:schemeClr val="accent2"/>
                </a:solidFill>
              </a:rPr>
              <a:t>Test</a:t>
            </a:r>
            <a:r>
              <a:rPr lang="en-US" dirty="0" smtClean="0"/>
              <a:t> -&gt; </a:t>
            </a:r>
            <a:r>
              <a:rPr lang="en-US" dirty="0" smtClean="0">
                <a:solidFill>
                  <a:srgbClr val="FF0000"/>
                </a:solidFill>
              </a:rPr>
              <a:t>Dev</a:t>
            </a:r>
            <a:r>
              <a:rPr lang="en-US" dirty="0" smtClean="0"/>
              <a:t> -&gt; </a:t>
            </a:r>
            <a:r>
              <a:rPr lang="en-US" dirty="0" smtClean="0">
                <a:solidFill>
                  <a:schemeClr val="accent1"/>
                </a:solidFill>
              </a:rPr>
              <a:t>Analysis</a:t>
            </a:r>
          </a:p>
          <a:p>
            <a:r>
              <a:rPr lang="en-US" dirty="0" smtClean="0"/>
              <a:t>Team members get full value </a:t>
            </a:r>
            <a:br>
              <a:rPr lang="en-US" dirty="0" smtClean="0"/>
            </a:br>
            <a:r>
              <a:rPr lang="en-US" dirty="0" smtClean="0"/>
              <a:t>of the dice when doing work in their area</a:t>
            </a:r>
            <a:r>
              <a:rPr lang="en-US" dirty="0"/>
              <a:t>.</a:t>
            </a:r>
            <a:endParaRPr lang="en-US" dirty="0" smtClean="0"/>
          </a:p>
          <a:p>
            <a:r>
              <a:rPr lang="en-US" dirty="0"/>
              <a:t>Team members get </a:t>
            </a:r>
            <a:r>
              <a:rPr lang="en-US" dirty="0" smtClean="0"/>
              <a:t>half value (round up) if used in another area of expertise (e.g. a developer doing testing)</a:t>
            </a:r>
          </a:p>
        </p:txBody>
      </p:sp>
      <p:pic>
        <p:nvPicPr>
          <p:cNvPr id="5" name="Picture 4"/>
          <p:cNvPicPr>
            <a:picLocks noChangeAspect="1"/>
          </p:cNvPicPr>
          <p:nvPr/>
        </p:nvPicPr>
        <p:blipFill>
          <a:blip r:embed="rId3"/>
          <a:stretch>
            <a:fillRect/>
          </a:stretch>
        </p:blipFill>
        <p:spPr>
          <a:xfrm>
            <a:off x="5808613" y="1336640"/>
            <a:ext cx="2616578" cy="2060971"/>
          </a:xfrm>
          <a:prstGeom prst="rect">
            <a:avLst/>
          </a:prstGeom>
        </p:spPr>
      </p:pic>
    </p:spTree>
    <p:extLst>
      <p:ext uri="{BB962C8B-B14F-4D97-AF65-F5344CB8AC3E}">
        <p14:creationId xmlns:p14="http://schemas.microsoft.com/office/powerpoint/2010/main" val="2993059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Jazz hands</a:t>
            </a:r>
            <a:endParaRPr lang="en-US" dirty="0"/>
          </a:p>
        </p:txBody>
      </p:sp>
      <p:sp>
        <p:nvSpPr>
          <p:cNvPr id="3" name="Content Placeholder 2"/>
          <p:cNvSpPr>
            <a:spLocks noGrp="1"/>
          </p:cNvSpPr>
          <p:nvPr>
            <p:ph idx="1"/>
          </p:nvPr>
        </p:nvSpPr>
        <p:spPr/>
        <p:txBody>
          <a:bodyPr>
            <a:normAutofit/>
          </a:bodyPr>
          <a:lstStyle/>
          <a:p>
            <a:r>
              <a:rPr lang="en-US" sz="2400" dirty="0" smtClean="0"/>
              <a:t>For a few early rounds in the game, I will walk you through steps by steps on how to play</a:t>
            </a:r>
          </a:p>
          <a:p>
            <a:pPr lvl="1"/>
            <a:r>
              <a:rPr lang="en-US" sz="2000" dirty="0" smtClean="0"/>
              <a:t>Most of the time it went out of control</a:t>
            </a:r>
          </a:p>
          <a:p>
            <a:r>
              <a:rPr lang="en-US" sz="2400" dirty="0" smtClean="0"/>
              <a:t>When I do jazz hands, please stop talking and also do jazz hands</a:t>
            </a:r>
            <a:endParaRPr lang="en-US" sz="2400" dirty="0"/>
          </a:p>
        </p:txBody>
      </p:sp>
      <p:pic>
        <p:nvPicPr>
          <p:cNvPr id="4" name="Picture 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741170"/>
            <a:ext cx="9144000" cy="3596662"/>
          </a:xfrm>
          <a:prstGeom prst="rect">
            <a:avLst/>
          </a:prstGeom>
        </p:spPr>
      </p:pic>
    </p:spTree>
    <p:extLst>
      <p:ext uri="{BB962C8B-B14F-4D97-AF65-F5344CB8AC3E}">
        <p14:creationId xmlns:p14="http://schemas.microsoft.com/office/powerpoint/2010/main" val="3315253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0847" y="2178732"/>
            <a:ext cx="2359704" cy="1734701"/>
          </a:xfrm>
          <a:prstGeom prst="roundRect">
            <a:avLst>
              <a:gd name="adj" fmla="val 10378"/>
            </a:avLst>
          </a:prstGeom>
          <a:ln>
            <a:solidFill>
              <a:schemeClr val="accent3"/>
            </a:solidFill>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3358" y="3995231"/>
            <a:ext cx="2357193" cy="1732855"/>
          </a:xfrm>
          <a:prstGeom prst="roundRect">
            <a:avLst>
              <a:gd name="adj" fmla="val 10378"/>
            </a:avLst>
          </a:prstGeom>
          <a:ln>
            <a:solidFill>
              <a:schemeClr val="accent3"/>
            </a:solidFill>
          </a:ln>
        </p:spPr>
      </p:pic>
      <p:cxnSp>
        <p:nvCxnSpPr>
          <p:cNvPr id="27" name="Straight Connector 26"/>
          <p:cNvCxnSpPr/>
          <p:nvPr/>
        </p:nvCxnSpPr>
        <p:spPr>
          <a:xfrm>
            <a:off x="6499738" y="1540940"/>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4</a:t>
            </a:r>
            <a:r>
              <a:rPr lang="en-US" dirty="0" smtClean="0"/>
              <a:t>. Work from right to left</a:t>
            </a:r>
            <a:endParaRPr lang="en-US" dirty="0"/>
          </a:p>
        </p:txBody>
      </p:sp>
      <p:pic>
        <p:nvPicPr>
          <p:cNvPr id="6" name="Picture 5"/>
          <p:cNvPicPr>
            <a:picLocks noChangeAspect="1"/>
          </p:cNvPicPr>
          <p:nvPr/>
        </p:nvPicPr>
        <p:blipFill rotWithShape="1">
          <a:blip r:embed="rId5" cstate="print">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l="37781" t="955" r="37067" b="62929"/>
          <a:stretch/>
        </p:blipFill>
        <p:spPr>
          <a:xfrm>
            <a:off x="2189744" y="2261937"/>
            <a:ext cx="481263" cy="505325"/>
          </a:xfrm>
          <a:prstGeom prst="rect">
            <a:avLst/>
          </a:prstGeom>
        </p:spPr>
      </p:pic>
      <p:pic>
        <p:nvPicPr>
          <p:cNvPr id="7" name="Picture 6"/>
          <p:cNvPicPr>
            <a:picLocks noChangeAspect="1"/>
          </p:cNvPicPr>
          <p:nvPr/>
        </p:nvPicPr>
        <p:blipFill rotWithShape="1">
          <a:blip r:embed="rId6" cstate="print">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l="37185" t="58463" r="36809" b="7060"/>
          <a:stretch/>
        </p:blipFill>
        <p:spPr>
          <a:xfrm>
            <a:off x="788306" y="2252942"/>
            <a:ext cx="497614" cy="482381"/>
          </a:xfrm>
          <a:prstGeom prst="rect">
            <a:avLst/>
          </a:prstGeom>
        </p:spPr>
      </p:pic>
      <p:pic>
        <p:nvPicPr>
          <p:cNvPr id="8" name="Picture 7"/>
          <p:cNvPicPr>
            <a:picLocks noChangeAspect="1"/>
          </p:cNvPicPr>
          <p:nvPr/>
        </p:nvPicPr>
        <p:blipFill rotWithShape="1">
          <a:blip r:embed="rId7" cstate="print">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l="-138" t="57124" r="74332" b="3581"/>
          <a:stretch/>
        </p:blipFill>
        <p:spPr>
          <a:xfrm>
            <a:off x="1566111" y="3243208"/>
            <a:ext cx="493775" cy="549783"/>
          </a:xfrm>
          <a:prstGeom prst="rect">
            <a:avLst/>
          </a:prstGeom>
        </p:spPr>
      </p:pic>
      <p:sp>
        <p:nvSpPr>
          <p:cNvPr id="17" name="TextBox 16"/>
          <p:cNvSpPr txBox="1"/>
          <p:nvPr/>
        </p:nvSpPr>
        <p:spPr>
          <a:xfrm>
            <a:off x="2623458" y="2265361"/>
            <a:ext cx="1371354" cy="461665"/>
          </a:xfrm>
          <a:prstGeom prst="rect">
            <a:avLst/>
          </a:prstGeom>
          <a:noFill/>
        </p:spPr>
        <p:txBody>
          <a:bodyPr wrap="square" rtlCol="0">
            <a:spAutoFit/>
          </a:bodyPr>
          <a:lstStyle/>
          <a:p>
            <a:pPr algn="ctr"/>
            <a:r>
              <a:rPr lang="en-US" sz="2400" b="1" dirty="0" smtClean="0">
                <a:solidFill>
                  <a:schemeClr val="accent2"/>
                </a:solidFill>
              </a:rPr>
              <a:t>7</a:t>
            </a:r>
            <a:endParaRPr lang="en-US" sz="2400" b="1" dirty="0">
              <a:solidFill>
                <a:schemeClr val="accent2"/>
              </a:solidFill>
            </a:endParaRPr>
          </a:p>
        </p:txBody>
      </p:sp>
      <p:sp>
        <p:nvSpPr>
          <p:cNvPr id="18" name="TextBox 17"/>
          <p:cNvSpPr txBox="1"/>
          <p:nvPr/>
        </p:nvSpPr>
        <p:spPr>
          <a:xfrm>
            <a:off x="2623458" y="3284672"/>
            <a:ext cx="1371354" cy="461665"/>
          </a:xfrm>
          <a:prstGeom prst="rect">
            <a:avLst/>
          </a:prstGeom>
          <a:noFill/>
        </p:spPr>
        <p:txBody>
          <a:bodyPr wrap="square" rtlCol="0">
            <a:spAutoFit/>
          </a:bodyPr>
          <a:lstStyle/>
          <a:p>
            <a:pPr algn="ctr"/>
            <a:r>
              <a:rPr lang="en-US" sz="2400" b="1" dirty="0">
                <a:solidFill>
                  <a:schemeClr val="accent5"/>
                </a:solidFill>
              </a:rPr>
              <a:t>3</a:t>
            </a:r>
            <a:r>
              <a:rPr lang="en-US" sz="2400" b="1" dirty="0" smtClean="0">
                <a:solidFill>
                  <a:schemeClr val="accent5"/>
                </a:solidFill>
              </a:rPr>
              <a:t> / 2 = 2</a:t>
            </a:r>
            <a:endParaRPr lang="en-US" sz="2400" b="1" dirty="0">
              <a:solidFill>
                <a:schemeClr val="accent5"/>
              </a:solidFill>
            </a:endParaRPr>
          </a:p>
        </p:txBody>
      </p:sp>
      <p:sp>
        <p:nvSpPr>
          <p:cNvPr id="20" name="TextBox 19"/>
          <p:cNvSpPr txBox="1"/>
          <p:nvPr/>
        </p:nvSpPr>
        <p:spPr>
          <a:xfrm>
            <a:off x="2623458" y="4162483"/>
            <a:ext cx="1371354" cy="830997"/>
          </a:xfrm>
          <a:prstGeom prst="rect">
            <a:avLst/>
          </a:prstGeom>
          <a:noFill/>
        </p:spPr>
        <p:txBody>
          <a:bodyPr wrap="square" rtlCol="0">
            <a:spAutoFit/>
          </a:bodyPr>
          <a:lstStyle/>
          <a:p>
            <a:pPr algn="ctr"/>
            <a:r>
              <a:rPr lang="en-US" sz="2400" b="1" dirty="0">
                <a:solidFill>
                  <a:schemeClr val="accent2"/>
                </a:solidFill>
              </a:rPr>
              <a:t>7</a:t>
            </a:r>
            <a:r>
              <a:rPr lang="en-US" sz="2400" b="1" dirty="0" smtClean="0"/>
              <a:t> + </a:t>
            </a:r>
            <a:r>
              <a:rPr lang="en-US" sz="2400" b="1" dirty="0" smtClean="0">
                <a:solidFill>
                  <a:schemeClr val="accent5"/>
                </a:solidFill>
              </a:rPr>
              <a:t>2</a:t>
            </a:r>
            <a:r>
              <a:rPr lang="en-US" sz="2400" b="1" dirty="0" smtClean="0"/>
              <a:t> </a:t>
            </a:r>
          </a:p>
          <a:p>
            <a:pPr algn="ctr"/>
            <a:r>
              <a:rPr lang="en-US" sz="2400" b="1" dirty="0" smtClean="0"/>
              <a:t>= </a:t>
            </a:r>
            <a:r>
              <a:rPr lang="en-US" sz="2400" b="1" dirty="0"/>
              <a:t>9</a:t>
            </a:r>
          </a:p>
        </p:txBody>
      </p:sp>
      <p:sp>
        <p:nvSpPr>
          <p:cNvPr id="21" name="Line Callout 2 20"/>
          <p:cNvSpPr/>
          <p:nvPr/>
        </p:nvSpPr>
        <p:spPr>
          <a:xfrm>
            <a:off x="191356" y="4191219"/>
            <a:ext cx="2674753" cy="651629"/>
          </a:xfrm>
          <a:prstGeom prst="borderCallout2">
            <a:avLst>
              <a:gd name="adj1" fmla="val 246"/>
              <a:gd name="adj2" fmla="val 53392"/>
              <a:gd name="adj3" fmla="val -44474"/>
              <a:gd name="adj4" fmla="val 65775"/>
              <a:gd name="adj5" fmla="val -82630"/>
              <a:gd name="adj6" fmla="val 96833"/>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Not their expertise, total dice is halved, round up</a:t>
            </a:r>
            <a:endParaRPr lang="en-US" dirty="0">
              <a:solidFill>
                <a:schemeClr val="accent1"/>
              </a:solidFill>
            </a:endParaRPr>
          </a:p>
        </p:txBody>
      </p:sp>
      <p:cxnSp>
        <p:nvCxnSpPr>
          <p:cNvPr id="26" name="Straight Connector 25"/>
          <p:cNvCxnSpPr/>
          <p:nvPr/>
        </p:nvCxnSpPr>
        <p:spPr>
          <a:xfrm>
            <a:off x="4052813" y="1540940"/>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9042789" y="1540940"/>
            <a:ext cx="0" cy="4303672"/>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4121389" y="1540940"/>
            <a:ext cx="2281161" cy="646331"/>
          </a:xfrm>
          <a:prstGeom prst="rect">
            <a:avLst/>
          </a:prstGeom>
          <a:noFill/>
          <a:effectLst/>
        </p:spPr>
        <p:txBody>
          <a:bodyPr wrap="square" rtlCol="0">
            <a:spAutoFit/>
          </a:bodyPr>
          <a:lstStyle/>
          <a:p>
            <a:pPr algn="ctr"/>
            <a:r>
              <a:rPr lang="en-US" dirty="0" smtClean="0">
                <a:solidFill>
                  <a:srgbClr val="00B050"/>
                </a:solidFill>
              </a:rPr>
              <a:t>Test</a:t>
            </a:r>
          </a:p>
          <a:p>
            <a:pPr algn="ctr"/>
            <a:r>
              <a:rPr lang="en-US" dirty="0" smtClean="0">
                <a:solidFill>
                  <a:srgbClr val="00B050"/>
                </a:solidFill>
              </a:rPr>
              <a:t>(2)</a:t>
            </a:r>
            <a:endParaRPr lang="en-US" dirty="0">
              <a:solidFill>
                <a:srgbClr val="00B050"/>
              </a:solidFill>
            </a:endParaRPr>
          </a:p>
        </p:txBody>
      </p:sp>
      <p:sp>
        <p:nvSpPr>
          <p:cNvPr id="30" name="TextBox 29"/>
          <p:cNvSpPr txBox="1"/>
          <p:nvPr/>
        </p:nvSpPr>
        <p:spPr>
          <a:xfrm>
            <a:off x="7148244" y="1540940"/>
            <a:ext cx="993862" cy="646331"/>
          </a:xfrm>
          <a:prstGeom prst="rect">
            <a:avLst/>
          </a:prstGeom>
          <a:noFill/>
          <a:effectLst/>
        </p:spPr>
        <p:txBody>
          <a:bodyPr wrap="none" rtlCol="0">
            <a:spAutoFit/>
          </a:bodyPr>
          <a:lstStyle/>
          <a:p>
            <a:pPr algn="ctr"/>
            <a:r>
              <a:rPr lang="en-US" dirty="0" smtClean="0"/>
              <a:t>Ready to</a:t>
            </a:r>
          </a:p>
          <a:p>
            <a:pPr algn="ctr"/>
            <a:r>
              <a:rPr lang="en-US" dirty="0" smtClean="0"/>
              <a:t>Deploy</a:t>
            </a:r>
            <a:endParaRPr lang="en-US" dirty="0"/>
          </a:p>
        </p:txBody>
      </p:sp>
      <p:cxnSp>
        <p:nvCxnSpPr>
          <p:cNvPr id="67" name="Straight Connector 66"/>
          <p:cNvCxnSpPr/>
          <p:nvPr/>
        </p:nvCxnSpPr>
        <p:spPr>
          <a:xfrm>
            <a:off x="4998738" y="4973000"/>
            <a:ext cx="106989" cy="12774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Line Callout 2 21"/>
          <p:cNvSpPr/>
          <p:nvPr/>
        </p:nvSpPr>
        <p:spPr>
          <a:xfrm>
            <a:off x="1528732" y="5711313"/>
            <a:ext cx="2674753" cy="651629"/>
          </a:xfrm>
          <a:prstGeom prst="borderCallout2">
            <a:avLst>
              <a:gd name="adj1" fmla="val 246"/>
              <a:gd name="adj2" fmla="val 53392"/>
              <a:gd name="adj3" fmla="val -44474"/>
              <a:gd name="adj4" fmla="val 65775"/>
              <a:gd name="adj5" fmla="val -91049"/>
              <a:gd name="adj6" fmla="val 60595"/>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In case there is a remainder = waste</a:t>
            </a:r>
            <a:endParaRPr lang="en-US" dirty="0">
              <a:solidFill>
                <a:schemeClr val="accent1"/>
              </a:solidFill>
            </a:endParaRPr>
          </a:p>
        </p:txBody>
      </p:sp>
      <p:sp>
        <p:nvSpPr>
          <p:cNvPr id="23" name="Line Callout 2 22"/>
          <p:cNvSpPr/>
          <p:nvPr/>
        </p:nvSpPr>
        <p:spPr>
          <a:xfrm>
            <a:off x="357648" y="1127386"/>
            <a:ext cx="2674753" cy="651629"/>
          </a:xfrm>
          <a:prstGeom prst="borderCallout2">
            <a:avLst>
              <a:gd name="adj1" fmla="val 101493"/>
              <a:gd name="adj2" fmla="val 50796"/>
              <a:gd name="adj3" fmla="val 113614"/>
              <a:gd name="adj4" fmla="val 57553"/>
              <a:gd name="adj5" fmla="val 161181"/>
              <a:gd name="adj6" fmla="val 44151"/>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Roll dice in the column </a:t>
            </a:r>
          </a:p>
          <a:p>
            <a:pPr algn="ctr"/>
            <a:r>
              <a:rPr lang="en-US" u="sng" dirty="0" smtClean="0">
                <a:solidFill>
                  <a:schemeClr val="accent1"/>
                </a:solidFill>
              </a:rPr>
              <a:t>all at once</a:t>
            </a:r>
            <a:endParaRPr lang="en-US" u="sng" dirty="0">
              <a:solidFill>
                <a:schemeClr val="accent1"/>
              </a:solidFill>
            </a:endParaRPr>
          </a:p>
        </p:txBody>
      </p:sp>
      <p:sp>
        <p:nvSpPr>
          <p:cNvPr id="24" name="Line Callout 2 23"/>
          <p:cNvSpPr/>
          <p:nvPr/>
        </p:nvSpPr>
        <p:spPr>
          <a:xfrm>
            <a:off x="6173232" y="538487"/>
            <a:ext cx="2674753" cy="651629"/>
          </a:xfrm>
          <a:prstGeom prst="borderCallout2">
            <a:avLst>
              <a:gd name="adj1" fmla="val 101493"/>
              <a:gd name="adj2" fmla="val 50796"/>
              <a:gd name="adj3" fmla="val 123437"/>
              <a:gd name="adj4" fmla="val 4222"/>
              <a:gd name="adj5" fmla="val 165391"/>
              <a:gd name="adj6" fmla="val -21145"/>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Start rolling from </a:t>
            </a:r>
            <a:r>
              <a:rPr lang="en-US" dirty="0" smtClean="0">
                <a:solidFill>
                  <a:schemeClr val="accent2"/>
                </a:solidFill>
              </a:rPr>
              <a:t>Test</a:t>
            </a:r>
            <a:r>
              <a:rPr lang="en-US" dirty="0" smtClean="0">
                <a:solidFill>
                  <a:schemeClr val="accent1"/>
                </a:solidFill>
              </a:rPr>
              <a:t> </a:t>
            </a:r>
            <a:r>
              <a:rPr lang="en-US" dirty="0" smtClean="0">
                <a:solidFill>
                  <a:schemeClr val="tx1"/>
                </a:solidFill>
              </a:rPr>
              <a:t>first</a:t>
            </a:r>
            <a:endParaRPr lang="en-US" u="sng" dirty="0">
              <a:solidFill>
                <a:schemeClr val="tx1"/>
              </a:solidFill>
            </a:endParaRPr>
          </a:p>
        </p:txBody>
      </p:sp>
      <p:sp>
        <p:nvSpPr>
          <p:cNvPr id="25" name="Line Callout 2 24"/>
          <p:cNvSpPr/>
          <p:nvPr/>
        </p:nvSpPr>
        <p:spPr>
          <a:xfrm>
            <a:off x="5633001" y="5844612"/>
            <a:ext cx="2674753" cy="651629"/>
          </a:xfrm>
          <a:prstGeom prst="borderCallout2">
            <a:avLst>
              <a:gd name="adj1" fmla="val 49573"/>
              <a:gd name="adj2" fmla="val -142"/>
              <a:gd name="adj3" fmla="val 46258"/>
              <a:gd name="adj4" fmla="val -17999"/>
              <a:gd name="adj5" fmla="val -14225"/>
              <a:gd name="adj6" fmla="val -23880"/>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Repeat this with </a:t>
            </a:r>
            <a:r>
              <a:rPr lang="en-US" dirty="0">
                <a:solidFill>
                  <a:srgbClr val="FF0000"/>
                </a:solidFill>
              </a:rPr>
              <a:t>Dev</a:t>
            </a:r>
            <a:r>
              <a:rPr lang="en-US" dirty="0"/>
              <a:t> </a:t>
            </a:r>
            <a:r>
              <a:rPr lang="en-US" dirty="0" smtClean="0">
                <a:solidFill>
                  <a:schemeClr val="tx1"/>
                </a:solidFill>
              </a:rPr>
              <a:t>and </a:t>
            </a:r>
            <a:r>
              <a:rPr lang="en-US" dirty="0" smtClean="0">
                <a:solidFill>
                  <a:schemeClr val="accent1"/>
                </a:solidFill>
              </a:rPr>
              <a:t>Analysis</a:t>
            </a:r>
            <a:endParaRPr lang="en-US" dirty="0">
              <a:solidFill>
                <a:schemeClr val="accent1"/>
              </a:solidFill>
            </a:endParaRPr>
          </a:p>
        </p:txBody>
      </p:sp>
      <p:sp>
        <p:nvSpPr>
          <p:cNvPr id="32" name="Line Callout 2 31"/>
          <p:cNvSpPr/>
          <p:nvPr/>
        </p:nvSpPr>
        <p:spPr>
          <a:xfrm>
            <a:off x="6173232" y="4952258"/>
            <a:ext cx="2674753" cy="651629"/>
          </a:xfrm>
          <a:prstGeom prst="borderCallout2">
            <a:avLst>
              <a:gd name="adj1" fmla="val 49573"/>
              <a:gd name="adj2" fmla="val -142"/>
              <a:gd name="adj3" fmla="val 46258"/>
              <a:gd name="adj4" fmla="val -17999"/>
              <a:gd name="adj5" fmla="val 12437"/>
              <a:gd name="adj6" fmla="val -34136"/>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Spend the remaining 4 points on the next item</a:t>
            </a:r>
            <a:endParaRPr lang="en-US" dirty="0">
              <a:solidFill>
                <a:schemeClr val="accent1"/>
              </a:solidFill>
            </a:endParaRPr>
          </a:p>
        </p:txBody>
      </p:sp>
      <p:cxnSp>
        <p:nvCxnSpPr>
          <p:cNvPr id="33" name="Straight Connector 32"/>
          <p:cNvCxnSpPr/>
          <p:nvPr/>
        </p:nvCxnSpPr>
        <p:spPr>
          <a:xfrm>
            <a:off x="5217349" y="3126304"/>
            <a:ext cx="106989" cy="12774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8"/>
          <a:stretch>
            <a:fillRect/>
          </a:stretch>
        </p:blipFill>
        <p:spPr>
          <a:xfrm>
            <a:off x="4121968" y="2168975"/>
            <a:ext cx="2389839" cy="1767993"/>
          </a:xfrm>
          <a:prstGeom prst="rect">
            <a:avLst/>
          </a:prstGeom>
        </p:spPr>
      </p:pic>
      <p:sp>
        <p:nvSpPr>
          <p:cNvPr id="31" name="Line Callout 2 30"/>
          <p:cNvSpPr/>
          <p:nvPr/>
        </p:nvSpPr>
        <p:spPr>
          <a:xfrm>
            <a:off x="5736365" y="3322753"/>
            <a:ext cx="2674753" cy="651629"/>
          </a:xfrm>
          <a:prstGeom prst="borderCallout2">
            <a:avLst>
              <a:gd name="adj1" fmla="val 49573"/>
              <a:gd name="adj2" fmla="val -142"/>
              <a:gd name="adj3" fmla="val 38072"/>
              <a:gd name="adj4" fmla="val -11732"/>
              <a:gd name="adj5" fmla="val -13056"/>
              <a:gd name="adj6" fmla="val -17328"/>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Spend 5 points to get the testing done</a:t>
            </a:r>
            <a:endParaRPr lang="en-US" dirty="0">
              <a:solidFill>
                <a:schemeClr val="accent1"/>
              </a:solidFill>
            </a:endParaRPr>
          </a:p>
        </p:txBody>
      </p:sp>
      <p:sp>
        <p:nvSpPr>
          <p:cNvPr id="14" name="TextBox 13"/>
          <p:cNvSpPr txBox="1"/>
          <p:nvPr/>
        </p:nvSpPr>
        <p:spPr>
          <a:xfrm>
            <a:off x="5114914" y="4878381"/>
            <a:ext cx="256802" cy="261610"/>
          </a:xfrm>
          <a:prstGeom prst="rect">
            <a:avLst/>
          </a:prstGeom>
          <a:noFill/>
        </p:spPr>
        <p:txBody>
          <a:bodyPr wrap="none" rtlCol="0">
            <a:spAutoFit/>
          </a:bodyPr>
          <a:lstStyle/>
          <a:p>
            <a:r>
              <a:rPr lang="en-US" sz="1100" dirty="0" smtClean="0">
                <a:solidFill>
                  <a:srgbClr val="FF0000"/>
                </a:solidFill>
                <a:latin typeface="+mj-lt"/>
              </a:rPr>
              <a:t>4</a:t>
            </a:r>
            <a:endParaRPr lang="en-US" sz="1100" dirty="0">
              <a:solidFill>
                <a:srgbClr val="FF0000"/>
              </a:solidFill>
              <a:latin typeface="+mj-lt"/>
            </a:endParaRPr>
          </a:p>
        </p:txBody>
      </p:sp>
    </p:spTree>
    <p:extLst>
      <p:ext uri="{BB962C8B-B14F-4D97-AF65-F5344CB8AC3E}">
        <p14:creationId xmlns:p14="http://schemas.microsoft.com/office/powerpoint/2010/main" val="173290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33"/>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4"/>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42" presetClass="path" presetSubtype="0" accel="50000" decel="50000" fill="hold" nodeType="withEffect">
                                  <p:stCondLst>
                                    <p:cond delay="0"/>
                                  </p:stCondLst>
                                  <p:childTnLst>
                                    <p:animMotion origin="layout" path="M -3.61111E-6 1.11111E-6 L 0.26493 0.00231 " pathEditMode="relative" rAng="0" ptsTypes="AA">
                                      <p:cBhvr>
                                        <p:cTn id="49" dur="2000" fill="hold"/>
                                        <p:tgtEl>
                                          <p:spTgt spid="13"/>
                                        </p:tgtEl>
                                        <p:attrNameLst>
                                          <p:attrName>ppt_x</p:attrName>
                                          <p:attrName>ppt_y</p:attrName>
                                        </p:attrNameLst>
                                      </p:cBhvr>
                                      <p:rCtr x="13247" y="116"/>
                                    </p:animMotion>
                                  </p:childTnLst>
                                </p:cTn>
                              </p:par>
                              <p:par>
                                <p:cTn id="50" presetID="10" presetClass="exit" presetSubtype="0" fill="hold" grpId="1" nodeType="withEffect">
                                  <p:stCondLst>
                                    <p:cond delay="0"/>
                                  </p:stCondLst>
                                  <p:childTnLst>
                                    <p:animEffect transition="out" filter="fade">
                                      <p:cBhvr>
                                        <p:cTn id="51" dur="500"/>
                                        <p:tgtEl>
                                          <p:spTgt spid="31"/>
                                        </p:tgtEl>
                                      </p:cBhvr>
                                    </p:animEffect>
                                    <p:set>
                                      <p:cBhvr>
                                        <p:cTn id="52" dur="1" fill="hold">
                                          <p:stCondLst>
                                            <p:cond delay="499"/>
                                          </p:stCondLst>
                                        </p:cTn>
                                        <p:tgtEl>
                                          <p:spTgt spid="31"/>
                                        </p:tgtEl>
                                        <p:attrNameLst>
                                          <p:attrName>style.visibility</p:attrName>
                                        </p:attrNameLst>
                                      </p:cBhvr>
                                      <p:to>
                                        <p:strVal val="hidden"/>
                                      </p:to>
                                    </p:set>
                                  </p:childTnLst>
                                </p:cTn>
                              </p:par>
                            </p:childTnLst>
                          </p:cTn>
                        </p:par>
                        <p:par>
                          <p:cTn id="53" fill="hold">
                            <p:stCondLst>
                              <p:cond delay="2000"/>
                            </p:stCondLst>
                            <p:childTnLst>
                              <p:par>
                                <p:cTn id="54" presetID="1" presetClass="exit" presetSubtype="0" fill="hold" nodeType="afterEffect">
                                  <p:stCondLst>
                                    <p:cond delay="0"/>
                                  </p:stCondLst>
                                  <p:childTnLst>
                                    <p:set>
                                      <p:cBhvr>
                                        <p:cTn id="55" dur="1" fill="hold">
                                          <p:stCondLst>
                                            <p:cond delay="0"/>
                                          </p:stCondLst>
                                        </p:cTn>
                                        <p:tgtEl>
                                          <p:spTgt spid="3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500"/>
                                        <p:tgtEl>
                                          <p:spTgt spid="67"/>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animBg="1"/>
      <p:bldP spid="22" grpId="0" animBg="1"/>
      <p:bldP spid="23" grpId="0" animBg="1"/>
      <p:bldP spid="25" grpId="0" animBg="1"/>
      <p:bldP spid="32" grpId="0" animBg="1"/>
      <p:bldP spid="31" grpId="0" animBg="1"/>
      <p:bldP spid="31" grpId="1"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thumb</a:t>
            </a:r>
            <a:endParaRPr lang="en-US" dirty="0"/>
          </a:p>
        </p:txBody>
      </p:sp>
      <p:sp>
        <p:nvSpPr>
          <p:cNvPr id="3" name="Content Placeholder 2"/>
          <p:cNvSpPr>
            <a:spLocks noGrp="1"/>
          </p:cNvSpPr>
          <p:nvPr>
            <p:ph idx="1"/>
          </p:nvPr>
        </p:nvSpPr>
        <p:spPr/>
        <p:txBody>
          <a:bodyPr>
            <a:normAutofit/>
          </a:bodyPr>
          <a:lstStyle/>
          <a:p>
            <a:r>
              <a:rPr lang="en-US" sz="2000" dirty="0" smtClean="0"/>
              <a:t>You cannot move any work item over the green lines during working days</a:t>
            </a:r>
          </a:p>
          <a:p>
            <a:r>
              <a:rPr lang="en-US" sz="2000" dirty="0" smtClean="0"/>
              <a:t>Work right to left</a:t>
            </a:r>
            <a:endParaRPr lang="en-US" sz="2000" dirty="0"/>
          </a:p>
        </p:txBody>
      </p:sp>
      <p:pic>
        <p:nvPicPr>
          <p:cNvPr id="4" name="Picture 3"/>
          <p:cNvPicPr>
            <a:picLocks noChangeAspect="1"/>
          </p:cNvPicPr>
          <p:nvPr/>
        </p:nvPicPr>
        <p:blipFill rotWithShape="1">
          <a:blip r:embed="rId2"/>
          <a:srcRect b="34038"/>
          <a:stretch/>
        </p:blipFill>
        <p:spPr>
          <a:xfrm>
            <a:off x="334580" y="2796106"/>
            <a:ext cx="8241933" cy="2788684"/>
          </a:xfrm>
          <a:prstGeom prst="rect">
            <a:avLst/>
          </a:prstGeom>
        </p:spPr>
      </p:pic>
      <p:sp>
        <p:nvSpPr>
          <p:cNvPr id="6" name="Curved Up Arrow 5"/>
          <p:cNvSpPr/>
          <p:nvPr/>
        </p:nvSpPr>
        <p:spPr>
          <a:xfrm>
            <a:off x="3404422" y="4451795"/>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Curved Up Arrow 6"/>
          <p:cNvSpPr/>
          <p:nvPr/>
        </p:nvSpPr>
        <p:spPr>
          <a:xfrm>
            <a:off x="4234482" y="4875546"/>
            <a:ext cx="871710" cy="212085"/>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8" name="Multiply 7"/>
          <p:cNvSpPr/>
          <p:nvPr/>
        </p:nvSpPr>
        <p:spPr>
          <a:xfrm>
            <a:off x="1034980" y="4557837"/>
            <a:ext cx="532563" cy="529794"/>
          </a:xfrm>
          <a:prstGeom prst="mathMultiply">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Multiply 8"/>
          <p:cNvSpPr/>
          <p:nvPr/>
        </p:nvSpPr>
        <p:spPr>
          <a:xfrm>
            <a:off x="7196713" y="4557837"/>
            <a:ext cx="532563" cy="529794"/>
          </a:xfrm>
          <a:prstGeom prst="mathMultiply">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Multiply 9"/>
          <p:cNvSpPr/>
          <p:nvPr/>
        </p:nvSpPr>
        <p:spPr>
          <a:xfrm>
            <a:off x="1034980" y="4060203"/>
            <a:ext cx="532563" cy="529794"/>
          </a:xfrm>
          <a:prstGeom prst="mathMultiply">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Multiply 10"/>
          <p:cNvSpPr/>
          <p:nvPr/>
        </p:nvSpPr>
        <p:spPr>
          <a:xfrm>
            <a:off x="7196713" y="4060203"/>
            <a:ext cx="532563" cy="529794"/>
          </a:xfrm>
          <a:prstGeom prst="mathMultiply">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Multiply 11"/>
          <p:cNvSpPr/>
          <p:nvPr/>
        </p:nvSpPr>
        <p:spPr>
          <a:xfrm>
            <a:off x="1034980" y="5064598"/>
            <a:ext cx="532563" cy="529794"/>
          </a:xfrm>
          <a:prstGeom prst="mathMultiply">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Multiply 12"/>
          <p:cNvSpPr/>
          <p:nvPr/>
        </p:nvSpPr>
        <p:spPr>
          <a:xfrm>
            <a:off x="7196713" y="5064598"/>
            <a:ext cx="532563" cy="529794"/>
          </a:xfrm>
          <a:prstGeom prst="mathMultiply">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ine Callout 2 13"/>
          <p:cNvSpPr/>
          <p:nvPr/>
        </p:nvSpPr>
        <p:spPr>
          <a:xfrm>
            <a:off x="2070398" y="5393615"/>
            <a:ext cx="1888653" cy="651629"/>
          </a:xfrm>
          <a:prstGeom prst="borderCallout2">
            <a:avLst>
              <a:gd name="adj1" fmla="val 246"/>
              <a:gd name="adj2" fmla="val 53392"/>
              <a:gd name="adj3" fmla="val -50642"/>
              <a:gd name="adj4" fmla="val 64179"/>
              <a:gd name="adj5" fmla="val -114180"/>
              <a:gd name="adj6" fmla="val 87729"/>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Pull new work from upstream</a:t>
            </a:r>
            <a:endParaRPr lang="en-US" dirty="0">
              <a:solidFill>
                <a:schemeClr val="accent1"/>
              </a:solidFill>
            </a:endParaRPr>
          </a:p>
        </p:txBody>
      </p:sp>
      <p:sp>
        <p:nvSpPr>
          <p:cNvPr id="15" name="Line Callout 2 14"/>
          <p:cNvSpPr/>
          <p:nvPr/>
        </p:nvSpPr>
        <p:spPr>
          <a:xfrm>
            <a:off x="4406569" y="5765300"/>
            <a:ext cx="1888653" cy="444581"/>
          </a:xfrm>
          <a:prstGeom prst="borderCallout2">
            <a:avLst>
              <a:gd name="adj1" fmla="val 246"/>
              <a:gd name="adj2" fmla="val 53392"/>
              <a:gd name="adj3" fmla="val -89783"/>
              <a:gd name="adj4" fmla="val 46622"/>
              <a:gd name="adj5" fmla="val -152899"/>
              <a:gd name="adj6" fmla="val 28140"/>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Do the work</a:t>
            </a:r>
            <a:endParaRPr lang="en-US" dirty="0">
              <a:solidFill>
                <a:schemeClr val="accent1"/>
              </a:solidFill>
            </a:endParaRPr>
          </a:p>
        </p:txBody>
      </p:sp>
    </p:spTree>
    <p:extLst>
      <p:ext uri="{BB962C8B-B14F-4D97-AF65-F5344CB8AC3E}">
        <p14:creationId xmlns:p14="http://schemas.microsoft.com/office/powerpoint/2010/main" val="1274741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1" y="186459"/>
            <a:ext cx="7886700" cy="767039"/>
          </a:xfrm>
        </p:spPr>
        <p:txBody>
          <a:bodyPr vert="horz" lIns="91440" tIns="45720" rIns="91440" bIns="45720" rtlCol="0" anchor="ctr">
            <a:normAutofit fontScale="90000"/>
          </a:bodyPr>
          <a:lstStyle/>
          <a:p>
            <a:r>
              <a:rPr lang="en-US" dirty="0" smtClean="0"/>
              <a:t>5. Cross </a:t>
            </a:r>
            <a:r>
              <a:rPr lang="en-US" dirty="0"/>
              <a:t>the day off on the Day Counter</a:t>
            </a:r>
          </a:p>
        </p:txBody>
      </p:sp>
      <p:graphicFrame>
        <p:nvGraphicFramePr>
          <p:cNvPr id="7" name="Content Placeholder 5"/>
          <p:cNvGraphicFramePr>
            <a:graphicFrameLocks noGrp="1"/>
          </p:cNvGraphicFramePr>
          <p:nvPr>
            <p:ph idx="1"/>
            <p:extLst/>
          </p:nvPr>
        </p:nvGraphicFramePr>
        <p:xfrm>
          <a:off x="628651" y="953495"/>
          <a:ext cx="7886700" cy="5730240"/>
        </p:xfrm>
        <a:graphic>
          <a:graphicData uri="http://schemas.openxmlformats.org/drawingml/2006/table">
            <a:tbl>
              <a:tblPr>
                <a:tableStyleId>{2D5ABB26-0587-4C30-8999-92F81FD0307C}</a:tableStyleId>
              </a:tblPr>
              <a:tblGrid>
                <a:gridCol w="1661291"/>
                <a:gridCol w="1661291"/>
                <a:gridCol w="1661291"/>
                <a:gridCol w="2902827"/>
              </a:tblGrid>
              <a:tr h="822960">
                <a:tc gridSpan="3">
                  <a:txBody>
                    <a:bodyPr/>
                    <a:lstStyle/>
                    <a:p>
                      <a:pPr algn="ctr"/>
                      <a:r>
                        <a:rPr lang="en-US" sz="2800" dirty="0" smtClean="0"/>
                        <a:t>Working</a:t>
                      </a:r>
                      <a:r>
                        <a:rPr lang="en-US" sz="2800" baseline="0" dirty="0" smtClean="0"/>
                        <a:t> Days</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hMerge="1">
                  <a:txBody>
                    <a:bodyPr/>
                    <a:lstStyle/>
                    <a:p>
                      <a:pPr algn="ct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dirty="0" smtClean="0"/>
                        <a:t>Deployment &amp;</a:t>
                      </a:r>
                      <a:r>
                        <a:rPr lang="en-US" sz="2400" baseline="0" dirty="0" smtClean="0"/>
                        <a:t> Prioritization</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1</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3</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4</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5</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6</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7</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9</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10</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11</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12</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13</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14</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15</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17</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18</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19</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20</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21</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22</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23</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25</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26</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27</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bl>
          </a:graphicData>
        </a:graphic>
      </p:graphicFrame>
      <p:sp>
        <p:nvSpPr>
          <p:cNvPr id="5" name="Minus 4"/>
          <p:cNvSpPr/>
          <p:nvPr/>
        </p:nvSpPr>
        <p:spPr>
          <a:xfrm rot="20430182">
            <a:off x="2264864" y="1924537"/>
            <a:ext cx="1751330" cy="424543"/>
          </a:xfrm>
          <a:prstGeom prst="mathMinus">
            <a:avLst/>
          </a:prstGeom>
          <a:solidFill>
            <a:schemeClr val="tx2"/>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Minus 5"/>
          <p:cNvSpPr/>
          <p:nvPr/>
        </p:nvSpPr>
        <p:spPr>
          <a:xfrm rot="20430182">
            <a:off x="609630" y="1886437"/>
            <a:ext cx="1751330" cy="424543"/>
          </a:xfrm>
          <a:prstGeom prst="mathMinus">
            <a:avLst/>
          </a:prstGeom>
          <a:solidFill>
            <a:schemeClr val="tx2"/>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Minus 7"/>
          <p:cNvSpPr/>
          <p:nvPr/>
        </p:nvSpPr>
        <p:spPr>
          <a:xfrm rot="20430182">
            <a:off x="3920099" y="1924537"/>
            <a:ext cx="1751330" cy="424543"/>
          </a:xfrm>
          <a:prstGeom prst="mathMinus">
            <a:avLst/>
          </a:prstGeom>
          <a:solidFill>
            <a:schemeClr val="tx2"/>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Tree>
    <p:extLst>
      <p:ext uri="{BB962C8B-B14F-4D97-AF65-F5344CB8AC3E}">
        <p14:creationId xmlns:p14="http://schemas.microsoft.com/office/powerpoint/2010/main" val="312492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5175" y="826887"/>
            <a:ext cx="6448396" cy="4740442"/>
          </a:xfrm>
          <a:prstGeom prst="rect">
            <a:avLst/>
          </a:prstGeom>
        </p:spPr>
      </p:pic>
      <p:sp>
        <p:nvSpPr>
          <p:cNvPr id="4" name="Rectangle 3"/>
          <p:cNvSpPr/>
          <p:nvPr/>
        </p:nvSpPr>
        <p:spPr>
          <a:xfrm>
            <a:off x="1340426" y="3513221"/>
            <a:ext cx="6463145" cy="2054108"/>
          </a:xfrm>
          <a:prstGeom prst="rect">
            <a:avLst/>
          </a:prstGeom>
          <a:solidFill>
            <a:srgbClr val="FFFFFF">
              <a:alpha val="8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45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Deploy your work</a:t>
            </a:r>
            <a:endParaRPr lang="en-US" dirty="0"/>
          </a:p>
        </p:txBody>
      </p:sp>
      <p:sp>
        <p:nvSpPr>
          <p:cNvPr id="3" name="Content Placeholder 2"/>
          <p:cNvSpPr>
            <a:spLocks noGrp="1"/>
          </p:cNvSpPr>
          <p:nvPr>
            <p:ph idx="1"/>
          </p:nvPr>
        </p:nvSpPr>
        <p:spPr/>
        <p:txBody>
          <a:bodyPr/>
          <a:lstStyle/>
          <a:p>
            <a:pPr lvl="0">
              <a:buFont typeface="Arial" panose="020B0604020202020204" pitchFamily="34" charset="0"/>
              <a:buChar char="•"/>
            </a:pPr>
            <a:r>
              <a:rPr lang="en-US" dirty="0"/>
              <a:t>Move items from [Ready to Deploy] to [Done]</a:t>
            </a:r>
          </a:p>
          <a:p>
            <a:pPr lvl="1"/>
            <a:r>
              <a:rPr lang="en-US" dirty="0" smtClean="0"/>
              <a:t>Write </a:t>
            </a:r>
            <a:r>
              <a:rPr lang="en-US" dirty="0"/>
              <a:t>the </a:t>
            </a:r>
            <a:r>
              <a:rPr lang="en-US" dirty="0" smtClean="0"/>
              <a:t>current </a:t>
            </a:r>
            <a:r>
              <a:rPr lang="en-US" dirty="0"/>
              <a:t>day in the </a:t>
            </a:r>
            <a:r>
              <a:rPr lang="en-US" dirty="0" smtClean="0"/>
              <a:t>Done box</a:t>
            </a:r>
            <a:endParaRPr lang="en-US" dirty="0"/>
          </a:p>
        </p:txBody>
      </p:sp>
      <p:cxnSp>
        <p:nvCxnSpPr>
          <p:cNvPr id="4" name="Straight Connector 3"/>
          <p:cNvCxnSpPr/>
          <p:nvPr/>
        </p:nvCxnSpPr>
        <p:spPr>
          <a:xfrm>
            <a:off x="5403037" y="3032283"/>
            <a:ext cx="0" cy="346648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625024" y="3032283"/>
            <a:ext cx="0" cy="3466488"/>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391050" y="3032283"/>
            <a:ext cx="2281161" cy="369332"/>
          </a:xfrm>
          <a:prstGeom prst="rect">
            <a:avLst/>
          </a:prstGeom>
          <a:noFill/>
          <a:effectLst/>
        </p:spPr>
        <p:txBody>
          <a:bodyPr wrap="square" rtlCol="0">
            <a:spAutoFit/>
          </a:bodyPr>
          <a:lstStyle/>
          <a:p>
            <a:pPr algn="ctr"/>
            <a:r>
              <a:rPr lang="en-US" dirty="0" smtClean="0"/>
              <a:t>Ready to Deploy</a:t>
            </a:r>
            <a:endParaRPr lang="en-US" dirty="0"/>
          </a:p>
        </p:txBody>
      </p:sp>
      <p:sp>
        <p:nvSpPr>
          <p:cNvPr id="8" name="TextBox 7"/>
          <p:cNvSpPr txBox="1"/>
          <p:nvPr/>
        </p:nvSpPr>
        <p:spPr>
          <a:xfrm>
            <a:off x="7000922" y="3032283"/>
            <a:ext cx="678391" cy="369332"/>
          </a:xfrm>
          <a:prstGeom prst="rect">
            <a:avLst/>
          </a:prstGeom>
          <a:noFill/>
          <a:effectLst/>
        </p:spPr>
        <p:txBody>
          <a:bodyPr wrap="none" rtlCol="0">
            <a:spAutoFit/>
          </a:bodyPr>
          <a:lstStyle/>
          <a:p>
            <a:pPr algn="ctr"/>
            <a:r>
              <a:rPr lang="en-US" dirty="0" smtClean="0"/>
              <a:t>Done</a:t>
            </a:r>
            <a:endParaRPr lang="en-US" dirty="0"/>
          </a:p>
        </p:txBody>
      </p:sp>
      <p:pic>
        <p:nvPicPr>
          <p:cNvPr id="12" name="Picture 11"/>
          <p:cNvPicPr>
            <a:picLocks noChangeAspect="1"/>
          </p:cNvPicPr>
          <p:nvPr/>
        </p:nvPicPr>
        <p:blipFill>
          <a:blip r:embed="rId2"/>
          <a:stretch>
            <a:fillRect/>
          </a:stretch>
        </p:blipFill>
        <p:spPr>
          <a:xfrm>
            <a:off x="1905735" y="3532450"/>
            <a:ext cx="3293334" cy="2593714"/>
          </a:xfrm>
          <a:prstGeom prst="rect">
            <a:avLst/>
          </a:prstGeom>
        </p:spPr>
      </p:pic>
      <p:sp>
        <p:nvSpPr>
          <p:cNvPr id="13" name="TextBox 12"/>
          <p:cNvSpPr txBox="1"/>
          <p:nvPr/>
        </p:nvSpPr>
        <p:spPr>
          <a:xfrm>
            <a:off x="6670871" y="5442315"/>
            <a:ext cx="339195" cy="369332"/>
          </a:xfrm>
          <a:prstGeom prst="rect">
            <a:avLst/>
          </a:prstGeom>
          <a:noFill/>
        </p:spPr>
        <p:txBody>
          <a:bodyPr wrap="square" rtlCol="0">
            <a:spAutoFit/>
          </a:bodyPr>
          <a:lstStyle/>
          <a:p>
            <a:r>
              <a:rPr lang="en-US" dirty="0" smtClean="0"/>
              <a:t>4</a:t>
            </a:r>
            <a:endParaRPr lang="en-US" dirty="0"/>
          </a:p>
        </p:txBody>
      </p:sp>
    </p:spTree>
    <p:extLst>
      <p:ext uri="{BB962C8B-B14F-4D97-AF65-F5344CB8AC3E}">
        <p14:creationId xmlns:p14="http://schemas.microsoft.com/office/powerpoint/2010/main" val="196231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94444E-6 3.33333E-6 L 0.4066 -0.01042 " pathEditMode="relative" rAng="0" ptsTypes="AA">
                                      <p:cBhvr>
                                        <p:cTn id="6" dur="2000" fill="hold"/>
                                        <p:tgtEl>
                                          <p:spTgt spid="12"/>
                                        </p:tgtEl>
                                        <p:attrNameLst>
                                          <p:attrName>ppt_x</p:attrName>
                                          <p:attrName>ppt_y</p:attrName>
                                        </p:attrNameLst>
                                      </p:cBhvr>
                                      <p:rCtr x="20330" y="-532"/>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Calculate cycle time for each story</a:t>
            </a:r>
            <a:endParaRPr lang="en-US" dirty="0"/>
          </a:p>
        </p:txBody>
      </p:sp>
      <p:pic>
        <p:nvPicPr>
          <p:cNvPr id="4" name="Picture 3"/>
          <p:cNvPicPr>
            <a:picLocks noChangeAspect="1"/>
          </p:cNvPicPr>
          <p:nvPr/>
        </p:nvPicPr>
        <p:blipFill>
          <a:blip r:embed="rId2"/>
          <a:stretch>
            <a:fillRect/>
          </a:stretch>
        </p:blipFill>
        <p:spPr>
          <a:xfrm>
            <a:off x="2801806" y="2110381"/>
            <a:ext cx="3069395" cy="2417347"/>
          </a:xfrm>
          <a:prstGeom prst="rect">
            <a:avLst/>
          </a:prstGeom>
        </p:spPr>
      </p:pic>
      <p:sp>
        <p:nvSpPr>
          <p:cNvPr id="5" name="TextBox 4"/>
          <p:cNvSpPr txBox="1"/>
          <p:nvPr/>
        </p:nvSpPr>
        <p:spPr>
          <a:xfrm>
            <a:off x="3679434" y="3960614"/>
            <a:ext cx="539496" cy="369332"/>
          </a:xfrm>
          <a:prstGeom prst="rect">
            <a:avLst/>
          </a:prstGeom>
          <a:noFill/>
        </p:spPr>
        <p:txBody>
          <a:bodyPr wrap="square" rtlCol="0">
            <a:spAutoFit/>
          </a:bodyPr>
          <a:lstStyle/>
          <a:p>
            <a:pPr algn="ctr"/>
            <a:r>
              <a:rPr lang="en-US" b="1" dirty="0" smtClean="0"/>
              <a:t>4</a:t>
            </a:r>
            <a:endParaRPr lang="en-US" b="1" dirty="0"/>
          </a:p>
        </p:txBody>
      </p:sp>
      <p:sp>
        <p:nvSpPr>
          <p:cNvPr id="6" name="TextBox 5"/>
          <p:cNvSpPr txBox="1"/>
          <p:nvPr/>
        </p:nvSpPr>
        <p:spPr>
          <a:xfrm>
            <a:off x="4410482" y="3978199"/>
            <a:ext cx="539496" cy="369332"/>
          </a:xfrm>
          <a:prstGeom prst="rect">
            <a:avLst/>
          </a:prstGeom>
          <a:noFill/>
        </p:spPr>
        <p:txBody>
          <a:bodyPr wrap="square" rtlCol="0">
            <a:spAutoFit/>
          </a:bodyPr>
          <a:lstStyle/>
          <a:p>
            <a:pPr algn="ctr"/>
            <a:r>
              <a:rPr lang="en-US" b="1" dirty="0" smtClean="0"/>
              <a:t>4</a:t>
            </a:r>
            <a:endParaRPr lang="en-US" b="1" dirty="0"/>
          </a:p>
        </p:txBody>
      </p:sp>
      <p:sp>
        <p:nvSpPr>
          <p:cNvPr id="7" name="Rounded Rectangular Callout 6"/>
          <p:cNvSpPr/>
          <p:nvPr/>
        </p:nvSpPr>
        <p:spPr>
          <a:xfrm>
            <a:off x="3590904" y="4493513"/>
            <a:ext cx="2718148" cy="400663"/>
          </a:xfrm>
          <a:prstGeom prst="wedgeRoundRectCallout">
            <a:avLst>
              <a:gd name="adj1" fmla="val -9073"/>
              <a:gd name="adj2" fmla="val -8999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Cycle time = 4 - 0 = 4</a:t>
            </a:r>
          </a:p>
        </p:txBody>
      </p:sp>
      <p:sp>
        <p:nvSpPr>
          <p:cNvPr id="8" name="Content Placeholder 2"/>
          <p:cNvSpPr>
            <a:spLocks noGrp="1"/>
          </p:cNvSpPr>
          <p:nvPr>
            <p:ph idx="1"/>
          </p:nvPr>
        </p:nvSpPr>
        <p:spPr>
          <a:xfrm>
            <a:off x="457200" y="1192390"/>
            <a:ext cx="8229600" cy="4933774"/>
          </a:xfrm>
        </p:spPr>
        <p:txBody>
          <a:bodyPr/>
          <a:lstStyle/>
          <a:p>
            <a:pPr lvl="0">
              <a:buFont typeface="Arial" panose="020B0604020202020204" pitchFamily="34" charset="0"/>
              <a:buChar char="•"/>
            </a:pPr>
            <a:r>
              <a:rPr lang="en-US" dirty="0" smtClean="0"/>
              <a:t>Cycle time = Approved - Done</a:t>
            </a:r>
            <a:endParaRPr lang="en-US" dirty="0"/>
          </a:p>
        </p:txBody>
      </p:sp>
    </p:spTree>
    <p:extLst>
      <p:ext uri="{BB962C8B-B14F-4D97-AF65-F5344CB8AC3E}">
        <p14:creationId xmlns:p14="http://schemas.microsoft.com/office/powerpoint/2010/main" val="96524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555"/>
            <a:ext cx="8229600" cy="706084"/>
          </a:xfrm>
        </p:spPr>
        <p:txBody>
          <a:bodyPr/>
          <a:lstStyle/>
          <a:p>
            <a:r>
              <a:rPr lang="en-US" dirty="0" smtClean="0"/>
              <a:t>3. Score your deployed stories </a:t>
            </a:r>
            <a:endParaRPr lang="en-US" dirty="0"/>
          </a:p>
        </p:txBody>
      </p:sp>
      <p:sp>
        <p:nvSpPr>
          <p:cNvPr id="3" name="Content Placeholder 2"/>
          <p:cNvSpPr>
            <a:spLocks noGrp="1"/>
          </p:cNvSpPr>
          <p:nvPr>
            <p:ph idx="1"/>
          </p:nvPr>
        </p:nvSpPr>
        <p:spPr/>
        <p:txBody>
          <a:bodyPr/>
          <a:lstStyle/>
          <a:p>
            <a:endParaRPr lang="en-US" dirty="0"/>
          </a:p>
        </p:txBody>
      </p:sp>
      <p:sp>
        <p:nvSpPr>
          <p:cNvPr id="5" name="Right Arrow 4"/>
          <p:cNvSpPr/>
          <p:nvPr/>
        </p:nvSpPr>
        <p:spPr>
          <a:xfrm>
            <a:off x="-1" y="4262465"/>
            <a:ext cx="7523019" cy="1116258"/>
          </a:xfrm>
          <a:prstGeom prst="rightArrow">
            <a:avLst/>
          </a:prstGeom>
          <a:solidFill>
            <a:schemeClr val="accent4">
              <a:lumMod val="20000"/>
              <a:lumOff val="80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solidFill>
                  <a:schemeClr val="accent3"/>
                </a:solidFill>
              </a:rPr>
              <a:t>Standard</a:t>
            </a:r>
            <a:endParaRPr lang="en-US" sz="2800" dirty="0">
              <a:solidFill>
                <a:schemeClr val="accent3"/>
              </a:solidFill>
            </a:endParaRPr>
          </a:p>
        </p:txBody>
      </p:sp>
      <p:sp>
        <p:nvSpPr>
          <p:cNvPr id="6" name="Right Arrow 5"/>
          <p:cNvSpPr/>
          <p:nvPr/>
        </p:nvSpPr>
        <p:spPr>
          <a:xfrm>
            <a:off x="-1" y="3012451"/>
            <a:ext cx="8125691" cy="1116258"/>
          </a:xfrm>
          <a:prstGeom prst="rightArrow">
            <a:avLst/>
          </a:prstGeom>
          <a:solidFill>
            <a:srgbClr val="C39BE1"/>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Fixed Delivery Date</a:t>
            </a:r>
            <a:endParaRPr lang="en-US" sz="2800" dirty="0"/>
          </a:p>
        </p:txBody>
      </p:sp>
      <p:sp>
        <p:nvSpPr>
          <p:cNvPr id="7" name="Right Arrow 6"/>
          <p:cNvSpPr/>
          <p:nvPr/>
        </p:nvSpPr>
        <p:spPr>
          <a:xfrm>
            <a:off x="0" y="1736169"/>
            <a:ext cx="8686800" cy="1116258"/>
          </a:xfrm>
          <a:prstGeom prst="rightArrow">
            <a:avLst/>
          </a:prstGeom>
          <a:solidFill>
            <a:srgbClr val="FFFFFF"/>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solidFill>
                  <a:srgbClr val="C00000"/>
                </a:solidFill>
              </a:rPr>
              <a:t>Expedited Items</a:t>
            </a:r>
            <a:endParaRPr lang="en-US" sz="2800" dirty="0">
              <a:solidFill>
                <a:srgbClr val="C00000"/>
              </a:solidFill>
            </a:endParaRPr>
          </a:p>
        </p:txBody>
      </p:sp>
      <p:sp>
        <p:nvSpPr>
          <p:cNvPr id="8" name="Rectangle 7"/>
          <p:cNvSpPr/>
          <p:nvPr/>
        </p:nvSpPr>
        <p:spPr>
          <a:xfrm>
            <a:off x="5061768" y="3012451"/>
            <a:ext cx="1208344" cy="1116258"/>
          </a:xfrm>
          <a:prstGeom prst="rect">
            <a:avLst/>
          </a:prstGeom>
          <a:solidFill>
            <a:srgbClr val="C39BE1"/>
          </a:solidFill>
          <a:ln>
            <a:solidFill>
              <a:srgbClr val="7030A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rgbClr val="FFFFFF"/>
                </a:solidFill>
                <a:latin typeface="MV Boli" panose="02000500030200090000" pitchFamily="2" charset="0"/>
                <a:cs typeface="MV Boli" panose="02000500030200090000" pitchFamily="2" charset="0"/>
              </a:rPr>
              <a:t>By 3/21</a:t>
            </a:r>
            <a:endParaRPr lang="en-US" dirty="0">
              <a:solidFill>
                <a:srgbClr val="FFFFFF"/>
              </a:solidFill>
              <a:latin typeface="MV Boli" panose="02000500030200090000" pitchFamily="2" charset="0"/>
              <a:cs typeface="MV Boli" panose="02000500030200090000" pitchFamily="2" charset="0"/>
            </a:endParaRPr>
          </a:p>
        </p:txBody>
      </p:sp>
      <p:sp>
        <p:nvSpPr>
          <p:cNvPr id="9" name="Rectangle 8"/>
          <p:cNvSpPr/>
          <p:nvPr/>
        </p:nvSpPr>
        <p:spPr>
          <a:xfrm>
            <a:off x="4457596" y="4262465"/>
            <a:ext cx="1208344" cy="1116258"/>
          </a:xfrm>
          <a:prstGeom prst="rect">
            <a:avLst/>
          </a:prstGeom>
          <a:solidFill>
            <a:srgbClr val="FFF2CC"/>
          </a:solidFill>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latin typeface="MV Boli" panose="02000500030200090000" pitchFamily="2" charset="0"/>
              <a:cs typeface="MV Boli" panose="02000500030200090000" pitchFamily="2" charset="0"/>
            </a:endParaRPr>
          </a:p>
        </p:txBody>
      </p:sp>
      <p:sp>
        <p:nvSpPr>
          <p:cNvPr id="10" name="Rectangle 9"/>
          <p:cNvSpPr/>
          <p:nvPr/>
        </p:nvSpPr>
        <p:spPr>
          <a:xfrm>
            <a:off x="5665940" y="1736169"/>
            <a:ext cx="1208344" cy="1116258"/>
          </a:xfrm>
          <a:prstGeom prst="rect">
            <a:avLst/>
          </a:prstGeom>
          <a:solidFill>
            <a:srgbClr val="FFFFFF"/>
          </a:solidFill>
          <a:ln>
            <a:solidFill>
              <a:schemeClr val="bg1">
                <a:lumMod val="75000"/>
              </a:schemeClr>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rgbClr val="C00000"/>
              </a:solidFill>
              <a:latin typeface="MV Boli" panose="02000500030200090000" pitchFamily="2" charset="0"/>
              <a:cs typeface="MV Boli" panose="02000500030200090000" pitchFamily="2" charset="0"/>
            </a:endParaRPr>
          </a:p>
        </p:txBody>
      </p:sp>
      <p:sp>
        <p:nvSpPr>
          <p:cNvPr id="11" name="Rounded Rectangular Callout 10"/>
          <p:cNvSpPr/>
          <p:nvPr/>
        </p:nvSpPr>
        <p:spPr>
          <a:xfrm>
            <a:off x="4457596" y="5468281"/>
            <a:ext cx="3365378" cy="706084"/>
          </a:xfrm>
          <a:prstGeom prst="wedgeRoundRectCallout">
            <a:avLst>
              <a:gd name="adj1" fmla="val -42520"/>
              <a:gd name="adj2" fmla="val -75097"/>
              <a:gd name="adj3" fmla="val 16667"/>
            </a:avLst>
          </a:prstGeom>
          <a:solidFill>
            <a:schemeClr val="accent4">
              <a:lumMod val="20000"/>
              <a:lumOff val="80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accent3"/>
                </a:solidFill>
              </a:rPr>
              <a:t>Attract fewer customers if you do not deliver fast enough</a:t>
            </a:r>
            <a:endParaRPr lang="en-US" sz="2000" dirty="0">
              <a:solidFill>
                <a:schemeClr val="accent3"/>
              </a:solidFill>
            </a:endParaRPr>
          </a:p>
        </p:txBody>
      </p:sp>
      <p:sp>
        <p:nvSpPr>
          <p:cNvPr id="12" name="Rounded Rectangular Callout 11"/>
          <p:cNvSpPr/>
          <p:nvPr/>
        </p:nvSpPr>
        <p:spPr>
          <a:xfrm>
            <a:off x="5808808" y="4128709"/>
            <a:ext cx="2951144" cy="849409"/>
          </a:xfrm>
          <a:prstGeom prst="wedgeRoundRectCallout">
            <a:avLst>
              <a:gd name="adj1" fmla="val -36751"/>
              <a:gd name="adj2" fmla="val -73557"/>
              <a:gd name="adj3" fmla="val 16667"/>
            </a:avLst>
          </a:prstGeom>
          <a:solidFill>
            <a:srgbClr val="C39BE1"/>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Deliver by the deadline or </a:t>
            </a:r>
          </a:p>
          <a:p>
            <a:pPr algn="ctr"/>
            <a:r>
              <a:rPr lang="en-US" sz="2000" dirty="0"/>
              <a:t>earn no customer</a:t>
            </a:r>
          </a:p>
        </p:txBody>
      </p:sp>
      <p:sp>
        <p:nvSpPr>
          <p:cNvPr id="13" name="Rounded Rectangular Callout 12"/>
          <p:cNvSpPr/>
          <p:nvPr/>
        </p:nvSpPr>
        <p:spPr>
          <a:xfrm>
            <a:off x="5348276" y="837928"/>
            <a:ext cx="3338524" cy="849409"/>
          </a:xfrm>
          <a:prstGeom prst="wedgeRoundRectCallout">
            <a:avLst>
              <a:gd name="adj1" fmla="val -35971"/>
              <a:gd name="adj2" fmla="val 85974"/>
              <a:gd name="adj3" fmla="val 16667"/>
            </a:avLst>
          </a:prstGeom>
          <a:solidFill>
            <a:srgbClr val="FFFFFF"/>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C00000"/>
                </a:solidFill>
              </a:rPr>
              <a:t>Deliver by the deadline or </a:t>
            </a:r>
          </a:p>
          <a:p>
            <a:pPr algn="ctr"/>
            <a:r>
              <a:rPr lang="en-US" sz="2000" dirty="0" smtClean="0">
                <a:solidFill>
                  <a:srgbClr val="C00000"/>
                </a:solidFill>
              </a:rPr>
              <a:t>lose </a:t>
            </a:r>
            <a:r>
              <a:rPr lang="en-US" sz="2000" dirty="0">
                <a:solidFill>
                  <a:srgbClr val="C00000"/>
                </a:solidFill>
              </a:rPr>
              <a:t>customers</a:t>
            </a:r>
          </a:p>
        </p:txBody>
      </p:sp>
    </p:spTree>
    <p:extLst>
      <p:ext uri="{BB962C8B-B14F-4D97-AF65-F5344CB8AC3E}">
        <p14:creationId xmlns:p14="http://schemas.microsoft.com/office/powerpoint/2010/main" val="898403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reference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551" y="1012372"/>
            <a:ext cx="7200898" cy="5293632"/>
          </a:xfrm>
        </p:spPr>
      </p:pic>
    </p:spTree>
    <p:extLst>
      <p:ext uri="{BB962C8B-B14F-4D97-AF65-F5344CB8AC3E}">
        <p14:creationId xmlns:p14="http://schemas.microsoft.com/office/powerpoint/2010/main" val="196037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15806" y="3728553"/>
            <a:ext cx="3069395" cy="2418817"/>
          </a:xfrm>
          <a:prstGeom prst="rect">
            <a:avLst/>
          </a:prstGeom>
        </p:spPr>
      </p:pic>
      <p:pic>
        <p:nvPicPr>
          <p:cNvPr id="10" name="Picture 9"/>
          <p:cNvPicPr>
            <a:picLocks noChangeAspect="1"/>
          </p:cNvPicPr>
          <p:nvPr/>
        </p:nvPicPr>
        <p:blipFill>
          <a:blip r:embed="rId3"/>
          <a:stretch>
            <a:fillRect/>
          </a:stretch>
        </p:blipFill>
        <p:spPr>
          <a:xfrm>
            <a:off x="515806" y="1022245"/>
            <a:ext cx="3069395" cy="2417347"/>
          </a:xfrm>
          <a:prstGeom prst="rect">
            <a:avLst/>
          </a:prstGeom>
        </p:spPr>
      </p:pic>
      <p:sp>
        <p:nvSpPr>
          <p:cNvPr id="2" name="Title 1"/>
          <p:cNvSpPr>
            <a:spLocks noGrp="1"/>
          </p:cNvSpPr>
          <p:nvPr>
            <p:ph type="title"/>
          </p:nvPr>
        </p:nvSpPr>
        <p:spPr/>
        <p:txBody>
          <a:bodyPr/>
          <a:lstStyle/>
          <a:p>
            <a:r>
              <a:rPr lang="en-US" dirty="0" smtClean="0"/>
              <a:t>Scoring – Standard Story</a:t>
            </a:r>
            <a:endParaRPr lang="en-US" dirty="0"/>
          </a:p>
        </p:txBody>
      </p:sp>
      <p:sp>
        <p:nvSpPr>
          <p:cNvPr id="3" name="Content Placeholder 2"/>
          <p:cNvSpPr>
            <a:spLocks noGrp="1"/>
          </p:cNvSpPr>
          <p:nvPr>
            <p:ph idx="1"/>
          </p:nvPr>
        </p:nvSpPr>
        <p:spPr>
          <a:xfrm>
            <a:off x="3733573" y="1709225"/>
            <a:ext cx="5258027" cy="3792969"/>
          </a:xfrm>
        </p:spPr>
        <p:txBody>
          <a:bodyPr>
            <a:normAutofit/>
          </a:bodyPr>
          <a:lstStyle/>
          <a:p>
            <a:r>
              <a:rPr lang="en-US" sz="2800" dirty="0"/>
              <a:t>Earns </a:t>
            </a:r>
            <a:r>
              <a:rPr lang="en-US" sz="2800" dirty="0" smtClean="0"/>
              <a:t>customers </a:t>
            </a:r>
            <a:r>
              <a:rPr lang="en-US" sz="2800" dirty="0"/>
              <a:t>after </a:t>
            </a:r>
            <a:r>
              <a:rPr lang="en-US" sz="2800" dirty="0" smtClean="0"/>
              <a:t>deployed, </a:t>
            </a:r>
            <a:r>
              <a:rPr lang="en-US" sz="2800" dirty="0"/>
              <a:t>based off of cycle </a:t>
            </a:r>
            <a:r>
              <a:rPr lang="en-US" sz="2800" dirty="0" smtClean="0"/>
              <a:t>time</a:t>
            </a:r>
            <a:endParaRPr lang="en-US" sz="2800" dirty="0"/>
          </a:p>
        </p:txBody>
      </p:sp>
      <p:sp>
        <p:nvSpPr>
          <p:cNvPr id="4" name="TextBox 3"/>
          <p:cNvSpPr txBox="1"/>
          <p:nvPr/>
        </p:nvSpPr>
        <p:spPr>
          <a:xfrm>
            <a:off x="1393434" y="2872478"/>
            <a:ext cx="539496" cy="369332"/>
          </a:xfrm>
          <a:prstGeom prst="rect">
            <a:avLst/>
          </a:prstGeom>
          <a:noFill/>
        </p:spPr>
        <p:txBody>
          <a:bodyPr wrap="square" rtlCol="0">
            <a:spAutoFit/>
          </a:bodyPr>
          <a:lstStyle/>
          <a:p>
            <a:pPr algn="ctr"/>
            <a:r>
              <a:rPr lang="en-US" dirty="0" smtClean="0"/>
              <a:t>4</a:t>
            </a:r>
            <a:endParaRPr lang="en-US" dirty="0"/>
          </a:p>
        </p:txBody>
      </p:sp>
      <p:sp>
        <p:nvSpPr>
          <p:cNvPr id="28" name="TextBox 27"/>
          <p:cNvSpPr txBox="1"/>
          <p:nvPr/>
        </p:nvSpPr>
        <p:spPr>
          <a:xfrm>
            <a:off x="2124482" y="2890063"/>
            <a:ext cx="539496" cy="369332"/>
          </a:xfrm>
          <a:prstGeom prst="rect">
            <a:avLst/>
          </a:prstGeom>
          <a:noFill/>
        </p:spPr>
        <p:txBody>
          <a:bodyPr wrap="square" rtlCol="0">
            <a:spAutoFit/>
          </a:bodyPr>
          <a:lstStyle/>
          <a:p>
            <a:pPr algn="ctr"/>
            <a:r>
              <a:rPr lang="en-US" dirty="0" smtClean="0"/>
              <a:t>4</a:t>
            </a:r>
            <a:endParaRPr lang="en-US" dirty="0"/>
          </a:p>
        </p:txBody>
      </p:sp>
      <p:sp>
        <p:nvSpPr>
          <p:cNvPr id="5" name="Rounded Rectangular Callout 4"/>
          <p:cNvSpPr/>
          <p:nvPr/>
        </p:nvSpPr>
        <p:spPr>
          <a:xfrm>
            <a:off x="1207008" y="3405377"/>
            <a:ext cx="2913940" cy="400663"/>
          </a:xfrm>
          <a:prstGeom prst="wedgeRoundRectCallout">
            <a:avLst>
              <a:gd name="adj1" fmla="val -9073"/>
              <a:gd name="adj2" fmla="val -8999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&lt; 8 days = 100% Customers</a:t>
            </a:r>
          </a:p>
        </p:txBody>
      </p:sp>
      <p:sp>
        <p:nvSpPr>
          <p:cNvPr id="72" name="TextBox 71"/>
          <p:cNvSpPr txBox="1"/>
          <p:nvPr/>
        </p:nvSpPr>
        <p:spPr>
          <a:xfrm>
            <a:off x="2812350" y="2872478"/>
            <a:ext cx="539496" cy="369332"/>
          </a:xfrm>
          <a:prstGeom prst="rect">
            <a:avLst/>
          </a:prstGeom>
          <a:noFill/>
        </p:spPr>
        <p:txBody>
          <a:bodyPr wrap="square" rtlCol="0">
            <a:spAutoFit/>
          </a:bodyPr>
          <a:lstStyle/>
          <a:p>
            <a:pPr algn="ctr"/>
            <a:r>
              <a:rPr lang="en-US" dirty="0" smtClean="0"/>
              <a:t>160</a:t>
            </a:r>
            <a:endParaRPr lang="en-US" dirty="0"/>
          </a:p>
        </p:txBody>
      </p:sp>
      <p:sp>
        <p:nvSpPr>
          <p:cNvPr id="12" name="Rounded Rectangular Callout 11"/>
          <p:cNvSpPr/>
          <p:nvPr/>
        </p:nvSpPr>
        <p:spPr>
          <a:xfrm>
            <a:off x="1853852" y="6086397"/>
            <a:ext cx="2718148" cy="400663"/>
          </a:xfrm>
          <a:prstGeom prst="wedgeRoundRectCallout">
            <a:avLst>
              <a:gd name="adj1" fmla="val -34197"/>
              <a:gd name="adj2" fmla="val -9288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12 days = 50% Customers</a:t>
            </a:r>
          </a:p>
        </p:txBody>
      </p:sp>
      <p:sp>
        <p:nvSpPr>
          <p:cNvPr id="33" name="TextBox 32"/>
          <p:cNvSpPr txBox="1"/>
          <p:nvPr/>
        </p:nvSpPr>
        <p:spPr>
          <a:xfrm>
            <a:off x="1400849" y="5569862"/>
            <a:ext cx="539496" cy="369332"/>
          </a:xfrm>
          <a:prstGeom prst="rect">
            <a:avLst/>
          </a:prstGeom>
          <a:noFill/>
        </p:spPr>
        <p:txBody>
          <a:bodyPr wrap="square" rtlCol="0">
            <a:spAutoFit/>
          </a:bodyPr>
          <a:lstStyle/>
          <a:p>
            <a:pPr algn="ctr"/>
            <a:r>
              <a:rPr lang="en-US" dirty="0" smtClean="0"/>
              <a:t>12</a:t>
            </a:r>
            <a:endParaRPr lang="en-US" dirty="0"/>
          </a:p>
        </p:txBody>
      </p:sp>
      <p:sp>
        <p:nvSpPr>
          <p:cNvPr id="34" name="TextBox 33"/>
          <p:cNvSpPr txBox="1"/>
          <p:nvPr/>
        </p:nvSpPr>
        <p:spPr>
          <a:xfrm>
            <a:off x="2124482" y="5579626"/>
            <a:ext cx="539496" cy="369332"/>
          </a:xfrm>
          <a:prstGeom prst="rect">
            <a:avLst/>
          </a:prstGeom>
          <a:noFill/>
        </p:spPr>
        <p:txBody>
          <a:bodyPr wrap="square" rtlCol="0">
            <a:spAutoFit/>
          </a:bodyPr>
          <a:lstStyle/>
          <a:p>
            <a:pPr algn="ctr"/>
            <a:r>
              <a:rPr lang="en-US" dirty="0" smtClean="0"/>
              <a:t>12</a:t>
            </a:r>
            <a:endParaRPr lang="en-US" dirty="0"/>
          </a:p>
        </p:txBody>
      </p:sp>
      <p:sp>
        <p:nvSpPr>
          <p:cNvPr id="35" name="TextBox 34"/>
          <p:cNvSpPr txBox="1"/>
          <p:nvPr/>
        </p:nvSpPr>
        <p:spPr>
          <a:xfrm>
            <a:off x="2812351" y="5562041"/>
            <a:ext cx="575260" cy="369332"/>
          </a:xfrm>
          <a:prstGeom prst="rect">
            <a:avLst/>
          </a:prstGeom>
          <a:noFill/>
        </p:spPr>
        <p:txBody>
          <a:bodyPr wrap="square" rtlCol="0">
            <a:spAutoFit/>
          </a:bodyPr>
          <a:lstStyle/>
          <a:p>
            <a:pPr algn="ctr"/>
            <a:r>
              <a:rPr lang="en-US" dirty="0" smtClean="0"/>
              <a:t>120</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555261061"/>
              </p:ext>
            </p:extLst>
          </p:nvPr>
        </p:nvGraphicFramePr>
        <p:xfrm>
          <a:off x="4120948" y="3405377"/>
          <a:ext cx="4565850" cy="1334672"/>
        </p:xfrm>
        <a:graphic>
          <a:graphicData uri="http://schemas.openxmlformats.org/drawingml/2006/table">
            <a:tbl>
              <a:tblPr firstRow="1" bandRow="1">
                <a:tableStyleId>{5C22544A-7EE6-4342-B048-85BDC9FD1C3A}</a:tableStyleId>
              </a:tblPr>
              <a:tblGrid>
                <a:gridCol w="1521950"/>
                <a:gridCol w="1521950"/>
                <a:gridCol w="1521950"/>
              </a:tblGrid>
              <a:tr h="667336">
                <a:tc>
                  <a:txBody>
                    <a:bodyPr/>
                    <a:lstStyle/>
                    <a:p>
                      <a:pPr algn="ctr"/>
                      <a:r>
                        <a:rPr lang="en-US" sz="1800" dirty="0" smtClean="0">
                          <a:solidFill>
                            <a:schemeClr val="tx1"/>
                          </a:solidFill>
                        </a:rPr>
                        <a:t>Up</a:t>
                      </a:r>
                      <a:r>
                        <a:rPr lang="en-US" sz="1800" baseline="0" dirty="0" smtClean="0">
                          <a:solidFill>
                            <a:schemeClr val="tx1"/>
                          </a:solidFill>
                        </a:rPr>
                        <a:t> to</a:t>
                      </a:r>
                      <a:r>
                        <a:rPr lang="en-US" sz="1800" dirty="0" smtClean="0">
                          <a:solidFill>
                            <a:schemeClr val="tx1"/>
                          </a:solidFill>
                        </a:rPr>
                        <a:t> 8 days</a:t>
                      </a:r>
                      <a:endParaRPr lang="en-US" sz="1800" dirty="0">
                        <a:solidFill>
                          <a:schemeClr val="tx1"/>
                        </a:solidFill>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sz="1800" dirty="0" smtClean="0">
                          <a:solidFill>
                            <a:schemeClr val="tx1"/>
                          </a:solidFill>
                        </a:rPr>
                        <a:t>12 days</a:t>
                      </a:r>
                      <a:endParaRPr lang="en-US" sz="1800" dirty="0">
                        <a:solidFill>
                          <a:schemeClr val="tx1"/>
                        </a:solidFill>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sz="1800" dirty="0" smtClean="0">
                          <a:solidFill>
                            <a:schemeClr val="tx1"/>
                          </a:solidFill>
                        </a:rPr>
                        <a:t>16 days +</a:t>
                      </a:r>
                      <a:endParaRPr lang="en-US" sz="1800" dirty="0">
                        <a:solidFill>
                          <a:schemeClr val="tx1"/>
                        </a:solidFill>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r h="667336">
                <a:tc>
                  <a:txBody>
                    <a:bodyPr/>
                    <a:lstStyle/>
                    <a:p>
                      <a:pPr algn="ctr"/>
                      <a:r>
                        <a:rPr lang="en-US" sz="1800" dirty="0" smtClean="0">
                          <a:solidFill>
                            <a:schemeClr val="tx1"/>
                          </a:solidFill>
                        </a:rPr>
                        <a:t>100%</a:t>
                      </a:r>
                      <a:endParaRPr lang="en-US" sz="1800" dirty="0">
                        <a:solidFill>
                          <a:schemeClr val="tx1"/>
                        </a:solidFill>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sz="1800" dirty="0" smtClean="0">
                          <a:solidFill>
                            <a:schemeClr val="tx1"/>
                          </a:solidFill>
                        </a:rPr>
                        <a:t>50%</a:t>
                      </a:r>
                      <a:endParaRPr lang="en-US" sz="1800" dirty="0">
                        <a:solidFill>
                          <a:schemeClr val="tx1"/>
                        </a:solidFill>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sz="1800" dirty="0" smtClean="0">
                          <a:solidFill>
                            <a:schemeClr val="tx1"/>
                          </a:solidFill>
                        </a:rPr>
                        <a:t>25%</a:t>
                      </a:r>
                      <a:endParaRPr lang="en-US" sz="1800" dirty="0">
                        <a:solidFill>
                          <a:schemeClr val="tx1"/>
                        </a:solidFill>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cxnSp>
        <p:nvCxnSpPr>
          <p:cNvPr id="8" name="Straight Connector 7"/>
          <p:cNvCxnSpPr/>
          <p:nvPr/>
        </p:nvCxnSpPr>
        <p:spPr>
          <a:xfrm flipH="1">
            <a:off x="1619251" y="4698229"/>
            <a:ext cx="234601" cy="165326"/>
          </a:xfrm>
          <a:prstGeom prst="line">
            <a:avLst/>
          </a:prstGeom>
          <a:effectLst/>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flipH="1">
            <a:off x="1619250" y="4996587"/>
            <a:ext cx="234601" cy="165326"/>
          </a:xfrm>
          <a:prstGeom prst="line">
            <a:avLst/>
          </a:prstGeom>
          <a:effectLst/>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631306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 </a:t>
            </a:r>
            <a:r>
              <a:rPr lang="en-US" dirty="0" err="1" smtClean="0"/>
              <a:t>KoffeeBan</a:t>
            </a:r>
            <a:r>
              <a:rPr lang="en-US" dirty="0" smtClean="0"/>
              <a:t> Company</a:t>
            </a:r>
            <a:endParaRPr lang="en-US" dirty="0"/>
          </a:p>
        </p:txBody>
      </p:sp>
      <p:pic>
        <p:nvPicPr>
          <p:cNvPr id="4" name="Content Placeholder 3"/>
          <p:cNvPicPr>
            <a:picLocks noGrp="1" noChangeAspect="1"/>
          </p:cNvPicPr>
          <p:nvPr>
            <p:ph idx="1"/>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0" y="5323546"/>
            <a:ext cx="8229600" cy="1033187"/>
          </a:xfrm>
        </p:spPr>
      </p:pic>
      <p:pic>
        <p:nvPicPr>
          <p:cNvPr id="5" name="Content Placeholder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8207566" y="5323545"/>
            <a:ext cx="947451" cy="1033187"/>
          </a:xfrm>
          <a:prstGeom prst="rect">
            <a:avLst/>
          </a:prstGeom>
        </p:spPr>
      </p:pic>
      <p:sp>
        <p:nvSpPr>
          <p:cNvPr id="7" name="Content Placeholder 2"/>
          <p:cNvSpPr txBox="1">
            <a:spLocks/>
          </p:cNvSpPr>
          <p:nvPr/>
        </p:nvSpPr>
        <p:spPr>
          <a:xfrm>
            <a:off x="457200" y="1192390"/>
            <a:ext cx="8229600" cy="43490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b="0" i="0" kern="1200">
                <a:solidFill>
                  <a:schemeClr val="bg2">
                    <a:lumMod val="10000"/>
                  </a:schemeClr>
                </a:solidFill>
                <a:latin typeface="Calibri Light" panose="020F0302020204030204" pitchFamily="34" charset="0"/>
                <a:ea typeface="+mn-ea"/>
                <a:cs typeface="Calibri Light" panose="020F0302020204030204" pitchFamily="34" charset="0"/>
              </a:defRPr>
            </a:lvl1pPr>
            <a:lvl2pPr marL="742950" indent="-285750" algn="l" defTabSz="457200" rtl="0" eaLnBrk="1" latinLnBrk="0" hangingPunct="1">
              <a:spcBef>
                <a:spcPct val="20000"/>
              </a:spcBef>
              <a:buFont typeface="Arial"/>
              <a:buChar char="–"/>
              <a:defRPr sz="2800" b="0" i="0" kern="1200">
                <a:solidFill>
                  <a:schemeClr val="bg2">
                    <a:lumMod val="10000"/>
                  </a:schemeClr>
                </a:solidFill>
                <a:latin typeface="Calibri Light" panose="020F0302020204030204" pitchFamily="34" charset="0"/>
                <a:ea typeface="+mn-ea"/>
                <a:cs typeface="Calibri Light" panose="020F0302020204030204" pitchFamily="34" charset="0"/>
              </a:defRPr>
            </a:lvl2pPr>
            <a:lvl3pPr marL="1143000" indent="-228600" algn="l" defTabSz="457200" rtl="0" eaLnBrk="1" latinLnBrk="0" hangingPunct="1">
              <a:spcBef>
                <a:spcPct val="20000"/>
              </a:spcBef>
              <a:buFont typeface="Arial"/>
              <a:buChar char="•"/>
              <a:defRPr sz="2400" b="0" i="0" kern="1200">
                <a:solidFill>
                  <a:schemeClr val="bg2">
                    <a:lumMod val="10000"/>
                  </a:schemeClr>
                </a:solidFill>
                <a:latin typeface="Calibri Light" panose="020F0302020204030204" pitchFamily="34" charset="0"/>
                <a:ea typeface="+mn-ea"/>
                <a:cs typeface="Calibri Light" panose="020F0302020204030204" pitchFamily="34" charset="0"/>
              </a:defRPr>
            </a:lvl3pPr>
            <a:lvl4pPr marL="1600200" indent="-228600" algn="l" defTabSz="457200" rtl="0" eaLnBrk="1" latinLnBrk="0" hangingPunct="1">
              <a:spcBef>
                <a:spcPct val="20000"/>
              </a:spcBef>
              <a:buFont typeface="Arial"/>
              <a:buChar char="–"/>
              <a:defRPr sz="2000" b="0" i="0" kern="1200">
                <a:solidFill>
                  <a:schemeClr val="bg2">
                    <a:lumMod val="10000"/>
                  </a:schemeClr>
                </a:solidFill>
                <a:latin typeface="Calibri Light" panose="020F0302020204030204" pitchFamily="34" charset="0"/>
                <a:ea typeface="+mn-ea"/>
                <a:cs typeface="Calibri Light" panose="020F0302020204030204" pitchFamily="34" charset="0"/>
              </a:defRPr>
            </a:lvl4pPr>
            <a:lvl5pPr marL="2057400" indent="-228600" algn="l" defTabSz="457200" rtl="0" eaLnBrk="1" latinLnBrk="0" hangingPunct="1">
              <a:spcBef>
                <a:spcPct val="20000"/>
              </a:spcBef>
              <a:buFont typeface="Arial"/>
              <a:buChar char="»"/>
              <a:defRPr sz="2000" b="0" i="0" kern="1200">
                <a:solidFill>
                  <a:schemeClr val="bg2">
                    <a:lumMod val="10000"/>
                  </a:schemeClr>
                </a:solidFill>
                <a:latin typeface="Calibri Light" panose="020F0302020204030204" pitchFamily="34" charset="0"/>
                <a:ea typeface="+mn-ea"/>
                <a:cs typeface="Calibri Light" panose="020F03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You are working on website development for The </a:t>
            </a:r>
            <a:r>
              <a:rPr lang="en-US" dirty="0" err="1" smtClean="0"/>
              <a:t>KoffeeBan</a:t>
            </a:r>
            <a:r>
              <a:rPr lang="en-US" dirty="0" smtClean="0"/>
              <a:t> Company that sells coffee beans from all </a:t>
            </a:r>
            <a:r>
              <a:rPr lang="en-US" dirty="0" smtClean="0"/>
              <a:t>continents </a:t>
            </a:r>
            <a:r>
              <a:rPr lang="en-US" dirty="0" smtClean="0"/>
              <a:t>around the world</a:t>
            </a:r>
          </a:p>
          <a:p>
            <a:r>
              <a:rPr lang="en-US" dirty="0" smtClean="0"/>
              <a:t>Your team is using Kanban </a:t>
            </a:r>
            <a:r>
              <a:rPr lang="en-US" dirty="0" smtClean="0"/>
              <a:t>to </a:t>
            </a:r>
            <a:r>
              <a:rPr lang="en-US" dirty="0" smtClean="0"/>
              <a:t>manage work</a:t>
            </a:r>
          </a:p>
        </p:txBody>
      </p:sp>
      <p:grpSp>
        <p:nvGrpSpPr>
          <p:cNvPr id="6" name="Group 5"/>
          <p:cNvGrpSpPr/>
          <p:nvPr/>
        </p:nvGrpSpPr>
        <p:grpSpPr>
          <a:xfrm>
            <a:off x="3356811" y="3322774"/>
            <a:ext cx="2430378" cy="2430378"/>
            <a:chOff x="-3416967" y="3134827"/>
            <a:chExt cx="3176336" cy="3176336"/>
          </a:xfrm>
        </p:grpSpPr>
        <p:sp>
          <p:nvSpPr>
            <p:cNvPr id="8" name="Oval 7"/>
            <p:cNvSpPr/>
            <p:nvPr/>
          </p:nvSpPr>
          <p:spPr>
            <a:xfrm>
              <a:off x="-3416967" y="3134827"/>
              <a:ext cx="3176336" cy="3176336"/>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7898" t="57243" r="57534"/>
            <a:stretch/>
          </p:blipFill>
          <p:spPr>
            <a:xfrm>
              <a:off x="-3152273" y="3323501"/>
              <a:ext cx="2815390" cy="2130793"/>
            </a:xfrm>
            <a:prstGeom prst="rect">
              <a:avLst/>
            </a:prstGeom>
          </p:spPr>
        </p:pic>
        <p:sp>
          <p:nvSpPr>
            <p:cNvPr id="10" name="TextBox 9"/>
            <p:cNvSpPr txBox="1"/>
            <p:nvPr/>
          </p:nvSpPr>
          <p:spPr>
            <a:xfrm>
              <a:off x="-2977815" y="5375756"/>
              <a:ext cx="2298031" cy="844710"/>
            </a:xfrm>
            <a:prstGeom prst="rect">
              <a:avLst/>
            </a:prstGeom>
            <a:noFill/>
          </p:spPr>
          <p:txBody>
            <a:bodyPr wrap="square" rtlCol="0">
              <a:spAutoFit/>
            </a:bodyPr>
            <a:lstStyle/>
            <a:p>
              <a:pPr algn="ctr"/>
              <a:r>
                <a:rPr lang="en-US" b="1" dirty="0" smtClean="0">
                  <a:latin typeface="EMprint" panose="020B0503020204020204" pitchFamily="34" charset="0"/>
                </a:rPr>
                <a:t>The </a:t>
              </a:r>
              <a:r>
                <a:rPr lang="en-US" b="1" dirty="0" err="1" smtClean="0">
                  <a:latin typeface="EMprint" panose="020B0503020204020204" pitchFamily="34" charset="0"/>
                </a:rPr>
                <a:t>KoffeeBan</a:t>
              </a:r>
              <a:r>
                <a:rPr lang="en-US" b="1" dirty="0" smtClean="0">
                  <a:latin typeface="EMprint" panose="020B0503020204020204" pitchFamily="34" charset="0"/>
                </a:rPr>
                <a:t> Company</a:t>
              </a:r>
              <a:endParaRPr lang="en-US" b="1" dirty="0">
                <a:latin typeface="EMprint" panose="020B0503020204020204" pitchFamily="34" charset="0"/>
              </a:endParaRPr>
            </a:p>
          </p:txBody>
        </p:sp>
      </p:grpSp>
    </p:spTree>
    <p:extLst>
      <p:ext uri="{BB962C8B-B14F-4D97-AF65-F5344CB8AC3E}">
        <p14:creationId xmlns:p14="http://schemas.microsoft.com/office/powerpoint/2010/main" val="1096092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 Fixed Date Story</a:t>
            </a:r>
            <a:endParaRPr lang="en-US" dirty="0"/>
          </a:p>
        </p:txBody>
      </p:sp>
      <p:sp>
        <p:nvSpPr>
          <p:cNvPr id="3" name="Content Placeholder 2"/>
          <p:cNvSpPr>
            <a:spLocks noGrp="1"/>
          </p:cNvSpPr>
          <p:nvPr>
            <p:ph idx="1"/>
          </p:nvPr>
        </p:nvSpPr>
        <p:spPr>
          <a:xfrm>
            <a:off x="3816387" y="2067339"/>
            <a:ext cx="4870413" cy="3779546"/>
          </a:xfrm>
        </p:spPr>
        <p:txBody>
          <a:bodyPr>
            <a:normAutofit/>
          </a:bodyPr>
          <a:lstStyle/>
          <a:p>
            <a:r>
              <a:rPr lang="en-US" sz="2800" dirty="0" smtClean="0"/>
              <a:t>Cycle time is irrelevant to customers earned</a:t>
            </a:r>
            <a:endParaRPr lang="en-US" sz="2800" dirty="0" smtClean="0"/>
          </a:p>
          <a:p>
            <a:r>
              <a:rPr lang="en-US" sz="2800" dirty="0" smtClean="0"/>
              <a:t>If you do not finish a fixed date story by the deadline, </a:t>
            </a:r>
            <a:r>
              <a:rPr lang="en-US" sz="2800" u="sng" dirty="0" smtClean="0"/>
              <a:t>you earn no customers</a:t>
            </a:r>
          </a:p>
          <a:p>
            <a:pPr lvl="1"/>
            <a:r>
              <a:rPr lang="en-US" sz="2400" dirty="0" smtClean="0"/>
              <a:t>You must finish the story anyway</a:t>
            </a:r>
            <a:endParaRPr lang="en-US" sz="2400" dirty="0"/>
          </a:p>
        </p:txBody>
      </p:sp>
      <p:pic>
        <p:nvPicPr>
          <p:cNvPr id="43" name="Picture 42"/>
          <p:cNvPicPr>
            <a:picLocks noChangeAspect="1"/>
          </p:cNvPicPr>
          <p:nvPr/>
        </p:nvPicPr>
        <p:blipFill>
          <a:blip r:embed="rId3"/>
          <a:stretch>
            <a:fillRect/>
          </a:stretch>
        </p:blipFill>
        <p:spPr>
          <a:xfrm>
            <a:off x="457200" y="2157850"/>
            <a:ext cx="3359187" cy="2621507"/>
          </a:xfrm>
          <a:prstGeom prst="rect">
            <a:avLst/>
          </a:prstGeom>
        </p:spPr>
      </p:pic>
    </p:spTree>
    <p:extLst>
      <p:ext uri="{BB962C8B-B14F-4D97-AF65-F5344CB8AC3E}">
        <p14:creationId xmlns:p14="http://schemas.microsoft.com/office/powerpoint/2010/main" val="1632561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 </a:t>
            </a:r>
            <a:r>
              <a:rPr lang="en-US" dirty="0"/>
              <a:t>Expedited </a:t>
            </a:r>
            <a:r>
              <a:rPr lang="en-US" dirty="0" smtClean="0"/>
              <a:t>Story</a:t>
            </a:r>
            <a:endParaRPr lang="en-US" dirty="0"/>
          </a:p>
        </p:txBody>
      </p:sp>
      <p:sp>
        <p:nvSpPr>
          <p:cNvPr id="10" name="Content Placeholder 2"/>
          <p:cNvSpPr txBox="1">
            <a:spLocks/>
          </p:cNvSpPr>
          <p:nvPr/>
        </p:nvSpPr>
        <p:spPr>
          <a:xfrm>
            <a:off x="3890074" y="1265145"/>
            <a:ext cx="5253926" cy="370760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b="0" i="0" kern="1200">
                <a:solidFill>
                  <a:schemeClr val="bg2">
                    <a:lumMod val="10000"/>
                  </a:schemeClr>
                </a:solidFill>
                <a:latin typeface="Calibri Light" panose="020F0302020204030204" pitchFamily="34" charset="0"/>
                <a:ea typeface="+mn-ea"/>
                <a:cs typeface="Calibri Light" panose="020F0302020204030204" pitchFamily="34" charset="0"/>
              </a:defRPr>
            </a:lvl1pPr>
            <a:lvl2pPr marL="742950" indent="-285750" algn="l" defTabSz="457200" rtl="0" eaLnBrk="1" latinLnBrk="0" hangingPunct="1">
              <a:spcBef>
                <a:spcPct val="20000"/>
              </a:spcBef>
              <a:buFont typeface="Arial"/>
              <a:buChar char="–"/>
              <a:defRPr sz="2800" b="0" i="0" kern="1200">
                <a:solidFill>
                  <a:schemeClr val="bg2">
                    <a:lumMod val="10000"/>
                  </a:schemeClr>
                </a:solidFill>
                <a:latin typeface="Calibri Light" panose="020F0302020204030204" pitchFamily="34" charset="0"/>
                <a:ea typeface="+mn-ea"/>
                <a:cs typeface="Calibri Light" panose="020F0302020204030204" pitchFamily="34" charset="0"/>
              </a:defRPr>
            </a:lvl2pPr>
            <a:lvl3pPr marL="1143000" indent="-228600" algn="l" defTabSz="457200" rtl="0" eaLnBrk="1" latinLnBrk="0" hangingPunct="1">
              <a:spcBef>
                <a:spcPct val="20000"/>
              </a:spcBef>
              <a:buFont typeface="Arial"/>
              <a:buChar char="•"/>
              <a:defRPr sz="2400" b="0" i="0" kern="1200">
                <a:solidFill>
                  <a:schemeClr val="bg2">
                    <a:lumMod val="10000"/>
                  </a:schemeClr>
                </a:solidFill>
                <a:latin typeface="Calibri Light" panose="020F0302020204030204" pitchFamily="34" charset="0"/>
                <a:ea typeface="+mn-ea"/>
                <a:cs typeface="Calibri Light" panose="020F0302020204030204" pitchFamily="34" charset="0"/>
              </a:defRPr>
            </a:lvl3pPr>
            <a:lvl4pPr marL="1600200" indent="-228600" algn="l" defTabSz="457200" rtl="0" eaLnBrk="1" latinLnBrk="0" hangingPunct="1">
              <a:spcBef>
                <a:spcPct val="20000"/>
              </a:spcBef>
              <a:buFont typeface="Arial"/>
              <a:buChar char="–"/>
              <a:defRPr sz="2000" b="0" i="0" kern="1200">
                <a:solidFill>
                  <a:schemeClr val="bg2">
                    <a:lumMod val="10000"/>
                  </a:schemeClr>
                </a:solidFill>
                <a:latin typeface="Calibri Light" panose="020F0302020204030204" pitchFamily="34" charset="0"/>
                <a:ea typeface="+mn-ea"/>
                <a:cs typeface="Calibri Light" panose="020F0302020204030204" pitchFamily="34" charset="0"/>
              </a:defRPr>
            </a:lvl4pPr>
            <a:lvl5pPr marL="2057400" indent="-228600" algn="l" defTabSz="457200" rtl="0" eaLnBrk="1" latinLnBrk="0" hangingPunct="1">
              <a:spcBef>
                <a:spcPct val="20000"/>
              </a:spcBef>
              <a:buFont typeface="Arial"/>
              <a:buChar char="»"/>
              <a:defRPr sz="2000" b="0" i="0" kern="1200">
                <a:solidFill>
                  <a:schemeClr val="bg2">
                    <a:lumMod val="10000"/>
                  </a:schemeClr>
                </a:solidFill>
                <a:latin typeface="Calibri Light" panose="020F0302020204030204" pitchFamily="34" charset="0"/>
                <a:ea typeface="+mn-ea"/>
                <a:cs typeface="Calibri Light" panose="020F03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You will </a:t>
            </a:r>
            <a:r>
              <a:rPr lang="en-US" sz="2400" dirty="0" smtClean="0">
                <a:solidFill>
                  <a:srgbClr val="FF0000"/>
                </a:solidFill>
              </a:rPr>
              <a:t>lose</a:t>
            </a:r>
            <a:r>
              <a:rPr lang="en-US" sz="2400" dirty="0" smtClean="0"/>
              <a:t> customers if the issue is not fixed on time</a:t>
            </a:r>
          </a:p>
          <a:p>
            <a:r>
              <a:rPr lang="en-US" sz="2400" dirty="0" smtClean="0"/>
              <a:t>This item uses the expedited lane</a:t>
            </a:r>
          </a:p>
          <a:p>
            <a:pPr lvl="1"/>
            <a:r>
              <a:rPr lang="en-US" sz="2000" dirty="0" smtClean="0"/>
              <a:t>Lane WIP limit = 1</a:t>
            </a:r>
          </a:p>
          <a:p>
            <a:pPr lvl="1"/>
            <a:r>
              <a:rPr lang="en-US" sz="2000" dirty="0" smtClean="0"/>
              <a:t>Can break column WIP limits</a:t>
            </a:r>
          </a:p>
          <a:p>
            <a:pPr lvl="1"/>
            <a:r>
              <a:rPr lang="en-US" sz="2000" dirty="0" smtClean="0"/>
              <a:t>Skip “Approved” &amp; “Ready to Deploy” column (Item does not need to be prioritized + can be deployed to production at anytime)</a:t>
            </a:r>
          </a:p>
        </p:txBody>
      </p:sp>
      <p:pic>
        <p:nvPicPr>
          <p:cNvPr id="5" name="Picture 4"/>
          <p:cNvPicPr>
            <a:picLocks noChangeAspect="1"/>
          </p:cNvPicPr>
          <p:nvPr/>
        </p:nvPicPr>
        <p:blipFill>
          <a:blip r:embed="rId2"/>
          <a:stretch>
            <a:fillRect/>
          </a:stretch>
        </p:blipFill>
        <p:spPr>
          <a:xfrm>
            <a:off x="457200" y="1469320"/>
            <a:ext cx="3072756" cy="2380304"/>
          </a:xfrm>
          <a:prstGeom prst="rect">
            <a:avLst/>
          </a:prstGeom>
        </p:spPr>
      </p:pic>
      <p:pic>
        <p:nvPicPr>
          <p:cNvPr id="3" name="Picture 2"/>
          <p:cNvPicPr>
            <a:picLocks noChangeAspect="1"/>
          </p:cNvPicPr>
          <p:nvPr/>
        </p:nvPicPr>
        <p:blipFill>
          <a:blip r:embed="rId3"/>
          <a:stretch>
            <a:fillRect/>
          </a:stretch>
        </p:blipFill>
        <p:spPr>
          <a:xfrm>
            <a:off x="1545337" y="4664323"/>
            <a:ext cx="6053326" cy="1585972"/>
          </a:xfrm>
          <a:prstGeom prst="rect">
            <a:avLst/>
          </a:prstGeom>
        </p:spPr>
      </p:pic>
    </p:spTree>
    <p:extLst>
      <p:ext uri="{BB962C8B-B14F-4D97-AF65-F5344CB8AC3E}">
        <p14:creationId xmlns:p14="http://schemas.microsoft.com/office/powerpoint/2010/main" val="3299254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dirty="0"/>
              <a:t>. Update your customer chart</a:t>
            </a:r>
          </a:p>
        </p:txBody>
      </p:sp>
      <p:sp>
        <p:nvSpPr>
          <p:cNvPr id="3" name="Content Placeholder 2"/>
          <p:cNvSpPr>
            <a:spLocks noGrp="1"/>
          </p:cNvSpPr>
          <p:nvPr>
            <p:ph idx="1"/>
          </p:nvPr>
        </p:nvSpPr>
        <p:spPr/>
        <p:txBody>
          <a:bodyPr>
            <a:normAutofit/>
          </a:bodyPr>
          <a:lstStyle/>
          <a:p>
            <a:r>
              <a:rPr lang="en-US" sz="2400" dirty="0" smtClean="0"/>
              <a:t>Plot a number of customers earned through delivered stories</a:t>
            </a:r>
          </a:p>
          <a:p>
            <a:pPr lvl="1"/>
            <a:r>
              <a:rPr lang="en-US" sz="2000" dirty="0" smtClean="0"/>
              <a:t>This accumulates over the course of the game</a:t>
            </a:r>
            <a:endParaRPr lang="en-US" sz="2000" dirty="0"/>
          </a:p>
        </p:txBody>
      </p:sp>
      <p:graphicFrame>
        <p:nvGraphicFramePr>
          <p:cNvPr id="4" name="Content Placeholder 9"/>
          <p:cNvGraphicFramePr>
            <a:graphicFrameLocks/>
          </p:cNvGraphicFramePr>
          <p:nvPr>
            <p:extLst>
              <p:ext uri="{D42A27DB-BD31-4B8C-83A1-F6EECF244321}">
                <p14:modId xmlns:p14="http://schemas.microsoft.com/office/powerpoint/2010/main" val="1461410790"/>
              </p:ext>
            </p:extLst>
          </p:nvPr>
        </p:nvGraphicFramePr>
        <p:xfrm>
          <a:off x="470517" y="1896727"/>
          <a:ext cx="8381124" cy="482237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8870" y="3955828"/>
            <a:ext cx="189723" cy="382287"/>
          </a:xfrm>
          <a:prstGeom prst="rect">
            <a:avLst/>
          </a:prstGeom>
        </p:spPr>
      </p:pic>
      <p:pic>
        <p:nvPicPr>
          <p:cNvPr id="7" name="Picture 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41963" y="3955828"/>
            <a:ext cx="189723" cy="382287"/>
          </a:xfrm>
          <a:prstGeom prst="rect">
            <a:avLst/>
          </a:prstGeom>
        </p:spPr>
      </p:pic>
      <p:pic>
        <p:nvPicPr>
          <p:cNvPr id="8" name="Picture 7"/>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45416" y="3992818"/>
            <a:ext cx="189723" cy="382287"/>
          </a:xfrm>
          <a:prstGeom prst="rect">
            <a:avLst/>
          </a:prstGeom>
        </p:spPr>
      </p:pic>
      <p:cxnSp>
        <p:nvCxnSpPr>
          <p:cNvPr id="10" name="Straight Connector 9"/>
          <p:cNvCxnSpPr/>
          <p:nvPr/>
        </p:nvCxnSpPr>
        <p:spPr>
          <a:xfrm flipV="1">
            <a:off x="957943" y="5739384"/>
            <a:ext cx="1153886" cy="272143"/>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1" name="Oval Callout 10"/>
          <p:cNvSpPr/>
          <p:nvPr/>
        </p:nvSpPr>
        <p:spPr>
          <a:xfrm>
            <a:off x="1665514" y="4923963"/>
            <a:ext cx="598715" cy="565554"/>
          </a:xfrm>
          <a:prstGeom prst="wedgeEllipseCallout">
            <a:avLst>
              <a:gd name="adj1" fmla="val 24621"/>
              <a:gd name="adj2" fmla="val 81748"/>
            </a:avLst>
          </a:prstGeom>
          <a:solidFill>
            <a:srgbClr val="FFFFFF"/>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b="1" dirty="0" smtClean="0">
                <a:solidFill>
                  <a:srgbClr val="0070C0"/>
                </a:solidFill>
              </a:rPr>
              <a:t>160</a:t>
            </a:r>
            <a:endParaRPr lang="en-US" b="1" dirty="0">
              <a:solidFill>
                <a:srgbClr val="0070C0"/>
              </a:solidFill>
            </a:endParaRPr>
          </a:p>
        </p:txBody>
      </p:sp>
    </p:spTree>
    <p:extLst>
      <p:ext uri="{BB962C8B-B14F-4D97-AF65-F5344CB8AC3E}">
        <p14:creationId xmlns:p14="http://schemas.microsoft.com/office/powerpoint/2010/main" val="423902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0928" y="807837"/>
            <a:ext cx="6448396" cy="4740442"/>
          </a:xfrm>
          <a:prstGeom prst="rect">
            <a:avLst/>
          </a:prstGeom>
        </p:spPr>
      </p:pic>
      <p:sp>
        <p:nvSpPr>
          <p:cNvPr id="5" name="Rectangle 4"/>
          <p:cNvSpPr/>
          <p:nvPr/>
        </p:nvSpPr>
        <p:spPr>
          <a:xfrm>
            <a:off x="1423554" y="1749497"/>
            <a:ext cx="6463145" cy="1763724"/>
          </a:xfrm>
          <a:prstGeom prst="rect">
            <a:avLst/>
          </a:prstGeom>
          <a:solidFill>
            <a:srgbClr val="FFFFFF">
              <a:alpha val="8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L-Shape 3"/>
          <p:cNvSpPr/>
          <p:nvPr/>
        </p:nvSpPr>
        <p:spPr>
          <a:xfrm rot="18905224">
            <a:off x="3660983" y="2398649"/>
            <a:ext cx="1988288" cy="361506"/>
          </a:xfrm>
          <a:prstGeom prst="corner">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709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Prioritization: Draw event cards</a:t>
            </a:r>
            <a:endParaRPr lang="en-US" dirty="0"/>
          </a:p>
        </p:txBody>
      </p:sp>
      <p:sp>
        <p:nvSpPr>
          <p:cNvPr id="3" name="Content Placeholder 2"/>
          <p:cNvSpPr>
            <a:spLocks noGrp="1"/>
          </p:cNvSpPr>
          <p:nvPr>
            <p:ph idx="1"/>
          </p:nvPr>
        </p:nvSpPr>
        <p:spPr/>
        <p:txBody>
          <a:bodyPr>
            <a:normAutofit/>
          </a:bodyPr>
          <a:lstStyle/>
          <a:p>
            <a:pPr lvl="0" defTabSz="914333">
              <a:spcBef>
                <a:spcPts val="0"/>
              </a:spcBef>
              <a:buFont typeface="Arial" panose="020B0604020202020204" pitchFamily="34" charset="0"/>
              <a:buChar char="•"/>
              <a:defRPr/>
            </a:pPr>
            <a:r>
              <a:rPr lang="en-US" sz="2400" dirty="0">
                <a:solidFill>
                  <a:schemeClr val="tx1"/>
                </a:solidFill>
              </a:rPr>
              <a:t>Draw </a:t>
            </a:r>
            <a:r>
              <a:rPr lang="en-US" sz="2400" dirty="0" smtClean="0">
                <a:solidFill>
                  <a:schemeClr val="tx1"/>
                </a:solidFill>
              </a:rPr>
              <a:t>event cards for new stories from customers</a:t>
            </a:r>
          </a:p>
          <a:p>
            <a:pPr lvl="1" defTabSz="914333">
              <a:spcBef>
                <a:spcPts val="0"/>
              </a:spcBef>
              <a:buFont typeface="Arial" panose="020B0604020202020204" pitchFamily="34" charset="0"/>
              <a:buChar char="•"/>
              <a:defRPr/>
            </a:pPr>
            <a:r>
              <a:rPr lang="en-US" sz="2000" dirty="0" smtClean="0">
                <a:solidFill>
                  <a:schemeClr val="tx1"/>
                </a:solidFill>
              </a:rPr>
              <a:t>Until you see another stop sign</a:t>
            </a:r>
          </a:p>
        </p:txBody>
      </p:sp>
      <p:sp>
        <p:nvSpPr>
          <p:cNvPr id="35" name="Rounded Rectangular Callout 34"/>
          <p:cNvSpPr/>
          <p:nvPr/>
        </p:nvSpPr>
        <p:spPr>
          <a:xfrm>
            <a:off x="2440820" y="8546822"/>
            <a:ext cx="2488520" cy="483577"/>
          </a:xfrm>
          <a:prstGeom prst="wedgeRoundRectCallout">
            <a:avLst>
              <a:gd name="adj1" fmla="val -36504"/>
              <a:gd name="adj2" fmla="val -956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Stories from envelope #0</a:t>
            </a:r>
            <a:endParaRPr lang="en-US" sz="1600" dirty="0"/>
          </a:p>
        </p:txBody>
      </p:sp>
      <p:pic>
        <p:nvPicPr>
          <p:cNvPr id="4" name="Picture 3"/>
          <p:cNvPicPr>
            <a:picLocks noChangeAspect="1"/>
          </p:cNvPicPr>
          <p:nvPr/>
        </p:nvPicPr>
        <p:blipFill rotWithShape="1">
          <a:blip r:embed="rId2"/>
          <a:srcRect b="4534"/>
          <a:stretch/>
        </p:blipFill>
        <p:spPr>
          <a:xfrm rot="21226581">
            <a:off x="1182014" y="2453875"/>
            <a:ext cx="3383573" cy="2491007"/>
          </a:xfrm>
          <a:prstGeom prst="rect">
            <a:avLst/>
          </a:prstGeom>
          <a:ln>
            <a:solidFill>
              <a:schemeClr val="tx1"/>
            </a:solidFill>
          </a:ln>
        </p:spPr>
      </p:pic>
      <p:pic>
        <p:nvPicPr>
          <p:cNvPr id="5" name="Picture 4"/>
          <p:cNvPicPr>
            <a:picLocks noChangeAspect="1"/>
          </p:cNvPicPr>
          <p:nvPr/>
        </p:nvPicPr>
        <p:blipFill>
          <a:blip r:embed="rId3"/>
          <a:stretch>
            <a:fillRect/>
          </a:stretch>
        </p:blipFill>
        <p:spPr>
          <a:xfrm rot="263890">
            <a:off x="4526133" y="3084461"/>
            <a:ext cx="3383573" cy="2487384"/>
          </a:xfrm>
          <a:prstGeom prst="rect">
            <a:avLst/>
          </a:prstGeom>
          <a:ln>
            <a:solidFill>
              <a:schemeClr val="tx1"/>
            </a:solidFill>
          </a:ln>
        </p:spPr>
      </p:pic>
    </p:spTree>
    <p:extLst>
      <p:ext uri="{BB962C8B-B14F-4D97-AF65-F5344CB8AC3E}">
        <p14:creationId xmlns:p14="http://schemas.microsoft.com/office/powerpoint/2010/main" val="2586936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Refill the Approved column</a:t>
            </a:r>
            <a:endParaRPr lang="en-US" dirty="0"/>
          </a:p>
        </p:txBody>
      </p:sp>
      <p:sp>
        <p:nvSpPr>
          <p:cNvPr id="3" name="Content Placeholder 2"/>
          <p:cNvSpPr>
            <a:spLocks noGrp="1"/>
          </p:cNvSpPr>
          <p:nvPr>
            <p:ph idx="1"/>
          </p:nvPr>
        </p:nvSpPr>
        <p:spPr/>
        <p:txBody>
          <a:bodyPr>
            <a:normAutofit/>
          </a:bodyPr>
          <a:lstStyle/>
          <a:p>
            <a:pPr lvl="0" defTabSz="914333">
              <a:spcBef>
                <a:spcPts val="0"/>
              </a:spcBef>
              <a:buFont typeface="Arial" panose="020B0604020202020204" pitchFamily="34" charset="0"/>
              <a:buChar char="•"/>
              <a:defRPr/>
            </a:pPr>
            <a:r>
              <a:rPr lang="en-US" sz="2400" dirty="0" smtClean="0"/>
              <a:t>Prioritize and refill the Approved column from the Backlog</a:t>
            </a:r>
          </a:p>
          <a:p>
            <a:pPr lvl="1" defTabSz="914333">
              <a:spcBef>
                <a:spcPts val="0"/>
              </a:spcBef>
              <a:buFont typeface="Arial" panose="020B0604020202020204" pitchFamily="34" charset="0"/>
              <a:buChar char="•"/>
              <a:defRPr/>
            </a:pPr>
            <a:r>
              <a:rPr lang="en-US" sz="2000" dirty="0" smtClean="0"/>
              <a:t>Also sort top to bottom in Approved column</a:t>
            </a:r>
          </a:p>
        </p:txBody>
      </p:sp>
      <p:cxnSp>
        <p:nvCxnSpPr>
          <p:cNvPr id="18" name="Straight Connector 17"/>
          <p:cNvCxnSpPr/>
          <p:nvPr/>
        </p:nvCxnSpPr>
        <p:spPr>
          <a:xfrm>
            <a:off x="1788520" y="2704474"/>
            <a:ext cx="5504798" cy="0"/>
          </a:xfrm>
          <a:prstGeom prst="line">
            <a:avLst/>
          </a:prstGeom>
          <a:effectLst/>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7293318" y="2058142"/>
            <a:ext cx="0" cy="429693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595615" y="2229308"/>
            <a:ext cx="1094492" cy="369332"/>
          </a:xfrm>
          <a:prstGeom prst="rect">
            <a:avLst/>
          </a:prstGeom>
          <a:noFill/>
          <a:effectLst/>
        </p:spPr>
        <p:txBody>
          <a:bodyPr wrap="square" rtlCol="0">
            <a:spAutoFit/>
          </a:bodyPr>
          <a:lstStyle/>
          <a:p>
            <a:pPr algn="ctr"/>
            <a:r>
              <a:rPr lang="en-US" dirty="0" smtClean="0"/>
              <a:t>Backlog</a:t>
            </a:r>
            <a:endParaRPr lang="en-US" dirty="0"/>
          </a:p>
        </p:txBody>
      </p:sp>
      <p:cxnSp>
        <p:nvCxnSpPr>
          <p:cNvPr id="27" name="Straight Connector 26"/>
          <p:cNvCxnSpPr/>
          <p:nvPr/>
        </p:nvCxnSpPr>
        <p:spPr>
          <a:xfrm>
            <a:off x="4480646" y="2210510"/>
            <a:ext cx="0" cy="4296939"/>
          </a:xfrm>
          <a:prstGeom prst="line">
            <a:avLst/>
          </a:prstGeom>
          <a:ln w="57150"/>
          <a:effectLst/>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5309596" y="2058143"/>
            <a:ext cx="1154773" cy="646331"/>
          </a:xfrm>
          <a:prstGeom prst="rect">
            <a:avLst/>
          </a:prstGeom>
          <a:noFill/>
          <a:effectLst/>
        </p:spPr>
        <p:txBody>
          <a:bodyPr wrap="square" rtlCol="0">
            <a:spAutoFit/>
          </a:bodyPr>
          <a:lstStyle/>
          <a:p>
            <a:pPr algn="ctr"/>
            <a:r>
              <a:rPr lang="en-US" dirty="0" smtClean="0"/>
              <a:t>Approved</a:t>
            </a:r>
          </a:p>
          <a:p>
            <a:pPr algn="ctr"/>
            <a:r>
              <a:rPr lang="en-US" dirty="0" smtClean="0"/>
              <a:t>(5)</a:t>
            </a:r>
            <a:endParaRPr lang="en-US" dirty="0"/>
          </a:p>
        </p:txBody>
      </p:sp>
      <p:sp>
        <p:nvSpPr>
          <p:cNvPr id="35" name="Rounded Rectangular Callout 34"/>
          <p:cNvSpPr/>
          <p:nvPr/>
        </p:nvSpPr>
        <p:spPr>
          <a:xfrm>
            <a:off x="2440820" y="8546822"/>
            <a:ext cx="2488520" cy="483577"/>
          </a:xfrm>
          <a:prstGeom prst="wedgeRoundRectCallout">
            <a:avLst>
              <a:gd name="adj1" fmla="val -36504"/>
              <a:gd name="adj2" fmla="val -956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Stories from envelope #0</a:t>
            </a:r>
            <a:endParaRPr lang="en-US" sz="1600" dirty="0"/>
          </a:p>
        </p:txBody>
      </p:sp>
      <p:sp>
        <p:nvSpPr>
          <p:cNvPr id="36" name="TextBox 35"/>
          <p:cNvSpPr txBox="1"/>
          <p:nvPr/>
        </p:nvSpPr>
        <p:spPr>
          <a:xfrm>
            <a:off x="3795682" y="1841178"/>
            <a:ext cx="1369927" cy="369332"/>
          </a:xfrm>
          <a:prstGeom prst="rect">
            <a:avLst/>
          </a:prstGeom>
          <a:noFill/>
        </p:spPr>
        <p:txBody>
          <a:bodyPr wrap="none" rtlCol="0">
            <a:spAutoFit/>
          </a:bodyPr>
          <a:lstStyle/>
          <a:p>
            <a:r>
              <a:rPr lang="en-US" dirty="0" smtClean="0">
                <a:solidFill>
                  <a:schemeClr val="accent2"/>
                </a:solidFill>
              </a:rPr>
              <a:t>Prioritization</a:t>
            </a:r>
            <a:endParaRPr lang="en-US" dirty="0">
              <a:solidFill>
                <a:schemeClr val="accent2"/>
              </a:solidFill>
            </a:endParaRPr>
          </a:p>
        </p:txBody>
      </p:sp>
      <p:cxnSp>
        <p:nvCxnSpPr>
          <p:cNvPr id="54" name="Straight Connector 53"/>
          <p:cNvCxnSpPr/>
          <p:nvPr/>
        </p:nvCxnSpPr>
        <p:spPr>
          <a:xfrm>
            <a:off x="1797020" y="2058142"/>
            <a:ext cx="0" cy="4296938"/>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2044341" y="2947681"/>
            <a:ext cx="1102548" cy="868432"/>
          </a:xfrm>
          <a:prstGeom prst="rect">
            <a:avLst/>
          </a:prstGeom>
        </p:spPr>
      </p:pic>
      <p:pic>
        <p:nvPicPr>
          <p:cNvPr id="14" name="Picture 13"/>
          <p:cNvPicPr>
            <a:picLocks noChangeAspect="1"/>
          </p:cNvPicPr>
          <p:nvPr/>
        </p:nvPicPr>
        <p:blipFill>
          <a:blip r:embed="rId2"/>
          <a:stretch>
            <a:fillRect/>
          </a:stretch>
        </p:blipFill>
        <p:spPr>
          <a:xfrm>
            <a:off x="1902233" y="3884626"/>
            <a:ext cx="1102548" cy="868432"/>
          </a:xfrm>
          <a:prstGeom prst="rect">
            <a:avLst/>
          </a:prstGeom>
        </p:spPr>
      </p:pic>
      <p:pic>
        <p:nvPicPr>
          <p:cNvPr id="15" name="Picture 14"/>
          <p:cNvPicPr>
            <a:picLocks noChangeAspect="1"/>
          </p:cNvPicPr>
          <p:nvPr/>
        </p:nvPicPr>
        <p:blipFill>
          <a:blip r:embed="rId2"/>
          <a:stretch>
            <a:fillRect/>
          </a:stretch>
        </p:blipFill>
        <p:spPr>
          <a:xfrm>
            <a:off x="1788520" y="4814436"/>
            <a:ext cx="1102548" cy="868432"/>
          </a:xfrm>
          <a:prstGeom prst="rect">
            <a:avLst/>
          </a:prstGeom>
        </p:spPr>
      </p:pic>
      <p:pic>
        <p:nvPicPr>
          <p:cNvPr id="16" name="Picture 15"/>
          <p:cNvPicPr>
            <a:picLocks noChangeAspect="1"/>
          </p:cNvPicPr>
          <p:nvPr/>
        </p:nvPicPr>
        <p:blipFill>
          <a:blip r:embed="rId2"/>
          <a:stretch>
            <a:fillRect/>
          </a:stretch>
        </p:blipFill>
        <p:spPr>
          <a:xfrm>
            <a:off x="2241432" y="5760461"/>
            <a:ext cx="1102548" cy="868432"/>
          </a:xfrm>
          <a:prstGeom prst="rect">
            <a:avLst/>
          </a:prstGeom>
        </p:spPr>
      </p:pic>
      <p:pic>
        <p:nvPicPr>
          <p:cNvPr id="21" name="Picture 20"/>
          <p:cNvPicPr>
            <a:picLocks noChangeAspect="1"/>
          </p:cNvPicPr>
          <p:nvPr/>
        </p:nvPicPr>
        <p:blipFill>
          <a:blip r:embed="rId3"/>
          <a:stretch>
            <a:fillRect/>
          </a:stretch>
        </p:blipFill>
        <p:spPr>
          <a:xfrm>
            <a:off x="3291259" y="5043666"/>
            <a:ext cx="1101324" cy="859472"/>
          </a:xfrm>
          <a:prstGeom prst="rect">
            <a:avLst/>
          </a:prstGeom>
        </p:spPr>
      </p:pic>
      <p:pic>
        <p:nvPicPr>
          <p:cNvPr id="22" name="Picture 21"/>
          <p:cNvPicPr>
            <a:picLocks noChangeAspect="1"/>
          </p:cNvPicPr>
          <p:nvPr/>
        </p:nvPicPr>
        <p:blipFill>
          <a:blip r:embed="rId2"/>
          <a:stretch>
            <a:fillRect/>
          </a:stretch>
        </p:blipFill>
        <p:spPr>
          <a:xfrm>
            <a:off x="3253394" y="3212928"/>
            <a:ext cx="1102548" cy="868432"/>
          </a:xfrm>
          <a:prstGeom prst="rect">
            <a:avLst/>
          </a:prstGeom>
        </p:spPr>
      </p:pic>
      <p:pic>
        <p:nvPicPr>
          <p:cNvPr id="23" name="Picture 22"/>
          <p:cNvPicPr>
            <a:picLocks noChangeAspect="1"/>
          </p:cNvPicPr>
          <p:nvPr/>
        </p:nvPicPr>
        <p:blipFill>
          <a:blip r:embed="rId2"/>
          <a:stretch>
            <a:fillRect/>
          </a:stretch>
        </p:blipFill>
        <p:spPr>
          <a:xfrm>
            <a:off x="3026340" y="4094948"/>
            <a:ext cx="1102548" cy="868432"/>
          </a:xfrm>
          <a:prstGeom prst="rect">
            <a:avLst/>
          </a:prstGeom>
        </p:spPr>
      </p:pic>
    </p:spTree>
    <p:extLst>
      <p:ext uri="{BB962C8B-B14F-4D97-AF65-F5344CB8AC3E}">
        <p14:creationId xmlns:p14="http://schemas.microsoft.com/office/powerpoint/2010/main" val="7008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4.44444E-6 L 0.34323 -0.03727 " pathEditMode="relative" rAng="0" ptsTypes="AA">
                                      <p:cBhvr>
                                        <p:cTn id="6" dur="2000" fill="hold"/>
                                        <p:tgtEl>
                                          <p:spTgt spid="4"/>
                                        </p:tgtEl>
                                        <p:attrNameLst>
                                          <p:attrName>ppt_x</p:attrName>
                                          <p:attrName>ppt_y</p:attrName>
                                        </p:attrNameLst>
                                      </p:cBhvr>
                                      <p:rCtr x="17153" y="-1875"/>
                                    </p:animMotion>
                                  </p:childTnLst>
                                </p:cTn>
                              </p:par>
                              <p:par>
                                <p:cTn id="7" presetID="42" presetClass="path" presetSubtype="0" accel="50000" decel="50000" fill="hold" nodeType="withEffect">
                                  <p:stCondLst>
                                    <p:cond delay="0"/>
                                  </p:stCondLst>
                                  <p:childTnLst>
                                    <p:animMotion origin="layout" path="M 8.33333E-7 3.7037E-7 L 0.36805 -0.06319 " pathEditMode="relative" rAng="0" ptsTypes="AA">
                                      <p:cBhvr>
                                        <p:cTn id="8" dur="2000" fill="hold"/>
                                        <p:tgtEl>
                                          <p:spTgt spid="14"/>
                                        </p:tgtEl>
                                        <p:attrNameLst>
                                          <p:attrName>ppt_x</p:attrName>
                                          <p:attrName>ppt_y</p:attrName>
                                        </p:attrNameLst>
                                      </p:cBhvr>
                                      <p:rCtr x="18403" y="-3171"/>
                                    </p:animMotion>
                                  </p:childTnLst>
                                </p:cTn>
                              </p:par>
                              <p:par>
                                <p:cTn id="9" presetID="42" presetClass="path" presetSubtype="0" accel="50000" decel="50000" fill="hold" nodeType="withEffect">
                                  <p:stCondLst>
                                    <p:cond delay="0"/>
                                  </p:stCondLst>
                                  <p:childTnLst>
                                    <p:animMotion origin="layout" path="M -1.94444E-6 -7.40741E-7 L 0.3316 0.02986 " pathEditMode="relative" rAng="0" ptsTypes="AA">
                                      <p:cBhvr>
                                        <p:cTn id="10" dur="2000" fill="hold"/>
                                        <p:tgtEl>
                                          <p:spTgt spid="16"/>
                                        </p:tgtEl>
                                        <p:attrNameLst>
                                          <p:attrName>ppt_x</p:attrName>
                                          <p:attrName>ppt_y</p:attrName>
                                        </p:attrNameLst>
                                      </p:cBhvr>
                                      <p:rCtr x="16580" y="1481"/>
                                    </p:animMotion>
                                  </p:childTnLst>
                                </p:cTn>
                              </p:par>
                              <p:par>
                                <p:cTn id="11" presetID="42" presetClass="path" presetSubtype="0" accel="50000" decel="50000" fill="hold" nodeType="withEffect">
                                  <p:stCondLst>
                                    <p:cond delay="0"/>
                                  </p:stCondLst>
                                  <p:childTnLst>
                                    <p:animMotion origin="layout" path="M -2.22222E-6 -2.96296E-6 L 0.21198 0.15996 " pathEditMode="relative" rAng="0" ptsTypes="AA">
                                      <p:cBhvr>
                                        <p:cTn id="12" dur="2000" fill="hold"/>
                                        <p:tgtEl>
                                          <p:spTgt spid="22"/>
                                        </p:tgtEl>
                                        <p:attrNameLst>
                                          <p:attrName>ppt_x</p:attrName>
                                          <p:attrName>ppt_y</p:attrName>
                                        </p:attrNameLst>
                                      </p:cBhvr>
                                      <p:rCtr x="10590" y="7986"/>
                                    </p:animMotion>
                                  </p:childTnLst>
                                </p:cTn>
                              </p:par>
                              <p:par>
                                <p:cTn id="13" presetID="42" presetClass="path" presetSubtype="0" accel="50000" decel="50000" fill="hold" nodeType="withEffect">
                                  <p:stCondLst>
                                    <p:cond delay="0"/>
                                  </p:stCondLst>
                                  <p:childTnLst>
                                    <p:animMotion origin="layout" path="M 1.11111E-6 1.85185E-6 L 0.22361 0.01643 " pathEditMode="relative" rAng="0" ptsTypes="AA">
                                      <p:cBhvr>
                                        <p:cTn id="14" dur="2000" fill="hold"/>
                                        <p:tgtEl>
                                          <p:spTgt spid="21"/>
                                        </p:tgtEl>
                                        <p:attrNameLst>
                                          <p:attrName>ppt_x</p:attrName>
                                          <p:attrName>ppt_y</p:attrName>
                                        </p:attrNameLst>
                                      </p:cBhvr>
                                      <p:rCtr x="11181" y="8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Write the current day in Approved box</a:t>
            </a:r>
            <a:endParaRPr lang="en-US" dirty="0"/>
          </a:p>
        </p:txBody>
      </p:sp>
      <p:sp>
        <p:nvSpPr>
          <p:cNvPr id="3" name="Content Placeholder 2"/>
          <p:cNvSpPr>
            <a:spLocks noGrp="1"/>
          </p:cNvSpPr>
          <p:nvPr>
            <p:ph idx="1"/>
          </p:nvPr>
        </p:nvSpPr>
        <p:spPr/>
        <p:txBody>
          <a:bodyPr/>
          <a:lstStyle/>
          <a:p>
            <a:r>
              <a:rPr lang="en-US" dirty="0" smtClean="0"/>
              <a:t>For items those are approved, write the approved day in the box</a:t>
            </a:r>
            <a:endParaRPr lang="en-US" dirty="0"/>
          </a:p>
        </p:txBody>
      </p:sp>
      <p:pic>
        <p:nvPicPr>
          <p:cNvPr id="4" name="Picture 3"/>
          <p:cNvPicPr>
            <a:picLocks noChangeAspect="1"/>
          </p:cNvPicPr>
          <p:nvPr/>
        </p:nvPicPr>
        <p:blipFill>
          <a:blip r:embed="rId2"/>
          <a:stretch>
            <a:fillRect/>
          </a:stretch>
        </p:blipFill>
        <p:spPr>
          <a:xfrm>
            <a:off x="2538116" y="2545344"/>
            <a:ext cx="4256327" cy="3352535"/>
          </a:xfrm>
          <a:prstGeom prst="rect">
            <a:avLst/>
          </a:prstGeom>
        </p:spPr>
      </p:pic>
      <p:sp>
        <p:nvSpPr>
          <p:cNvPr id="5" name="TextBox 4"/>
          <p:cNvSpPr txBox="1"/>
          <p:nvPr/>
        </p:nvSpPr>
        <p:spPr>
          <a:xfrm>
            <a:off x="2880360" y="5184648"/>
            <a:ext cx="557784" cy="400110"/>
          </a:xfrm>
          <a:prstGeom prst="rect">
            <a:avLst/>
          </a:prstGeom>
          <a:noFill/>
        </p:spPr>
        <p:txBody>
          <a:bodyPr wrap="square" rtlCol="0">
            <a:spAutoFit/>
          </a:bodyPr>
          <a:lstStyle/>
          <a:p>
            <a:pPr algn="ctr"/>
            <a:r>
              <a:rPr lang="en-US" sz="2000" b="1" dirty="0" smtClean="0"/>
              <a:t>4</a:t>
            </a:r>
            <a:endParaRPr lang="en-US" sz="2000" b="1" dirty="0"/>
          </a:p>
        </p:txBody>
      </p:sp>
    </p:spTree>
    <p:extLst>
      <p:ext uri="{BB962C8B-B14F-4D97-AF65-F5344CB8AC3E}">
        <p14:creationId xmlns:p14="http://schemas.microsoft.com/office/powerpoint/2010/main" val="422297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4 - Prioritization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Spend 5 minutes to </a:t>
            </a:r>
            <a:r>
              <a:rPr lang="en-US" dirty="0" smtClean="0"/>
              <a:t>organize </a:t>
            </a:r>
            <a:r>
              <a:rPr lang="en-US" dirty="0"/>
              <a:t>the </a:t>
            </a:r>
            <a:r>
              <a:rPr lang="en-US" dirty="0" smtClean="0"/>
              <a:t>standard (yellow) </a:t>
            </a:r>
            <a:r>
              <a:rPr lang="en-US" dirty="0"/>
              <a:t>stories and fixed date </a:t>
            </a:r>
            <a:r>
              <a:rPr lang="en-US" dirty="0" smtClean="0"/>
              <a:t>(purple) </a:t>
            </a:r>
            <a:r>
              <a:rPr lang="en-US" dirty="0"/>
              <a:t>stories in the backlog </a:t>
            </a:r>
            <a:endParaRPr lang="en-US" dirty="0" smtClean="0"/>
          </a:p>
          <a:p>
            <a:pPr marL="514350" indent="-514350">
              <a:buFont typeface="+mj-lt"/>
              <a:buAutoNum type="arabicPeriod"/>
            </a:pPr>
            <a:r>
              <a:rPr lang="en-US" dirty="0" smtClean="0"/>
              <a:t>Now </a:t>
            </a:r>
            <a:r>
              <a:rPr lang="en-US" dirty="0"/>
              <a:t>select 5 stories to start with and place these in </a:t>
            </a:r>
            <a:r>
              <a:rPr lang="en-US" dirty="0" smtClean="0"/>
              <a:t>prioritized </a:t>
            </a:r>
            <a:r>
              <a:rPr lang="en-US" dirty="0"/>
              <a:t>order in the </a:t>
            </a:r>
            <a:r>
              <a:rPr lang="en-US" dirty="0" smtClean="0"/>
              <a:t>Approved column</a:t>
            </a:r>
          </a:p>
          <a:p>
            <a:pPr marL="514350" indent="-514350">
              <a:buFont typeface="+mj-lt"/>
              <a:buAutoNum type="arabicPeriod"/>
            </a:pPr>
            <a:r>
              <a:rPr lang="en-US" dirty="0" smtClean="0">
                <a:solidFill>
                  <a:schemeClr val="accent1"/>
                </a:solidFill>
              </a:rPr>
              <a:t>In </a:t>
            </a:r>
            <a:r>
              <a:rPr lang="en-US" dirty="0">
                <a:solidFill>
                  <a:schemeClr val="accent1"/>
                </a:solidFill>
              </a:rPr>
              <a:t>each of these stories write </a:t>
            </a:r>
            <a:r>
              <a:rPr lang="en-US" dirty="0" smtClean="0">
                <a:solidFill>
                  <a:schemeClr val="accent1"/>
                </a:solidFill>
              </a:rPr>
              <a:t>”4” </a:t>
            </a:r>
            <a:r>
              <a:rPr lang="en-US" dirty="0">
                <a:solidFill>
                  <a:schemeClr val="accent1"/>
                </a:solidFill>
              </a:rPr>
              <a:t>in the field </a:t>
            </a:r>
            <a:r>
              <a:rPr lang="en-US" dirty="0" smtClean="0">
                <a:solidFill>
                  <a:schemeClr val="accent1"/>
                </a:solidFill>
              </a:rPr>
              <a:t>”Approved” </a:t>
            </a:r>
            <a:endParaRPr lang="en-US" dirty="0">
              <a:solidFill>
                <a:schemeClr val="accent1"/>
              </a:solidFill>
            </a:endParaRPr>
          </a:p>
        </p:txBody>
      </p:sp>
    </p:spTree>
    <p:extLst>
      <p:ext uri="{BB962C8B-B14F-4D97-AF65-F5344CB8AC3E}">
        <p14:creationId xmlns:p14="http://schemas.microsoft.com/office/powerpoint/2010/main" val="4198941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1" y="186459"/>
            <a:ext cx="7886700" cy="767039"/>
          </a:xfrm>
        </p:spPr>
        <p:txBody>
          <a:bodyPr>
            <a:normAutofit fontScale="90000"/>
          </a:bodyPr>
          <a:lstStyle/>
          <a:p>
            <a:r>
              <a:rPr lang="en-US" dirty="0" smtClean="0"/>
              <a:t>8. Cross off the day on the day counter</a:t>
            </a:r>
            <a:endParaRPr lang="en-US" dirty="0"/>
          </a:p>
        </p:txBody>
      </p:sp>
      <p:graphicFrame>
        <p:nvGraphicFramePr>
          <p:cNvPr id="7" name="Content Placeholder 5"/>
          <p:cNvGraphicFramePr>
            <a:graphicFrameLocks noGrp="1"/>
          </p:cNvGraphicFramePr>
          <p:nvPr>
            <p:ph idx="1"/>
            <p:extLst/>
          </p:nvPr>
        </p:nvGraphicFramePr>
        <p:xfrm>
          <a:off x="628651" y="953495"/>
          <a:ext cx="7886700" cy="5730240"/>
        </p:xfrm>
        <a:graphic>
          <a:graphicData uri="http://schemas.openxmlformats.org/drawingml/2006/table">
            <a:tbl>
              <a:tblPr>
                <a:tableStyleId>{2D5ABB26-0587-4C30-8999-92F81FD0307C}</a:tableStyleId>
              </a:tblPr>
              <a:tblGrid>
                <a:gridCol w="1661291"/>
                <a:gridCol w="1661291"/>
                <a:gridCol w="1661291"/>
                <a:gridCol w="2902827"/>
              </a:tblGrid>
              <a:tr h="822960">
                <a:tc gridSpan="3">
                  <a:txBody>
                    <a:bodyPr/>
                    <a:lstStyle/>
                    <a:p>
                      <a:pPr algn="ctr"/>
                      <a:r>
                        <a:rPr lang="en-US" sz="2800" dirty="0" smtClean="0"/>
                        <a:t>Working</a:t>
                      </a:r>
                      <a:r>
                        <a:rPr lang="en-US" sz="2800" baseline="0" dirty="0" smtClean="0"/>
                        <a:t> Days</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hMerge="1">
                  <a:txBody>
                    <a:bodyPr/>
                    <a:lstStyle/>
                    <a:p>
                      <a:pPr algn="ct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dirty="0" smtClean="0"/>
                        <a:t>Deployment &amp;</a:t>
                      </a:r>
                      <a:r>
                        <a:rPr lang="en-US" sz="2400" baseline="0" dirty="0" smtClean="0"/>
                        <a:t> Prioritization</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1</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3</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4</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5</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6</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7</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9</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10</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11</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12</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13</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14</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15</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17</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18</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19</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20</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21</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22</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23</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25</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26</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27</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bl>
          </a:graphicData>
        </a:graphic>
      </p:graphicFrame>
      <p:sp>
        <p:nvSpPr>
          <p:cNvPr id="5" name="Minus 4"/>
          <p:cNvSpPr/>
          <p:nvPr/>
        </p:nvSpPr>
        <p:spPr>
          <a:xfrm rot="20430182">
            <a:off x="2264864" y="1924537"/>
            <a:ext cx="1751330" cy="424543"/>
          </a:xfrm>
          <a:prstGeom prst="mathMinus">
            <a:avLst/>
          </a:prstGeom>
          <a:solidFill>
            <a:schemeClr val="tx2"/>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Minus 5"/>
          <p:cNvSpPr/>
          <p:nvPr/>
        </p:nvSpPr>
        <p:spPr>
          <a:xfrm rot="20430182">
            <a:off x="609630" y="1886437"/>
            <a:ext cx="1751330" cy="424543"/>
          </a:xfrm>
          <a:prstGeom prst="mathMinus">
            <a:avLst/>
          </a:prstGeom>
          <a:solidFill>
            <a:schemeClr val="tx2"/>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Minus 7"/>
          <p:cNvSpPr/>
          <p:nvPr/>
        </p:nvSpPr>
        <p:spPr>
          <a:xfrm rot="20430182">
            <a:off x="3920099" y="1924537"/>
            <a:ext cx="1751330" cy="424543"/>
          </a:xfrm>
          <a:prstGeom prst="mathMinus">
            <a:avLst/>
          </a:prstGeom>
          <a:solidFill>
            <a:schemeClr val="tx2"/>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Minus 8"/>
          <p:cNvSpPr/>
          <p:nvPr/>
        </p:nvSpPr>
        <p:spPr>
          <a:xfrm rot="20430182">
            <a:off x="6228043" y="1924537"/>
            <a:ext cx="1751330" cy="424543"/>
          </a:xfrm>
          <a:prstGeom prst="mathMinus">
            <a:avLst/>
          </a:prstGeom>
          <a:solidFill>
            <a:schemeClr val="tx2"/>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53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Tree>
    <p:extLst>
      <p:ext uri="{BB962C8B-B14F-4D97-AF65-F5344CB8AC3E}">
        <p14:creationId xmlns:p14="http://schemas.microsoft.com/office/powerpoint/2010/main" val="2160129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When time’s up, the team with the highest number of customers </a:t>
            </a:r>
            <a:r>
              <a:rPr lang="en-US" dirty="0" smtClean="0"/>
              <a:t>wins </a:t>
            </a:r>
            <a:r>
              <a:rPr lang="en-US" dirty="0" smtClean="0"/>
              <a:t>the game</a:t>
            </a:r>
          </a:p>
          <a:p>
            <a:r>
              <a:rPr lang="en-US" dirty="0" smtClean="0"/>
              <a:t>You attract more customers by delivering features </a:t>
            </a:r>
            <a:r>
              <a:rPr lang="en-US" dirty="0" smtClean="0"/>
              <a:t>to </a:t>
            </a:r>
            <a:r>
              <a:rPr lang="en-US" dirty="0" smtClean="0"/>
              <a:t>production</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69165978"/>
              </p:ext>
            </p:extLst>
          </p:nvPr>
        </p:nvGraphicFramePr>
        <p:xfrm>
          <a:off x="457200" y="3350636"/>
          <a:ext cx="8229600" cy="2256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Connector 6"/>
          <p:cNvCxnSpPr/>
          <p:nvPr/>
        </p:nvCxnSpPr>
        <p:spPr>
          <a:xfrm>
            <a:off x="7522541" y="3379304"/>
            <a:ext cx="25264" cy="2227676"/>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1609228" y="3429000"/>
            <a:ext cx="1" cy="2177980"/>
          </a:xfrm>
          <a:prstGeom prst="line">
            <a:avLst/>
          </a:prstGeom>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6862841" y="5835195"/>
            <a:ext cx="1319400" cy="369332"/>
          </a:xfrm>
          <a:prstGeom prst="rect">
            <a:avLst/>
          </a:prstGeom>
          <a:noFill/>
        </p:spPr>
        <p:txBody>
          <a:bodyPr wrap="none" rtlCol="0">
            <a:spAutoFit/>
          </a:bodyPr>
          <a:lstStyle/>
          <a:p>
            <a:r>
              <a:rPr lang="en-US" dirty="0" smtClean="0">
                <a:solidFill>
                  <a:schemeClr val="accent2"/>
                </a:solidFill>
              </a:rPr>
              <a:t>Deployment</a:t>
            </a:r>
            <a:endParaRPr lang="en-US" dirty="0">
              <a:solidFill>
                <a:schemeClr val="accent2"/>
              </a:solidFill>
            </a:endParaRPr>
          </a:p>
        </p:txBody>
      </p:sp>
      <p:sp>
        <p:nvSpPr>
          <p:cNvPr id="10" name="TextBox 9"/>
          <p:cNvSpPr txBox="1"/>
          <p:nvPr/>
        </p:nvSpPr>
        <p:spPr>
          <a:xfrm>
            <a:off x="924265" y="5835195"/>
            <a:ext cx="1369927" cy="369332"/>
          </a:xfrm>
          <a:prstGeom prst="rect">
            <a:avLst/>
          </a:prstGeom>
          <a:noFill/>
        </p:spPr>
        <p:txBody>
          <a:bodyPr wrap="none" rtlCol="0">
            <a:spAutoFit/>
          </a:bodyPr>
          <a:lstStyle/>
          <a:p>
            <a:r>
              <a:rPr lang="en-US" dirty="0" smtClean="0">
                <a:solidFill>
                  <a:schemeClr val="accent2"/>
                </a:solidFill>
              </a:rPr>
              <a:t>Prioritization</a:t>
            </a:r>
            <a:endParaRPr lang="en-US" dirty="0">
              <a:solidFill>
                <a:schemeClr val="accent2"/>
              </a:solidFill>
            </a:endParaRPr>
          </a:p>
        </p:txBody>
      </p:sp>
      <p:grpSp>
        <p:nvGrpSpPr>
          <p:cNvPr id="16" name="Group 15"/>
          <p:cNvGrpSpPr/>
          <p:nvPr/>
        </p:nvGrpSpPr>
        <p:grpSpPr>
          <a:xfrm>
            <a:off x="7696321" y="2884213"/>
            <a:ext cx="1299990" cy="704631"/>
            <a:chOff x="7691256" y="2920105"/>
            <a:chExt cx="1299990" cy="704631"/>
          </a:xfrm>
        </p:grpSpPr>
        <p:sp>
          <p:nvSpPr>
            <p:cNvPr id="17" name="Rounded Rectangular Callout 16"/>
            <p:cNvSpPr/>
            <p:nvPr/>
          </p:nvSpPr>
          <p:spPr>
            <a:xfrm>
              <a:off x="7691256" y="2920105"/>
              <a:ext cx="1299990" cy="704631"/>
            </a:xfrm>
            <a:prstGeom prst="wedgeRoundRectCallout">
              <a:avLst>
                <a:gd name="adj1" fmla="val -48523"/>
                <a:gd name="adj2" fmla="val 6414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dirty="0"/>
            </a:p>
          </p:txBody>
        </p:sp>
        <p:pic>
          <p:nvPicPr>
            <p:cNvPr id="18" name="Picture 17"/>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052210" y="3042687"/>
              <a:ext cx="215237" cy="464105"/>
            </a:xfrm>
            <a:prstGeom prst="rect">
              <a:avLst/>
            </a:prstGeom>
          </p:spPr>
        </p:pic>
        <p:pic>
          <p:nvPicPr>
            <p:cNvPr id="19" name="Picture 18"/>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267447" y="3042687"/>
              <a:ext cx="215237" cy="464105"/>
            </a:xfrm>
            <a:prstGeom prst="rect">
              <a:avLst/>
            </a:prstGeom>
          </p:spPr>
        </p:pic>
        <p:pic>
          <p:nvPicPr>
            <p:cNvPr id="20" name="Picture 19"/>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477629" y="3042687"/>
              <a:ext cx="215237" cy="464105"/>
            </a:xfrm>
            <a:prstGeom prst="rect">
              <a:avLst/>
            </a:prstGeom>
          </p:spPr>
        </p:pic>
      </p:grpSp>
    </p:spTree>
    <p:extLst>
      <p:ext uri="{BB962C8B-B14F-4D97-AF65-F5344CB8AC3E}">
        <p14:creationId xmlns:p14="http://schemas.microsoft.com/office/powerpoint/2010/main" val="35180100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Start the day</a:t>
            </a:r>
            <a:endParaRPr lang="en-US" dirty="0"/>
          </a:p>
        </p:txBody>
      </p:sp>
      <p:sp>
        <p:nvSpPr>
          <p:cNvPr id="3" name="Content Placeholder 2"/>
          <p:cNvSpPr>
            <a:spLocks noGrp="1"/>
          </p:cNvSpPr>
          <p:nvPr>
            <p:ph idx="1"/>
          </p:nvPr>
        </p:nvSpPr>
        <p:spPr/>
        <p:txBody>
          <a:bodyPr/>
          <a:lstStyle/>
          <a:p>
            <a:r>
              <a:rPr lang="en-US" dirty="0" smtClean="0"/>
              <a:t>Draw an event card</a:t>
            </a:r>
          </a:p>
          <a:p>
            <a:pPr lvl="1"/>
            <a:r>
              <a:rPr lang="en-US" dirty="0" smtClean="0"/>
              <a:t>Stop once you see another Stop sign</a:t>
            </a:r>
            <a:endParaRPr lang="en-US" dirty="0"/>
          </a:p>
        </p:txBody>
      </p:sp>
      <p:pic>
        <p:nvPicPr>
          <p:cNvPr id="5" name="Picture 4"/>
          <p:cNvPicPr>
            <a:picLocks noChangeAspect="1"/>
          </p:cNvPicPr>
          <p:nvPr/>
        </p:nvPicPr>
        <p:blipFill>
          <a:blip r:embed="rId2"/>
          <a:stretch>
            <a:fillRect/>
          </a:stretch>
        </p:blipFill>
        <p:spPr>
          <a:xfrm rot="215186">
            <a:off x="2895454" y="3007570"/>
            <a:ext cx="3353091" cy="2688569"/>
          </a:xfrm>
          <a:prstGeom prst="rect">
            <a:avLst/>
          </a:prstGeom>
        </p:spPr>
      </p:pic>
    </p:spTree>
    <p:extLst>
      <p:ext uri="{BB962C8B-B14F-4D97-AF65-F5344CB8AC3E}">
        <p14:creationId xmlns:p14="http://schemas.microsoft.com/office/powerpoint/2010/main" val="899528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blocker works</a:t>
            </a:r>
            <a:endParaRPr lang="en-US" dirty="0"/>
          </a:p>
        </p:txBody>
      </p:sp>
      <p:pic>
        <p:nvPicPr>
          <p:cNvPr id="11" name="Picture 10"/>
          <p:cNvPicPr>
            <a:picLocks noChangeAspect="1"/>
          </p:cNvPicPr>
          <p:nvPr/>
        </p:nvPicPr>
        <p:blipFill>
          <a:blip r:embed="rId2"/>
          <a:stretch>
            <a:fillRect/>
          </a:stretch>
        </p:blipFill>
        <p:spPr>
          <a:xfrm>
            <a:off x="5253553" y="2270754"/>
            <a:ext cx="2351713" cy="1852347"/>
          </a:xfrm>
          <a:prstGeom prst="rect">
            <a:avLst/>
          </a:prstGeom>
        </p:spPr>
      </p:pic>
      <p:cxnSp>
        <p:nvCxnSpPr>
          <p:cNvPr id="12" name="Straight Connector 11"/>
          <p:cNvCxnSpPr/>
          <p:nvPr/>
        </p:nvCxnSpPr>
        <p:spPr>
          <a:xfrm>
            <a:off x="7917058" y="1531796"/>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80190" y="1531796"/>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050737" y="1531796"/>
            <a:ext cx="2866321" cy="646331"/>
          </a:xfrm>
          <a:prstGeom prst="rect">
            <a:avLst/>
          </a:prstGeom>
          <a:noFill/>
          <a:effectLst/>
        </p:spPr>
        <p:txBody>
          <a:bodyPr wrap="square" rtlCol="0">
            <a:spAutoFit/>
          </a:bodyPr>
          <a:lstStyle/>
          <a:p>
            <a:pPr algn="ctr"/>
            <a:r>
              <a:rPr lang="en-US" dirty="0" smtClean="0">
                <a:solidFill>
                  <a:srgbClr val="00B050"/>
                </a:solidFill>
              </a:rPr>
              <a:t>Test</a:t>
            </a:r>
          </a:p>
          <a:p>
            <a:pPr algn="ctr"/>
            <a:r>
              <a:rPr lang="en-US" dirty="0" smtClean="0">
                <a:solidFill>
                  <a:srgbClr val="00B050"/>
                </a:solidFill>
              </a:rPr>
              <a:t>(2)</a:t>
            </a:r>
            <a:endParaRPr lang="en-US" dirty="0">
              <a:solidFill>
                <a:srgbClr val="00B050"/>
              </a:solidFill>
            </a:endParaRPr>
          </a:p>
        </p:txBody>
      </p:sp>
      <p:sp>
        <p:nvSpPr>
          <p:cNvPr id="17" name="TextBox 16"/>
          <p:cNvSpPr txBox="1"/>
          <p:nvPr/>
        </p:nvSpPr>
        <p:spPr>
          <a:xfrm>
            <a:off x="135308" y="1531796"/>
            <a:ext cx="4944882" cy="646331"/>
          </a:xfrm>
          <a:prstGeom prst="rect">
            <a:avLst/>
          </a:prstGeom>
          <a:noFill/>
          <a:effectLst/>
        </p:spPr>
        <p:txBody>
          <a:bodyPr wrap="square" rtlCol="0">
            <a:spAutoFit/>
          </a:bodyPr>
          <a:lstStyle/>
          <a:p>
            <a:pPr algn="ctr"/>
            <a:r>
              <a:rPr lang="en-US" dirty="0" smtClean="0">
                <a:solidFill>
                  <a:schemeClr val="accent5"/>
                </a:solidFill>
              </a:rPr>
              <a:t>Dev.</a:t>
            </a:r>
          </a:p>
          <a:p>
            <a:pPr algn="ctr"/>
            <a:r>
              <a:rPr lang="en-US" dirty="0" smtClean="0">
                <a:solidFill>
                  <a:schemeClr val="accent5"/>
                </a:solidFill>
              </a:rPr>
              <a:t>(4)</a:t>
            </a:r>
            <a:endParaRPr lang="en-US" dirty="0">
              <a:solidFill>
                <a:schemeClr val="accent5"/>
              </a:solidFill>
            </a:endParaRPr>
          </a:p>
        </p:txBody>
      </p:sp>
      <p:cxnSp>
        <p:nvCxnSpPr>
          <p:cNvPr id="18" name="Straight Connector 17"/>
          <p:cNvCxnSpPr/>
          <p:nvPr/>
        </p:nvCxnSpPr>
        <p:spPr>
          <a:xfrm>
            <a:off x="2603812" y="2270754"/>
            <a:ext cx="0" cy="356471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19456" y="2270754"/>
            <a:ext cx="2384355" cy="369332"/>
          </a:xfrm>
          <a:prstGeom prst="rect">
            <a:avLst/>
          </a:prstGeom>
          <a:noFill/>
          <a:effectLst/>
        </p:spPr>
        <p:txBody>
          <a:bodyPr wrap="square" rtlCol="0">
            <a:spAutoFit/>
          </a:bodyPr>
          <a:lstStyle/>
          <a:p>
            <a:pPr algn="ctr"/>
            <a:r>
              <a:rPr lang="en-US" dirty="0" smtClean="0">
                <a:solidFill>
                  <a:schemeClr val="accent5"/>
                </a:solidFill>
              </a:rPr>
              <a:t>Doing</a:t>
            </a:r>
            <a:endParaRPr lang="en-US" dirty="0">
              <a:solidFill>
                <a:schemeClr val="accent5"/>
              </a:solidFill>
            </a:endParaRPr>
          </a:p>
        </p:txBody>
      </p:sp>
      <p:sp>
        <p:nvSpPr>
          <p:cNvPr id="21" name="TextBox 20"/>
          <p:cNvSpPr txBox="1"/>
          <p:nvPr/>
        </p:nvSpPr>
        <p:spPr>
          <a:xfrm>
            <a:off x="2959633" y="2270754"/>
            <a:ext cx="1911114" cy="369332"/>
          </a:xfrm>
          <a:prstGeom prst="rect">
            <a:avLst/>
          </a:prstGeom>
          <a:noFill/>
          <a:effectLst/>
        </p:spPr>
        <p:txBody>
          <a:bodyPr wrap="square" rtlCol="0">
            <a:spAutoFit/>
          </a:bodyPr>
          <a:lstStyle/>
          <a:p>
            <a:pPr algn="ctr"/>
            <a:r>
              <a:rPr lang="en-US" dirty="0" smtClean="0">
                <a:solidFill>
                  <a:schemeClr val="accent5"/>
                </a:solidFill>
              </a:rPr>
              <a:t>Done</a:t>
            </a:r>
            <a:endParaRPr lang="en-US" dirty="0">
              <a:solidFill>
                <a:schemeClr val="accent5"/>
              </a:solidFill>
            </a:endParaRPr>
          </a:p>
        </p:txBody>
      </p:sp>
      <p:cxnSp>
        <p:nvCxnSpPr>
          <p:cNvPr id="22" name="Straight Connector 21"/>
          <p:cNvCxnSpPr/>
          <p:nvPr/>
        </p:nvCxnSpPr>
        <p:spPr>
          <a:xfrm>
            <a:off x="0" y="2270754"/>
            <a:ext cx="508019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0" y="2837682"/>
            <a:ext cx="508019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9" name="Picture 78"/>
          <p:cNvPicPr>
            <a:picLocks noChangeAspect="1"/>
          </p:cNvPicPr>
          <p:nvPr/>
        </p:nvPicPr>
        <p:blipFill>
          <a:blip r:embed="rId3"/>
          <a:stretch>
            <a:fillRect/>
          </a:stretch>
        </p:blipFill>
        <p:spPr>
          <a:xfrm>
            <a:off x="2755424" y="2946780"/>
            <a:ext cx="2295313" cy="1687365"/>
          </a:xfrm>
          <a:prstGeom prst="rect">
            <a:avLst/>
          </a:prstGeom>
          <a:ln>
            <a:solidFill>
              <a:schemeClr val="accent1"/>
            </a:solidFill>
          </a:ln>
        </p:spPr>
      </p:pic>
      <p:cxnSp>
        <p:nvCxnSpPr>
          <p:cNvPr id="85" name="Straight Connector 84"/>
          <p:cNvCxnSpPr/>
          <p:nvPr/>
        </p:nvCxnSpPr>
        <p:spPr>
          <a:xfrm>
            <a:off x="105854" y="1531796"/>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4"/>
          <a:stretch>
            <a:fillRect/>
          </a:stretch>
        </p:blipFill>
        <p:spPr>
          <a:xfrm>
            <a:off x="5365836" y="2735765"/>
            <a:ext cx="2298803" cy="1689931"/>
          </a:xfrm>
          <a:prstGeom prst="rect">
            <a:avLst/>
          </a:prstGeom>
          <a:ln>
            <a:solidFill>
              <a:schemeClr val="accent1"/>
            </a:solidFill>
          </a:ln>
        </p:spPr>
      </p:pic>
      <p:pic>
        <p:nvPicPr>
          <p:cNvPr id="86" name="Picture 85"/>
          <p:cNvPicPr>
            <a:picLocks noChangeAspect="1"/>
          </p:cNvPicPr>
          <p:nvPr/>
        </p:nvPicPr>
        <p:blipFill>
          <a:blip r:embed="rId5"/>
          <a:stretch>
            <a:fillRect/>
          </a:stretch>
        </p:blipFill>
        <p:spPr>
          <a:xfrm>
            <a:off x="197165" y="3009713"/>
            <a:ext cx="2279651" cy="1796464"/>
          </a:xfrm>
          <a:prstGeom prst="rect">
            <a:avLst/>
          </a:prstGeom>
        </p:spPr>
      </p:pic>
      <p:sp>
        <p:nvSpPr>
          <p:cNvPr id="87" name="TextBox 86"/>
          <p:cNvSpPr txBox="1"/>
          <p:nvPr/>
        </p:nvSpPr>
        <p:spPr>
          <a:xfrm>
            <a:off x="5545973" y="1068311"/>
            <a:ext cx="1938528" cy="369332"/>
          </a:xfrm>
          <a:prstGeom prst="rect">
            <a:avLst/>
          </a:prstGeom>
          <a:noFill/>
        </p:spPr>
        <p:txBody>
          <a:bodyPr wrap="square" rtlCol="0">
            <a:spAutoFit/>
          </a:bodyPr>
          <a:lstStyle/>
          <a:p>
            <a:pPr algn="ctr"/>
            <a:r>
              <a:rPr lang="en-US" dirty="0" smtClean="0">
                <a:solidFill>
                  <a:schemeClr val="accent2"/>
                </a:solidFill>
              </a:rPr>
              <a:t>Roll value = 4</a:t>
            </a:r>
            <a:endParaRPr lang="en-US" dirty="0">
              <a:solidFill>
                <a:schemeClr val="accent2"/>
              </a:solidFill>
            </a:endParaRPr>
          </a:p>
        </p:txBody>
      </p:sp>
      <p:sp>
        <p:nvSpPr>
          <p:cNvPr id="88" name="Curved Down Arrow 87"/>
          <p:cNvSpPr/>
          <p:nvPr/>
        </p:nvSpPr>
        <p:spPr>
          <a:xfrm rot="5400000">
            <a:off x="5299099" y="3129877"/>
            <a:ext cx="4133848" cy="323166"/>
          </a:xfrm>
          <a:prstGeom prst="curvedDownArrow">
            <a:avLst>
              <a:gd name="adj1" fmla="val 52853"/>
              <a:gd name="adj2" fmla="val 112747"/>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89" name="TextBox 88"/>
          <p:cNvSpPr txBox="1"/>
          <p:nvPr/>
        </p:nvSpPr>
        <p:spPr>
          <a:xfrm>
            <a:off x="1718879" y="1068311"/>
            <a:ext cx="1938528" cy="369332"/>
          </a:xfrm>
          <a:prstGeom prst="rect">
            <a:avLst/>
          </a:prstGeom>
          <a:noFill/>
        </p:spPr>
        <p:txBody>
          <a:bodyPr wrap="square" rtlCol="0">
            <a:spAutoFit/>
          </a:bodyPr>
          <a:lstStyle/>
          <a:p>
            <a:pPr algn="ctr"/>
            <a:r>
              <a:rPr lang="en-US" dirty="0" smtClean="0">
                <a:solidFill>
                  <a:schemeClr val="accent5"/>
                </a:solidFill>
              </a:rPr>
              <a:t>Roll value = 13</a:t>
            </a:r>
            <a:endParaRPr lang="en-US" dirty="0">
              <a:solidFill>
                <a:schemeClr val="accent5"/>
              </a:solidFill>
            </a:endParaRPr>
          </a:p>
        </p:txBody>
      </p:sp>
      <p:sp>
        <p:nvSpPr>
          <p:cNvPr id="90" name="Right Arrow 89"/>
          <p:cNvSpPr/>
          <p:nvPr/>
        </p:nvSpPr>
        <p:spPr>
          <a:xfrm rot="2319527">
            <a:off x="2861032" y="2576354"/>
            <a:ext cx="3812023" cy="27739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1" name="Right Arrow 90"/>
          <p:cNvSpPr/>
          <p:nvPr/>
        </p:nvSpPr>
        <p:spPr>
          <a:xfrm rot="10994898">
            <a:off x="1711276" y="3787621"/>
            <a:ext cx="3731378" cy="27739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Curved Up Arrow 91"/>
          <p:cNvSpPr/>
          <p:nvPr/>
        </p:nvSpPr>
        <p:spPr>
          <a:xfrm>
            <a:off x="4278184" y="5910225"/>
            <a:ext cx="1604012" cy="39025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94" name="Straight Connector 93"/>
          <p:cNvCxnSpPr/>
          <p:nvPr/>
        </p:nvCxnSpPr>
        <p:spPr>
          <a:xfrm>
            <a:off x="6113721" y="5090309"/>
            <a:ext cx="132388" cy="155302"/>
          </a:xfrm>
          <a:prstGeom prst="line">
            <a:avLst/>
          </a:prstGeom>
          <a:effectLst/>
        </p:spPr>
        <p:style>
          <a:lnRef idx="2">
            <a:schemeClr val="accent5"/>
          </a:lnRef>
          <a:fillRef idx="0">
            <a:schemeClr val="accent5"/>
          </a:fillRef>
          <a:effectRef idx="1">
            <a:schemeClr val="accent5"/>
          </a:effectRef>
          <a:fontRef idx="minor">
            <a:schemeClr val="tx1"/>
          </a:fontRef>
        </p:style>
      </p:cxnSp>
      <p:sp>
        <p:nvSpPr>
          <p:cNvPr id="96" name="TextBox 95"/>
          <p:cNvSpPr txBox="1"/>
          <p:nvPr/>
        </p:nvSpPr>
        <p:spPr>
          <a:xfrm>
            <a:off x="6247330" y="5008629"/>
            <a:ext cx="236567" cy="276999"/>
          </a:xfrm>
          <a:prstGeom prst="rect">
            <a:avLst/>
          </a:prstGeom>
          <a:noFill/>
        </p:spPr>
        <p:txBody>
          <a:bodyPr wrap="square" rtlCol="0">
            <a:spAutoFit/>
          </a:bodyPr>
          <a:lstStyle/>
          <a:p>
            <a:pPr algn="ctr"/>
            <a:r>
              <a:rPr lang="en-US" sz="1200" dirty="0" smtClean="0"/>
              <a:t>1</a:t>
            </a:r>
            <a:endParaRPr lang="en-US" sz="1200" dirty="0"/>
          </a:p>
        </p:txBody>
      </p:sp>
      <p:cxnSp>
        <p:nvCxnSpPr>
          <p:cNvPr id="97" name="Straight Connector 96"/>
          <p:cNvCxnSpPr/>
          <p:nvPr/>
        </p:nvCxnSpPr>
        <p:spPr>
          <a:xfrm>
            <a:off x="6193590" y="3982669"/>
            <a:ext cx="132388" cy="155302"/>
          </a:xfrm>
          <a:prstGeom prst="line">
            <a:avLst/>
          </a:prstGeom>
          <a:effectLst/>
        </p:spPr>
        <p:style>
          <a:lnRef idx="2">
            <a:schemeClr val="accent5"/>
          </a:lnRef>
          <a:fillRef idx="0">
            <a:schemeClr val="accent5"/>
          </a:fillRef>
          <a:effectRef idx="1">
            <a:schemeClr val="accent5"/>
          </a:effectRef>
          <a:fontRef idx="minor">
            <a:schemeClr val="tx1"/>
          </a:fontRef>
        </p:style>
      </p:cxnSp>
      <p:cxnSp>
        <p:nvCxnSpPr>
          <p:cNvPr id="98" name="Straight Connector 97"/>
          <p:cNvCxnSpPr/>
          <p:nvPr/>
        </p:nvCxnSpPr>
        <p:spPr>
          <a:xfrm>
            <a:off x="1038646" y="3712811"/>
            <a:ext cx="132388" cy="155302"/>
          </a:xfrm>
          <a:prstGeom prst="line">
            <a:avLst/>
          </a:prstGeom>
          <a:effectLst/>
        </p:spPr>
        <p:style>
          <a:lnRef idx="2">
            <a:schemeClr val="accent5"/>
          </a:lnRef>
          <a:fillRef idx="0">
            <a:schemeClr val="accent5"/>
          </a:fillRef>
          <a:effectRef idx="1">
            <a:schemeClr val="accent5"/>
          </a:effectRef>
          <a:fontRef idx="minor">
            <a:schemeClr val="tx1"/>
          </a:fontRef>
        </p:style>
      </p:cxnSp>
      <p:sp>
        <p:nvSpPr>
          <p:cNvPr id="99" name="TextBox 98"/>
          <p:cNvSpPr txBox="1"/>
          <p:nvPr/>
        </p:nvSpPr>
        <p:spPr>
          <a:xfrm>
            <a:off x="1199800" y="3655333"/>
            <a:ext cx="236567" cy="276999"/>
          </a:xfrm>
          <a:prstGeom prst="rect">
            <a:avLst/>
          </a:prstGeom>
          <a:noFill/>
        </p:spPr>
        <p:txBody>
          <a:bodyPr wrap="square" rtlCol="0">
            <a:spAutoFit/>
          </a:bodyPr>
          <a:lstStyle/>
          <a:p>
            <a:pPr algn="ctr"/>
            <a:r>
              <a:rPr lang="en-US" sz="1200" dirty="0"/>
              <a:t>8</a:t>
            </a:r>
          </a:p>
        </p:txBody>
      </p:sp>
    </p:spTree>
    <p:extLst>
      <p:ext uri="{BB962C8B-B14F-4D97-AF65-F5344CB8AC3E}">
        <p14:creationId xmlns:p14="http://schemas.microsoft.com/office/powerpoint/2010/main" val="228444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3.7037E-6 L 0.27517 0.17546 " pathEditMode="relative" rAng="0" ptsTypes="AA">
                                      <p:cBhvr>
                                        <p:cTn id="6" dur="2000" fill="hold"/>
                                        <p:tgtEl>
                                          <p:spTgt spid="79"/>
                                        </p:tgtEl>
                                        <p:attrNameLst>
                                          <p:attrName>ppt_x</p:attrName>
                                          <p:attrName>ppt_y</p:attrName>
                                        </p:attrNameLst>
                                      </p:cBhvr>
                                      <p:rCtr x="13750" y="877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wipe(down)">
                                      <p:cBhvr>
                                        <p:cTn id="18" dur="580">
                                          <p:stCondLst>
                                            <p:cond delay="0"/>
                                          </p:stCondLst>
                                        </p:cTn>
                                        <p:tgtEl>
                                          <p:spTgt spid="87"/>
                                        </p:tgtEl>
                                      </p:cBhvr>
                                    </p:animEffect>
                                    <p:anim calcmode="lin" valueType="num">
                                      <p:cBhvr>
                                        <p:cTn id="19"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24" dur="26">
                                          <p:stCondLst>
                                            <p:cond delay="650"/>
                                          </p:stCondLst>
                                        </p:cTn>
                                        <p:tgtEl>
                                          <p:spTgt spid="87"/>
                                        </p:tgtEl>
                                      </p:cBhvr>
                                      <p:to x="100000" y="60000"/>
                                    </p:animScale>
                                    <p:animScale>
                                      <p:cBhvr>
                                        <p:cTn id="25" dur="166" decel="50000">
                                          <p:stCondLst>
                                            <p:cond delay="676"/>
                                          </p:stCondLst>
                                        </p:cTn>
                                        <p:tgtEl>
                                          <p:spTgt spid="87"/>
                                        </p:tgtEl>
                                      </p:cBhvr>
                                      <p:to x="100000" y="100000"/>
                                    </p:animScale>
                                    <p:animScale>
                                      <p:cBhvr>
                                        <p:cTn id="26" dur="26">
                                          <p:stCondLst>
                                            <p:cond delay="1312"/>
                                          </p:stCondLst>
                                        </p:cTn>
                                        <p:tgtEl>
                                          <p:spTgt spid="87"/>
                                        </p:tgtEl>
                                      </p:cBhvr>
                                      <p:to x="100000" y="80000"/>
                                    </p:animScale>
                                    <p:animScale>
                                      <p:cBhvr>
                                        <p:cTn id="27" dur="166" decel="50000">
                                          <p:stCondLst>
                                            <p:cond delay="1338"/>
                                          </p:stCondLst>
                                        </p:cTn>
                                        <p:tgtEl>
                                          <p:spTgt spid="87"/>
                                        </p:tgtEl>
                                      </p:cBhvr>
                                      <p:to x="100000" y="100000"/>
                                    </p:animScale>
                                    <p:animScale>
                                      <p:cBhvr>
                                        <p:cTn id="28" dur="26">
                                          <p:stCondLst>
                                            <p:cond delay="1642"/>
                                          </p:stCondLst>
                                        </p:cTn>
                                        <p:tgtEl>
                                          <p:spTgt spid="87"/>
                                        </p:tgtEl>
                                      </p:cBhvr>
                                      <p:to x="100000" y="90000"/>
                                    </p:animScale>
                                    <p:animScale>
                                      <p:cBhvr>
                                        <p:cTn id="29" dur="166" decel="50000">
                                          <p:stCondLst>
                                            <p:cond delay="1668"/>
                                          </p:stCondLst>
                                        </p:cTn>
                                        <p:tgtEl>
                                          <p:spTgt spid="87"/>
                                        </p:tgtEl>
                                      </p:cBhvr>
                                      <p:to x="100000" y="100000"/>
                                    </p:animScale>
                                    <p:animScale>
                                      <p:cBhvr>
                                        <p:cTn id="30" dur="26">
                                          <p:stCondLst>
                                            <p:cond delay="1808"/>
                                          </p:stCondLst>
                                        </p:cTn>
                                        <p:tgtEl>
                                          <p:spTgt spid="87"/>
                                        </p:tgtEl>
                                      </p:cBhvr>
                                      <p:to x="100000" y="95000"/>
                                    </p:animScale>
                                    <p:animScale>
                                      <p:cBhvr>
                                        <p:cTn id="31" dur="166" decel="50000">
                                          <p:stCondLst>
                                            <p:cond delay="1834"/>
                                          </p:stCondLst>
                                        </p:cTn>
                                        <p:tgtEl>
                                          <p:spTgt spid="87"/>
                                        </p:tgtEl>
                                      </p:cBhvr>
                                      <p:to x="100000" y="100000"/>
                                    </p:animScale>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fade">
                                      <p:cBhvr>
                                        <p:cTn id="35" dur="500"/>
                                        <p:tgtEl>
                                          <p:spTgt spid="8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94"/>
                                        </p:tgtEl>
                                        <p:attrNameLst>
                                          <p:attrName>style.visibility</p:attrName>
                                        </p:attrNameLst>
                                      </p:cBhvr>
                                      <p:to>
                                        <p:strVal val="visible"/>
                                      </p:to>
                                    </p:set>
                                    <p:animEffect transition="in" filter="fade">
                                      <p:cBhvr>
                                        <p:cTn id="39" dur="500"/>
                                        <p:tgtEl>
                                          <p:spTgt spid="9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fade">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wipe(down)">
                                      <p:cBhvr>
                                        <p:cTn id="47" dur="580">
                                          <p:stCondLst>
                                            <p:cond delay="0"/>
                                          </p:stCondLst>
                                        </p:cTn>
                                        <p:tgtEl>
                                          <p:spTgt spid="89"/>
                                        </p:tgtEl>
                                      </p:cBhvr>
                                    </p:animEffect>
                                    <p:anim calcmode="lin" valueType="num">
                                      <p:cBhvr>
                                        <p:cTn id="48" dur="1822" tmFilter="0,0; 0.14,0.36; 0.43,0.73; 0.71,0.91; 1.0,1.0">
                                          <p:stCondLst>
                                            <p:cond delay="0"/>
                                          </p:stCondLst>
                                        </p:cTn>
                                        <p:tgtEl>
                                          <p:spTgt spid="8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8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8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8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89"/>
                                        </p:tgtEl>
                                        <p:attrNameLst>
                                          <p:attrName>ppt_y</p:attrName>
                                        </p:attrNameLst>
                                      </p:cBhvr>
                                      <p:tavLst>
                                        <p:tav tm="0" fmla="#ppt_y-sin(pi*$)/81">
                                          <p:val>
                                            <p:fltVal val="0"/>
                                          </p:val>
                                        </p:tav>
                                        <p:tav tm="100000">
                                          <p:val>
                                            <p:fltVal val="1"/>
                                          </p:val>
                                        </p:tav>
                                      </p:tavLst>
                                    </p:anim>
                                    <p:animScale>
                                      <p:cBhvr>
                                        <p:cTn id="53" dur="26">
                                          <p:stCondLst>
                                            <p:cond delay="650"/>
                                          </p:stCondLst>
                                        </p:cTn>
                                        <p:tgtEl>
                                          <p:spTgt spid="89"/>
                                        </p:tgtEl>
                                      </p:cBhvr>
                                      <p:to x="100000" y="60000"/>
                                    </p:animScale>
                                    <p:animScale>
                                      <p:cBhvr>
                                        <p:cTn id="54" dur="166" decel="50000">
                                          <p:stCondLst>
                                            <p:cond delay="676"/>
                                          </p:stCondLst>
                                        </p:cTn>
                                        <p:tgtEl>
                                          <p:spTgt spid="89"/>
                                        </p:tgtEl>
                                      </p:cBhvr>
                                      <p:to x="100000" y="100000"/>
                                    </p:animScale>
                                    <p:animScale>
                                      <p:cBhvr>
                                        <p:cTn id="55" dur="26">
                                          <p:stCondLst>
                                            <p:cond delay="1312"/>
                                          </p:stCondLst>
                                        </p:cTn>
                                        <p:tgtEl>
                                          <p:spTgt spid="89"/>
                                        </p:tgtEl>
                                      </p:cBhvr>
                                      <p:to x="100000" y="80000"/>
                                    </p:animScale>
                                    <p:animScale>
                                      <p:cBhvr>
                                        <p:cTn id="56" dur="166" decel="50000">
                                          <p:stCondLst>
                                            <p:cond delay="1338"/>
                                          </p:stCondLst>
                                        </p:cTn>
                                        <p:tgtEl>
                                          <p:spTgt spid="89"/>
                                        </p:tgtEl>
                                      </p:cBhvr>
                                      <p:to x="100000" y="100000"/>
                                    </p:animScale>
                                    <p:animScale>
                                      <p:cBhvr>
                                        <p:cTn id="57" dur="26">
                                          <p:stCondLst>
                                            <p:cond delay="1642"/>
                                          </p:stCondLst>
                                        </p:cTn>
                                        <p:tgtEl>
                                          <p:spTgt spid="89"/>
                                        </p:tgtEl>
                                      </p:cBhvr>
                                      <p:to x="100000" y="90000"/>
                                    </p:animScale>
                                    <p:animScale>
                                      <p:cBhvr>
                                        <p:cTn id="58" dur="166" decel="50000">
                                          <p:stCondLst>
                                            <p:cond delay="1668"/>
                                          </p:stCondLst>
                                        </p:cTn>
                                        <p:tgtEl>
                                          <p:spTgt spid="89"/>
                                        </p:tgtEl>
                                      </p:cBhvr>
                                      <p:to x="100000" y="100000"/>
                                    </p:animScale>
                                    <p:animScale>
                                      <p:cBhvr>
                                        <p:cTn id="59" dur="26">
                                          <p:stCondLst>
                                            <p:cond delay="1808"/>
                                          </p:stCondLst>
                                        </p:cTn>
                                        <p:tgtEl>
                                          <p:spTgt spid="89"/>
                                        </p:tgtEl>
                                      </p:cBhvr>
                                      <p:to x="100000" y="95000"/>
                                    </p:animScale>
                                    <p:animScale>
                                      <p:cBhvr>
                                        <p:cTn id="60" dur="166" decel="50000">
                                          <p:stCondLst>
                                            <p:cond delay="1834"/>
                                          </p:stCondLst>
                                        </p:cTn>
                                        <p:tgtEl>
                                          <p:spTgt spid="89"/>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fade">
                                      <p:cBhvr>
                                        <p:cTn id="65" dur="500"/>
                                        <p:tgtEl>
                                          <p:spTgt spid="90"/>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fade">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fade">
                                      <p:cBhvr>
                                        <p:cTn id="74" dur="500"/>
                                        <p:tgtEl>
                                          <p:spTgt spid="91"/>
                                        </p:tgtEl>
                                      </p:cBhvr>
                                    </p:animEffec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fade">
                                      <p:cBhvr>
                                        <p:cTn id="78" dur="500"/>
                                        <p:tgtEl>
                                          <p:spTgt spid="9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fade">
                                      <p:cBhvr>
                                        <p:cTn id="81" dur="500"/>
                                        <p:tgtEl>
                                          <p:spTgt spid="9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90"/>
                                        </p:tgtEl>
                                      </p:cBhvr>
                                    </p:animEffect>
                                    <p:set>
                                      <p:cBhvr>
                                        <p:cTn id="86" dur="1" fill="hold">
                                          <p:stCondLst>
                                            <p:cond delay="499"/>
                                          </p:stCondLst>
                                        </p:cTn>
                                        <p:tgtEl>
                                          <p:spTgt spid="90"/>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91"/>
                                        </p:tgtEl>
                                      </p:cBhvr>
                                    </p:animEffect>
                                    <p:set>
                                      <p:cBhvr>
                                        <p:cTn id="89" dur="1" fill="hold">
                                          <p:stCondLst>
                                            <p:cond delay="499"/>
                                          </p:stCondLst>
                                        </p:cTn>
                                        <p:tgtEl>
                                          <p:spTgt spid="91"/>
                                        </p:tgtEl>
                                        <p:attrNameLst>
                                          <p:attrName>style.visibility</p:attrName>
                                        </p:attrNameLst>
                                      </p:cBhvr>
                                      <p:to>
                                        <p:strVal val="hidden"/>
                                      </p:to>
                                    </p:set>
                                  </p:childTnLst>
                                </p:cTn>
                              </p:par>
                            </p:childTnLst>
                          </p:cTn>
                        </p:par>
                        <p:par>
                          <p:cTn id="90" fill="hold">
                            <p:stCondLst>
                              <p:cond delay="500"/>
                            </p:stCondLst>
                            <p:childTnLst>
                              <p:par>
                                <p:cTn id="91" presetID="42" presetClass="exit" presetSubtype="0" fill="hold" nodeType="afterEffect">
                                  <p:stCondLst>
                                    <p:cond delay="0"/>
                                  </p:stCondLst>
                                  <p:childTnLst>
                                    <p:animEffect transition="out" filter="fade">
                                      <p:cBhvr>
                                        <p:cTn id="92" dur="1000"/>
                                        <p:tgtEl>
                                          <p:spTgt spid="5"/>
                                        </p:tgtEl>
                                      </p:cBhvr>
                                    </p:animEffect>
                                    <p:anim calcmode="lin" valueType="num">
                                      <p:cBhvr>
                                        <p:cTn id="93" dur="1000"/>
                                        <p:tgtEl>
                                          <p:spTgt spid="5"/>
                                        </p:tgtEl>
                                        <p:attrNameLst>
                                          <p:attrName>ppt_x</p:attrName>
                                        </p:attrNameLst>
                                      </p:cBhvr>
                                      <p:tavLst>
                                        <p:tav tm="0">
                                          <p:val>
                                            <p:strVal val="ppt_x"/>
                                          </p:val>
                                        </p:tav>
                                        <p:tav tm="100000">
                                          <p:val>
                                            <p:strVal val="ppt_x"/>
                                          </p:val>
                                        </p:tav>
                                      </p:tavLst>
                                    </p:anim>
                                    <p:anim calcmode="lin" valueType="num">
                                      <p:cBhvr>
                                        <p:cTn id="94" dur="1000"/>
                                        <p:tgtEl>
                                          <p:spTgt spid="5"/>
                                        </p:tgtEl>
                                        <p:attrNameLst>
                                          <p:attrName>ppt_y</p:attrName>
                                        </p:attrNameLst>
                                      </p:cBhvr>
                                      <p:tavLst>
                                        <p:tav tm="0">
                                          <p:val>
                                            <p:strVal val="ppt_y"/>
                                          </p:val>
                                        </p:tav>
                                        <p:tav tm="100000">
                                          <p:val>
                                            <p:strVal val="ppt_y+.1"/>
                                          </p:val>
                                        </p:tav>
                                      </p:tavLst>
                                    </p:anim>
                                    <p:set>
                                      <p:cBhvr>
                                        <p:cTn id="95"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animBg="1"/>
      <p:bldP spid="89" grpId="0"/>
      <p:bldP spid="90" grpId="0" animBg="1"/>
      <p:bldP spid="90" grpId="1" animBg="1"/>
      <p:bldP spid="91" grpId="0" animBg="1"/>
      <p:bldP spid="91" grpId="1" animBg="1"/>
      <p:bldP spid="96" grpId="0"/>
      <p:bldP spid="9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rot="21291708">
            <a:off x="4912174" y="3173445"/>
            <a:ext cx="3903012" cy="294499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38674">
            <a:off x="760372" y="732897"/>
            <a:ext cx="4899108" cy="3601506"/>
          </a:xfrm>
          <a:prstGeom prst="rect">
            <a:avLst/>
          </a:prstGeom>
        </p:spPr>
      </p:pic>
    </p:spTree>
    <p:extLst>
      <p:ext uri="{BB962C8B-B14F-4D97-AF65-F5344CB8AC3E}">
        <p14:creationId xmlns:p14="http://schemas.microsoft.com/office/powerpoint/2010/main" val="14196021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rotWithShape="1">
          <a:blip r:embed="rId2"/>
          <a:srcRect r="49859"/>
          <a:stretch/>
        </p:blipFill>
        <p:spPr>
          <a:xfrm>
            <a:off x="2516254" y="274638"/>
            <a:ext cx="4111491" cy="6267231"/>
          </a:xfrm>
          <a:prstGeom prst="rect">
            <a:avLst/>
          </a:prstGeom>
        </p:spPr>
      </p:pic>
    </p:spTree>
    <p:extLst>
      <p:ext uri="{BB962C8B-B14F-4D97-AF65-F5344CB8AC3E}">
        <p14:creationId xmlns:p14="http://schemas.microsoft.com/office/powerpoint/2010/main" val="1482429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Blocker</a:t>
            </a:r>
            <a:endParaRPr lang="en-US" dirty="0"/>
          </a:p>
        </p:txBody>
      </p:sp>
      <p:sp>
        <p:nvSpPr>
          <p:cNvPr id="3" name="Content Placeholder 2"/>
          <p:cNvSpPr>
            <a:spLocks noGrp="1"/>
          </p:cNvSpPr>
          <p:nvPr>
            <p:ph idx="1"/>
          </p:nvPr>
        </p:nvSpPr>
        <p:spPr/>
        <p:txBody>
          <a:bodyPr/>
          <a:lstStyle/>
          <a:p>
            <a:endParaRPr lang="en-US" dirty="0"/>
          </a:p>
        </p:txBody>
      </p:sp>
      <p:pic>
        <p:nvPicPr>
          <p:cNvPr id="9" name="Picture 8"/>
          <p:cNvPicPr>
            <a:picLocks noChangeAspect="1"/>
          </p:cNvPicPr>
          <p:nvPr/>
        </p:nvPicPr>
        <p:blipFill>
          <a:blip r:embed="rId2"/>
          <a:stretch>
            <a:fillRect/>
          </a:stretch>
        </p:blipFill>
        <p:spPr>
          <a:xfrm>
            <a:off x="2880213" y="2185308"/>
            <a:ext cx="3383573" cy="2487384"/>
          </a:xfrm>
          <a:prstGeom prst="rect">
            <a:avLst/>
          </a:prstGeom>
        </p:spPr>
      </p:pic>
    </p:spTree>
    <p:extLst>
      <p:ext uri="{BB962C8B-B14F-4D97-AF65-F5344CB8AC3E}">
        <p14:creationId xmlns:p14="http://schemas.microsoft.com/office/powerpoint/2010/main" val="3305311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Tree>
    <p:extLst>
      <p:ext uri="{BB962C8B-B14F-4D97-AF65-F5344CB8AC3E}">
        <p14:creationId xmlns:p14="http://schemas.microsoft.com/office/powerpoint/2010/main" val="34244334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b="11198"/>
          <a:stretch/>
        </p:blipFill>
        <p:spPr>
          <a:xfrm>
            <a:off x="0" y="43962"/>
            <a:ext cx="9144000" cy="6814038"/>
          </a:xfrm>
          <a:prstGeom prst="rect">
            <a:avLst/>
          </a:prstGeom>
          <a:noFill/>
          <a:ln>
            <a:noFill/>
          </a:ln>
        </p:spPr>
      </p:pic>
      <p:sp>
        <p:nvSpPr>
          <p:cNvPr id="4" name="Content Placeholder 3"/>
          <p:cNvSpPr>
            <a:spLocks noGrp="1"/>
          </p:cNvSpPr>
          <p:nvPr>
            <p:ph idx="1"/>
          </p:nvPr>
        </p:nvSpPr>
        <p:spPr>
          <a:xfrm>
            <a:off x="457200" y="4517570"/>
            <a:ext cx="8229600" cy="1608593"/>
          </a:xfrm>
        </p:spPr>
        <p:txBody>
          <a:bodyPr/>
          <a:lstStyle/>
          <a:p>
            <a:r>
              <a:rPr lang="en-US" dirty="0" smtClean="0"/>
              <a:t>What is your strategy in this game?</a:t>
            </a:r>
            <a:endParaRPr lang="en-US" dirty="0"/>
          </a:p>
        </p:txBody>
      </p:sp>
      <p:sp>
        <p:nvSpPr>
          <p:cNvPr id="7" name="Title 6"/>
          <p:cNvSpPr>
            <a:spLocks noGrp="1"/>
          </p:cNvSpPr>
          <p:nvPr>
            <p:ph type="title"/>
          </p:nvPr>
        </p:nvSpPr>
        <p:spPr/>
        <p:txBody>
          <a:bodyPr/>
          <a:lstStyle/>
          <a:p>
            <a:r>
              <a:rPr lang="en-US" dirty="0" smtClean="0"/>
              <a:t>And our winner for today is…</a:t>
            </a:r>
            <a:endParaRPr lang="en-US" dirty="0"/>
          </a:p>
        </p:txBody>
      </p:sp>
    </p:spTree>
    <p:extLst>
      <p:ext uri="{BB962C8B-B14F-4D97-AF65-F5344CB8AC3E}">
        <p14:creationId xmlns:p14="http://schemas.microsoft.com/office/powerpoint/2010/main" val="12280768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Practices</a:t>
            </a:r>
            <a:endParaRPr lang="en-US" dirty="0"/>
          </a:p>
        </p:txBody>
      </p:sp>
      <p:sp>
        <p:nvSpPr>
          <p:cNvPr id="4" name="Content Placeholder 3"/>
          <p:cNvSpPr>
            <a:spLocks noGrp="1"/>
          </p:cNvSpPr>
          <p:nvPr>
            <p:ph idx="1"/>
          </p:nvPr>
        </p:nvSpPr>
        <p:spPr/>
        <p:txBody>
          <a:bodyPr/>
          <a:lstStyle/>
          <a:p>
            <a:r>
              <a:rPr lang="en-US" dirty="0" smtClean="0"/>
              <a:t>Did you see the </a:t>
            </a:r>
            <a:r>
              <a:rPr lang="en-US" dirty="0"/>
              <a:t>6 Kanban Practices</a:t>
            </a:r>
          </a:p>
          <a:p>
            <a:pPr lvl="1"/>
            <a:r>
              <a:rPr lang="en-US" dirty="0"/>
              <a:t>Visualize workflow</a:t>
            </a:r>
          </a:p>
          <a:p>
            <a:pPr lvl="1"/>
            <a:r>
              <a:rPr lang="en-US" dirty="0"/>
              <a:t>Limit work in progress</a:t>
            </a:r>
          </a:p>
          <a:p>
            <a:pPr lvl="1"/>
            <a:r>
              <a:rPr lang="en-US" dirty="0"/>
              <a:t>Manage flow</a:t>
            </a:r>
          </a:p>
          <a:p>
            <a:pPr lvl="1"/>
            <a:r>
              <a:rPr lang="en-US" dirty="0"/>
              <a:t>Make policies explicit</a:t>
            </a:r>
          </a:p>
          <a:p>
            <a:pPr lvl="1"/>
            <a:r>
              <a:rPr lang="en-US" dirty="0"/>
              <a:t>Implement Feedback Loop</a:t>
            </a:r>
          </a:p>
          <a:p>
            <a:pPr lvl="1"/>
            <a:r>
              <a:rPr lang="en-US" dirty="0"/>
              <a:t>Improve Collaboratively, Explore Experimentally</a:t>
            </a:r>
          </a:p>
          <a:p>
            <a:endParaRPr lang="en-US" dirty="0"/>
          </a:p>
        </p:txBody>
      </p:sp>
    </p:spTree>
    <p:extLst>
      <p:ext uri="{BB962C8B-B14F-4D97-AF65-F5344CB8AC3E}">
        <p14:creationId xmlns:p14="http://schemas.microsoft.com/office/powerpoint/2010/main" val="284514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 Prioritization</a:t>
            </a:r>
            <a:endParaRPr lang="en-US" dirty="0"/>
          </a:p>
        </p:txBody>
      </p:sp>
      <p:sp>
        <p:nvSpPr>
          <p:cNvPr id="3" name="Content Placeholder 2"/>
          <p:cNvSpPr>
            <a:spLocks noGrp="1"/>
          </p:cNvSpPr>
          <p:nvPr>
            <p:ph idx="1"/>
          </p:nvPr>
        </p:nvSpPr>
        <p:spPr/>
        <p:txBody>
          <a:bodyPr>
            <a:normAutofit/>
          </a:bodyPr>
          <a:lstStyle/>
          <a:p>
            <a:r>
              <a:rPr lang="en-US" dirty="0" smtClean="0"/>
              <a:t>What does the Approved column represent? </a:t>
            </a:r>
            <a:endParaRPr lang="en-US" dirty="0"/>
          </a:p>
          <a:p>
            <a:r>
              <a:rPr lang="en-US" dirty="0" smtClean="0"/>
              <a:t>What </a:t>
            </a:r>
            <a:r>
              <a:rPr lang="en-US" dirty="0"/>
              <a:t>factors did you take into account for prioritization</a:t>
            </a:r>
            <a:r>
              <a:rPr lang="en-US" dirty="0" smtClean="0"/>
              <a:t>?</a:t>
            </a:r>
          </a:p>
          <a:p>
            <a:r>
              <a:rPr lang="en-US" dirty="0" smtClean="0"/>
              <a:t>What would happen if you increase WIP limit in Approved column</a:t>
            </a:r>
            <a:r>
              <a:rPr lang="en-US" dirty="0"/>
              <a:t>? What </a:t>
            </a:r>
            <a:r>
              <a:rPr lang="en-US" dirty="0" smtClean="0"/>
              <a:t>about decrease?</a:t>
            </a:r>
            <a:endParaRPr lang="en-US" dirty="0"/>
          </a:p>
          <a:p>
            <a:endParaRPr lang="en-US" dirty="0" smtClean="0"/>
          </a:p>
          <a:p>
            <a:endParaRPr lang="en-US" dirty="0"/>
          </a:p>
        </p:txBody>
      </p:sp>
    </p:spTree>
    <p:extLst>
      <p:ext uri="{BB962C8B-B14F-4D97-AF65-F5344CB8AC3E}">
        <p14:creationId xmlns:p14="http://schemas.microsoft.com/office/powerpoint/2010/main" val="36018837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 Class of service</a:t>
            </a:r>
            <a:endParaRPr lang="en-US" dirty="0"/>
          </a:p>
        </p:txBody>
      </p:sp>
      <p:sp>
        <p:nvSpPr>
          <p:cNvPr id="3" name="Content Placeholder 2"/>
          <p:cNvSpPr>
            <a:spLocks noGrp="1"/>
          </p:cNvSpPr>
          <p:nvPr>
            <p:ph idx="1"/>
          </p:nvPr>
        </p:nvSpPr>
        <p:spPr>
          <a:xfrm>
            <a:off x="457200" y="1192390"/>
            <a:ext cx="5565531" cy="4933774"/>
          </a:xfrm>
        </p:spPr>
        <p:txBody>
          <a:bodyPr>
            <a:normAutofit/>
          </a:bodyPr>
          <a:lstStyle/>
          <a:p>
            <a:r>
              <a:rPr lang="en-US" sz="2800" dirty="0"/>
              <a:t>How did the fixed date </a:t>
            </a:r>
            <a:r>
              <a:rPr lang="en-US" sz="2800" dirty="0" smtClean="0"/>
              <a:t>items </a:t>
            </a:r>
            <a:r>
              <a:rPr lang="en-US" sz="2800" dirty="0"/>
              <a:t>impact the flow?</a:t>
            </a:r>
          </a:p>
          <a:p>
            <a:pPr lvl="1"/>
            <a:r>
              <a:rPr lang="en-US" sz="2400" dirty="0"/>
              <a:t>When did you start those items?</a:t>
            </a:r>
          </a:p>
          <a:p>
            <a:pPr lvl="1"/>
            <a:r>
              <a:rPr lang="en-US" sz="2400" dirty="0"/>
              <a:t>Did you finish it early?</a:t>
            </a:r>
          </a:p>
          <a:p>
            <a:endParaRPr lang="en-US" sz="2800" dirty="0" smtClean="0"/>
          </a:p>
          <a:p>
            <a:r>
              <a:rPr lang="en-US" sz="2800" dirty="0" smtClean="0"/>
              <a:t>How </a:t>
            </a:r>
            <a:r>
              <a:rPr lang="en-US" sz="2800" dirty="0"/>
              <a:t>did the expedite items impact the flow?</a:t>
            </a:r>
          </a:p>
          <a:p>
            <a:pPr lvl="1"/>
            <a:r>
              <a:rPr lang="en-US" sz="2400" dirty="0"/>
              <a:t>What about lost Business Value? </a:t>
            </a:r>
          </a:p>
          <a:p>
            <a:pPr lvl="1"/>
            <a:r>
              <a:rPr lang="en-US" sz="2400" dirty="0"/>
              <a:t>Did you swarm on them?</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8328" y="1372415"/>
            <a:ext cx="2685058" cy="197388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7439" y="3737988"/>
            <a:ext cx="2681748" cy="1971447"/>
          </a:xfrm>
          <a:prstGeom prst="rect">
            <a:avLst/>
          </a:prstGeom>
        </p:spPr>
      </p:pic>
    </p:spTree>
    <p:extLst>
      <p:ext uri="{BB962C8B-B14F-4D97-AF65-F5344CB8AC3E}">
        <p14:creationId xmlns:p14="http://schemas.microsoft.com/office/powerpoint/2010/main" val="3132837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 board</a:t>
            </a:r>
            <a:endParaRPr lang="en-US" dirty="0"/>
          </a:p>
        </p:txBody>
      </p:sp>
      <p:cxnSp>
        <p:nvCxnSpPr>
          <p:cNvPr id="5" name="Straight Connector 4"/>
          <p:cNvCxnSpPr/>
          <p:nvPr/>
        </p:nvCxnSpPr>
        <p:spPr>
          <a:xfrm>
            <a:off x="381000" y="2533636"/>
            <a:ext cx="8395855" cy="0"/>
          </a:xfrm>
          <a:prstGeom prst="line">
            <a:avLst/>
          </a:prstGeom>
          <a:effectLst/>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313709" y="1336964"/>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5581" y="1336964"/>
            <a:ext cx="1094492" cy="369332"/>
          </a:xfrm>
          <a:prstGeom prst="rect">
            <a:avLst/>
          </a:prstGeom>
          <a:noFill/>
          <a:effectLst/>
        </p:spPr>
        <p:txBody>
          <a:bodyPr wrap="square" rtlCol="0">
            <a:spAutoFit/>
          </a:bodyPr>
          <a:lstStyle/>
          <a:p>
            <a:pPr algn="ctr"/>
            <a:r>
              <a:rPr lang="en-US" dirty="0" smtClean="0"/>
              <a:t>Backlog</a:t>
            </a:r>
            <a:endParaRPr lang="en-US" dirty="0"/>
          </a:p>
        </p:txBody>
      </p:sp>
      <p:cxnSp>
        <p:nvCxnSpPr>
          <p:cNvPr id="10" name="Straight Connector 9"/>
          <p:cNvCxnSpPr/>
          <p:nvPr/>
        </p:nvCxnSpPr>
        <p:spPr>
          <a:xfrm>
            <a:off x="3900035" y="1336964"/>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2320616" y="2089747"/>
            <a:ext cx="320732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608109" y="1336964"/>
            <a:ext cx="997527" cy="646331"/>
          </a:xfrm>
          <a:prstGeom prst="rect">
            <a:avLst/>
          </a:prstGeom>
          <a:noFill/>
          <a:effectLst/>
        </p:spPr>
        <p:txBody>
          <a:bodyPr wrap="square" rtlCol="0">
            <a:spAutoFit/>
          </a:bodyPr>
          <a:lstStyle/>
          <a:p>
            <a:pPr algn="ctr"/>
            <a:r>
              <a:rPr lang="en-US" dirty="0" smtClean="0">
                <a:solidFill>
                  <a:srgbClr val="0070C0"/>
                </a:solidFill>
              </a:rPr>
              <a:t>Analysis</a:t>
            </a:r>
          </a:p>
          <a:p>
            <a:pPr algn="ctr"/>
            <a:r>
              <a:rPr lang="en-US" dirty="0" smtClean="0">
                <a:solidFill>
                  <a:srgbClr val="0070C0"/>
                </a:solidFill>
              </a:rPr>
              <a:t>(2)</a:t>
            </a:r>
            <a:endParaRPr lang="en-US" dirty="0">
              <a:solidFill>
                <a:srgbClr val="0070C0"/>
              </a:solidFill>
            </a:endParaRPr>
          </a:p>
        </p:txBody>
      </p:sp>
      <p:sp>
        <p:nvSpPr>
          <p:cNvPr id="14" name="TextBox 13"/>
          <p:cNvSpPr txBox="1"/>
          <p:nvPr/>
        </p:nvSpPr>
        <p:spPr>
          <a:xfrm>
            <a:off x="2299835" y="2154464"/>
            <a:ext cx="880570" cy="369332"/>
          </a:xfrm>
          <a:prstGeom prst="rect">
            <a:avLst/>
          </a:prstGeom>
          <a:noFill/>
          <a:effectLst/>
        </p:spPr>
        <p:txBody>
          <a:bodyPr wrap="square" rtlCol="0">
            <a:spAutoFit/>
          </a:bodyPr>
          <a:lstStyle/>
          <a:p>
            <a:pPr algn="ctr"/>
            <a:r>
              <a:rPr lang="en-US" dirty="0" smtClean="0"/>
              <a:t>Doing</a:t>
            </a:r>
            <a:endParaRPr lang="en-US" dirty="0"/>
          </a:p>
        </p:txBody>
      </p:sp>
      <p:cxnSp>
        <p:nvCxnSpPr>
          <p:cNvPr id="16" name="Straight Connector 15"/>
          <p:cNvCxnSpPr/>
          <p:nvPr/>
        </p:nvCxnSpPr>
        <p:spPr>
          <a:xfrm>
            <a:off x="3172671" y="2154464"/>
            <a:ext cx="0" cy="3486172"/>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193453" y="2154464"/>
            <a:ext cx="678391" cy="369332"/>
          </a:xfrm>
          <a:prstGeom prst="rect">
            <a:avLst/>
          </a:prstGeom>
          <a:noFill/>
          <a:effectLst/>
        </p:spPr>
        <p:txBody>
          <a:bodyPr wrap="none" rtlCol="0">
            <a:spAutoFit/>
          </a:bodyPr>
          <a:lstStyle/>
          <a:p>
            <a:pPr algn="ctr"/>
            <a:r>
              <a:rPr lang="en-US" dirty="0" smtClean="0"/>
              <a:t>Done</a:t>
            </a:r>
            <a:endParaRPr lang="en-US" dirty="0"/>
          </a:p>
        </p:txBody>
      </p:sp>
      <p:cxnSp>
        <p:nvCxnSpPr>
          <p:cNvPr id="24" name="Straight Connector 23"/>
          <p:cNvCxnSpPr/>
          <p:nvPr/>
        </p:nvCxnSpPr>
        <p:spPr>
          <a:xfrm>
            <a:off x="5527943" y="1336964"/>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215226" y="1336964"/>
            <a:ext cx="997527" cy="646331"/>
          </a:xfrm>
          <a:prstGeom prst="rect">
            <a:avLst/>
          </a:prstGeom>
          <a:noFill/>
          <a:effectLst/>
        </p:spPr>
        <p:txBody>
          <a:bodyPr wrap="square" rtlCol="0">
            <a:spAutoFit/>
          </a:bodyPr>
          <a:lstStyle/>
          <a:p>
            <a:pPr algn="ctr"/>
            <a:r>
              <a:rPr lang="en-US" dirty="0" smtClean="0">
                <a:solidFill>
                  <a:srgbClr val="FF0000"/>
                </a:solidFill>
              </a:rPr>
              <a:t>Dev</a:t>
            </a:r>
          </a:p>
          <a:p>
            <a:pPr algn="ctr"/>
            <a:r>
              <a:rPr lang="en-US" dirty="0" smtClean="0">
                <a:solidFill>
                  <a:srgbClr val="FF0000"/>
                </a:solidFill>
              </a:rPr>
              <a:t>(4)</a:t>
            </a:r>
            <a:endParaRPr lang="en-US" dirty="0">
              <a:solidFill>
                <a:srgbClr val="FF0000"/>
              </a:solidFill>
            </a:endParaRPr>
          </a:p>
        </p:txBody>
      </p:sp>
      <p:sp>
        <p:nvSpPr>
          <p:cNvPr id="26" name="TextBox 25"/>
          <p:cNvSpPr txBox="1"/>
          <p:nvPr/>
        </p:nvSpPr>
        <p:spPr>
          <a:xfrm>
            <a:off x="3900035" y="2154464"/>
            <a:ext cx="821688" cy="369332"/>
          </a:xfrm>
          <a:prstGeom prst="rect">
            <a:avLst/>
          </a:prstGeom>
          <a:noFill/>
          <a:effectLst/>
        </p:spPr>
        <p:txBody>
          <a:bodyPr wrap="square" rtlCol="0">
            <a:spAutoFit/>
          </a:bodyPr>
          <a:lstStyle/>
          <a:p>
            <a:pPr algn="ctr"/>
            <a:r>
              <a:rPr lang="en-US" dirty="0" smtClean="0"/>
              <a:t>Doing</a:t>
            </a:r>
            <a:endParaRPr lang="en-US" dirty="0"/>
          </a:p>
        </p:txBody>
      </p:sp>
      <p:cxnSp>
        <p:nvCxnSpPr>
          <p:cNvPr id="27" name="Straight Connector 26"/>
          <p:cNvCxnSpPr/>
          <p:nvPr/>
        </p:nvCxnSpPr>
        <p:spPr>
          <a:xfrm>
            <a:off x="4713989" y="2154464"/>
            <a:ext cx="0" cy="3486172"/>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21723" y="2154464"/>
            <a:ext cx="778030" cy="369332"/>
          </a:xfrm>
          <a:prstGeom prst="rect">
            <a:avLst/>
          </a:prstGeom>
          <a:noFill/>
          <a:effectLst/>
        </p:spPr>
        <p:txBody>
          <a:bodyPr wrap="square" rtlCol="0">
            <a:spAutoFit/>
          </a:bodyPr>
          <a:lstStyle/>
          <a:p>
            <a:pPr algn="ctr"/>
            <a:r>
              <a:rPr lang="en-US" dirty="0" smtClean="0"/>
              <a:t>Done</a:t>
            </a:r>
            <a:endParaRPr lang="en-US" dirty="0"/>
          </a:p>
        </p:txBody>
      </p:sp>
      <p:cxnSp>
        <p:nvCxnSpPr>
          <p:cNvPr id="32" name="Straight Connector 31"/>
          <p:cNvCxnSpPr/>
          <p:nvPr/>
        </p:nvCxnSpPr>
        <p:spPr>
          <a:xfrm>
            <a:off x="6497760" y="1336964"/>
            <a:ext cx="0" cy="430367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596520" y="1336964"/>
            <a:ext cx="832664" cy="646331"/>
          </a:xfrm>
          <a:prstGeom prst="rect">
            <a:avLst/>
          </a:prstGeom>
          <a:noFill/>
          <a:effectLst/>
        </p:spPr>
        <p:txBody>
          <a:bodyPr wrap="none" rtlCol="0">
            <a:spAutoFit/>
          </a:bodyPr>
          <a:lstStyle/>
          <a:p>
            <a:pPr algn="ctr"/>
            <a:r>
              <a:rPr lang="en-US" dirty="0" smtClean="0">
                <a:solidFill>
                  <a:srgbClr val="00B050"/>
                </a:solidFill>
              </a:rPr>
              <a:t>Testing</a:t>
            </a:r>
          </a:p>
          <a:p>
            <a:pPr algn="ctr"/>
            <a:r>
              <a:rPr lang="en-US" dirty="0" smtClean="0">
                <a:solidFill>
                  <a:srgbClr val="00B050"/>
                </a:solidFill>
              </a:rPr>
              <a:t>(2)</a:t>
            </a:r>
            <a:endParaRPr lang="en-US" dirty="0">
              <a:solidFill>
                <a:srgbClr val="00B050"/>
              </a:solidFill>
            </a:endParaRPr>
          </a:p>
        </p:txBody>
      </p:sp>
      <p:sp>
        <p:nvSpPr>
          <p:cNvPr id="35" name="TextBox 34"/>
          <p:cNvSpPr txBox="1"/>
          <p:nvPr/>
        </p:nvSpPr>
        <p:spPr>
          <a:xfrm>
            <a:off x="6575006" y="1336964"/>
            <a:ext cx="993862" cy="646331"/>
          </a:xfrm>
          <a:prstGeom prst="rect">
            <a:avLst/>
          </a:prstGeom>
          <a:noFill/>
          <a:effectLst/>
        </p:spPr>
        <p:txBody>
          <a:bodyPr wrap="none" rtlCol="0">
            <a:spAutoFit/>
          </a:bodyPr>
          <a:lstStyle/>
          <a:p>
            <a:pPr algn="ctr"/>
            <a:r>
              <a:rPr lang="en-US" dirty="0" smtClean="0"/>
              <a:t>Ready to</a:t>
            </a:r>
          </a:p>
          <a:p>
            <a:pPr algn="ctr"/>
            <a:r>
              <a:rPr lang="en-US" dirty="0" smtClean="0"/>
              <a:t>Deploy</a:t>
            </a:r>
            <a:endParaRPr lang="en-US" dirty="0"/>
          </a:p>
        </p:txBody>
      </p:sp>
      <p:sp>
        <p:nvSpPr>
          <p:cNvPr id="36" name="TextBox 35"/>
          <p:cNvSpPr txBox="1"/>
          <p:nvPr/>
        </p:nvSpPr>
        <p:spPr>
          <a:xfrm>
            <a:off x="7867334" y="1336964"/>
            <a:ext cx="678391" cy="369332"/>
          </a:xfrm>
          <a:prstGeom prst="rect">
            <a:avLst/>
          </a:prstGeom>
          <a:noFill/>
          <a:effectLst/>
        </p:spPr>
        <p:txBody>
          <a:bodyPr wrap="none" rtlCol="0">
            <a:spAutoFit/>
          </a:bodyPr>
          <a:lstStyle/>
          <a:p>
            <a:pPr algn="ctr"/>
            <a:r>
              <a:rPr lang="en-US" dirty="0" smtClean="0"/>
              <a:t>Done</a:t>
            </a:r>
            <a:endParaRPr lang="en-US" dirty="0"/>
          </a:p>
        </p:txBody>
      </p:sp>
      <p:sp>
        <p:nvSpPr>
          <p:cNvPr id="40" name="TextBox 39"/>
          <p:cNvSpPr txBox="1"/>
          <p:nvPr/>
        </p:nvSpPr>
        <p:spPr>
          <a:xfrm>
            <a:off x="1235116" y="1336965"/>
            <a:ext cx="1154773" cy="646331"/>
          </a:xfrm>
          <a:prstGeom prst="rect">
            <a:avLst/>
          </a:prstGeom>
          <a:noFill/>
          <a:effectLst/>
        </p:spPr>
        <p:txBody>
          <a:bodyPr wrap="square" rtlCol="0">
            <a:spAutoFit/>
          </a:bodyPr>
          <a:lstStyle/>
          <a:p>
            <a:pPr algn="ctr"/>
            <a:r>
              <a:rPr lang="en-US" dirty="0" smtClean="0"/>
              <a:t>Approved</a:t>
            </a:r>
          </a:p>
          <a:p>
            <a:pPr algn="ctr"/>
            <a:r>
              <a:rPr lang="en-US" dirty="0" smtClean="0"/>
              <a:t>(5)</a:t>
            </a:r>
            <a:endParaRPr lang="en-US" dirty="0"/>
          </a:p>
        </p:txBody>
      </p:sp>
      <p:sp>
        <p:nvSpPr>
          <p:cNvPr id="50" name="Right Brace 49"/>
          <p:cNvSpPr/>
          <p:nvPr/>
        </p:nvSpPr>
        <p:spPr>
          <a:xfrm rot="5400000">
            <a:off x="4915521" y="2010326"/>
            <a:ext cx="321402" cy="7509750"/>
          </a:xfrm>
          <a:prstGeom prst="rightBrace">
            <a:avLst>
              <a:gd name="adj1" fmla="val 53903"/>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TextBox 51"/>
          <p:cNvSpPr txBox="1"/>
          <p:nvPr/>
        </p:nvSpPr>
        <p:spPr>
          <a:xfrm>
            <a:off x="3617072" y="5976964"/>
            <a:ext cx="2971198" cy="369332"/>
          </a:xfrm>
          <a:prstGeom prst="rect">
            <a:avLst/>
          </a:prstGeom>
          <a:noFill/>
        </p:spPr>
        <p:txBody>
          <a:bodyPr wrap="none" rtlCol="0">
            <a:spAutoFit/>
          </a:bodyPr>
          <a:lstStyle/>
          <a:p>
            <a:r>
              <a:rPr lang="en-US" dirty="0" smtClean="0"/>
              <a:t>Cycle Time = Done - Approved</a:t>
            </a:r>
            <a:endParaRPr lang="en-US" dirty="0"/>
          </a:p>
        </p:txBody>
      </p:sp>
      <p:cxnSp>
        <p:nvCxnSpPr>
          <p:cNvPr id="54" name="Straight Connector 53"/>
          <p:cNvCxnSpPr/>
          <p:nvPr/>
        </p:nvCxnSpPr>
        <p:spPr>
          <a:xfrm>
            <a:off x="1329765" y="3054631"/>
            <a:ext cx="6303440" cy="0"/>
          </a:xfrm>
          <a:prstGeom prst="line">
            <a:avLst/>
          </a:prstGeom>
          <a:effectLst/>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7676158" y="2588512"/>
            <a:ext cx="1404454" cy="369332"/>
          </a:xfrm>
          <a:prstGeom prst="rect">
            <a:avLst/>
          </a:prstGeom>
          <a:noFill/>
        </p:spPr>
        <p:txBody>
          <a:bodyPr wrap="square" rtlCol="0">
            <a:spAutoFit/>
          </a:bodyPr>
          <a:lstStyle/>
          <a:p>
            <a:r>
              <a:rPr lang="en-US" dirty="0" smtClean="0">
                <a:solidFill>
                  <a:schemeClr val="accent3"/>
                </a:solidFill>
              </a:rPr>
              <a:t>Expedited (1)</a:t>
            </a:r>
            <a:endParaRPr lang="en-US" dirty="0">
              <a:solidFill>
                <a:schemeClr val="accent3"/>
              </a:solidFill>
            </a:endParaRPr>
          </a:p>
        </p:txBody>
      </p:sp>
      <p:cxnSp>
        <p:nvCxnSpPr>
          <p:cNvPr id="37" name="Straight Connector 36"/>
          <p:cNvCxnSpPr/>
          <p:nvPr/>
        </p:nvCxnSpPr>
        <p:spPr>
          <a:xfrm>
            <a:off x="7633205" y="1336964"/>
            <a:ext cx="0" cy="4303672"/>
          </a:xfrm>
          <a:prstGeom prst="line">
            <a:avLst/>
          </a:prstGeom>
          <a:ln w="57150"/>
          <a:effectLst/>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a:off x="1329765" y="1336963"/>
            <a:ext cx="0" cy="4303673"/>
          </a:xfrm>
          <a:prstGeom prst="line">
            <a:avLst/>
          </a:prstGeom>
          <a:ln w="57150"/>
          <a:effectLst/>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7016458" y="902507"/>
            <a:ext cx="1319400" cy="369332"/>
          </a:xfrm>
          <a:prstGeom prst="rect">
            <a:avLst/>
          </a:prstGeom>
          <a:noFill/>
        </p:spPr>
        <p:txBody>
          <a:bodyPr wrap="none" rtlCol="0">
            <a:spAutoFit/>
          </a:bodyPr>
          <a:lstStyle/>
          <a:p>
            <a:r>
              <a:rPr lang="en-US" dirty="0" smtClean="0">
                <a:solidFill>
                  <a:schemeClr val="accent2"/>
                </a:solidFill>
              </a:rPr>
              <a:t>Deployment</a:t>
            </a:r>
            <a:endParaRPr lang="en-US" dirty="0">
              <a:solidFill>
                <a:schemeClr val="accent2"/>
              </a:solidFill>
            </a:endParaRPr>
          </a:p>
        </p:txBody>
      </p:sp>
      <p:sp>
        <p:nvSpPr>
          <p:cNvPr id="49" name="TextBox 48"/>
          <p:cNvSpPr txBox="1"/>
          <p:nvPr/>
        </p:nvSpPr>
        <p:spPr>
          <a:xfrm>
            <a:off x="679970" y="921843"/>
            <a:ext cx="1369927" cy="369332"/>
          </a:xfrm>
          <a:prstGeom prst="rect">
            <a:avLst/>
          </a:prstGeom>
          <a:noFill/>
        </p:spPr>
        <p:txBody>
          <a:bodyPr wrap="none" rtlCol="0">
            <a:spAutoFit/>
          </a:bodyPr>
          <a:lstStyle/>
          <a:p>
            <a:r>
              <a:rPr lang="en-US" dirty="0" smtClean="0">
                <a:solidFill>
                  <a:schemeClr val="accent2"/>
                </a:solidFill>
              </a:rPr>
              <a:t>Prioritization</a:t>
            </a:r>
            <a:endParaRPr lang="en-US" dirty="0">
              <a:solidFill>
                <a:schemeClr val="accent2"/>
              </a:solidFill>
            </a:endParaRPr>
          </a:p>
        </p:txBody>
      </p:sp>
      <p:sp>
        <p:nvSpPr>
          <p:cNvPr id="51" name="Curved Up Arrow 50"/>
          <p:cNvSpPr/>
          <p:nvPr/>
        </p:nvSpPr>
        <p:spPr>
          <a:xfrm>
            <a:off x="1890353" y="4578387"/>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Curved Up Arrow 52"/>
          <p:cNvSpPr/>
          <p:nvPr/>
        </p:nvSpPr>
        <p:spPr>
          <a:xfrm>
            <a:off x="3457659" y="4580998"/>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Curved Up Arrow 54"/>
          <p:cNvSpPr/>
          <p:nvPr/>
        </p:nvSpPr>
        <p:spPr>
          <a:xfrm>
            <a:off x="5048999" y="4578387"/>
            <a:ext cx="871710" cy="212085"/>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4" name="Right Arrow 43"/>
          <p:cNvSpPr/>
          <p:nvPr/>
        </p:nvSpPr>
        <p:spPr>
          <a:xfrm>
            <a:off x="6489556" y="2610742"/>
            <a:ext cx="1186602" cy="295359"/>
          </a:xfrm>
          <a:prstGeom prst="rightArrow">
            <a:avLst/>
          </a:prstGeom>
          <a:solidFill>
            <a:schemeClr val="accent3">
              <a:lumMod val="20000"/>
              <a:lumOff val="8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1231204" y="2610742"/>
            <a:ext cx="1127514" cy="295359"/>
          </a:xfrm>
          <a:prstGeom prst="rightArrow">
            <a:avLst/>
          </a:prstGeom>
          <a:solidFill>
            <a:schemeClr val="accent3">
              <a:lumMod val="20000"/>
              <a:lumOff val="8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p:cNvGrpSpPr/>
          <p:nvPr/>
        </p:nvGrpSpPr>
        <p:grpSpPr>
          <a:xfrm>
            <a:off x="7495153" y="77311"/>
            <a:ext cx="1299990" cy="704631"/>
            <a:chOff x="7691256" y="2920105"/>
            <a:chExt cx="1299990" cy="704631"/>
          </a:xfrm>
        </p:grpSpPr>
        <p:sp>
          <p:nvSpPr>
            <p:cNvPr id="41" name="Rounded Rectangular Callout 40"/>
            <p:cNvSpPr/>
            <p:nvPr/>
          </p:nvSpPr>
          <p:spPr>
            <a:xfrm>
              <a:off x="7691256" y="2920105"/>
              <a:ext cx="1299990" cy="704631"/>
            </a:xfrm>
            <a:prstGeom prst="wedgeRoundRectCallout">
              <a:avLst>
                <a:gd name="adj1" fmla="val -48523"/>
                <a:gd name="adj2" fmla="val 6414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dirty="0"/>
            </a:p>
          </p:txBody>
        </p:sp>
        <p:pic>
          <p:nvPicPr>
            <p:cNvPr id="42" name="Picture 41"/>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052210" y="3042687"/>
              <a:ext cx="215237" cy="464105"/>
            </a:xfrm>
            <a:prstGeom prst="rect">
              <a:avLst/>
            </a:prstGeom>
          </p:spPr>
        </p:pic>
        <p:pic>
          <p:nvPicPr>
            <p:cNvPr id="43" name="Picture 4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267447" y="3042687"/>
              <a:ext cx="215237" cy="464105"/>
            </a:xfrm>
            <a:prstGeom prst="rect">
              <a:avLst/>
            </a:prstGeom>
          </p:spPr>
        </p:pic>
        <p:pic>
          <p:nvPicPr>
            <p:cNvPr id="45" name="Picture 44"/>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477629" y="3042687"/>
              <a:ext cx="215237" cy="464105"/>
            </a:xfrm>
            <a:prstGeom prst="rect">
              <a:avLst/>
            </a:prstGeom>
          </p:spPr>
        </p:pic>
      </p:grpSp>
    </p:spTree>
    <p:extLst>
      <p:ext uri="{BB962C8B-B14F-4D97-AF65-F5344CB8AC3E}">
        <p14:creationId xmlns:p14="http://schemas.microsoft.com/office/powerpoint/2010/main" val="3805053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 – </a:t>
            </a:r>
            <a:r>
              <a:rPr lang="en-US" dirty="0" smtClean="0"/>
              <a:t>Collaboration</a:t>
            </a:r>
            <a:endParaRPr lang="en-US" dirty="0"/>
          </a:p>
        </p:txBody>
      </p:sp>
      <p:sp>
        <p:nvSpPr>
          <p:cNvPr id="3" name="Content Placeholder 2"/>
          <p:cNvSpPr>
            <a:spLocks noGrp="1"/>
          </p:cNvSpPr>
          <p:nvPr>
            <p:ph idx="1"/>
          </p:nvPr>
        </p:nvSpPr>
        <p:spPr/>
        <p:txBody>
          <a:bodyPr>
            <a:normAutofit/>
          </a:bodyPr>
          <a:lstStyle/>
          <a:p>
            <a:r>
              <a:rPr lang="en-US" sz="2800" dirty="0" smtClean="0"/>
              <a:t>Did you reassign dice to a different column?</a:t>
            </a:r>
          </a:p>
          <a:p>
            <a:r>
              <a:rPr lang="en-US" sz="2800" dirty="0" smtClean="0"/>
              <a:t>What caused you to do that?</a:t>
            </a:r>
          </a:p>
          <a:p>
            <a:pPr lvl="1"/>
            <a:r>
              <a:rPr lang="en-US" sz="2400" dirty="0" smtClean="0"/>
              <a:t>Bottleneck?</a:t>
            </a:r>
          </a:p>
          <a:p>
            <a:pPr lvl="1"/>
            <a:r>
              <a:rPr lang="en-US" sz="2400" dirty="0" smtClean="0"/>
              <a:t>Underutilization?</a:t>
            </a:r>
          </a:p>
          <a:p>
            <a:pPr lvl="1"/>
            <a:r>
              <a:rPr lang="en-US" sz="2400" dirty="0" smtClean="0"/>
              <a:t>Priority?</a:t>
            </a:r>
          </a:p>
          <a:p>
            <a:pPr lvl="1"/>
            <a:r>
              <a:rPr lang="en-US" sz="2400" dirty="0" smtClean="0"/>
              <a:t>Release window?</a:t>
            </a:r>
            <a:endParaRPr lang="en-US" dirty="0" smtClean="0"/>
          </a:p>
          <a:p>
            <a:endParaRPr lang="en-US" dirty="0"/>
          </a:p>
        </p:txBody>
      </p:sp>
      <p:pic>
        <p:nvPicPr>
          <p:cNvPr id="4" name="Picture 3"/>
          <p:cNvPicPr>
            <a:picLocks noChangeAspect="1"/>
          </p:cNvPicPr>
          <p:nvPr/>
        </p:nvPicPr>
        <p:blipFill>
          <a:blip r:embed="rId3">
            <a:clrChange>
              <a:clrFrom>
                <a:srgbClr val="F7FBFE"/>
              </a:clrFrom>
              <a:clrTo>
                <a:srgbClr val="F7FBFE">
                  <a:alpha val="0"/>
                </a:srgbClr>
              </a:clrTo>
            </a:clrChange>
            <a:extLst>
              <a:ext uri="{28A0092B-C50C-407E-A947-70E740481C1C}">
                <a14:useLocalDpi xmlns:a14="http://schemas.microsoft.com/office/drawing/2010/main" val="0"/>
              </a:ext>
            </a:extLst>
          </a:blip>
          <a:stretch>
            <a:fillRect/>
          </a:stretch>
        </p:blipFill>
        <p:spPr>
          <a:xfrm>
            <a:off x="4408714" y="3080657"/>
            <a:ext cx="4565108" cy="3045507"/>
          </a:xfrm>
          <a:prstGeom prst="rect">
            <a:avLst/>
          </a:prstGeom>
        </p:spPr>
      </p:pic>
    </p:spTree>
    <p:extLst>
      <p:ext uri="{BB962C8B-B14F-4D97-AF65-F5344CB8AC3E}">
        <p14:creationId xmlns:p14="http://schemas.microsoft.com/office/powerpoint/2010/main" val="11046285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 Multitasking</a:t>
            </a:r>
            <a:endParaRPr lang="en-US" dirty="0"/>
          </a:p>
        </p:txBody>
      </p:sp>
      <p:sp>
        <p:nvSpPr>
          <p:cNvPr id="3" name="Content Placeholder 2"/>
          <p:cNvSpPr>
            <a:spLocks noGrp="1"/>
          </p:cNvSpPr>
          <p:nvPr>
            <p:ph idx="1"/>
          </p:nvPr>
        </p:nvSpPr>
        <p:spPr/>
        <p:txBody>
          <a:bodyPr>
            <a:normAutofit/>
          </a:bodyPr>
          <a:lstStyle/>
          <a:p>
            <a:r>
              <a:rPr lang="en-US" sz="2800" dirty="0" smtClean="0"/>
              <a:t>What was the impact of this event?</a:t>
            </a:r>
          </a:p>
          <a:p>
            <a:r>
              <a:rPr lang="en-US" sz="2800" dirty="0" smtClean="0"/>
              <a:t>What would happen if this situation continues?</a:t>
            </a:r>
          </a:p>
          <a:p>
            <a:r>
              <a:rPr lang="en-US" sz="2800" dirty="0" smtClean="0"/>
              <a:t>How does it compare to what we are doing today?</a:t>
            </a:r>
            <a:endParaRPr lang="en-US"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394227">
            <a:off x="2713544" y="3025770"/>
            <a:ext cx="3716912" cy="2732432"/>
          </a:xfrm>
          <a:prstGeom prst="rect">
            <a:avLst/>
          </a:prstGeom>
          <a:ln>
            <a:solidFill>
              <a:schemeClr val="accent1"/>
            </a:solidFill>
          </a:ln>
        </p:spPr>
      </p:pic>
    </p:spTree>
    <p:extLst>
      <p:ext uri="{BB962C8B-B14F-4D97-AF65-F5344CB8AC3E}">
        <p14:creationId xmlns:p14="http://schemas.microsoft.com/office/powerpoint/2010/main" val="14100859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 WIP limit &amp; Retrospective</a:t>
            </a:r>
            <a:endParaRPr lang="en-US" dirty="0"/>
          </a:p>
        </p:txBody>
      </p:sp>
      <p:sp>
        <p:nvSpPr>
          <p:cNvPr id="3" name="Content Placeholder 2"/>
          <p:cNvSpPr>
            <a:spLocks noGrp="1"/>
          </p:cNvSpPr>
          <p:nvPr>
            <p:ph idx="1"/>
          </p:nvPr>
        </p:nvSpPr>
        <p:spPr/>
        <p:txBody>
          <a:bodyPr>
            <a:normAutofit/>
          </a:bodyPr>
          <a:lstStyle/>
          <a:p>
            <a:r>
              <a:rPr lang="en-US" sz="2800" dirty="0"/>
              <a:t>What was the impact of introducing the WIP limit</a:t>
            </a:r>
            <a:r>
              <a:rPr lang="en-US" sz="2800" dirty="0" smtClean="0"/>
              <a:t>?</a:t>
            </a:r>
          </a:p>
          <a:p>
            <a:r>
              <a:rPr lang="en-US" sz="2800" dirty="0" smtClean="0"/>
              <a:t>What did you do in your Retrospective? Does it help?</a:t>
            </a:r>
          </a:p>
          <a:p>
            <a:r>
              <a:rPr lang="en-US" sz="2800" dirty="0" smtClean="0"/>
              <a:t>What would happen if we play this game without WIP limit?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212">
            <a:off x="2681807" y="3234156"/>
            <a:ext cx="3780387" cy="2779095"/>
          </a:xfrm>
          <a:prstGeom prst="rect">
            <a:avLst/>
          </a:prstGeom>
          <a:ln>
            <a:solidFill>
              <a:schemeClr val="accent1"/>
            </a:solidFill>
          </a:ln>
        </p:spPr>
      </p:pic>
    </p:spTree>
    <p:extLst>
      <p:ext uri="{BB962C8B-B14F-4D97-AF65-F5344CB8AC3E}">
        <p14:creationId xmlns:p14="http://schemas.microsoft.com/office/powerpoint/2010/main" val="31621604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 - </a:t>
            </a:r>
            <a:r>
              <a:rPr lang="en-US" dirty="0" smtClean="0"/>
              <a:t>Low-priority item</a:t>
            </a:r>
            <a:endParaRPr lang="en-US" dirty="0"/>
          </a:p>
        </p:txBody>
      </p:sp>
      <p:sp>
        <p:nvSpPr>
          <p:cNvPr id="3" name="Content Placeholder 2"/>
          <p:cNvSpPr>
            <a:spLocks noGrp="1"/>
          </p:cNvSpPr>
          <p:nvPr>
            <p:ph idx="1"/>
          </p:nvPr>
        </p:nvSpPr>
        <p:spPr/>
        <p:txBody>
          <a:bodyPr/>
          <a:lstStyle/>
          <a:p>
            <a:r>
              <a:rPr lang="en-US" dirty="0" smtClean="0"/>
              <a:t>What did you do with this item?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00831">
            <a:off x="2543175" y="2448234"/>
            <a:ext cx="3634743" cy="2672027"/>
          </a:xfrm>
          <a:prstGeom prst="rect">
            <a:avLst/>
          </a:prstGeom>
          <a:ln>
            <a:solidFill>
              <a:schemeClr val="accent3"/>
            </a:solidFill>
          </a:ln>
        </p:spPr>
      </p:pic>
    </p:spTree>
    <p:extLst>
      <p:ext uri="{BB962C8B-B14F-4D97-AF65-F5344CB8AC3E}">
        <p14:creationId xmlns:p14="http://schemas.microsoft.com/office/powerpoint/2010/main" val="34482297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Cycle Time</a:t>
            </a:r>
            <a:endParaRPr lang="en-US" dirty="0"/>
          </a:p>
        </p:txBody>
      </p:sp>
      <p:sp>
        <p:nvSpPr>
          <p:cNvPr id="3" name="Content Placeholder 2"/>
          <p:cNvSpPr>
            <a:spLocks noGrp="1"/>
          </p:cNvSpPr>
          <p:nvPr>
            <p:ph idx="1"/>
          </p:nvPr>
        </p:nvSpPr>
        <p:spPr/>
        <p:txBody>
          <a:bodyPr/>
          <a:lstStyle/>
          <a:p>
            <a:r>
              <a:rPr lang="en-US" dirty="0" smtClean="0"/>
              <a:t>What is your average cycle time?</a:t>
            </a:r>
          </a:p>
          <a:p>
            <a:r>
              <a:rPr lang="en-US" dirty="0" smtClean="0"/>
              <a:t>What does this number tell you?</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17463">
            <a:off x="2880356" y="2890263"/>
            <a:ext cx="3383287" cy="2487173"/>
          </a:xfrm>
          <a:prstGeom prst="rect">
            <a:avLst/>
          </a:prstGeom>
          <a:ln>
            <a:solidFill>
              <a:schemeClr val="accent1"/>
            </a:solidFill>
          </a:ln>
        </p:spPr>
      </p:pic>
    </p:spTree>
    <p:extLst>
      <p:ext uri="{BB962C8B-B14F-4D97-AF65-F5344CB8AC3E}">
        <p14:creationId xmlns:p14="http://schemas.microsoft.com/office/powerpoint/2010/main" val="34992374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1/1f/Yammer_logo.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487" y="633714"/>
            <a:ext cx="5915025"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47778" y="2071869"/>
            <a:ext cx="5729468" cy="584775"/>
          </a:xfrm>
          <a:prstGeom prst="rect">
            <a:avLst/>
          </a:prstGeom>
          <a:noFill/>
        </p:spPr>
        <p:txBody>
          <a:bodyPr wrap="square" rtlCol="0">
            <a:spAutoFit/>
          </a:bodyPr>
          <a:lstStyle/>
          <a:p>
            <a:pPr algn="ctr"/>
            <a:r>
              <a:rPr lang="en-US" sz="3200" u="sng" dirty="0" smtClean="0">
                <a:solidFill>
                  <a:srgbClr val="00B0F0"/>
                </a:solidFill>
                <a:effectLst/>
              </a:rPr>
              <a:t>http://goto/</a:t>
            </a:r>
            <a:r>
              <a:rPr lang="en-US" sz="3200" u="sng" dirty="0" smtClean="0">
                <a:solidFill>
                  <a:srgbClr val="002060"/>
                </a:solidFill>
                <a:effectLst/>
              </a:rPr>
              <a:t>agile</a:t>
            </a:r>
            <a:r>
              <a:rPr lang="en-US" sz="3200" u="sng" dirty="0" smtClean="0">
                <a:solidFill>
                  <a:srgbClr val="00B0F0"/>
                </a:solidFill>
                <a:effectLst/>
              </a:rPr>
              <a:t>yammer</a:t>
            </a:r>
            <a:endParaRPr lang="en-US" sz="3200" u="sng" dirty="0">
              <a:solidFill>
                <a:srgbClr val="00B0F0"/>
              </a:solidFill>
            </a:endParaRP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r="80000"/>
          <a:stretch/>
        </p:blipFill>
        <p:spPr>
          <a:xfrm>
            <a:off x="3657599" y="3188070"/>
            <a:ext cx="1828800" cy="1986569"/>
          </a:xfrm>
          <a:prstGeom prst="rect">
            <a:avLst/>
          </a:prstGeom>
        </p:spPr>
      </p:pic>
      <p:sp>
        <p:nvSpPr>
          <p:cNvPr id="9" name="TextBox 8"/>
          <p:cNvSpPr txBox="1"/>
          <p:nvPr/>
        </p:nvSpPr>
        <p:spPr>
          <a:xfrm>
            <a:off x="2534856" y="5174639"/>
            <a:ext cx="4155311" cy="584775"/>
          </a:xfrm>
          <a:prstGeom prst="rect">
            <a:avLst/>
          </a:prstGeom>
          <a:noFill/>
        </p:spPr>
        <p:txBody>
          <a:bodyPr wrap="square" rtlCol="0">
            <a:spAutoFit/>
          </a:bodyPr>
          <a:lstStyle/>
          <a:p>
            <a:pPr algn="ctr"/>
            <a:r>
              <a:rPr lang="en-US" sz="3200" u="sng" dirty="0" smtClean="0">
                <a:solidFill>
                  <a:srgbClr val="0070C0"/>
                </a:solidFill>
              </a:rPr>
              <a:t>http://goto/join</a:t>
            </a:r>
            <a:r>
              <a:rPr lang="en-US" sz="3200" u="sng" dirty="0" smtClean="0">
                <a:solidFill>
                  <a:srgbClr val="002060"/>
                </a:solidFill>
              </a:rPr>
              <a:t>agile</a:t>
            </a:r>
            <a:r>
              <a:rPr lang="en-US" sz="3200" u="sng" dirty="0" smtClean="0">
                <a:solidFill>
                  <a:srgbClr val="0070C0"/>
                </a:solidFill>
              </a:rPr>
              <a:t>cop</a:t>
            </a:r>
            <a:endParaRPr lang="en-US" sz="3200" u="sng" dirty="0">
              <a:solidFill>
                <a:srgbClr val="0070C0"/>
              </a:solidFill>
            </a:endParaRPr>
          </a:p>
        </p:txBody>
      </p:sp>
    </p:spTree>
    <p:extLst>
      <p:ext uri="{BB962C8B-B14F-4D97-AF65-F5344CB8AC3E}">
        <p14:creationId xmlns:p14="http://schemas.microsoft.com/office/powerpoint/2010/main" val="36965390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28735424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an instructor</a:t>
            </a:r>
            <a:endParaRPr lang="en-US" dirty="0"/>
          </a:p>
        </p:txBody>
      </p:sp>
      <p:sp>
        <p:nvSpPr>
          <p:cNvPr id="3" name="Content Placeholder 2"/>
          <p:cNvSpPr>
            <a:spLocks noGrp="1"/>
          </p:cNvSpPr>
          <p:nvPr>
            <p:ph idx="1"/>
          </p:nvPr>
        </p:nvSpPr>
        <p:spPr/>
        <p:txBody>
          <a:bodyPr>
            <a:normAutofit/>
          </a:bodyPr>
          <a:lstStyle/>
          <a:p>
            <a:r>
              <a:rPr lang="en-US" dirty="0" smtClean="0"/>
              <a:t>When audience asks about what to do with Issue card on day 14, just tell them that it is up to them</a:t>
            </a:r>
          </a:p>
          <a:p>
            <a:endParaRPr lang="en-US" dirty="0"/>
          </a:p>
        </p:txBody>
      </p:sp>
    </p:spTree>
    <p:extLst>
      <p:ext uri="{BB962C8B-B14F-4D97-AF65-F5344CB8AC3E}">
        <p14:creationId xmlns:p14="http://schemas.microsoft.com/office/powerpoint/2010/main" val="28433536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nvPr>
        </p:nvGraphicFramePr>
        <p:xfrm>
          <a:off x="248817" y="124409"/>
          <a:ext cx="8602824" cy="6494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9615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nvPr>
        </p:nvGraphicFramePr>
        <p:xfrm>
          <a:off x="248817" y="124408"/>
          <a:ext cx="8602824" cy="649410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171575" y="771525"/>
            <a:ext cx="2609850" cy="1200329"/>
          </a:xfrm>
          <a:prstGeom prst="rect">
            <a:avLst/>
          </a:prstGeom>
          <a:solidFill>
            <a:schemeClr val="accent4">
              <a:lumMod val="20000"/>
              <a:lumOff val="80000"/>
            </a:schemeClr>
          </a:solidFill>
        </p:spPr>
        <p:txBody>
          <a:bodyPr wrap="square" rtlCol="0">
            <a:spAutoFit/>
          </a:bodyPr>
          <a:lstStyle/>
          <a:p>
            <a:r>
              <a:rPr lang="en-US" dirty="0" smtClean="0"/>
              <a:t>Standard Story Scale</a:t>
            </a:r>
          </a:p>
          <a:p>
            <a:r>
              <a:rPr lang="en-US" dirty="0" smtClean="0"/>
              <a:t>Up to 6 </a:t>
            </a:r>
            <a:r>
              <a:rPr lang="en-US" dirty="0"/>
              <a:t>Rounds = </a:t>
            </a:r>
            <a:r>
              <a:rPr lang="en-US" dirty="0" smtClean="0"/>
              <a:t>100%</a:t>
            </a:r>
            <a:endParaRPr lang="en-US" dirty="0"/>
          </a:p>
          <a:p>
            <a:r>
              <a:rPr lang="en-US" dirty="0" smtClean="0"/>
              <a:t>9 </a:t>
            </a:r>
            <a:r>
              <a:rPr lang="en-US" dirty="0"/>
              <a:t>Rounds = </a:t>
            </a:r>
            <a:r>
              <a:rPr lang="en-US" dirty="0" smtClean="0"/>
              <a:t>50</a:t>
            </a:r>
            <a:r>
              <a:rPr lang="en-US" dirty="0"/>
              <a:t>%</a:t>
            </a:r>
          </a:p>
          <a:p>
            <a:r>
              <a:rPr lang="en-US" dirty="0" smtClean="0"/>
              <a:t>12+ </a:t>
            </a:r>
            <a:r>
              <a:rPr lang="en-US" dirty="0"/>
              <a:t>Rounds = 25</a:t>
            </a:r>
            <a:r>
              <a:rPr lang="en-US" dirty="0" smtClean="0"/>
              <a:t>%</a:t>
            </a:r>
            <a:endParaRPr lang="en-US" dirty="0"/>
          </a:p>
        </p:txBody>
      </p:sp>
    </p:spTree>
    <p:extLst>
      <p:ext uri="{BB962C8B-B14F-4D97-AF65-F5344CB8AC3E}">
        <p14:creationId xmlns:p14="http://schemas.microsoft.com/office/powerpoint/2010/main" val="329800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4037315" y="3185160"/>
            <a:ext cx="246009" cy="344807"/>
          </a:xfrm>
          <a:prstGeom prst="straightConnector1">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Kanban facilitator</a:t>
            </a:r>
            <a:endParaRPr lang="en-US" dirty="0"/>
          </a:p>
        </p:txBody>
      </p:sp>
      <p:sp>
        <p:nvSpPr>
          <p:cNvPr id="3" name="Content Placeholder 2"/>
          <p:cNvSpPr>
            <a:spLocks noGrp="1"/>
          </p:cNvSpPr>
          <p:nvPr>
            <p:ph idx="1"/>
          </p:nvPr>
        </p:nvSpPr>
        <p:spPr/>
        <p:txBody>
          <a:bodyPr>
            <a:normAutofit/>
          </a:bodyPr>
          <a:lstStyle/>
          <a:p>
            <a:r>
              <a:rPr lang="en-US" sz="2800" dirty="0" smtClean="0"/>
              <a:t>Name one person in your table to be a </a:t>
            </a:r>
            <a:r>
              <a:rPr lang="en-US" sz="2800" u="sng" dirty="0" smtClean="0">
                <a:solidFill>
                  <a:schemeClr val="accent1"/>
                </a:solidFill>
              </a:rPr>
              <a:t>Kanban facilitator</a:t>
            </a:r>
          </a:p>
          <a:p>
            <a:pPr lvl="1">
              <a:lnSpc>
                <a:spcPct val="150000"/>
              </a:lnSpc>
            </a:pPr>
            <a:r>
              <a:rPr lang="en-US" sz="2000" dirty="0" smtClean="0"/>
              <a:t>He will keep track of progress &amp; facilitate the game for your team</a:t>
            </a:r>
            <a:endParaRPr lang="en-US" sz="2000" dirty="0"/>
          </a:p>
        </p:txBody>
      </p:sp>
      <p:grpSp>
        <p:nvGrpSpPr>
          <p:cNvPr id="4" name="Group 3"/>
          <p:cNvGrpSpPr/>
          <p:nvPr/>
        </p:nvGrpSpPr>
        <p:grpSpPr>
          <a:xfrm>
            <a:off x="1849935" y="3463396"/>
            <a:ext cx="5077315" cy="2260748"/>
            <a:chOff x="2341950" y="4142868"/>
            <a:chExt cx="4128612" cy="1838324"/>
          </a:xfrm>
        </p:grpSpPr>
        <p:pic>
          <p:nvPicPr>
            <p:cNvPr id="5" name="Picture 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137393" y="4142868"/>
              <a:ext cx="819150" cy="1828800"/>
            </a:xfrm>
            <a:prstGeom prst="rect">
              <a:avLst/>
            </a:prstGeom>
          </p:spPr>
        </p:pic>
        <p:pic>
          <p:nvPicPr>
            <p:cNvPr id="6" name="Picture 5"/>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884362" y="4161917"/>
              <a:ext cx="762000" cy="1819275"/>
            </a:xfrm>
            <a:prstGeom prst="rect">
              <a:avLst/>
            </a:prstGeom>
          </p:spPr>
        </p:pic>
        <p:pic>
          <p:nvPicPr>
            <p:cNvPr id="7" name="Picture 6"/>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016218" y="4180967"/>
              <a:ext cx="781051" cy="1790701"/>
            </a:xfrm>
            <a:prstGeom prst="rect">
              <a:avLst/>
            </a:prstGeom>
          </p:spPr>
        </p:pic>
        <p:pic>
          <p:nvPicPr>
            <p:cNvPr id="8" name="Picture 7"/>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651412" y="4142868"/>
              <a:ext cx="819150" cy="1828800"/>
            </a:xfrm>
            <a:prstGeom prst="rect">
              <a:avLst/>
            </a:prstGeom>
          </p:spPr>
        </p:pic>
        <p:pic>
          <p:nvPicPr>
            <p:cNvPr id="9" name="Picture 8"/>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341950" y="4142868"/>
              <a:ext cx="819150" cy="1828800"/>
            </a:xfrm>
            <a:prstGeom prst="rect">
              <a:avLst/>
            </a:prstGeom>
          </p:spPr>
        </p:pic>
      </p:grpSp>
      <p:sp>
        <p:nvSpPr>
          <p:cNvPr id="17" name="TextBox 16"/>
          <p:cNvSpPr txBox="1"/>
          <p:nvPr/>
        </p:nvSpPr>
        <p:spPr>
          <a:xfrm rot="20258908">
            <a:off x="3572486" y="2874224"/>
            <a:ext cx="984117" cy="307777"/>
          </a:xfrm>
          <a:prstGeom prst="rect">
            <a:avLst/>
          </a:prstGeom>
          <a:noFill/>
        </p:spPr>
        <p:txBody>
          <a:bodyPr wrap="square" rtlCol="0">
            <a:spAutoFit/>
          </a:bodyPr>
          <a:lstStyle/>
          <a:p>
            <a:r>
              <a:rPr lang="en-US" sz="1400" dirty="0" smtClean="0">
                <a:solidFill>
                  <a:schemeClr val="accent1"/>
                </a:solidFill>
              </a:rPr>
              <a:t>This guy</a:t>
            </a:r>
            <a:endParaRPr lang="en-US" sz="1400" dirty="0">
              <a:solidFill>
                <a:schemeClr val="accent1"/>
              </a:solidFill>
            </a:endParaRPr>
          </a:p>
        </p:txBody>
      </p:sp>
    </p:spTree>
    <p:extLst>
      <p:ext uri="{BB962C8B-B14F-4D97-AF65-F5344CB8AC3E}">
        <p14:creationId xmlns:p14="http://schemas.microsoft.com/office/powerpoint/2010/main" val="30104108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nvPr>
        </p:nvGraphicFramePr>
        <p:xfrm>
          <a:off x="136849" y="143070"/>
          <a:ext cx="8733453" cy="64008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5607424" y="6232712"/>
            <a:ext cx="242047" cy="1613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Rectangle 3"/>
          <p:cNvSpPr/>
          <p:nvPr/>
        </p:nvSpPr>
        <p:spPr>
          <a:xfrm>
            <a:off x="3086100" y="4820771"/>
            <a:ext cx="100853" cy="10488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32792" y="5519737"/>
            <a:ext cx="100853" cy="3284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364692" y="4820771"/>
            <a:ext cx="100853" cy="104886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Rectangle 7"/>
          <p:cNvSpPr/>
          <p:nvPr/>
        </p:nvSpPr>
        <p:spPr>
          <a:xfrm>
            <a:off x="3203762" y="4820771"/>
            <a:ext cx="100853" cy="104886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Rectangle 8"/>
          <p:cNvSpPr/>
          <p:nvPr/>
        </p:nvSpPr>
        <p:spPr>
          <a:xfrm>
            <a:off x="4247030" y="5183981"/>
            <a:ext cx="100853" cy="6856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565712" y="5526810"/>
            <a:ext cx="100853" cy="3284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03761" y="4492298"/>
            <a:ext cx="100853" cy="1377342"/>
          </a:xfrm>
          <a:prstGeom prst="rect">
            <a:avLst/>
          </a:prstGeom>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4" name="Rectangle 13"/>
          <p:cNvSpPr/>
          <p:nvPr/>
        </p:nvSpPr>
        <p:spPr>
          <a:xfrm>
            <a:off x="3666565" y="6232712"/>
            <a:ext cx="242047" cy="1613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955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75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Counter</a:t>
            </a:r>
            <a:endParaRPr lang="en-US" dirty="0"/>
          </a:p>
        </p:txBody>
      </p:sp>
      <p:sp>
        <p:nvSpPr>
          <p:cNvPr id="5" name="Content Placeholder 4"/>
          <p:cNvSpPr>
            <a:spLocks noGrp="1"/>
          </p:cNvSpPr>
          <p:nvPr>
            <p:ph idx="1"/>
          </p:nvPr>
        </p:nvSpPr>
        <p:spPr>
          <a:xfrm>
            <a:off x="457200" y="3773346"/>
            <a:ext cx="8229600" cy="2352817"/>
          </a:xfrm>
        </p:spPr>
        <p:txBody>
          <a:bodyPr/>
          <a:lstStyle/>
          <a:p>
            <a:r>
              <a:rPr lang="en-US" dirty="0" smtClean="0"/>
              <a:t>3 days of working</a:t>
            </a:r>
          </a:p>
          <a:p>
            <a:r>
              <a:rPr lang="en-US" dirty="0" smtClean="0"/>
              <a:t>Deployment &amp; Prioritization</a:t>
            </a:r>
          </a:p>
          <a:p>
            <a:r>
              <a:rPr lang="en-US" dirty="0" smtClean="0"/>
              <a:t>Repeat</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619967167"/>
              </p:ext>
            </p:extLst>
          </p:nvPr>
        </p:nvGraphicFramePr>
        <p:xfrm>
          <a:off x="538223" y="1192213"/>
          <a:ext cx="7886700" cy="2225040"/>
        </p:xfrm>
        <a:graphic>
          <a:graphicData uri="http://schemas.openxmlformats.org/drawingml/2006/table">
            <a:tbl>
              <a:tblPr>
                <a:tableStyleId>{2D5ABB26-0587-4C30-8999-92F81FD0307C}</a:tableStyleId>
              </a:tblPr>
              <a:tblGrid>
                <a:gridCol w="1661291"/>
                <a:gridCol w="1661291"/>
                <a:gridCol w="1661291"/>
                <a:gridCol w="2902827"/>
              </a:tblGrid>
              <a:tr h="822960">
                <a:tc gridSpan="3">
                  <a:txBody>
                    <a:bodyPr/>
                    <a:lstStyle/>
                    <a:p>
                      <a:pPr algn="ctr"/>
                      <a:r>
                        <a:rPr lang="en-US" sz="2800" dirty="0" smtClean="0"/>
                        <a:t>Working</a:t>
                      </a:r>
                      <a:r>
                        <a:rPr lang="en-US" sz="2800" baseline="0" dirty="0" smtClean="0"/>
                        <a:t> Days</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hMerge="1">
                  <a:txBody>
                    <a:bodyPr/>
                    <a:lstStyle/>
                    <a:p>
                      <a:pPr algn="ct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dirty="0" smtClean="0"/>
                        <a:t>Deployment &amp;</a:t>
                      </a:r>
                      <a:r>
                        <a:rPr lang="en-US" sz="2400" baseline="0" dirty="0" smtClean="0"/>
                        <a:t> Prioritization</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1</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3</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4</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5</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6</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7</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bl>
          </a:graphicData>
        </a:graphic>
      </p:graphicFrame>
    </p:spTree>
    <p:extLst>
      <p:ext uri="{BB962C8B-B14F-4D97-AF65-F5344CB8AC3E}">
        <p14:creationId xmlns:p14="http://schemas.microsoft.com/office/powerpoint/2010/main" val="2819652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cards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411837">
            <a:off x="90703" y="1672389"/>
            <a:ext cx="4685136" cy="3444206"/>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302658">
            <a:off x="4316519" y="1949116"/>
            <a:ext cx="4685136" cy="3444206"/>
          </a:xfrm>
        </p:spPr>
      </p:pic>
    </p:spTree>
    <p:extLst>
      <p:ext uri="{BB962C8B-B14F-4D97-AF65-F5344CB8AC3E}">
        <p14:creationId xmlns:p14="http://schemas.microsoft.com/office/powerpoint/2010/main" val="270992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1" y="186459"/>
            <a:ext cx="7886700" cy="767039"/>
          </a:xfrm>
        </p:spPr>
        <p:txBody>
          <a:bodyPr/>
          <a:lstStyle/>
          <a:p>
            <a:r>
              <a:rPr lang="en-US" dirty="0" smtClean="0"/>
              <a:t>Day Counter</a:t>
            </a:r>
            <a:endParaRPr lang="en-US" dirty="0"/>
          </a:p>
        </p:txBody>
      </p:sp>
      <p:graphicFrame>
        <p:nvGraphicFramePr>
          <p:cNvPr id="7" name="Content Placeholder 5"/>
          <p:cNvGraphicFramePr>
            <a:graphicFrameLocks noGrp="1"/>
          </p:cNvGraphicFramePr>
          <p:nvPr>
            <p:ph idx="1"/>
            <p:extLst/>
          </p:nvPr>
        </p:nvGraphicFramePr>
        <p:xfrm>
          <a:off x="628651" y="953495"/>
          <a:ext cx="7886700" cy="5730240"/>
        </p:xfrm>
        <a:graphic>
          <a:graphicData uri="http://schemas.openxmlformats.org/drawingml/2006/table">
            <a:tbl>
              <a:tblPr>
                <a:tableStyleId>{2D5ABB26-0587-4C30-8999-92F81FD0307C}</a:tableStyleId>
              </a:tblPr>
              <a:tblGrid>
                <a:gridCol w="1661291"/>
                <a:gridCol w="1661291"/>
                <a:gridCol w="1661291"/>
                <a:gridCol w="2902827"/>
              </a:tblGrid>
              <a:tr h="822960">
                <a:tc gridSpan="3">
                  <a:txBody>
                    <a:bodyPr/>
                    <a:lstStyle/>
                    <a:p>
                      <a:pPr algn="ctr"/>
                      <a:r>
                        <a:rPr lang="en-US" sz="2800" dirty="0" smtClean="0"/>
                        <a:t>Working</a:t>
                      </a:r>
                      <a:r>
                        <a:rPr lang="en-US" sz="2800" baseline="0" dirty="0" smtClean="0"/>
                        <a:t> Days</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hMerge="1">
                  <a:txBody>
                    <a:bodyPr/>
                    <a:lstStyle/>
                    <a:p>
                      <a:pPr algn="ct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dirty="0" smtClean="0"/>
                        <a:t>Deployment &amp;</a:t>
                      </a:r>
                      <a:r>
                        <a:rPr lang="en-US" sz="2400" baseline="0" dirty="0" smtClean="0"/>
                        <a:t> Prioritization</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1</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3</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4</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5</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6</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7</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9</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10</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11</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12</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13</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14</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15</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17</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18</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19</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20</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21</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22</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23</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r h="701040">
                <a:tc>
                  <a:txBody>
                    <a:bodyPr/>
                    <a:lstStyle/>
                    <a:p>
                      <a:pPr algn="ctr"/>
                      <a:r>
                        <a:rPr lang="en-US" sz="4000" dirty="0" smtClean="0"/>
                        <a:t>25</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26</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a:r>
                        <a:rPr lang="en-US" sz="4000" dirty="0" smtClean="0"/>
                        <a:t>27</a:t>
                      </a:r>
                      <a:endParaRPr lang="en-US" sz="4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sz="4000" dirty="0" smtClean="0"/>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r>
            </a:tbl>
          </a:graphicData>
        </a:graphic>
      </p:graphicFrame>
      <p:sp>
        <p:nvSpPr>
          <p:cNvPr id="5" name="Minus 4"/>
          <p:cNvSpPr/>
          <p:nvPr/>
        </p:nvSpPr>
        <p:spPr>
          <a:xfrm rot="20430182">
            <a:off x="2264864" y="1924537"/>
            <a:ext cx="1751330" cy="424543"/>
          </a:xfrm>
          <a:prstGeom prst="mathMinus">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Minus 5"/>
          <p:cNvSpPr/>
          <p:nvPr/>
        </p:nvSpPr>
        <p:spPr>
          <a:xfrm rot="20430182">
            <a:off x="609630" y="1886437"/>
            <a:ext cx="1751330" cy="424543"/>
          </a:xfrm>
          <a:prstGeom prst="mathMinus">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Line Callout 2 7"/>
          <p:cNvSpPr/>
          <p:nvPr/>
        </p:nvSpPr>
        <p:spPr>
          <a:xfrm>
            <a:off x="4572001" y="186459"/>
            <a:ext cx="2674753" cy="709333"/>
          </a:xfrm>
          <a:prstGeom prst="borderCallout2">
            <a:avLst>
              <a:gd name="adj1" fmla="val 100478"/>
              <a:gd name="adj2" fmla="val 47382"/>
              <a:gd name="adj3" fmla="val 148930"/>
              <a:gd name="adj4" fmla="val 18401"/>
              <a:gd name="adj5" fmla="val 243955"/>
              <a:gd name="adj6" fmla="val 8783"/>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accent1"/>
                </a:solidFill>
              </a:rPr>
              <a:t>We start the game from day 3</a:t>
            </a:r>
            <a:endParaRPr lang="en-US" sz="2400" dirty="0">
              <a:solidFill>
                <a:schemeClr val="accent1"/>
              </a:solidFill>
            </a:endParaRPr>
          </a:p>
        </p:txBody>
      </p:sp>
    </p:spTree>
    <p:extLst>
      <p:ext uri="{BB962C8B-B14F-4D97-AF65-F5344CB8AC3E}">
        <p14:creationId xmlns:p14="http://schemas.microsoft.com/office/powerpoint/2010/main" val="2629929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AgileSupportCenter">
  <a:themeElements>
    <a:clrScheme name="Agile Support Center">
      <a:dk1>
        <a:srgbClr val="0A1820"/>
      </a:dk1>
      <a:lt1>
        <a:srgbClr val="F2F2F2"/>
      </a:lt1>
      <a:dk2>
        <a:srgbClr val="0A1820"/>
      </a:dk2>
      <a:lt2>
        <a:srgbClr val="F2F2F2"/>
      </a:lt2>
      <a:accent1>
        <a:srgbClr val="1C97DA"/>
      </a:accent1>
      <a:accent2>
        <a:srgbClr val="00A24C"/>
      </a:accent2>
      <a:accent3>
        <a:srgbClr val="F79320"/>
      </a:accent3>
      <a:accent4>
        <a:srgbClr val="FED401"/>
      </a:accent4>
      <a:accent5>
        <a:srgbClr val="AE132A"/>
      </a:accent5>
      <a:accent6>
        <a:srgbClr val="EAEAEA"/>
      </a:accent6>
      <a:hlink>
        <a:srgbClr val="1BA8E1"/>
      </a:hlink>
      <a:folHlink>
        <a:srgbClr val="1BA8E1"/>
      </a:folHlink>
    </a:clrScheme>
    <a:fontScheme name="Agile Support Center">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C-Template (6).pptx [Read-Only]" id="{64128ADA-217B-4140-8F16-494CB67F564C}" vid="{E121829C-5923-4224-963C-E15CD35C1D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4BACA23BC1314D9D36B73A224B6DCB" ma:contentTypeVersion="0" ma:contentTypeDescription="Create a new document." ma:contentTypeScope="" ma:versionID="a81d7928a0eb15fcaf7badda63147b6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A8179B-3CF0-44AA-BC04-1B85F28F5185}"/>
</file>

<file path=customXml/itemProps2.xml><?xml version="1.0" encoding="utf-8"?>
<ds:datastoreItem xmlns:ds="http://schemas.openxmlformats.org/officeDocument/2006/customXml" ds:itemID="{18C8B7E3-7E71-42B2-A48E-1CC0815AAF37}"/>
</file>

<file path=customXml/itemProps3.xml><?xml version="1.0" encoding="utf-8"?>
<ds:datastoreItem xmlns:ds="http://schemas.openxmlformats.org/officeDocument/2006/customXml" ds:itemID="{3A62BF6E-276A-4E7A-922B-BEB532F3214E}"/>
</file>

<file path=docProps/app.xml><?xml version="1.0" encoding="utf-8"?>
<Properties xmlns="http://schemas.openxmlformats.org/officeDocument/2006/extended-properties" xmlns:vt="http://schemas.openxmlformats.org/officeDocument/2006/docPropsVTypes">
  <Template>ASC-Template</Template>
  <TotalTime>6859</TotalTime>
  <Words>2430</Words>
  <Application>Microsoft Office PowerPoint</Application>
  <PresentationFormat>On-screen Show (4:3)</PresentationFormat>
  <Paragraphs>517</Paragraphs>
  <Slides>60</Slides>
  <Notes>22</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EMprint</vt:lpstr>
      <vt:lpstr>Gill Sans</vt:lpstr>
      <vt:lpstr>MV Boli</vt:lpstr>
      <vt:lpstr>AgileSupportCenter</vt:lpstr>
      <vt:lpstr>KoffeeBan Game</vt:lpstr>
      <vt:lpstr>Jazz hands</vt:lpstr>
      <vt:lpstr>Scenario – KoffeeBan Company</vt:lpstr>
      <vt:lpstr>Goal</vt:lpstr>
      <vt:lpstr>Kanban board</vt:lpstr>
      <vt:lpstr>Kanban facilitator</vt:lpstr>
      <vt:lpstr>Day Counter</vt:lpstr>
      <vt:lpstr>Rule cards</vt:lpstr>
      <vt:lpstr>Day Counter</vt:lpstr>
      <vt:lpstr>Game setup</vt:lpstr>
      <vt:lpstr>Game setup – Day 3</vt:lpstr>
      <vt:lpstr>PowerPoint Presentation</vt:lpstr>
      <vt:lpstr>Work item</vt:lpstr>
      <vt:lpstr>Day 3</vt:lpstr>
      <vt:lpstr>Working Day</vt:lpstr>
      <vt:lpstr>1. Draw event cards</vt:lpstr>
      <vt:lpstr>2. Pull stories from upstream</vt:lpstr>
      <vt:lpstr>3. Allocate dice to columns </vt:lpstr>
      <vt:lpstr>3. Do the work</vt:lpstr>
      <vt:lpstr>4. Work from right to left</vt:lpstr>
      <vt:lpstr>Rules of thumb</vt:lpstr>
      <vt:lpstr>5. Cross the day off on the Day Counter</vt:lpstr>
      <vt:lpstr>Day 4</vt:lpstr>
      <vt:lpstr>PowerPoint Presentation</vt:lpstr>
      <vt:lpstr>1. Deploy your work</vt:lpstr>
      <vt:lpstr>2. Calculate cycle time for each story</vt:lpstr>
      <vt:lpstr>3. Score your deployed stories </vt:lpstr>
      <vt:lpstr>Scoring reference</vt:lpstr>
      <vt:lpstr>Scoring – Standard Story</vt:lpstr>
      <vt:lpstr>Scoring – Fixed Date Story</vt:lpstr>
      <vt:lpstr>Scoring – Expedited Story</vt:lpstr>
      <vt:lpstr>4. Update your customer chart</vt:lpstr>
      <vt:lpstr>PowerPoint Presentation</vt:lpstr>
      <vt:lpstr>5. Prioritization: Draw event cards</vt:lpstr>
      <vt:lpstr>6. Refill the Approved column</vt:lpstr>
      <vt:lpstr>7. Write the current day in Approved box</vt:lpstr>
      <vt:lpstr>Day 4 - Prioritization</vt:lpstr>
      <vt:lpstr>8. Cross off the day on the day counter</vt:lpstr>
      <vt:lpstr>Day 5</vt:lpstr>
      <vt:lpstr>1. Start the day</vt:lpstr>
      <vt:lpstr>How blocker works</vt:lpstr>
      <vt:lpstr>PowerPoint Presentation</vt:lpstr>
      <vt:lpstr>PowerPoint Presentation</vt:lpstr>
      <vt:lpstr>Blocker</vt:lpstr>
      <vt:lpstr>Debrief</vt:lpstr>
      <vt:lpstr>And our winner for today is…</vt:lpstr>
      <vt:lpstr>Practices</vt:lpstr>
      <vt:lpstr>Reflection - Prioritization</vt:lpstr>
      <vt:lpstr>Reflection – Class of service</vt:lpstr>
      <vt:lpstr>Reflection – Collaboration</vt:lpstr>
      <vt:lpstr>Reflection - Multitasking</vt:lpstr>
      <vt:lpstr>Reflection – WIP limit &amp; Retrospective</vt:lpstr>
      <vt:lpstr>Reflection - Low-priority item</vt:lpstr>
      <vt:lpstr>Average Cycle Time</vt:lpstr>
      <vt:lpstr>PowerPoint Presentation</vt:lpstr>
      <vt:lpstr>Thank you</vt:lpstr>
      <vt:lpstr>Rules for an instructor</vt:lpstr>
      <vt:lpstr>PowerPoint Presentation</vt:lpstr>
      <vt:lpstr>PowerPoint Presentation</vt:lpstr>
      <vt:lpstr>PowerPoint Presentation</vt:lpstr>
    </vt:vector>
  </TitlesOfParts>
  <Company>ExxonMobil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Kanban Simulation - Instructions - 2016 Q3</dc:title>
  <dc:creator>Bryan J. Dawson</dc:creator>
  <cp:keywords>Kanban; Simulation</cp:keywords>
  <cp:lastModifiedBy>Mouser Jr, Richard L /C</cp:lastModifiedBy>
  <cp:revision>202</cp:revision>
  <dcterms:created xsi:type="dcterms:W3CDTF">2015-06-02T20:55:36Z</dcterms:created>
  <dcterms:modified xsi:type="dcterms:W3CDTF">2016-10-10T19:29:48Z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0x010100664BACA23BC1314D9D36B73A224B6DCB</vt:lpwstr>
  </property>
</Properties>
</file>