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399" r:id="rId3"/>
    <p:sldId id="392" r:id="rId4"/>
    <p:sldId id="400" r:id="rId5"/>
    <p:sldId id="401"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2808" autoAdjust="0"/>
  </p:normalViewPr>
  <p:slideViewPr>
    <p:cSldViewPr snapToGrid="0">
      <p:cViewPr varScale="1">
        <p:scale>
          <a:sx n="100" d="100"/>
          <a:sy n="100" d="100"/>
        </p:scale>
        <p:origin x="94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mson%20King\Documents\Dola\Springboard\Economics\Southern%20Water%20Corp%20Economics%20Case%20Study1%20Oludolapo%20Kuy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dirty="0"/>
              <a:t>Average Water Balancing Price vs.</a:t>
            </a:r>
            <a:r>
              <a:rPr lang="en-US" sz="1100" b="1" baseline="0" dirty="0"/>
              <a:t> Market Demand</a:t>
            </a:r>
            <a:endParaRPr lang="en-US" sz="1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'What-If Analysis'!$D$16</c:f>
              <c:strCache>
                <c:ptCount val="1"/>
                <c:pt idx="0">
                  <c:v>Market Water Demand (Mega-Litres)</c:v>
                </c:pt>
              </c:strCache>
            </c:strRef>
          </c:tx>
          <c:spPr>
            <a:solidFill>
              <a:schemeClr val="accent2"/>
            </a:solidFill>
            <a:ln>
              <a:noFill/>
            </a:ln>
            <a:effectLst/>
          </c:spPr>
          <c:invertIfNegative val="0"/>
          <c:dPt>
            <c:idx val="3"/>
            <c:invertIfNegative val="0"/>
            <c:bubble3D val="0"/>
            <c:spPr>
              <a:solidFill>
                <a:schemeClr val="accent3"/>
              </a:solidFill>
              <a:ln>
                <a:noFill/>
              </a:ln>
              <a:effectLst/>
            </c:spPr>
            <c:extLst>
              <c:ext xmlns:c16="http://schemas.microsoft.com/office/drawing/2014/chart" uri="{C3380CC4-5D6E-409C-BE32-E72D297353CC}">
                <c16:uniqueId val="{00000003-E11C-4DC3-B742-BC80D8407185}"/>
              </c:ext>
            </c:extLst>
          </c:dPt>
          <c:dPt>
            <c:idx val="4"/>
            <c:invertIfNegative val="0"/>
            <c:bubble3D val="0"/>
            <c:spPr>
              <a:solidFill>
                <a:schemeClr val="accent3"/>
              </a:solidFill>
              <a:ln>
                <a:noFill/>
              </a:ln>
              <a:effectLst/>
            </c:spPr>
            <c:extLst>
              <c:ext xmlns:c16="http://schemas.microsoft.com/office/drawing/2014/chart" uri="{C3380CC4-5D6E-409C-BE32-E72D297353CC}">
                <c16:uniqueId val="{00000004-E11C-4DC3-B742-BC80D8407185}"/>
              </c:ext>
            </c:extLst>
          </c:dPt>
          <c:dPt>
            <c:idx val="5"/>
            <c:invertIfNegative val="0"/>
            <c:bubble3D val="0"/>
            <c:spPr>
              <a:solidFill>
                <a:schemeClr val="accent3"/>
              </a:solidFill>
              <a:ln>
                <a:noFill/>
              </a:ln>
              <a:effectLst/>
            </c:spPr>
            <c:extLst>
              <c:ext xmlns:c16="http://schemas.microsoft.com/office/drawing/2014/chart" uri="{C3380CC4-5D6E-409C-BE32-E72D297353CC}">
                <c16:uniqueId val="{00000005-E11C-4DC3-B742-BC80D840718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extLst>
            <c:ext xmlns:c16="http://schemas.microsoft.com/office/drawing/2014/chart" uri="{C3380CC4-5D6E-409C-BE32-E72D297353CC}">
              <c16:uniqueId val="{00000000-E11C-4DC3-B742-BC80D8407185}"/>
            </c:ext>
          </c:extLst>
        </c:ser>
        <c:dLbls>
          <c:showLegendKey val="0"/>
          <c:showVal val="0"/>
          <c:showCatName val="0"/>
          <c:showSerName val="0"/>
          <c:showPercent val="0"/>
          <c:showBubbleSize val="0"/>
        </c:dLbls>
        <c:gapWidth val="150"/>
        <c:axId val="493518232"/>
        <c:axId val="492770976"/>
      </c:barChart>
      <c:lineChart>
        <c:grouping val="standard"/>
        <c:varyColors val="0"/>
        <c:ser>
          <c:idx val="0"/>
          <c:order val="0"/>
          <c:tx>
            <c:strRef>
              <c:f>'What-If Analysis'!$D$15</c:f>
              <c:strCache>
                <c:ptCount val="1"/>
                <c:pt idx="0">
                  <c:v>Average Water Balancing Market Price</c:v>
                </c:pt>
              </c:strCache>
            </c:strRef>
          </c:tx>
          <c:spPr>
            <a:ln w="28575" cap="rnd">
              <a:solidFill>
                <a:schemeClr val="accent1"/>
              </a:solidFill>
              <a:prstDash val="dash"/>
              <a:round/>
            </a:ln>
            <a:effectLst/>
          </c:spPr>
          <c:marker>
            <c:symbol val="none"/>
          </c:marker>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E11C-4DC3-B742-BC80D8407185}"/>
            </c:ext>
          </c:extLst>
        </c:ser>
        <c:dLbls>
          <c:showLegendKey val="0"/>
          <c:showVal val="0"/>
          <c:showCatName val="0"/>
          <c:showSerName val="0"/>
          <c:showPercent val="0"/>
          <c:showBubbleSize val="0"/>
        </c:dLbls>
        <c:marker val="1"/>
        <c:smooth val="0"/>
        <c:axId val="502135904"/>
        <c:axId val="502134920"/>
      </c:lineChart>
      <c:dateAx>
        <c:axId val="50213590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134920"/>
        <c:crosses val="autoZero"/>
        <c:auto val="1"/>
        <c:lblOffset val="100"/>
        <c:baseTimeUnit val="months"/>
      </c:dateAx>
      <c:valAx>
        <c:axId val="50213492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2135904"/>
        <c:crosses val="autoZero"/>
        <c:crossBetween val="between"/>
        <c:majorUnit val="10"/>
        <c:minorUnit val="1"/>
      </c:valAx>
      <c:valAx>
        <c:axId val="492770976"/>
        <c:scaling>
          <c:orientation val="minMax"/>
          <c:max val="245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518232"/>
        <c:crosses val="max"/>
        <c:crossBetween val="between"/>
        <c:majorUnit val="50"/>
      </c:valAx>
      <c:dateAx>
        <c:axId val="493518232"/>
        <c:scaling>
          <c:orientation val="minMax"/>
        </c:scaling>
        <c:delete val="1"/>
        <c:axPos val="b"/>
        <c:numFmt formatCode="mmm\-yy" sourceLinked="1"/>
        <c:majorTickMark val="out"/>
        <c:minorTickMark val="none"/>
        <c:tickLblPos val="nextTo"/>
        <c:crossAx val="492770976"/>
        <c:crosses val="autoZero"/>
        <c:auto val="1"/>
        <c:lblOffset val="100"/>
        <c:baseTimeUnit val="month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Analysis'!$B$19</c:f>
              <c:strCache>
                <c:ptCount val="1"/>
                <c:pt idx="0">
                  <c:v>Avg. Quantity of Hard Water</c:v>
                </c:pt>
              </c:strCache>
            </c:strRef>
          </c:tx>
          <c:spPr>
            <a:ln w="19050" cap="rnd">
              <a:noFill/>
              <a:round/>
            </a:ln>
            <a:effectLst/>
          </c:spPr>
          <c:marker>
            <c:symbol val="circle"/>
            <c:size val="5"/>
            <c:spPr>
              <a:solidFill>
                <a:schemeClr val="accent1"/>
              </a:solidFill>
              <a:ln w="9525">
                <a:solidFill>
                  <a:schemeClr val="accent1"/>
                </a:solidFill>
              </a:ln>
              <a:effectLst/>
            </c:spPr>
          </c:marker>
          <c:xVal>
            <c:numRef>
              <c:f>'Economic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9ED8-4C52-AE4B-946E4DBE4B75}"/>
            </c:ext>
          </c:extLst>
        </c:ser>
        <c:dLbls>
          <c:showLegendKey val="0"/>
          <c:showVal val="0"/>
          <c:showCatName val="0"/>
          <c:showSerName val="0"/>
          <c:showPercent val="0"/>
          <c:showBubbleSize val="0"/>
        </c:dLbls>
        <c:axId val="473283384"/>
        <c:axId val="473282728"/>
      </c:scatterChart>
      <c:valAx>
        <c:axId val="473283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Water Balancing Price ($/ML)</a:t>
                </a:r>
                <a:endParaRPr lang="en-US" sz="10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3282728"/>
        <c:crosses val="autoZero"/>
        <c:crossBetween val="midCat"/>
      </c:valAx>
      <c:valAx>
        <c:axId val="473282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Market Water Demand (Giga-Litres)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3283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Soft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Analysis'!$B$22</c:f>
              <c:strCache>
                <c:ptCount val="1"/>
                <c:pt idx="0">
                  <c:v>Avg. Quantity of Soft Water</c:v>
                </c:pt>
              </c:strCache>
            </c:strRef>
          </c:tx>
          <c:spPr>
            <a:ln w="19050" cap="rnd">
              <a:noFill/>
              <a:round/>
            </a:ln>
            <a:effectLst/>
          </c:spPr>
          <c:marker>
            <c:symbol val="circle"/>
            <c:size val="5"/>
            <c:spPr>
              <a:solidFill>
                <a:schemeClr val="accent1"/>
              </a:solidFill>
              <a:ln w="9525">
                <a:solidFill>
                  <a:schemeClr val="accent1"/>
                </a:solidFill>
              </a:ln>
              <a:effectLst/>
            </c:spPr>
          </c:marker>
          <c:xVal>
            <c:numRef>
              <c:f>'Economic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9CC5-4493-955E-580C98E26DD7}"/>
            </c:ext>
          </c:extLst>
        </c:ser>
        <c:dLbls>
          <c:showLegendKey val="0"/>
          <c:showVal val="0"/>
          <c:showCatName val="0"/>
          <c:showSerName val="0"/>
          <c:showPercent val="0"/>
          <c:showBubbleSize val="0"/>
        </c:dLbls>
        <c:axId val="558457992"/>
        <c:axId val="558460616"/>
      </c:scatterChart>
      <c:valAx>
        <c:axId val="558457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Water Balancing Price ($/ML)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460616"/>
        <c:crosses val="autoZero"/>
        <c:crossBetween val="midCat"/>
      </c:valAx>
      <c:valAx>
        <c:axId val="558460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Market Water Demand (Giga-Litres)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4579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Hard</a:t>
            </a:r>
            <a:r>
              <a:rPr lang="en-US" sz="1200" b="1" baseline="0" dirty="0"/>
              <a:t> + Soft </a:t>
            </a:r>
            <a:endParaRPr lang="en-US" sz="12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Water Balancing Price ($/ML)</c:v>
                </c:pt>
              </c:strCache>
            </c:strRef>
          </c:tx>
          <c:spPr>
            <a:ln w="19050" cap="rnd">
              <a:noFill/>
              <a:round/>
            </a:ln>
            <a:effectLst/>
          </c:spPr>
          <c:marker>
            <c:symbol val="circle"/>
            <c:size val="5"/>
            <c:spPr>
              <a:solidFill>
                <a:schemeClr val="accent1"/>
              </a:solidFill>
              <a:ln w="9525">
                <a:solidFill>
                  <a:schemeClr val="accent1"/>
                </a:solidFill>
              </a:ln>
              <a:effectLst/>
            </c:spPr>
          </c:marker>
          <c:xVal>
            <c:numRef>
              <c:f>'Water Trading Repository Table'!$B$3:$B$1462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xVal>
          <c:yVal>
            <c:numRef>
              <c:f>'Water Trading Repository Table'!$C$3:$C$1462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yVal>
          <c:smooth val="0"/>
          <c:extLst>
            <c:ext xmlns:c16="http://schemas.microsoft.com/office/drawing/2014/chart" uri="{C3380CC4-5D6E-409C-BE32-E72D297353CC}">
              <c16:uniqueId val="{00000000-CE02-480D-AD12-CEF14F1725EE}"/>
            </c:ext>
          </c:extLst>
        </c:ser>
        <c:dLbls>
          <c:showLegendKey val="0"/>
          <c:showVal val="0"/>
          <c:showCatName val="0"/>
          <c:showSerName val="0"/>
          <c:showPercent val="0"/>
          <c:showBubbleSize val="0"/>
        </c:dLbls>
        <c:axId val="595844520"/>
        <c:axId val="595836976"/>
      </c:scatterChart>
      <c:valAx>
        <c:axId val="5958445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Market Water Demand (Giga-Litres)</a:t>
                </a:r>
                <a:endParaRPr lang="en-US" sz="10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836976"/>
        <c:crosses val="autoZero"/>
        <c:crossBetween val="midCat"/>
      </c:valAx>
      <c:valAx>
        <c:axId val="595836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Water Balancing Price ($/ML)</a:t>
                </a:r>
                <a:endParaRPr lang="en-US"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8445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'Water Trading Repository Table'!$B$733:$B$1462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xVal>
          <c:yVal>
            <c:numRef>
              <c:f>'Water Trading Repository Table'!$C$733:$C$1462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yVal>
          <c:smooth val="0"/>
          <c:extLst>
            <c:ext xmlns:c16="http://schemas.microsoft.com/office/drawing/2014/chart" uri="{C3380CC4-5D6E-409C-BE32-E72D297353CC}">
              <c16:uniqueId val="{00000000-7BBD-4DD8-BA40-D3A47E6CFA65}"/>
            </c:ext>
          </c:extLst>
        </c:ser>
        <c:dLbls>
          <c:showLegendKey val="0"/>
          <c:showVal val="0"/>
          <c:showCatName val="0"/>
          <c:showSerName val="0"/>
          <c:showPercent val="0"/>
          <c:showBubbleSize val="0"/>
        </c:dLbls>
        <c:axId val="547020368"/>
        <c:axId val="547020696"/>
      </c:scatterChart>
      <c:valAx>
        <c:axId val="5470203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Market Water Demand (Giga-Litres)</a:t>
                </a:r>
                <a:endParaRPr lang="en-US" sz="10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020696"/>
        <c:crosses val="autoZero"/>
        <c:crossBetween val="midCat"/>
      </c:valAx>
      <c:valAx>
        <c:axId val="547020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Water Balancing Price ($/ML)</a:t>
                </a:r>
                <a:endParaRPr lang="en-US"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020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Soft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'Water Trading Repository Table'!$C$2</c:f>
              <c:strCache>
                <c:ptCount val="1"/>
                <c:pt idx="0">
                  <c:v>Water Balancing Price ($/ML)</c:v>
                </c:pt>
              </c:strCache>
            </c:strRef>
          </c:tx>
          <c:spPr>
            <a:ln w="25400" cap="rnd">
              <a:noFill/>
              <a:round/>
            </a:ln>
            <a:effectLst/>
          </c:spPr>
          <c:marker>
            <c:symbol val="circle"/>
            <c:size val="5"/>
            <c:spPr>
              <a:solidFill>
                <a:schemeClr val="accent1"/>
              </a:solidFill>
              <a:ln w="9525">
                <a:solidFill>
                  <a:schemeClr val="accent1"/>
                </a:solidFill>
              </a:ln>
              <a:effectLst/>
            </c:spPr>
          </c:marker>
          <c:xVal>
            <c:numRef>
              <c:f>'Water Trading Repository Table'!$B$3:$B$732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xVal>
          <c:yVal>
            <c:numRef>
              <c:f>'Water Trading Repository Table'!$C$3:$C$732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yVal>
          <c:smooth val="0"/>
          <c:extLst>
            <c:ext xmlns:c16="http://schemas.microsoft.com/office/drawing/2014/chart" uri="{C3380CC4-5D6E-409C-BE32-E72D297353CC}">
              <c16:uniqueId val="{00000000-67A4-4B6E-85FF-6129DEC4F887}"/>
            </c:ext>
          </c:extLst>
        </c:ser>
        <c:dLbls>
          <c:showLegendKey val="0"/>
          <c:showVal val="0"/>
          <c:showCatName val="0"/>
          <c:showSerName val="0"/>
          <c:showPercent val="0"/>
          <c:showBubbleSize val="0"/>
        </c:dLbls>
        <c:axId val="595844520"/>
        <c:axId val="595836976"/>
      </c:scatterChart>
      <c:valAx>
        <c:axId val="5958445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Market Water Demand (Giga-Litres)</a:t>
                </a:r>
                <a:endParaRPr lang="en-US" sz="1000">
                  <a:effectLst/>
                </a:endParaRPr>
              </a:p>
            </c:rich>
          </c:tx>
          <c:layout>
            <c:manualLayout>
              <c:xMode val="edge"/>
              <c:yMode val="edge"/>
              <c:x val="0.30745603674540684"/>
              <c:y val="0.8982637066200058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836976"/>
        <c:crosses val="autoZero"/>
        <c:crossBetween val="midCat"/>
      </c:valAx>
      <c:valAx>
        <c:axId val="595836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Water Balancing Price ($/ML)</a:t>
                </a:r>
                <a:endParaRPr lang="en-US"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8445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50" b="1" dirty="0"/>
              <a:t>Quarterly</a:t>
            </a:r>
            <a:r>
              <a:rPr lang="en-US" sz="1050" b="1" baseline="0" dirty="0"/>
              <a:t> Revenue Reduction during </a:t>
            </a:r>
            <a:r>
              <a:rPr lang="en-US" sz="1050" b="1" baseline="0" dirty="0" err="1"/>
              <a:t>Surjek</a:t>
            </a:r>
            <a:r>
              <a:rPr lang="en-US" sz="1050" b="1" baseline="0" dirty="0"/>
              <a:t> Maintenance </a:t>
            </a:r>
            <a:endParaRPr lang="en-US" sz="105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3"/>
            <c:invertIfNegative val="0"/>
            <c:bubble3D val="0"/>
            <c:spPr>
              <a:solidFill>
                <a:schemeClr val="accent3"/>
              </a:solidFill>
              <a:ln>
                <a:noFill/>
              </a:ln>
              <a:effectLst/>
            </c:spPr>
            <c:extLst>
              <c:ext xmlns:c16="http://schemas.microsoft.com/office/drawing/2014/chart" uri="{C3380CC4-5D6E-409C-BE32-E72D297353CC}">
                <c16:uniqueId val="{00000001-D54D-4932-A313-89D86935CDD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Analysis'!$D$60:$D$63</c:f>
              <c:strCache>
                <c:ptCount val="4"/>
                <c:pt idx="0">
                  <c:v>Q1 Outage</c:v>
                </c:pt>
                <c:pt idx="1">
                  <c:v>Q2 Outage</c:v>
                </c:pt>
                <c:pt idx="2">
                  <c:v>Q3 Outage</c:v>
                </c:pt>
                <c:pt idx="3">
                  <c:v>Q4 Outage</c:v>
                </c:pt>
              </c:strCache>
            </c:strRef>
          </c:cat>
          <c:val>
            <c:numRef>
              <c:f>'What-If Analysis'!$R$60:$R$63</c:f>
              <c:numCache>
                <c:formatCode>0.00%</c:formatCode>
                <c:ptCount val="4"/>
                <c:pt idx="0">
                  <c:v>0.27933979598626862</c:v>
                </c:pt>
                <c:pt idx="1">
                  <c:v>0.25977268109284168</c:v>
                </c:pt>
                <c:pt idx="2">
                  <c:v>0.23780104150823522</c:v>
                </c:pt>
                <c:pt idx="3">
                  <c:v>0.2230864814126543</c:v>
                </c:pt>
              </c:numCache>
            </c:numRef>
          </c:val>
          <c:extLst>
            <c:ext xmlns:c16="http://schemas.microsoft.com/office/drawing/2014/chart" uri="{C3380CC4-5D6E-409C-BE32-E72D297353CC}">
              <c16:uniqueId val="{00000000-D54D-4932-A313-89D86935CDDC}"/>
            </c:ext>
          </c:extLst>
        </c:ser>
        <c:dLbls>
          <c:showLegendKey val="0"/>
          <c:showVal val="0"/>
          <c:showCatName val="0"/>
          <c:showSerName val="0"/>
          <c:showPercent val="0"/>
          <c:showBubbleSize val="0"/>
        </c:dLbls>
        <c:gapWidth val="219"/>
        <c:overlap val="-27"/>
        <c:axId val="640652312"/>
        <c:axId val="640653624"/>
      </c:barChart>
      <c:catAx>
        <c:axId val="640652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653624"/>
        <c:crosses val="autoZero"/>
        <c:auto val="1"/>
        <c:lblAlgn val="ctr"/>
        <c:lblOffset val="100"/>
        <c:noMultiLvlLbl val="0"/>
      </c:catAx>
      <c:valAx>
        <c:axId val="640653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652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i="0" u="none" strike="noStrike" baseline="0">
                <a:effectLst/>
              </a:rPr>
              <a:t>Quarterly</a:t>
            </a:r>
            <a:r>
              <a:rPr lang="en-US" sz="1400" b="1" i="0" u="none" strike="noStrike" baseline="0">
                <a:effectLst/>
              </a:rPr>
              <a:t> </a:t>
            </a:r>
            <a:r>
              <a:rPr lang="en-US" sz="1000" b="1" baseline="0"/>
              <a:t> Revenue Contibution </a:t>
            </a:r>
            <a:endParaRPr lang="en-US" sz="1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invertIfNegative val="0"/>
          <c:dPt>
            <c:idx val="3"/>
            <c:invertIfNegative val="0"/>
            <c:bubble3D val="0"/>
            <c:spPr>
              <a:solidFill>
                <a:schemeClr val="accent3"/>
              </a:solidFill>
              <a:ln>
                <a:noFill/>
              </a:ln>
              <a:effectLst/>
            </c:spPr>
            <c:extLst>
              <c:ext xmlns:c16="http://schemas.microsoft.com/office/drawing/2014/chart" uri="{C3380CC4-5D6E-409C-BE32-E72D297353CC}">
                <c16:uniqueId val="{00000001-1148-4018-BD64-1D61E0A68A1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'What-If Analysis'!$S$52:$S$55</c:f>
              <c:strCache>
                <c:ptCount val="4"/>
                <c:pt idx="0">
                  <c:v>Q1 </c:v>
                </c:pt>
                <c:pt idx="1">
                  <c:v>Q2 </c:v>
                </c:pt>
                <c:pt idx="2">
                  <c:v>Q3</c:v>
                </c:pt>
                <c:pt idx="3">
                  <c:v>Q4</c:v>
                </c:pt>
              </c:strCache>
            </c:strRef>
          </c:cat>
          <c:val>
            <c:numRef>
              <c:f>'What-If Analysis'!$T$52:$T$55</c:f>
              <c:numCache>
                <c:formatCode>"$"#,##0.00;[Red]\-"$"#,##0.00</c:formatCode>
                <c:ptCount val="4"/>
                <c:pt idx="0">
                  <c:v>123962405.98762357</c:v>
                </c:pt>
                <c:pt idx="1">
                  <c:v>112870054.73264846</c:v>
                </c:pt>
                <c:pt idx="2">
                  <c:v>103971023.54345325</c:v>
                </c:pt>
                <c:pt idx="3">
                  <c:v>96062047.580427617</c:v>
                </c:pt>
              </c:numCache>
            </c:numRef>
          </c:val>
          <c:extLst>
            <c:ext xmlns:c16="http://schemas.microsoft.com/office/drawing/2014/chart" uri="{C3380CC4-5D6E-409C-BE32-E72D297353CC}">
              <c16:uniqueId val="{00000002-1148-4018-BD64-1D61E0A68A18}"/>
            </c:ext>
          </c:extLst>
        </c:ser>
        <c:dLbls>
          <c:dLblPos val="outEnd"/>
          <c:showLegendKey val="0"/>
          <c:showVal val="1"/>
          <c:showCatName val="0"/>
          <c:showSerName val="0"/>
          <c:showPercent val="0"/>
          <c:showBubbleSize val="0"/>
        </c:dLbls>
        <c:gapWidth val="219"/>
        <c:overlap val="-27"/>
        <c:axId val="558325024"/>
        <c:axId val="558325352"/>
      </c:barChart>
      <c:catAx>
        <c:axId val="558325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325352"/>
        <c:crosses val="autoZero"/>
        <c:auto val="1"/>
        <c:lblAlgn val="ctr"/>
        <c:lblOffset val="100"/>
        <c:noMultiLvlLbl val="0"/>
      </c:catAx>
      <c:valAx>
        <c:axId val="55832535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325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t>Aggregate Cost to Produce vs Kootha, Surjek, Jutik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'Economic Cost Analysis'!$F$22</c:f>
              <c:strCache>
                <c:ptCount val="1"/>
                <c:pt idx="0">
                  <c:v>Kootha CTP</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8FD8-48EC-844C-67CE312B9A49}"/>
            </c:ext>
          </c:extLst>
        </c:ser>
        <c:ser>
          <c:idx val="1"/>
          <c:order val="1"/>
          <c:tx>
            <c:strRef>
              <c:f>'Economic Cost Analysis'!$F$33</c:f>
              <c:strCache>
                <c:ptCount val="1"/>
                <c:pt idx="0">
                  <c:v>Surjek CTP</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1-8FD8-48EC-844C-67CE312B9A49}"/>
            </c:ext>
          </c:extLst>
        </c:ser>
        <c:ser>
          <c:idx val="2"/>
          <c:order val="2"/>
          <c:tx>
            <c:strRef>
              <c:f>'Economic Cost Analysis'!$F$44</c:f>
              <c:strCache>
                <c:ptCount val="1"/>
                <c:pt idx="0">
                  <c:v>Jutik CTP</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2-8FD8-48EC-844C-67CE312B9A49}"/>
            </c:ext>
          </c:extLst>
        </c:ser>
        <c:ser>
          <c:idx val="3"/>
          <c:order val="3"/>
          <c:tx>
            <c:strRef>
              <c:f>'Economic Cost Analysis'!$F$60</c:f>
              <c:strCache>
                <c:ptCount val="1"/>
                <c:pt idx="0">
                  <c:v>Overall CTP</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Analysis'!$G$60:$R$60</c:f>
              <c:numCache>
                <c:formatCode>"$"#,##0.00;[Red]\-"$"#,##0.00</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3-8FD8-48EC-844C-67CE312B9A49}"/>
            </c:ext>
          </c:extLst>
        </c:ser>
        <c:dLbls>
          <c:showLegendKey val="0"/>
          <c:showVal val="0"/>
          <c:showCatName val="0"/>
          <c:showSerName val="0"/>
          <c:showPercent val="0"/>
          <c:showBubbleSize val="0"/>
        </c:dLbls>
        <c:marker val="1"/>
        <c:smooth val="0"/>
        <c:axId val="480447832"/>
        <c:axId val="480446848"/>
      </c:lineChart>
      <c:dateAx>
        <c:axId val="480447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446848"/>
        <c:crosses val="autoZero"/>
        <c:auto val="1"/>
        <c:lblOffset val="100"/>
        <c:baseTimeUnit val="months"/>
      </c:dateAx>
      <c:valAx>
        <c:axId val="480446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 to Produce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0447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Cost</a:t>
            </a:r>
            <a:r>
              <a:rPr lang="en-US" sz="1200" b="1" baseline="0" dirty="0"/>
              <a:t> to Produce vs. WBMP Market Price</a:t>
            </a:r>
            <a:endParaRPr lang="en-US" sz="12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'Economic Cost Analysis'!$B$228</c:f>
              <c:strCache>
                <c:ptCount val="1"/>
                <c:pt idx="0">
                  <c:v>Overall Desalination Cost to Produce ($/ML)</c:v>
                </c:pt>
              </c:strCache>
            </c:strRef>
          </c:tx>
          <c:spPr>
            <a:solidFill>
              <a:schemeClr val="accent1"/>
            </a:solidFill>
            <a:ln>
              <a:noFill/>
            </a:ln>
            <a:effectLst/>
          </c:spPr>
          <c:invertIfNegative val="0"/>
          <c:dLbls>
            <c:dLbl>
              <c:idx val="0"/>
              <c:tx>
                <c:rich>
                  <a:bodyPr/>
                  <a:lstStyle/>
                  <a:p>
                    <a:fld id="{C42BF75F-18C3-4916-A348-30927FE9DA03}" type="VALUE">
                      <a:rPr lang="en-US">
                        <a:ln>
                          <a:solidFill>
                            <a:schemeClr val="bg2">
                              <a:lumMod val="85000"/>
                            </a:schemeClr>
                          </a:solidFill>
                        </a:ln>
                        <a:solidFill>
                          <a:schemeClr val="bg2"/>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C6C7-4A88-8586-DCE04E49EDB6}"/>
                </c:ext>
              </c:extLst>
            </c:dLbl>
            <c:dLbl>
              <c:idx val="1"/>
              <c:tx>
                <c:rich>
                  <a:bodyPr/>
                  <a:lstStyle/>
                  <a:p>
                    <a:fld id="{BF7BF003-F05B-40D3-B257-38DB965342CC}" type="VALUE">
                      <a:rPr lang="en-US">
                        <a:ln>
                          <a:solidFill>
                            <a:schemeClr val="bg2">
                              <a:lumMod val="85000"/>
                            </a:schemeClr>
                          </a:solidFill>
                        </a:ln>
                        <a:solidFill>
                          <a:schemeClr val="bg2"/>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6C7-4A88-8586-DCE04E49EDB6}"/>
                </c:ext>
              </c:extLst>
            </c:dLbl>
            <c:dLbl>
              <c:idx val="2"/>
              <c:tx>
                <c:rich>
                  <a:bodyPr/>
                  <a:lstStyle/>
                  <a:p>
                    <a:fld id="{61D88175-433F-4F8A-A65E-AD49BEB74681}" type="VALUE">
                      <a:rPr lang="en-US">
                        <a:ln>
                          <a:solidFill>
                            <a:schemeClr val="bg1"/>
                          </a:solidFill>
                        </a:ln>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C6C7-4A88-8586-DCE04E49EDB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Analysis'!$A$229:$A$231</c:f>
              <c:strCache>
                <c:ptCount val="3"/>
                <c:pt idx="0">
                  <c:v>Kootha</c:v>
                </c:pt>
                <c:pt idx="1">
                  <c:v>Surjek</c:v>
                </c:pt>
                <c:pt idx="2">
                  <c:v>Jutik</c:v>
                </c:pt>
              </c:strCache>
            </c:strRef>
          </c:cat>
          <c:val>
            <c:numRef>
              <c:f>'Economic Cost Analysis'!$B$229:$B$231</c:f>
              <c:numCache>
                <c:formatCode>"$"#,##0.00;[Red]\-"$"#,##0.00</c:formatCode>
                <c:ptCount val="3"/>
                <c:pt idx="0" formatCode="&quot;$&quot;#,##0.00;[Red]\-&quot;$&quot;#,##0.00\ &quot;$/ML&quot;">
                  <c:v>25.001374005209883</c:v>
                </c:pt>
                <c:pt idx="1">
                  <c:v>54.231506516209798</c:v>
                </c:pt>
                <c:pt idx="2">
                  <c:v>35.804189198254953</c:v>
                </c:pt>
              </c:numCache>
            </c:numRef>
          </c:val>
          <c:extLst>
            <c:ext xmlns:c16="http://schemas.microsoft.com/office/drawing/2014/chart" uri="{C3380CC4-5D6E-409C-BE32-E72D297353CC}">
              <c16:uniqueId val="{00000003-C6C7-4A88-8586-DCE04E49EDB6}"/>
            </c:ext>
          </c:extLst>
        </c:ser>
        <c:dLbls>
          <c:showLegendKey val="0"/>
          <c:showVal val="0"/>
          <c:showCatName val="0"/>
          <c:showSerName val="0"/>
          <c:showPercent val="0"/>
          <c:showBubbleSize val="0"/>
        </c:dLbls>
        <c:gapWidth val="219"/>
        <c:overlap val="-27"/>
        <c:axId val="400635008"/>
        <c:axId val="400637304"/>
      </c:barChart>
      <c:lineChart>
        <c:grouping val="standard"/>
        <c:varyColors val="0"/>
        <c:ser>
          <c:idx val="1"/>
          <c:order val="1"/>
          <c:tx>
            <c:strRef>
              <c:f>'Economic Cost Analysis'!$C$228</c:f>
              <c:strCache>
                <c:ptCount val="1"/>
                <c:pt idx="0">
                  <c:v>Overall Average WBMP Market Price</c:v>
                </c:pt>
              </c:strCache>
            </c:strRef>
          </c:tx>
          <c:spPr>
            <a:ln w="28575" cap="rnd">
              <a:solidFill>
                <a:schemeClr val="accent2"/>
              </a:solidFill>
              <a:prstDash val="dash"/>
              <a:round/>
            </a:ln>
            <a:effectLst/>
          </c:spPr>
          <c:marker>
            <c:symbol val="circle"/>
            <c:size val="5"/>
            <c:spPr>
              <a:solidFill>
                <a:schemeClr val="accent2"/>
              </a:solidFill>
              <a:ln w="9525">
                <a:solidFill>
                  <a:schemeClr val="accent2"/>
                </a:solidFill>
              </a:ln>
              <a:effectLst/>
            </c:spPr>
          </c:marker>
          <c:cat>
            <c:strRef>
              <c:f>'Economic Cost Analysis'!$A$229:$A$231</c:f>
              <c:strCache>
                <c:ptCount val="3"/>
                <c:pt idx="0">
                  <c:v>Kootha</c:v>
                </c:pt>
                <c:pt idx="1">
                  <c:v>Surjek</c:v>
                </c:pt>
                <c:pt idx="2">
                  <c:v>Jutik</c:v>
                </c:pt>
              </c:strCache>
            </c:strRef>
          </c:cat>
          <c:val>
            <c:numRef>
              <c:f>'Economic Cost Analysis'!$C$229:$C$231</c:f>
              <c:numCache>
                <c:formatCode>"$"#,##0.00;[Red]\-"$"#,##0.00</c:formatCode>
                <c:ptCount val="3"/>
                <c:pt idx="0">
                  <c:v>76.577683416577656</c:v>
                </c:pt>
                <c:pt idx="1">
                  <c:v>76.56894005360067</c:v>
                </c:pt>
                <c:pt idx="2">
                  <c:v>76.578969504940588</c:v>
                </c:pt>
              </c:numCache>
            </c:numRef>
          </c:val>
          <c:smooth val="0"/>
          <c:extLst>
            <c:ext xmlns:c16="http://schemas.microsoft.com/office/drawing/2014/chart" uri="{C3380CC4-5D6E-409C-BE32-E72D297353CC}">
              <c16:uniqueId val="{00000004-C6C7-4A88-8586-DCE04E49EDB6}"/>
            </c:ext>
          </c:extLst>
        </c:ser>
        <c:dLbls>
          <c:showLegendKey val="0"/>
          <c:showVal val="0"/>
          <c:showCatName val="0"/>
          <c:showSerName val="0"/>
          <c:showPercent val="0"/>
          <c:showBubbleSize val="0"/>
        </c:dLbls>
        <c:marker val="1"/>
        <c:smooth val="0"/>
        <c:axId val="400635008"/>
        <c:axId val="400637304"/>
      </c:lineChart>
      <c:catAx>
        <c:axId val="40063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637304"/>
        <c:crosses val="autoZero"/>
        <c:auto val="1"/>
        <c:lblAlgn val="ctr"/>
        <c:lblOffset val="100"/>
        <c:noMultiLvlLbl val="0"/>
      </c:catAx>
      <c:valAx>
        <c:axId val="400637304"/>
        <c:scaling>
          <c:orientation val="minMax"/>
        </c:scaling>
        <c:delete val="0"/>
        <c:axPos val="l"/>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635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a:t>Kootha</a:t>
            </a:r>
            <a:r>
              <a:rPr lang="en-US" sz="1000"/>
              <a:t> </a:t>
            </a:r>
            <a:r>
              <a:rPr lang="en-US" sz="1000" b="1" i="0" u="none" strike="noStrike" baseline="0">
                <a:effectLst/>
              </a:rPr>
              <a:t>(Cost to Produce vs. Volume of Water Produced)</a:t>
            </a:r>
            <a:endParaRPr lang="en-US" sz="10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Cost Analysis'!$F$22</c:f>
              <c:strCache>
                <c:ptCount val="1"/>
                <c:pt idx="0">
                  <c:v>Kootha CTP</c:v>
                </c:pt>
              </c:strCache>
            </c:strRef>
          </c:tx>
          <c:spPr>
            <a:ln w="19050" cap="rnd">
              <a:noFill/>
              <a:round/>
            </a:ln>
            <a:effectLst/>
          </c:spPr>
          <c:marker>
            <c:symbol val="circle"/>
            <c:size val="5"/>
            <c:spPr>
              <a:solidFill>
                <a:schemeClr val="accent1"/>
              </a:solidFill>
              <a:ln w="9525">
                <a:solidFill>
                  <a:schemeClr val="accent1"/>
                </a:solidFill>
              </a:ln>
              <a:effectLst/>
            </c:spPr>
          </c:marker>
          <c:xVal>
            <c:numRef>
              <c:f>'Economic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442C-4313-9371-1969E6E2FB4D}"/>
            </c:ext>
          </c:extLst>
        </c:ser>
        <c:dLbls>
          <c:showLegendKey val="0"/>
          <c:showVal val="0"/>
          <c:showCatName val="0"/>
          <c:showSerName val="0"/>
          <c:showPercent val="0"/>
          <c:showBubbleSize val="0"/>
        </c:dLbls>
        <c:axId val="405481576"/>
        <c:axId val="547022336"/>
      </c:scatterChart>
      <c:valAx>
        <c:axId val="405481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Volume of Water </a:t>
                </a:r>
                <a:endParaRPr lang="en-US" sz="1000">
                  <a:effectLst/>
                </a:endParaRPr>
              </a:p>
            </c:rich>
          </c:tx>
          <c:layout>
            <c:manualLayout>
              <c:xMode val="edge"/>
              <c:yMode val="edge"/>
              <c:x val="0.42578953505115807"/>
              <c:y val="0.9517308118718618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7022336"/>
        <c:crosses val="autoZero"/>
        <c:crossBetween val="midCat"/>
      </c:valAx>
      <c:valAx>
        <c:axId val="54702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Cost to Produce</a:t>
                </a:r>
                <a:endParaRPr lang="en-US"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54815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a:t>Surjek </a:t>
            </a:r>
            <a:r>
              <a:rPr lang="en-US" sz="1000" b="1" i="0" u="none" strike="noStrike" baseline="0">
                <a:effectLst/>
              </a:rPr>
              <a:t>(Cost to Produce vs. Volume of Water Produced)</a:t>
            </a:r>
            <a:endParaRPr lang="en-US" sz="10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Cost Analysis'!$F$33</c:f>
              <c:strCache>
                <c:ptCount val="1"/>
                <c:pt idx="0">
                  <c:v>Surjek CTP</c:v>
                </c:pt>
              </c:strCache>
            </c:strRef>
          </c:tx>
          <c:spPr>
            <a:ln w="19050" cap="rnd">
              <a:noFill/>
              <a:round/>
            </a:ln>
            <a:effectLst/>
          </c:spPr>
          <c:marker>
            <c:symbol val="circle"/>
            <c:size val="5"/>
            <c:spPr>
              <a:solidFill>
                <a:schemeClr val="accent1"/>
              </a:solidFill>
              <a:ln w="9525">
                <a:solidFill>
                  <a:schemeClr val="accent1"/>
                </a:solidFill>
              </a:ln>
              <a:effectLst/>
            </c:spPr>
          </c:marker>
          <c:xVal>
            <c:numRef>
              <c:f>'Economic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748C-4F4E-89D9-9BBA1521180B}"/>
            </c:ext>
          </c:extLst>
        </c:ser>
        <c:dLbls>
          <c:showLegendKey val="0"/>
          <c:showVal val="0"/>
          <c:showCatName val="0"/>
          <c:showSerName val="0"/>
          <c:showPercent val="0"/>
          <c:showBubbleSize val="0"/>
        </c:dLbls>
        <c:axId val="299423936"/>
        <c:axId val="299420000"/>
      </c:scatterChart>
      <c:valAx>
        <c:axId val="2994239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Volume of Water </a:t>
                </a:r>
                <a:endParaRPr lang="en-US" sz="10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420000"/>
        <c:crosses val="autoZero"/>
        <c:crossBetween val="midCat"/>
      </c:valAx>
      <c:valAx>
        <c:axId val="299420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Cost to Produce</a:t>
                </a:r>
                <a:endParaRPr lang="en-US"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4239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b="1" dirty="0" err="1"/>
              <a:t>Jutik</a:t>
            </a:r>
            <a:r>
              <a:rPr lang="en-US" sz="1000" b="1" dirty="0"/>
              <a:t> (Cost</a:t>
            </a:r>
            <a:r>
              <a:rPr lang="en-US" sz="1000" b="1" baseline="0" dirty="0"/>
              <a:t> to Produce vs. Volume of Water Produced)</a:t>
            </a:r>
            <a:endParaRPr lang="en-US" sz="10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Cost Analysis'!$F$44</c:f>
              <c:strCache>
                <c:ptCount val="1"/>
                <c:pt idx="0">
                  <c:v>Jutik CTP</c:v>
                </c:pt>
              </c:strCache>
            </c:strRef>
          </c:tx>
          <c:spPr>
            <a:ln w="19050" cap="rnd">
              <a:noFill/>
              <a:round/>
            </a:ln>
            <a:effectLst/>
          </c:spPr>
          <c:marker>
            <c:symbol val="circle"/>
            <c:size val="5"/>
            <c:spPr>
              <a:solidFill>
                <a:schemeClr val="accent1"/>
              </a:solidFill>
              <a:ln w="9525">
                <a:solidFill>
                  <a:schemeClr val="accent1"/>
                </a:solidFill>
              </a:ln>
              <a:effectLst/>
            </c:spPr>
          </c:marker>
          <c:xVal>
            <c:numRef>
              <c:f>'Economic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0CE1-4F21-A608-609A54B6F5D8}"/>
            </c:ext>
          </c:extLst>
        </c:ser>
        <c:dLbls>
          <c:showLegendKey val="0"/>
          <c:showVal val="0"/>
          <c:showCatName val="0"/>
          <c:showSerName val="0"/>
          <c:showPercent val="0"/>
          <c:showBubbleSize val="0"/>
        </c:dLbls>
        <c:axId val="297214448"/>
        <c:axId val="297216088"/>
      </c:scatterChart>
      <c:valAx>
        <c:axId val="297214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Volume of Water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7216088"/>
        <c:crosses val="autoZero"/>
        <c:crossBetween val="midCat"/>
      </c:valAx>
      <c:valAx>
        <c:axId val="297216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Cost to Produce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72144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Soft + 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'Economic Market Analysis'!$B$16</c:f>
              <c:strCache>
                <c:ptCount val="1"/>
                <c:pt idx="0">
                  <c:v>Avg. Quantity of Soft + Hard Water</c:v>
                </c:pt>
              </c:strCache>
            </c:strRef>
          </c:tx>
          <c:spPr>
            <a:ln w="19050" cap="rnd">
              <a:noFill/>
              <a:round/>
            </a:ln>
            <a:effectLst/>
          </c:spPr>
          <c:marker>
            <c:symbol val="circle"/>
            <c:size val="5"/>
            <c:spPr>
              <a:solidFill>
                <a:schemeClr val="accent1"/>
              </a:solidFill>
              <a:ln w="9525">
                <a:solidFill>
                  <a:schemeClr val="accent1"/>
                </a:solidFill>
              </a:ln>
              <a:effectLst/>
            </c:spPr>
          </c:marker>
          <c:x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C44C-491A-8A70-BA32A1D89CBF}"/>
            </c:ext>
          </c:extLst>
        </c:ser>
        <c:dLbls>
          <c:showLegendKey val="0"/>
          <c:showVal val="0"/>
          <c:showCatName val="0"/>
          <c:showSerName val="0"/>
          <c:showPercent val="0"/>
          <c:showBubbleSize val="0"/>
        </c:dLbls>
        <c:axId val="473292568"/>
        <c:axId val="473294208"/>
      </c:scatterChart>
      <c:valAx>
        <c:axId val="473292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baseline="0">
                    <a:effectLst/>
                  </a:rPr>
                  <a:t>Water Balancing Price ($/ML)</a:t>
                </a:r>
                <a:endParaRPr lang="en-US" sz="100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3294208"/>
        <c:crosses val="autoZero"/>
        <c:crossBetween val="midCat"/>
      </c:valAx>
      <c:valAx>
        <c:axId val="473294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Market Water Demand (Giga-Litres)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32925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17/02/2021</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an estimated 22.31% (the least out of the four quarters) reduction in Surjek Revenues due to the Maintenance Outage in Quarter 4, Quarter 4 presents the best balance of revenue-loss mitigation with respect to market pricing, as opposed to Quarter 1 which represents the highest demand (818.3 GL) and Water Balancing Market Prices ($30,543.47).</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E6806536-0393-4E28-A56C-1334E7E34A97}"/>
              </a:ext>
            </a:extLst>
          </p:cNvPr>
          <p:cNvGraphicFramePr>
            <a:graphicFrameLocks/>
          </p:cNvGraphicFramePr>
          <p:nvPr>
            <p:extLst>
              <p:ext uri="{D42A27DB-BD31-4B8C-83A1-F6EECF244321}">
                <p14:modId xmlns:p14="http://schemas.microsoft.com/office/powerpoint/2010/main" val="1945681062"/>
              </p:ext>
            </p:extLst>
          </p:nvPr>
        </p:nvGraphicFramePr>
        <p:xfrm>
          <a:off x="4480719" y="1120397"/>
          <a:ext cx="3975383" cy="53101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61F08F7-FD02-4030-9A4C-1E304A2F4307}"/>
              </a:ext>
            </a:extLst>
          </p:cNvPr>
          <p:cNvGraphicFramePr>
            <a:graphicFrameLocks/>
          </p:cNvGraphicFramePr>
          <p:nvPr>
            <p:extLst>
              <p:ext uri="{D42A27DB-BD31-4B8C-83A1-F6EECF244321}">
                <p14:modId xmlns:p14="http://schemas.microsoft.com/office/powerpoint/2010/main" val="422683977"/>
              </p:ext>
            </p:extLst>
          </p:nvPr>
        </p:nvGraphicFramePr>
        <p:xfrm>
          <a:off x="171451" y="4051887"/>
          <a:ext cx="4309268" cy="23786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3F115C6B-8DC0-487B-8995-4D1BCF0B18C0}"/>
              </a:ext>
            </a:extLst>
          </p:cNvPr>
          <p:cNvGraphicFramePr>
            <a:graphicFrameLocks/>
          </p:cNvGraphicFramePr>
          <p:nvPr>
            <p:extLst>
              <p:ext uri="{D42A27DB-BD31-4B8C-83A1-F6EECF244321}">
                <p14:modId xmlns:p14="http://schemas.microsoft.com/office/powerpoint/2010/main" val="2204312694"/>
              </p:ext>
            </p:extLst>
          </p:nvPr>
        </p:nvGraphicFramePr>
        <p:xfrm>
          <a:off x="67447" y="1016867"/>
          <a:ext cx="4309268" cy="29511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are below overall average market price which makes them remain profitable at current market prices by a favourable margin; Clearly Kootha is the most cost-effective ($25 /ML) followed by Jutik ($35.80/ML) and lastly Surjek ($54.23 /ML)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942DDDC6-FCEA-42F7-AB53-EE797CE4FF85}"/>
              </a:ext>
            </a:extLst>
          </p:cNvPr>
          <p:cNvGraphicFramePr>
            <a:graphicFrameLocks/>
          </p:cNvGraphicFramePr>
          <p:nvPr>
            <p:extLst>
              <p:ext uri="{D42A27DB-BD31-4B8C-83A1-F6EECF244321}">
                <p14:modId xmlns:p14="http://schemas.microsoft.com/office/powerpoint/2010/main" val="133561801"/>
              </p:ext>
            </p:extLst>
          </p:nvPr>
        </p:nvGraphicFramePr>
        <p:xfrm>
          <a:off x="171450" y="1050253"/>
          <a:ext cx="7856813" cy="28338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F594FAB-94C5-420A-8BD8-A6ADB4969F6E}"/>
              </a:ext>
            </a:extLst>
          </p:cNvPr>
          <p:cNvGraphicFramePr>
            <a:graphicFrameLocks/>
          </p:cNvGraphicFramePr>
          <p:nvPr>
            <p:extLst>
              <p:ext uri="{D42A27DB-BD31-4B8C-83A1-F6EECF244321}">
                <p14:modId xmlns:p14="http://schemas.microsoft.com/office/powerpoint/2010/main" val="3090348355"/>
              </p:ext>
            </p:extLst>
          </p:nvPr>
        </p:nvGraphicFramePr>
        <p:xfrm>
          <a:off x="514093" y="3884094"/>
          <a:ext cx="7950399" cy="24747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a:t>
            </a:r>
            <a:r>
              <a:rPr lang="en-GB" sz="1200" b="1" dirty="0"/>
              <a:t>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DF509E92-0975-4173-9A3A-36DAA4388DED}"/>
              </a:ext>
            </a:extLst>
          </p:cNvPr>
          <p:cNvGraphicFramePr>
            <a:graphicFrameLocks/>
          </p:cNvGraphicFramePr>
          <p:nvPr>
            <p:extLst>
              <p:ext uri="{D42A27DB-BD31-4B8C-83A1-F6EECF244321}">
                <p14:modId xmlns:p14="http://schemas.microsoft.com/office/powerpoint/2010/main" val="2415319660"/>
              </p:ext>
            </p:extLst>
          </p:nvPr>
        </p:nvGraphicFramePr>
        <p:xfrm>
          <a:off x="52388" y="1056919"/>
          <a:ext cx="2894505" cy="48740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9710E70-74E2-4616-9BC0-0D25BB173942}"/>
              </a:ext>
            </a:extLst>
          </p:cNvPr>
          <p:cNvGraphicFramePr>
            <a:graphicFrameLocks/>
          </p:cNvGraphicFramePr>
          <p:nvPr>
            <p:extLst>
              <p:ext uri="{D42A27DB-BD31-4B8C-83A1-F6EECF244321}">
                <p14:modId xmlns:p14="http://schemas.microsoft.com/office/powerpoint/2010/main" val="1828158283"/>
              </p:ext>
            </p:extLst>
          </p:nvPr>
        </p:nvGraphicFramePr>
        <p:xfrm>
          <a:off x="2946893" y="1017553"/>
          <a:ext cx="2894505" cy="48740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96F21CE0-A6C3-4690-923A-CFB5219476CC}"/>
              </a:ext>
            </a:extLst>
          </p:cNvPr>
          <p:cNvGraphicFramePr>
            <a:graphicFrameLocks/>
          </p:cNvGraphicFramePr>
          <p:nvPr>
            <p:extLst>
              <p:ext uri="{D42A27DB-BD31-4B8C-83A1-F6EECF244321}">
                <p14:modId xmlns:p14="http://schemas.microsoft.com/office/powerpoint/2010/main" val="2354419048"/>
              </p:ext>
            </p:extLst>
          </p:nvPr>
        </p:nvGraphicFramePr>
        <p:xfrm>
          <a:off x="5927971" y="1017553"/>
          <a:ext cx="2894505" cy="49133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 Hard water tends to be relatively price inelastic regardless of quantity purchased, whilst soft water is more representative of an 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FA2B25EB-19F9-4D0D-9901-DDE50A6BC2E1}"/>
              </a:ext>
            </a:extLst>
          </p:cNvPr>
          <p:cNvGraphicFramePr>
            <a:graphicFrameLocks/>
          </p:cNvGraphicFramePr>
          <p:nvPr>
            <p:extLst>
              <p:ext uri="{D42A27DB-BD31-4B8C-83A1-F6EECF244321}">
                <p14:modId xmlns:p14="http://schemas.microsoft.com/office/powerpoint/2010/main" val="2831610614"/>
              </p:ext>
            </p:extLst>
          </p:nvPr>
        </p:nvGraphicFramePr>
        <p:xfrm>
          <a:off x="782595" y="1112107"/>
          <a:ext cx="6812691" cy="2422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9EEF3D8-5205-4343-AB37-578ED4D18A1A}"/>
              </a:ext>
            </a:extLst>
          </p:cNvPr>
          <p:cNvGraphicFramePr>
            <a:graphicFrameLocks/>
          </p:cNvGraphicFramePr>
          <p:nvPr>
            <p:extLst>
              <p:ext uri="{D42A27DB-BD31-4B8C-83A1-F6EECF244321}">
                <p14:modId xmlns:p14="http://schemas.microsoft.com/office/powerpoint/2010/main" val="2564782007"/>
              </p:ext>
            </p:extLst>
          </p:nvPr>
        </p:nvGraphicFramePr>
        <p:xfrm>
          <a:off x="4637903" y="3706207"/>
          <a:ext cx="3895290" cy="28180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A4BB8A63-ADD8-48B6-AFFD-B0E477FA2551}"/>
              </a:ext>
            </a:extLst>
          </p:cNvPr>
          <p:cNvGraphicFramePr>
            <a:graphicFrameLocks/>
          </p:cNvGraphicFramePr>
          <p:nvPr>
            <p:extLst>
              <p:ext uri="{D42A27DB-BD31-4B8C-83A1-F6EECF244321}">
                <p14:modId xmlns:p14="http://schemas.microsoft.com/office/powerpoint/2010/main" val="2709853548"/>
              </p:ext>
            </p:extLst>
          </p:nvPr>
        </p:nvGraphicFramePr>
        <p:xfrm>
          <a:off x="280086" y="3706207"/>
          <a:ext cx="4291915" cy="30152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Lastly, when viewing the economic pricing data from a micro-perspective, it is indicative that Soft Water is seen as more of a ‘less core’ product than that of Hard Water whose price remains largely inflexible.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D63FC92D-2BE2-47F1-847F-D4585E87F17D}"/>
              </a:ext>
            </a:extLst>
          </p:cNvPr>
          <p:cNvGraphicFramePr>
            <a:graphicFrameLocks/>
          </p:cNvGraphicFramePr>
          <p:nvPr>
            <p:extLst>
              <p:ext uri="{D42A27DB-BD31-4B8C-83A1-F6EECF244321}">
                <p14:modId xmlns:p14="http://schemas.microsoft.com/office/powerpoint/2010/main" val="2509993551"/>
              </p:ext>
            </p:extLst>
          </p:nvPr>
        </p:nvGraphicFramePr>
        <p:xfrm>
          <a:off x="171451" y="1050361"/>
          <a:ext cx="8305284" cy="25413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A3B192D-B50B-4BF4-93C5-D63AD91D1FA5}"/>
              </a:ext>
            </a:extLst>
          </p:cNvPr>
          <p:cNvGraphicFramePr>
            <a:graphicFrameLocks/>
          </p:cNvGraphicFramePr>
          <p:nvPr>
            <p:extLst>
              <p:ext uri="{D42A27DB-BD31-4B8C-83A1-F6EECF244321}">
                <p14:modId xmlns:p14="http://schemas.microsoft.com/office/powerpoint/2010/main" val="910348913"/>
              </p:ext>
            </p:extLst>
          </p:nvPr>
        </p:nvGraphicFramePr>
        <p:xfrm>
          <a:off x="4621427" y="3591691"/>
          <a:ext cx="4168560" cy="2833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04FA599-D6B4-4A02-9B6B-55DA4BE940AD}"/>
              </a:ext>
            </a:extLst>
          </p:cNvPr>
          <p:cNvGraphicFramePr>
            <a:graphicFrameLocks/>
          </p:cNvGraphicFramePr>
          <p:nvPr>
            <p:extLst>
              <p:ext uri="{D42A27DB-BD31-4B8C-83A1-F6EECF244321}">
                <p14:modId xmlns:p14="http://schemas.microsoft.com/office/powerpoint/2010/main" val="2900588774"/>
              </p:ext>
            </p:extLst>
          </p:nvPr>
        </p:nvGraphicFramePr>
        <p:xfrm>
          <a:off x="171451" y="3591691"/>
          <a:ext cx="4168560" cy="28338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6771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23327</TotalTime>
  <Words>437</Words>
  <Application>Microsoft Office PowerPoint</Application>
  <PresentationFormat>Custom</PresentationFormat>
  <Paragraphs>42</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With an estimated 22.31% (the least out of the four quarters) reduction in Surjek Revenues due to the Maintenance Outage in Quarter 4, Quarter 4 presents the best balance of revenue-loss mitigation with respect to market pricing, as opposed to Quarter 1 which represents the highest demand (818.3 GL) and Water Balancing Market Prices ($30,543.47).</vt:lpstr>
      <vt:lpstr>Of the three Desalination Plants, all three are below overall average market price which makes them remain profitable at current market prices by a favourable margin; Clearly Kootha is the most cost-effective ($25 /ML) followed by Jutik ($35.80/ML) and lastly Surjek ($54.23 /ML)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water tends to be relatively price inelastic regardless of quantity purchased, whilst soft water is more representative of an elastic price-to-volume relationship.</vt:lpstr>
      <vt:lpstr>Lastly, when viewing the economic pricing data from a micro-perspective, it is indicative that Soft Water is seen as more of a ‘less core’ product than that of Hard Water whose price remains largely inflexible.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Samson King</cp:lastModifiedBy>
  <cp:revision>90</cp:revision>
  <dcterms:created xsi:type="dcterms:W3CDTF">2020-04-12T13:23:13Z</dcterms:created>
  <dcterms:modified xsi:type="dcterms:W3CDTF">2021-02-19T17:47:57Z</dcterms:modified>
</cp:coreProperties>
</file>