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93" d="100"/>
          <a:sy n="93" d="100"/>
        </p:scale>
        <p:origin x="11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son%20King\Documents\Dola\Springboard\Financial%20Case%20Study\Southern%20Water%20Corp%20Financial%20Case%20Study%20Dolapo%20Kuy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Segmentation of Revenues By Unit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Analysis'!$B$55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Analysis'!$A$56:$A$59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Total</c:v>
                </c:pt>
              </c:strCache>
            </c:strRef>
          </c:cat>
          <c:val>
            <c:numRef>
              <c:f>'Revenue Analysis'!$B$56:$B$59</c:f>
              <c:numCache>
                <c:formatCode>"$"#,##0.00;[Red]\-"$"#,##0.00</c:formatCode>
                <c:ptCount val="4"/>
                <c:pt idx="0">
                  <c:v>36120454.547624998</c:v>
                </c:pt>
                <c:pt idx="1">
                  <c:v>80353892.717500001</c:v>
                </c:pt>
                <c:pt idx="2">
                  <c:v>66704576.152500011</c:v>
                </c:pt>
                <c:pt idx="3">
                  <c:v>183178923.41762501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5-43D8-99E4-38703E4C6DEF}"/>
            </c:ext>
          </c:extLst>
        </c:ser>
        <c:ser>
          <c:idx val="1"/>
          <c:order val="1"/>
          <c:tx>
            <c:strRef>
              <c:f>'Revenue Analysis'!$C$55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Analysis'!$A$56:$A$59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Total</c:v>
                </c:pt>
              </c:strCache>
            </c:strRef>
          </c:cat>
          <c:val>
            <c:numRef>
              <c:f>'Revenue Analysis'!$C$56:$C$59</c:f>
              <c:numCache>
                <c:formatCode>"$"#,##0.00;[Red]\-"$"#,##0.00</c:formatCode>
                <c:ptCount val="4"/>
                <c:pt idx="0">
                  <c:v>17780293.751068406</c:v>
                </c:pt>
                <c:pt idx="1">
                  <c:v>68831217.979800001</c:v>
                </c:pt>
                <c:pt idx="2">
                  <c:v>57142449.619399995</c:v>
                </c:pt>
                <c:pt idx="3">
                  <c:v>143753961.35026839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5-43D8-99E4-38703E4C6DEF}"/>
            </c:ext>
          </c:extLst>
        </c:ser>
        <c:ser>
          <c:idx val="2"/>
          <c:order val="2"/>
          <c:tx>
            <c:strRef>
              <c:f>'Revenue Analysis'!$D$55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Analysis'!$A$56:$A$59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Total</c:v>
                </c:pt>
              </c:strCache>
            </c:strRef>
          </c:cat>
          <c:val>
            <c:numRef>
              <c:f>'Revenue Analysis'!$D$56:$D$59</c:f>
              <c:numCache>
                <c:formatCode>"$"#,##0.00;[Red]\-"$"#,##0.00</c:formatCode>
                <c:ptCount val="4"/>
                <c:pt idx="0">
                  <c:v>15136190.477100004</c:v>
                </c:pt>
                <c:pt idx="1">
                  <c:v>48044231.82469999</c:v>
                </c:pt>
                <c:pt idx="2">
                  <c:v>37043956.99409999</c:v>
                </c:pt>
                <c:pt idx="3">
                  <c:v>100224379.29589999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A5-43D8-99E4-38703E4C6D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5228112"/>
        <c:axId val="615227456"/>
      </c:barChart>
      <c:catAx>
        <c:axId val="61522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227456"/>
        <c:crosses val="autoZero"/>
        <c:auto val="1"/>
        <c:lblAlgn val="ctr"/>
        <c:lblOffset val="100"/>
        <c:noMultiLvlLbl val="0"/>
      </c:catAx>
      <c:valAx>
        <c:axId val="61522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22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Kootha</a:t>
            </a:r>
            <a:r>
              <a:rPr lang="en-US" sz="1000" b="1" baseline="0"/>
              <a:t> Chemical Expenditure vs Water Production Actuals</a:t>
            </a:r>
            <a:endParaRPr lang="en-US" sz="1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Analysis'!$E$104</c:f>
              <c:strCache>
                <c:ptCount val="1"/>
                <c:pt idx="0">
                  <c:v>Chemical Expenditure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Analysis'!$F$104:$Q$104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8-40EB-87DE-8D48A11AA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478936"/>
        <c:axId val="565474344"/>
      </c:barChart>
      <c:lineChart>
        <c:grouping val="standard"/>
        <c:varyColors val="0"/>
        <c:ser>
          <c:idx val="1"/>
          <c:order val="1"/>
          <c:tx>
            <c:strRef>
              <c:f>'Expenses Analysis'!$E$108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"$"#,##0.00;[Red]\-"$"#,##0.00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98-40EB-87DE-8D48A11AA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477952"/>
        <c:axId val="565477624"/>
      </c:lineChart>
      <c:dateAx>
        <c:axId val="565478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74344"/>
        <c:crosses val="autoZero"/>
        <c:auto val="1"/>
        <c:lblOffset val="100"/>
        <c:baseTimeUnit val="months"/>
      </c:dateAx>
      <c:valAx>
        <c:axId val="565474344"/>
        <c:scaling>
          <c:orientation val="minMax"/>
          <c:max val="1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Chemical 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78936"/>
        <c:crosses val="autoZero"/>
        <c:crossBetween val="between"/>
      </c:valAx>
      <c:valAx>
        <c:axId val="565477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Water 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77952"/>
        <c:crosses val="max"/>
        <c:crossBetween val="between"/>
      </c:valAx>
      <c:dateAx>
        <c:axId val="56547795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6547762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>
                <a:effectLst/>
              </a:rPr>
              <a:t>Surjek Chemical Expenditure vs Water Production Actuals</a:t>
            </a:r>
            <a:endParaRPr lang="en-US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Analysis'!$E$105</c:f>
              <c:strCache>
                <c:ptCount val="1"/>
                <c:pt idx="0">
                  <c:v>Chemical Expenditure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7-4F9F-AEAB-9E9B914F4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603816"/>
        <c:axId val="584605456"/>
      </c:barChart>
      <c:lineChart>
        <c:grouping val="standard"/>
        <c:varyColors val="0"/>
        <c:ser>
          <c:idx val="1"/>
          <c:order val="1"/>
          <c:tx>
            <c:strRef>
              <c:f>'Expenses Analysis'!$E$109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Analysis'!$F$109:$Q$109</c:f>
              <c:numCache>
                <c:formatCode>"$"#,##0.00;[Red]\-"$"#,##0.00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C7-4F9F-AEAB-9E9B914F4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353152"/>
        <c:axId val="522352824"/>
      </c:lineChart>
      <c:dateAx>
        <c:axId val="584603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05456"/>
        <c:crosses val="autoZero"/>
        <c:auto val="1"/>
        <c:lblOffset val="100"/>
        <c:baseTimeUnit val="months"/>
      </c:dateAx>
      <c:valAx>
        <c:axId val="5846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Chemical Expenditure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16980679498396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03816"/>
        <c:crosses val="autoZero"/>
        <c:crossBetween val="between"/>
      </c:valAx>
      <c:valAx>
        <c:axId val="522352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Water Production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89405407315225205"/>
              <c:y val="0.211773293660669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53152"/>
        <c:crosses val="max"/>
        <c:crossBetween val="between"/>
      </c:valAx>
      <c:dateAx>
        <c:axId val="52235315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2235282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 err="1">
                <a:effectLst/>
              </a:rPr>
              <a:t>Jutik</a:t>
            </a:r>
            <a:r>
              <a:rPr lang="en-US" sz="1000" b="1" i="0" baseline="0" dirty="0">
                <a:effectLst/>
              </a:rPr>
              <a:t> Chemical Expenditure vs Water Production Actuals</a:t>
            </a:r>
            <a:endParaRPr lang="en-US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'Expenses Analysis'!$E$106</c:f>
              <c:strCache>
                <c:ptCount val="1"/>
                <c:pt idx="0">
                  <c:v>Chemical Expenditure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E-436A-A947-539AD933B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769152"/>
        <c:axId val="442766528"/>
      </c:barChart>
      <c:lineChart>
        <c:grouping val="standard"/>
        <c:varyColors val="0"/>
        <c:ser>
          <c:idx val="3"/>
          <c:order val="1"/>
          <c:tx>
            <c:strRef>
              <c:f>'Expenses Analysis'!$E$110</c:f>
              <c:strCache>
                <c:ptCount val="1"/>
                <c:pt idx="0">
                  <c:v>Water Production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0E-436A-A947-539AD933B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44296"/>
        <c:axId val="607144952"/>
      </c:lineChart>
      <c:dateAx>
        <c:axId val="44276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66528"/>
        <c:crosses val="autoZero"/>
        <c:auto val="1"/>
        <c:lblOffset val="100"/>
        <c:baseTimeUnit val="months"/>
      </c:dateAx>
      <c:valAx>
        <c:axId val="44276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Chemical Expenditure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69152"/>
        <c:crosses val="autoZero"/>
        <c:crossBetween val="between"/>
      </c:valAx>
      <c:valAx>
        <c:axId val="6071449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Water Production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44296"/>
        <c:crosses val="max"/>
        <c:crossBetween val="between"/>
      </c:valAx>
      <c:dateAx>
        <c:axId val="60714429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0714495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EBIT</a:t>
            </a:r>
            <a:r>
              <a:rPr lang="en-US" baseline="0" dirty="0"/>
              <a:t> Trends</a:t>
            </a:r>
            <a:r>
              <a:rPr lang="en-US" dirty="0"/>
              <a:t> For</a:t>
            </a:r>
            <a:r>
              <a:rPr lang="en-US" baseline="0" dirty="0"/>
              <a:t> All</a:t>
            </a:r>
            <a:r>
              <a:rPr lang="en-US" dirty="0"/>
              <a:t> Units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5C-4073-8B9C-BE95A8F1A930}"/>
            </c:ext>
          </c:extLst>
        </c:ser>
        <c:ser>
          <c:idx val="1"/>
          <c:order val="1"/>
          <c:tx>
            <c:strRef>
              <c:f>'EBIT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C-4073-8B9C-BE95A8F1A930}"/>
            </c:ext>
          </c:extLst>
        </c:ser>
        <c:ser>
          <c:idx val="2"/>
          <c:order val="2"/>
          <c:tx>
            <c:strRef>
              <c:f>'EBIT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C-4073-8B9C-BE95A8F1A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7399208"/>
        <c:axId val="617391336"/>
      </c:lineChart>
      <c:dateAx>
        <c:axId val="61739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391336"/>
        <c:crosses val="autoZero"/>
        <c:auto val="1"/>
        <c:lblOffset val="100"/>
        <c:baseTimeUnit val="months"/>
      </c:dateAx>
      <c:valAx>
        <c:axId val="61739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39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EBIT</a:t>
            </a:r>
            <a:r>
              <a:rPr lang="en-US" sz="1000" b="1" baseline="0" dirty="0"/>
              <a:t> MARGIN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0%</c:formatCode>
                <c:ptCount val="3"/>
                <c:pt idx="0">
                  <c:v>0.27797794172946688</c:v>
                </c:pt>
                <c:pt idx="1">
                  <c:v>0.11340244014940318</c:v>
                </c:pt>
                <c:pt idx="2">
                  <c:v>0.44567644671722018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5-403C-BAFE-286F99AE05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618688"/>
        <c:axId val="557616720"/>
      </c:barChart>
      <c:catAx>
        <c:axId val="55761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6720"/>
        <c:crosses val="autoZero"/>
        <c:auto val="1"/>
        <c:lblAlgn val="ctr"/>
        <c:lblOffset val="100"/>
        <c:noMultiLvlLbl val="0"/>
      </c:catAx>
      <c:valAx>
        <c:axId val="5576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EBIT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EBIT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19721133.205825478</c:v>
                </c:pt>
                <c:pt idx="1">
                  <c:v>22936250.129034162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9-4B23-8C5D-8978E5A6C7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698760"/>
        <c:axId val="617399864"/>
      </c:barChart>
      <c:catAx>
        <c:axId val="52469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399864"/>
        <c:crosses val="autoZero"/>
        <c:auto val="1"/>
        <c:lblAlgn val="ctr"/>
        <c:lblOffset val="100"/>
        <c:noMultiLvlLbl val="0"/>
      </c:catAx>
      <c:valAx>
        <c:axId val="61739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9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Kotha</a:t>
            </a:r>
            <a:r>
              <a:rPr lang="en-US" sz="1000" b="1" dirty="0"/>
              <a:t> Revenues (Jul-13 to Jun-14)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Analysis'!$D$33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Analysis'!$E$33:$P$33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3622839.5636999998</c:v>
                </c:pt>
                <c:pt idx="2">
                  <c:v>3818238.1009499999</c:v>
                </c:pt>
                <c:pt idx="3">
                  <c:v>2789853.534825</c:v>
                </c:pt>
                <c:pt idx="4">
                  <c:v>2822646.2911499999</c:v>
                </c:pt>
                <c:pt idx="5">
                  <c:v>2712379.18035</c:v>
                </c:pt>
                <c:pt idx="6">
                  <c:v>3094536.9986999994</c:v>
                </c:pt>
                <c:pt idx="7">
                  <c:v>2980521.8105250001</c:v>
                </c:pt>
                <c:pt idx="8">
                  <c:v>2752413.7409999999</c:v>
                </c:pt>
                <c:pt idx="9">
                  <c:v>2732151.9371999996</c:v>
                </c:pt>
                <c:pt idx="10">
                  <c:v>2885028.0122999996</c:v>
                </c:pt>
                <c:pt idx="11">
                  <c:v>2815308.3782250006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38-4026-9133-B2E7543341DD}"/>
            </c:ext>
          </c:extLst>
        </c:ser>
        <c:ser>
          <c:idx val="1"/>
          <c:order val="1"/>
          <c:tx>
            <c:strRef>
              <c:f>'Revenue Analysis'!$D$34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1783342.7752313251</c:v>
                </c:pt>
                <c:pt idx="2">
                  <c:v>1879527.7051926372</c:v>
                </c:pt>
                <c:pt idx="3">
                  <c:v>1373305.4025176065</c:v>
                </c:pt>
                <c:pt idx="4">
                  <c:v>1389447.6368185873</c:v>
                </c:pt>
                <c:pt idx="5">
                  <c:v>1335168.6515272874</c:v>
                </c:pt>
                <c:pt idx="6">
                  <c:v>1523285.8376100748</c:v>
                </c:pt>
                <c:pt idx="7">
                  <c:v>1467161.8612309312</c:v>
                </c:pt>
                <c:pt idx="8">
                  <c:v>1354875.66400725</c:v>
                </c:pt>
                <c:pt idx="9">
                  <c:v>1344901.7910867</c:v>
                </c:pt>
                <c:pt idx="10">
                  <c:v>1420155.039054675</c:v>
                </c:pt>
                <c:pt idx="11">
                  <c:v>1385835.5491812564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8-4026-9133-B2E7543341DD}"/>
            </c:ext>
          </c:extLst>
        </c:ser>
        <c:ser>
          <c:idx val="2"/>
          <c:order val="2"/>
          <c:tx>
            <c:strRef>
              <c:f>'Revenue Analysis'!$D$35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1518142.2933600002</c:v>
                </c:pt>
                <c:pt idx="2">
                  <c:v>1600023.58516</c:v>
                </c:pt>
                <c:pt idx="3">
                  <c:v>1169081.4812600003</c:v>
                </c:pt>
                <c:pt idx="4">
                  <c:v>1182823.2077200001</c:v>
                </c:pt>
                <c:pt idx="5">
                  <c:v>1136616.0374800002</c:v>
                </c:pt>
                <c:pt idx="6">
                  <c:v>1296758.36136</c:v>
                </c:pt>
                <c:pt idx="7">
                  <c:v>1248980.56822</c:v>
                </c:pt>
                <c:pt idx="8">
                  <c:v>1153392.4247999999</c:v>
                </c:pt>
                <c:pt idx="9">
                  <c:v>1144901.76416</c:v>
                </c:pt>
                <c:pt idx="10">
                  <c:v>1208964.11944</c:v>
                </c:pt>
                <c:pt idx="11">
                  <c:v>1179748.2727800002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38-4026-9133-B2E754334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25472"/>
        <c:axId val="532326784"/>
      </c:lineChart>
      <c:dateAx>
        <c:axId val="53232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26784"/>
        <c:crosses val="autoZero"/>
        <c:auto val="1"/>
        <c:lblOffset val="100"/>
        <c:baseTimeUnit val="months"/>
      </c:dateAx>
      <c:valAx>
        <c:axId val="5323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2547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Surjek</a:t>
            </a:r>
            <a:r>
              <a:rPr lang="en-US" sz="1000" b="1" dirty="0"/>
              <a:t> Revenues (Jul-13 to Jun-14)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44618874374637"/>
          <c:y val="0.12353726324698729"/>
          <c:w val="0.62911104169073973"/>
          <c:h val="0.62739199890893305"/>
        </c:manualLayout>
      </c:layout>
      <c:lineChart>
        <c:grouping val="standard"/>
        <c:varyColors val="0"/>
        <c:ser>
          <c:idx val="0"/>
          <c:order val="0"/>
          <c:tx>
            <c:strRef>
              <c:f>'Revenue Analysis'!$D$36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6750396.1374999993</c:v>
                </c:pt>
                <c:pt idx="2">
                  <c:v>8185283.6587499995</c:v>
                </c:pt>
                <c:pt idx="3">
                  <c:v>6778514.602500001</c:v>
                </c:pt>
                <c:pt idx="4">
                  <c:v>6094707.7050000001</c:v>
                </c:pt>
                <c:pt idx="5">
                  <c:v>6735069.6974999998</c:v>
                </c:pt>
                <c:pt idx="6">
                  <c:v>7220021.2387499996</c:v>
                </c:pt>
                <c:pt idx="7">
                  <c:v>6085131.0149999997</c:v>
                </c:pt>
                <c:pt idx="8">
                  <c:v>6723291.7162500005</c:v>
                </c:pt>
                <c:pt idx="9">
                  <c:v>6313180.5299999993</c:v>
                </c:pt>
                <c:pt idx="10">
                  <c:v>5763708.6674999995</c:v>
                </c:pt>
                <c:pt idx="11">
                  <c:v>6484566.5099999998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96-4900-98E8-0CFC6F566E1E}"/>
            </c:ext>
          </c:extLst>
        </c:ser>
        <c:ser>
          <c:idx val="1"/>
          <c:order val="1"/>
          <c:tx>
            <c:strRef>
              <c:f>'Revenue Analysis'!$D$37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6985660.807</c:v>
                </c:pt>
                <c:pt idx="2">
                  <c:v>6766501.1579</c:v>
                </c:pt>
                <c:pt idx="3">
                  <c:v>6603572.0713999998</c:v>
                </c:pt>
                <c:pt idx="4">
                  <c:v>5038291.7028000001</c:v>
                </c:pt>
                <c:pt idx="5">
                  <c:v>5567657.6166000003</c:v>
                </c:pt>
                <c:pt idx="6">
                  <c:v>5968550.8906999994</c:v>
                </c:pt>
                <c:pt idx="7">
                  <c:v>5030374.9724000003</c:v>
                </c:pt>
                <c:pt idx="8">
                  <c:v>5557921.1521000005</c:v>
                </c:pt>
                <c:pt idx="9">
                  <c:v>5218895.9047999997</c:v>
                </c:pt>
                <c:pt idx="10">
                  <c:v>4764665.8318000007</c:v>
                </c:pt>
                <c:pt idx="11">
                  <c:v>5360574.9815999996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96-4900-98E8-0CFC6F566E1E}"/>
            </c:ext>
          </c:extLst>
        </c:ser>
        <c:ser>
          <c:idx val="2"/>
          <c:order val="2"/>
          <c:tx>
            <c:strRef>
              <c:f>'Revenue Analysis'!$D$38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4844893.7854999984</c:v>
                </c:pt>
                <c:pt idx="2">
                  <c:v>4692895.9643499991</c:v>
                </c:pt>
                <c:pt idx="3">
                  <c:v>4886348.3721000003</c:v>
                </c:pt>
                <c:pt idx="4">
                  <c:v>3494299.084199999</c:v>
                </c:pt>
                <c:pt idx="5">
                  <c:v>3861439.9598999987</c:v>
                </c:pt>
                <c:pt idx="6">
                  <c:v>4139478.8435499985</c:v>
                </c:pt>
                <c:pt idx="7">
                  <c:v>3488808.4485999988</c:v>
                </c:pt>
                <c:pt idx="8">
                  <c:v>3854687.2506499989</c:v>
                </c:pt>
                <c:pt idx="9">
                  <c:v>3619556.8371999986</c:v>
                </c:pt>
                <c:pt idx="10">
                  <c:v>3304526.302699999</c:v>
                </c:pt>
                <c:pt idx="11">
                  <c:v>3717818.1323999991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96-4900-98E8-0CFC6F566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316016"/>
        <c:axId val="556325856"/>
      </c:lineChart>
      <c:dateAx>
        <c:axId val="55631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25856"/>
        <c:crosses val="autoZero"/>
        <c:auto val="1"/>
        <c:lblOffset val="100"/>
        <c:baseTimeUnit val="months"/>
      </c:dateAx>
      <c:valAx>
        <c:axId val="55632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160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u="none" strike="noStrike" baseline="0" dirty="0" err="1">
                <a:effectLst/>
              </a:rPr>
              <a:t>Jutik</a:t>
            </a:r>
            <a:r>
              <a:rPr lang="en-US" sz="1000" b="1" i="0" u="none" strike="noStrike" baseline="0" dirty="0">
                <a:effectLst/>
              </a:rPr>
              <a:t> Revenues (Jul-13 to Jun-14)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Analysis'!$D$39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6573684.678749999</c:v>
                </c:pt>
                <c:pt idx="2">
                  <c:v>5896579.8487499999</c:v>
                </c:pt>
                <c:pt idx="3">
                  <c:v>6254734.0800000001</c:v>
                </c:pt>
                <c:pt idx="4">
                  <c:v>6161098.0612500003</c:v>
                </c:pt>
                <c:pt idx="5">
                  <c:v>6591800.7712500002</c:v>
                </c:pt>
                <c:pt idx="6">
                  <c:v>5298686.1637500003</c:v>
                </c:pt>
                <c:pt idx="7">
                  <c:v>5854268.2837499995</c:v>
                </c:pt>
                <c:pt idx="8">
                  <c:v>5098113.7162500005</c:v>
                </c:pt>
                <c:pt idx="9">
                  <c:v>4506567.6112500001</c:v>
                </c:pt>
                <c:pt idx="10">
                  <c:v>4950718.5187500007</c:v>
                </c:pt>
                <c:pt idx="11">
                  <c:v>4219638.2549999999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BB-4AB7-9C10-BC484EA8E7FB}"/>
            </c:ext>
          </c:extLst>
        </c:ser>
        <c:ser>
          <c:idx val="1"/>
          <c:order val="1"/>
          <c:tx>
            <c:strRef>
              <c:f>'Revenue Analysis'!$D$40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5434246.0011</c:v>
                </c:pt>
                <c:pt idx="2">
                  <c:v>4874506.0082999999</c:v>
                </c:pt>
                <c:pt idx="3">
                  <c:v>5170580.1728000008</c:v>
                </c:pt>
                <c:pt idx="4">
                  <c:v>5093174.3973000003</c:v>
                </c:pt>
                <c:pt idx="5">
                  <c:v>5449221.9709000001</c:v>
                </c:pt>
                <c:pt idx="6">
                  <c:v>4380247.2286999999</c:v>
                </c:pt>
                <c:pt idx="7">
                  <c:v>3839528.4479</c:v>
                </c:pt>
                <c:pt idx="8">
                  <c:v>5214440.6721000001</c:v>
                </c:pt>
                <c:pt idx="9">
                  <c:v>4725429.2253</c:v>
                </c:pt>
                <c:pt idx="10">
                  <c:v>4092593.9755000006</c:v>
                </c:pt>
                <c:pt idx="11">
                  <c:v>4488234.2907999996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BB-4AB7-9C10-BC484EA8E7FB}"/>
            </c:ext>
          </c:extLst>
        </c:ser>
        <c:ser>
          <c:idx val="2"/>
          <c:order val="2"/>
          <c:tx>
            <c:strRef>
              <c:f>'Revenue Analysis'!$D$41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3768912.5491499985</c:v>
                </c:pt>
                <c:pt idx="2">
                  <c:v>3380705.7799499989</c:v>
                </c:pt>
                <c:pt idx="3">
                  <c:v>3586047.5391999991</c:v>
                </c:pt>
                <c:pt idx="4">
                  <c:v>3032362.88845</c:v>
                </c:pt>
                <c:pt idx="5">
                  <c:v>3079299.10885</c:v>
                </c:pt>
                <c:pt idx="6">
                  <c:v>3037913.400549999</c:v>
                </c:pt>
                <c:pt idx="7">
                  <c:v>3356447.1493499991</c:v>
                </c:pt>
                <c:pt idx="8">
                  <c:v>2922918.5306499992</c:v>
                </c:pt>
                <c:pt idx="9">
                  <c:v>2583765.4304499994</c:v>
                </c:pt>
                <c:pt idx="10">
                  <c:v>2838411.9507499994</c:v>
                </c:pt>
                <c:pt idx="11">
                  <c:v>2419259.2661999995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BB-4AB7-9C10-BC484EA8E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264064"/>
        <c:axId val="527264392"/>
      </c:lineChart>
      <c:dateAx>
        <c:axId val="527264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64392"/>
        <c:crosses val="autoZero"/>
        <c:auto val="1"/>
        <c:lblOffset val="100"/>
        <c:baseTimeUnit val="months"/>
      </c:dateAx>
      <c:valAx>
        <c:axId val="52726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640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effectLst/>
              </a:rPr>
              <a:t>Overall Expenses By Cost Center Elements </a:t>
            </a:r>
            <a:endParaRPr lang="en-US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'Expenses Analysis'!$D$48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Analysis'!$E$48:$Q$48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ED-4F67-8A78-D1C80F910550}"/>
            </c:ext>
          </c:extLst>
        </c:ser>
        <c:ser>
          <c:idx val="1"/>
          <c:order val="1"/>
          <c:tx>
            <c:strRef>
              <c:f>'Expenses Analysis'!$D$49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Analysis'!$E$49:$Q$49</c:f>
              <c:numCache>
                <c:formatCode>"$"#,##0.00;[Red]\-"$"#,##0.00</c:formatCode>
                <c:ptCount val="13"/>
                <c:pt idx="1">
                  <c:v>4752382.6895514736</c:v>
                </c:pt>
                <c:pt idx="2">
                  <c:v>5167035.0438473243</c:v>
                </c:pt>
                <c:pt idx="3">
                  <c:v>5477119.2220016234</c:v>
                </c:pt>
                <c:pt idx="4">
                  <c:v>6217372.1257881755</c:v>
                </c:pt>
                <c:pt idx="5">
                  <c:v>6351549.5562056992</c:v>
                </c:pt>
                <c:pt idx="6">
                  <c:v>5473893.9778650012</c:v>
                </c:pt>
                <c:pt idx="7">
                  <c:v>7073236.3159125</c:v>
                </c:pt>
                <c:pt idx="8">
                  <c:v>7645099.2339562494</c:v>
                </c:pt>
                <c:pt idx="9">
                  <c:v>7576081.9643531246</c:v>
                </c:pt>
                <c:pt idx="10">
                  <c:v>7870566.9194312505</c:v>
                </c:pt>
                <c:pt idx="11">
                  <c:v>9096355.030431252</c:v>
                </c:pt>
                <c:pt idx="12">
                  <c:v>5712658.1783212498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ED-4F67-8A78-D1C80F910550}"/>
            </c:ext>
          </c:extLst>
        </c:ser>
        <c:ser>
          <c:idx val="2"/>
          <c:order val="2"/>
          <c:tx>
            <c:strRef>
              <c:f>'Expenses Analysis'!$D$50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Analysis'!$E$50:$Q$50</c:f>
              <c:numCache>
                <c:formatCode>"$"#,##0.00;[Red]\-"$"#,##0.00</c:formatCode>
                <c:ptCount val="13"/>
                <c:pt idx="1">
                  <c:v>2439061.3979192991</c:v>
                </c:pt>
                <c:pt idx="2">
                  <c:v>2621863.5100085996</c:v>
                </c:pt>
                <c:pt idx="3">
                  <c:v>2806168.0509719998</c:v>
                </c:pt>
                <c:pt idx="4">
                  <c:v>3163209.5663784007</c:v>
                </c:pt>
                <c:pt idx="5">
                  <c:v>3218501.5770913498</c:v>
                </c:pt>
                <c:pt idx="6">
                  <c:v>2788369.1117025004</c:v>
                </c:pt>
                <c:pt idx="7">
                  <c:v>3593667.2656375002</c:v>
                </c:pt>
                <c:pt idx="8">
                  <c:v>3722191.4510812499</c:v>
                </c:pt>
                <c:pt idx="9">
                  <c:v>3871145.1659843749</c:v>
                </c:pt>
                <c:pt idx="10">
                  <c:v>3465642.2342250003</c:v>
                </c:pt>
                <c:pt idx="11">
                  <c:v>4094860.7397625004</c:v>
                </c:pt>
                <c:pt idx="12">
                  <c:v>2932911.3268075003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ED-4F67-8A78-D1C80F910550}"/>
            </c:ext>
          </c:extLst>
        </c:ser>
        <c:ser>
          <c:idx val="3"/>
          <c:order val="3"/>
          <c:tx>
            <c:strRef>
              <c:f>'Expenses Analysis'!$D$51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Analysis'!$E$51:$Q$51</c:f>
              <c:numCache>
                <c:formatCode>"$"#,##0.00;[Red]\-"$"#,##0.00</c:formatCode>
                <c:ptCount val="13"/>
                <c:pt idx="1">
                  <c:v>2300028.0101369992</c:v>
                </c:pt>
                <c:pt idx="2">
                  <c:v>2505939.5584575003</c:v>
                </c:pt>
                <c:pt idx="3">
                  <c:v>2627415.3951704986</c:v>
                </c:pt>
                <c:pt idx="4">
                  <c:v>2900613.3153855</c:v>
                </c:pt>
                <c:pt idx="5">
                  <c:v>2940556.1633002497</c:v>
                </c:pt>
                <c:pt idx="6">
                  <c:v>2582565.0096375002</c:v>
                </c:pt>
                <c:pt idx="7">
                  <c:v>3446732.8680624999</c:v>
                </c:pt>
                <c:pt idx="8">
                  <c:v>3483983.4045937499</c:v>
                </c:pt>
                <c:pt idx="9">
                  <c:v>3640816.4610781251</c:v>
                </c:pt>
                <c:pt idx="10">
                  <c:v>3250872.5897500003</c:v>
                </c:pt>
                <c:pt idx="11">
                  <c:v>3812121.7015625001</c:v>
                </c:pt>
                <c:pt idx="12">
                  <c:v>2923183.2132374998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ED-4F67-8A78-D1C80F910550}"/>
            </c:ext>
          </c:extLst>
        </c:ser>
        <c:ser>
          <c:idx val="4"/>
          <c:order val="4"/>
          <c:tx>
            <c:strRef>
              <c:f>'Expenses Analysis'!$D$52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Analysis'!$E$52:$Q$52</c:f>
              <c:numCache>
                <c:formatCode>"$"#,##0.00;[Red]\-"$"#,##0.00</c:formatCode>
                <c:ptCount val="13"/>
                <c:pt idx="1">
                  <c:v>2073604.724326327</c:v>
                </c:pt>
                <c:pt idx="2">
                  <c:v>2269539.7804914797</c:v>
                </c:pt>
                <c:pt idx="3">
                  <c:v>2374998.790312151</c:v>
                </c:pt>
                <c:pt idx="4">
                  <c:v>2645968.110327912</c:v>
                </c:pt>
                <c:pt idx="5">
                  <c:v>2691801.6955241356</c:v>
                </c:pt>
                <c:pt idx="6">
                  <c:v>2348808.3419548003</c:v>
                </c:pt>
                <c:pt idx="7">
                  <c:v>2879996.1652659997</c:v>
                </c:pt>
                <c:pt idx="8">
                  <c:v>2972957.9397390001</c:v>
                </c:pt>
                <c:pt idx="9">
                  <c:v>3094867.6019314998</c:v>
                </c:pt>
                <c:pt idx="10">
                  <c:v>2768358.2978389999</c:v>
                </c:pt>
                <c:pt idx="11">
                  <c:v>3268026.2100749998</c:v>
                </c:pt>
                <c:pt idx="12">
                  <c:v>2363869.6207261998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ED-4F67-8A78-D1C80F910550}"/>
            </c:ext>
          </c:extLst>
        </c:ser>
        <c:ser>
          <c:idx val="5"/>
          <c:order val="5"/>
          <c:tx>
            <c:strRef>
              <c:f>'Expenses Analysis'!$D$53</c:f>
              <c:strCache>
                <c:ptCount val="1"/>
                <c:pt idx="0">
                  <c:v>Plant Outages (002)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Analysis'!$E$53:$Q$53</c:f>
              <c:numCache>
                <c:formatCode>"$"#,##0.00;[Red]\-"$"#,##0.00</c:formatCode>
                <c:ptCount val="13"/>
                <c:pt idx="1">
                  <c:v>1347738.8706587995</c:v>
                </c:pt>
                <c:pt idx="2">
                  <c:v>1561170.3574350001</c:v>
                </c:pt>
                <c:pt idx="3">
                  <c:v>1574874.1415601994</c:v>
                </c:pt>
                <c:pt idx="4">
                  <c:v>1880373.5227742002</c:v>
                </c:pt>
                <c:pt idx="5">
                  <c:v>1968683.2157081</c:v>
                </c:pt>
                <c:pt idx="6">
                  <c:v>1158623.1401823002</c:v>
                </c:pt>
                <c:pt idx="7">
                  <c:v>1176136.1610068001</c:v>
                </c:pt>
                <c:pt idx="8">
                  <c:v>1239117.5758722001</c:v>
                </c:pt>
                <c:pt idx="9">
                  <c:v>1215602.9551357001</c:v>
                </c:pt>
                <c:pt idx="10">
                  <c:v>1190750.2535102002</c:v>
                </c:pt>
                <c:pt idx="11">
                  <c:v>1381387.0449670001</c:v>
                </c:pt>
                <c:pt idx="12">
                  <c:v>1040665.7581107001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ED-4F67-8A78-D1C80F910550}"/>
            </c:ext>
          </c:extLst>
        </c:ser>
        <c:ser>
          <c:idx val="6"/>
          <c:order val="6"/>
          <c:tx>
            <c:strRef>
              <c:f>'Expenses Analysis'!$D$54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Analysis'!$E$54:$Q$54</c:f>
              <c:numCache>
                <c:formatCode>"$"#,##0.00;[Red]\-"$"#,##0.00</c:formatCode>
                <c:ptCount val="13"/>
                <c:pt idx="1">
                  <c:v>1800236.6472906992</c:v>
                </c:pt>
                <c:pt idx="2">
                  <c:v>1959718.9384044998</c:v>
                </c:pt>
                <c:pt idx="3">
                  <c:v>2069515.5841112991</c:v>
                </c:pt>
                <c:pt idx="4">
                  <c:v>2330999.3359503001</c:v>
                </c:pt>
                <c:pt idx="5">
                  <c:v>2376535.9434183999</c:v>
                </c:pt>
                <c:pt idx="6">
                  <c:v>1447049.2500542002</c:v>
                </c:pt>
                <c:pt idx="7">
                  <c:v>1483562.2037511999</c:v>
                </c:pt>
                <c:pt idx="8">
                  <c:v>1516247.7055998</c:v>
                </c:pt>
                <c:pt idx="9">
                  <c:v>1567231.2198758</c:v>
                </c:pt>
                <c:pt idx="10">
                  <c:v>1421177.7427773001</c:v>
                </c:pt>
                <c:pt idx="11">
                  <c:v>1665801.7318074999</c:v>
                </c:pt>
                <c:pt idx="12">
                  <c:v>1452590.2533372999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7ED-4F67-8A78-D1C80F910550}"/>
            </c:ext>
          </c:extLst>
        </c:ser>
        <c:ser>
          <c:idx val="7"/>
          <c:order val="7"/>
          <c:tx>
            <c:strRef>
              <c:f>'Expenses Analysis'!$D$55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Analysis'!$E$55:$Q$55</c:f>
              <c:numCache>
                <c:formatCode>"$"#,##0.00;[Red]\-"$"#,##0.00</c:formatCode>
                <c:ptCount val="13"/>
                <c:pt idx="1">
                  <c:v>886197.60176639946</c:v>
                </c:pt>
                <c:pt idx="2">
                  <c:v>1012646.749821</c:v>
                </c:pt>
                <c:pt idx="3">
                  <c:v>1025398.9493285995</c:v>
                </c:pt>
                <c:pt idx="4">
                  <c:v>1186610.9527146001</c:v>
                </c:pt>
                <c:pt idx="5">
                  <c:v>1229462.2582892999</c:v>
                </c:pt>
                <c:pt idx="6">
                  <c:v>749668.56593790022</c:v>
                </c:pt>
                <c:pt idx="7">
                  <c:v>774322.04976840003</c:v>
                </c:pt>
                <c:pt idx="8">
                  <c:v>795356.48947859998</c:v>
                </c:pt>
                <c:pt idx="9">
                  <c:v>795992.24834010005</c:v>
                </c:pt>
                <c:pt idx="10">
                  <c:v>759387.99960660015</c:v>
                </c:pt>
                <c:pt idx="11">
                  <c:v>879614.44655700005</c:v>
                </c:pt>
                <c:pt idx="12">
                  <c:v>718766.35225710005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7ED-4F67-8A78-D1C80F910550}"/>
            </c:ext>
          </c:extLst>
        </c:ser>
        <c:ser>
          <c:idx val="8"/>
          <c:order val="8"/>
          <c:tx>
            <c:strRef>
              <c:f>'Expenses Analysis'!$D$56</c:f>
              <c:strCache>
                <c:ptCount val="1"/>
                <c:pt idx="0">
                  <c:v>Labour-Costs (001)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Analysis'!$E$47:$Q$47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'Expenses Analysis'!$E$56:$Q$56</c:f>
              <c:numCache>
                <c:formatCode>"$"#,##0.00;[Red]\-"$"#,##0.00</c:formatCode>
                <c:ptCount val="13"/>
                <c:pt idx="1">
                  <c:v>7367588.6791624967</c:v>
                </c:pt>
                <c:pt idx="2">
                  <c:v>7849336.0209874995</c:v>
                </c:pt>
                <c:pt idx="3">
                  <c:v>8389760.6297374964</c:v>
                </c:pt>
                <c:pt idx="4">
                  <c:v>9137407.9125625007</c:v>
                </c:pt>
                <c:pt idx="5">
                  <c:v>9187415.9798249993</c:v>
                </c:pt>
                <c:pt idx="6">
                  <c:v>5779740.0739000011</c:v>
                </c:pt>
                <c:pt idx="7">
                  <c:v>6008311.4579999996</c:v>
                </c:pt>
                <c:pt idx="8">
                  <c:v>6995040.989875</c:v>
                </c:pt>
                <c:pt idx="9">
                  <c:v>6352457.05155</c:v>
                </c:pt>
                <c:pt idx="10">
                  <c:v>6560328.9663875001</c:v>
                </c:pt>
                <c:pt idx="11">
                  <c:v>7526766.7026125006</c:v>
                </c:pt>
                <c:pt idx="12">
                  <c:v>6174477.1062125005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7ED-4F67-8A78-D1C80F910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4688592"/>
        <c:axId val="524689248"/>
      </c:lineChart>
      <c:catAx>
        <c:axId val="52468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89248"/>
        <c:crosses val="autoZero"/>
        <c:auto val="0"/>
        <c:lblAlgn val="ctr"/>
        <c:lblOffset val="100"/>
        <c:noMultiLvlLbl val="0"/>
      </c:catAx>
      <c:valAx>
        <c:axId val="52468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8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effectLst/>
              </a:rPr>
              <a:t>Overall Expenses Percentage By Cost Center Elements </a:t>
            </a:r>
            <a:endParaRPr lang="en-US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07-4C41-9D2E-3045814D61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7-4C41-9D2E-3045814D61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07-4C41-9D2E-3045814D61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07-4C41-9D2E-3045814D61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07-4C41-9D2E-3045814D61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07-4C41-9D2E-3045814D61D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207-4C41-9D2E-3045814D61D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207-4C41-9D2E-3045814D61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'Expenses Analysis'!$C$49:$C$56</c:f>
              <c:strCache>
                <c:ptCount val="8"/>
                <c:pt idx="0">
                  <c:v>Chemical Costs</c:v>
                </c:pt>
                <c:pt idx="1">
                  <c:v>Facility Costs</c:v>
                </c:pt>
                <c:pt idx="2">
                  <c:v>Facility Costs</c:v>
                </c:pt>
                <c:pt idx="3">
                  <c:v>Operational Maintenance Costs</c:v>
                </c:pt>
                <c:pt idx="4">
                  <c:v>Operational Maintenance Costs</c:v>
                </c:pt>
                <c:pt idx="5">
                  <c:v>Operational Maintenance Costs</c:v>
                </c:pt>
                <c:pt idx="6">
                  <c:v>Operational Maintenance Costs</c:v>
                </c:pt>
                <c:pt idx="7">
                  <c:v>Labour Costs</c:v>
                </c:pt>
              </c:strCache>
            </c:strRef>
          </c:cat>
          <c:val>
            <c:numRef>
              <c:f>'Expenses Analysis'!$R$49:$R$56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207-4C41-9D2E-3045814D61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Kootha</a:t>
            </a:r>
            <a:r>
              <a:rPr lang="en-US" sz="1000" b="1" dirty="0"/>
              <a:t> Expenses Jul-13</a:t>
            </a:r>
            <a:r>
              <a:rPr lang="en-US" sz="1000" b="1" baseline="0" dirty="0"/>
              <a:t> to Jun-14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Analysis'!$D$79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Analysis'!$C$80:$C$87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Analysis'!$D$80:$D$87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7-4CA4-8906-F7558E927D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267896"/>
        <c:axId val="557269536"/>
      </c:barChart>
      <c:catAx>
        <c:axId val="557267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Cost Center Elements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269536"/>
        <c:crosses val="autoZero"/>
        <c:auto val="1"/>
        <c:lblAlgn val="ctr"/>
        <c:lblOffset val="100"/>
        <c:noMultiLvlLbl val="0"/>
      </c:catAx>
      <c:valAx>
        <c:axId val="55726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26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Surjek</a:t>
            </a:r>
            <a:r>
              <a:rPr lang="en-US" sz="1000" b="1" dirty="0"/>
              <a:t> Expenses </a:t>
            </a:r>
            <a:r>
              <a:rPr lang="en-US" sz="1000" b="1" i="0" u="none" strike="noStrike" baseline="0" dirty="0">
                <a:effectLst/>
              </a:rPr>
              <a:t>Jul-13 to Jun-14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Analysis'!$E$79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Analysis'!$C$80:$C$87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Analysis'!$E$80:$E$87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4-4659-9B2B-BE562BF9B2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6317656"/>
        <c:axId val="556319296"/>
      </c:barChart>
      <c:catAx>
        <c:axId val="556317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Cost Center Elements 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8951327292920751"/>
              <c:y val="0.9268772847290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19296"/>
        <c:crosses val="autoZero"/>
        <c:auto val="1"/>
        <c:lblAlgn val="ctr"/>
        <c:lblOffset val="100"/>
        <c:noMultiLvlLbl val="0"/>
      </c:catAx>
      <c:valAx>
        <c:axId val="55631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1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Jutik</a:t>
            </a:r>
            <a:r>
              <a:rPr lang="en-US" sz="1000" b="1" dirty="0"/>
              <a:t> </a:t>
            </a:r>
            <a:r>
              <a:rPr lang="en-US" sz="1000" b="1" i="0" u="none" strike="noStrike" baseline="0" dirty="0">
                <a:effectLst/>
              </a:rPr>
              <a:t>Jul-13 to Jun-14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Analysis'!$F$79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Analysis'!$C$80:$C$87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Analysis'!$F$80:$F$87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945-8225-06E3EB5822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6322904"/>
        <c:axId val="556316672"/>
      </c:barChart>
      <c:catAx>
        <c:axId val="556322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Cost Center Elements 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16672"/>
        <c:crosses val="autoZero"/>
        <c:auto val="1"/>
        <c:lblAlgn val="ctr"/>
        <c:lblOffset val="100"/>
        <c:noMultiLvlLbl val="0"/>
      </c:catAx>
      <c:valAx>
        <c:axId val="5563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2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</a:t>
            </a:r>
            <a:r>
              <a:rPr lang="en-US" sz="1400" b="1" dirty="0"/>
              <a:t>001 Private Water Hedge Sales</a:t>
            </a:r>
            <a:r>
              <a:rPr lang="en-GB" sz="1400" b="1" dirty="0"/>
              <a:t> are the most popular, followed by 002 Public Sales ($143,753,961.35M) and lastly 003 Residential Sales ($100,224,379.30M).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215115" y="945701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CE9B077-A90C-4DEF-ABE7-6F2AC86D5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44289"/>
              </p:ext>
            </p:extLst>
          </p:nvPr>
        </p:nvGraphicFramePr>
        <p:xfrm>
          <a:off x="215116" y="1059927"/>
          <a:ext cx="8520322" cy="527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Of the ($427,157,264.06)¹ in Revenue Sales over the July-2013 to June-2014 Period, Surjek provides close to 50% of Sales Volumes ($197,229,342.52), with Jutik providing ($160,890,982.77) and Kootha ($69,036,938.78)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32487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64F800-1815-490C-8C46-E06916796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296703"/>
              </p:ext>
            </p:extLst>
          </p:nvPr>
        </p:nvGraphicFramePr>
        <p:xfrm>
          <a:off x="28370" y="933506"/>
          <a:ext cx="3065026" cy="5190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6AA835-40B4-4007-8189-14B34EA31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06820"/>
              </p:ext>
            </p:extLst>
          </p:nvPr>
        </p:nvGraphicFramePr>
        <p:xfrm>
          <a:off x="3236478" y="932487"/>
          <a:ext cx="3005618" cy="521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49DFE7-FCE8-4C9E-8CC0-82E1593DA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979167"/>
              </p:ext>
            </p:extLst>
          </p:nvPr>
        </p:nvGraphicFramePr>
        <p:xfrm>
          <a:off x="6014301" y="1033500"/>
          <a:ext cx="2894749" cy="523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Labour Costs, contributing $87,328,631.57 (27.2%)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820E1E-0EF1-4613-85E7-FB9239DDD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84947"/>
              </p:ext>
            </p:extLst>
          </p:nvPr>
        </p:nvGraphicFramePr>
        <p:xfrm>
          <a:off x="178070" y="747297"/>
          <a:ext cx="8287200" cy="28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3" name="Picture 1">
            <a:extLst>
              <a:ext uri="{FF2B5EF4-FFF2-40B4-BE49-F238E27FC236}">
                <a16:creationId xmlns:a16="http://schemas.microsoft.com/office/drawing/2014/main" id="{49260BD1-319B-4745-965F-3585F38F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0" y="3581686"/>
            <a:ext cx="4308345" cy="29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0728F43-87E4-4FF6-A3C8-213385804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292186"/>
              </p:ext>
            </p:extLst>
          </p:nvPr>
        </p:nvGraphicFramePr>
        <p:xfrm>
          <a:off x="4480718" y="3600870"/>
          <a:ext cx="4302650" cy="2935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Surjek with $179M (56%) worth of expenses, contrasted to a much lower spend from Kootha ($51 M) and Jutik  ($91M),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F598F2-043C-4BC5-A46E-9836B8598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347353"/>
              </p:ext>
            </p:extLst>
          </p:nvPr>
        </p:nvGraphicFramePr>
        <p:xfrm>
          <a:off x="52387" y="841736"/>
          <a:ext cx="2921422" cy="548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3BF360C-838F-44E2-ABD9-5F1BD6207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183559"/>
              </p:ext>
            </p:extLst>
          </p:nvPr>
        </p:nvGraphicFramePr>
        <p:xfrm>
          <a:off x="3124453" y="841736"/>
          <a:ext cx="2921422" cy="548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4E390D3-EDF7-4933-86C2-6C559A7A2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100320"/>
              </p:ext>
            </p:extLst>
          </p:nvPr>
        </p:nvGraphicFramePr>
        <p:xfrm>
          <a:off x="5987628" y="841701"/>
          <a:ext cx="2921422" cy="534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Surjek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0BAF71-A357-4478-B5C7-B97635EC4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372539"/>
              </p:ext>
            </p:extLst>
          </p:nvPr>
        </p:nvGraphicFramePr>
        <p:xfrm>
          <a:off x="54892" y="1117357"/>
          <a:ext cx="3056747" cy="522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5F6947-8884-467A-9C42-B3F194C9D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163490"/>
              </p:ext>
            </p:extLst>
          </p:nvPr>
        </p:nvGraphicFramePr>
        <p:xfrm>
          <a:off x="3068257" y="1127087"/>
          <a:ext cx="3056748" cy="5215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2C0AA1-AE17-4CAB-BE8E-D96CF218C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779324"/>
              </p:ext>
            </p:extLst>
          </p:nvPr>
        </p:nvGraphicFramePr>
        <p:xfrm>
          <a:off x="5904689" y="1127089"/>
          <a:ext cx="3056747" cy="5215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Jutik has the highest overall EBIT contributions (~$73M), followed by Surjek (~$23M) , and lastly Kootha ($20M). However, from an EBIT  Margin (%) perspective, Kootha has a higher margin than that of Surjek, indicative of a lower revenue-to-expense ratio.¹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BCF1A8-941B-4068-BD3B-D61EAADD6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83256"/>
              </p:ext>
            </p:extLst>
          </p:nvPr>
        </p:nvGraphicFramePr>
        <p:xfrm>
          <a:off x="207392" y="1085407"/>
          <a:ext cx="7898640" cy="250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AC10CB-7ADE-40F4-94A3-697C2BF50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309740"/>
              </p:ext>
            </p:extLst>
          </p:nvPr>
        </p:nvGraphicFramePr>
        <p:xfrm>
          <a:off x="5165387" y="3791004"/>
          <a:ext cx="3570051" cy="259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31F131-AD61-41C6-B664-3C0D31C3C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65589"/>
              </p:ext>
            </p:extLst>
          </p:nvPr>
        </p:nvGraphicFramePr>
        <p:xfrm>
          <a:off x="226000" y="3791003"/>
          <a:ext cx="4482822" cy="259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17805</TotalTime>
  <Words>390</Words>
  <Application>Microsoft Office PowerPoint</Application>
  <PresentationFormat>Custom</PresentationFormat>
  <Paragraphs>54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001 Private Water Hedge Sales are the most popular, followed by 002 Public Sales ($143,753,961.35M) and lastly 003 Residential Sales ($100,224,379.30M). </vt:lpstr>
      <vt:lpstr>Of the ($427,157,264.06)¹ in Revenue Sales over the July-2013 to June-2014 Period, Surjek provides close to 50% of Sales Volumes ($197,229,342.52), with Jutik providing ($160,890,982.77) and Kootha ($69,036,938.78) providing the remaining.</vt:lpstr>
      <vt:lpstr>Targeted Expense Analysis reveals an interesting trend; Overall Costs sharply increase from December, with Labour Costs, contributing $87,328,631.57 (27.2%) towards the overall cost-base. </vt:lpstr>
      <vt:lpstr>Further analysis singles-out Surjek with $179M (56%) worth of expenses, contrasted to a much lower spend from Kootha ($51 M) and Jutik 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(~$73M), followed by Surjek (~$23M) , and lastly Kootha ($20M).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Samson King</cp:lastModifiedBy>
  <cp:revision>108</cp:revision>
  <dcterms:created xsi:type="dcterms:W3CDTF">2020-04-12T13:23:13Z</dcterms:created>
  <dcterms:modified xsi:type="dcterms:W3CDTF">2021-10-21T18:12:12Z</dcterms:modified>
</cp:coreProperties>
</file>