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21E01-A684-455C-AE51-B33F3543479E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3CF3F-6486-436A-B4FC-5D6EDC53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1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CF3F-6486-436A-B4FC-5D6EDC530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9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1E63AF-4FF2-4E80-93DF-B771A5F9D63A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55"/>
            <a:ext cx="7772400" cy="748145"/>
          </a:xfrm>
        </p:spPr>
        <p:txBody>
          <a:bodyPr>
            <a:normAutofit/>
          </a:bodyPr>
          <a:lstStyle/>
          <a:p>
            <a:pPr algn="ctr"/>
            <a:r>
              <a:rPr lang="fa-IR" dirty="0" smtClean="0">
                <a:effectLst/>
                <a:cs typeface="B Nazanin" pitchFamily="2" charset="-78"/>
              </a:rPr>
              <a:t>تعریف پروژه</a:t>
            </a:r>
            <a:endParaRPr lang="en-US" dirty="0">
              <a:effectLst/>
              <a:cs typeface="B Nazanin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1066800"/>
            <a:ext cx="6400800" cy="1752600"/>
          </a:xfrm>
        </p:spPr>
        <p:txBody>
          <a:bodyPr>
            <a:noAutofit/>
          </a:bodyPr>
          <a:lstStyle/>
          <a:p>
            <a:pPr algn="r" rtl="1"/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در دنیای امروز به دلیل توسعه دنیای </a:t>
            </a:r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مجازی </a:t>
            </a: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امکان ارتباط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از این طریق میسر شده است و در </a:t>
            </a:r>
            <a:endParaRPr lang="fa-IR" sz="3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سال های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اخیر به اوج خود رسیده است </a:t>
            </a:r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باید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سعی </a:t>
            </a:r>
            <a:endParaRPr lang="fa-IR" sz="3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شود تا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کسانی که در این عرصه فعالیت می کنند با </a:t>
            </a:r>
            <a:endParaRPr lang="fa-IR" sz="3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ایده های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جدید تر و بهتر گام های موثر و بهتری </a:t>
            </a:r>
            <a:endParaRPr lang="fa-IR" sz="3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در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این </a:t>
            </a:r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زمینه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(ارتباط مجازی) بردارند تا از بسیاری </a:t>
            </a:r>
            <a:endParaRPr lang="fa-IR" sz="3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هزینه های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مرسوم در امر ارتباط های معمولی کم </a:t>
            </a:r>
            <a:endParaRPr lang="fa-IR" sz="3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کنند.</a:t>
            </a:r>
            <a:endParaRPr lang="en-US" sz="3200" dirty="0">
              <a:solidFill>
                <a:schemeClr val="tx1"/>
              </a:solidFill>
              <a:cs typeface="B Nazanin" pitchFamily="2" charset="-78"/>
            </a:endParaRPr>
          </a:p>
          <a:p>
            <a:pPr algn="r"/>
            <a:endParaRPr lang="en-US" sz="3200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37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800" b="1" dirty="0" smtClean="0">
                <a:cs typeface="B Nazanin" pitchFamily="2" charset="-78"/>
              </a:rPr>
              <a:t>6) </a:t>
            </a:r>
            <a:r>
              <a:rPr lang="ar-SA" sz="2800" b="1" dirty="0" smtClean="0">
                <a:cs typeface="B Nazanin" pitchFamily="2" charset="-78"/>
              </a:rPr>
              <a:t>نگهداري</a:t>
            </a:r>
            <a:r>
              <a:rPr lang="fa-IR" sz="2800" b="1" dirty="0" smtClean="0">
                <a:cs typeface="B Nazanin" pitchFamily="2" charset="-78"/>
              </a:rPr>
              <a:t> :</a:t>
            </a:r>
          </a:p>
          <a:p>
            <a:pPr algn="r" rtl="1"/>
            <a:endParaRPr lang="en-US" sz="2800" dirty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>
                <a:cs typeface="B Nazanin" pitchFamily="2" charset="-78"/>
              </a:rPr>
              <a:t>بعد از انجام تمامی مراحل و تحویل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به کاربر مرحله نگهداري آن صورت می </a:t>
            </a:r>
            <a:r>
              <a:rPr lang="ar-SA" sz="2800" dirty="0" smtClean="0">
                <a:cs typeface="B Nazanin" pitchFamily="2" charset="-78"/>
              </a:rPr>
              <a:t>گیرد</a:t>
            </a:r>
            <a:r>
              <a:rPr lang="fa-IR" sz="28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پشتیبانی </a:t>
            </a:r>
            <a:r>
              <a:rPr lang="ar-SA" sz="2800" dirty="0">
                <a:cs typeface="B Nazanin" pitchFamily="2" charset="-78"/>
              </a:rPr>
              <a:t>و آموزش کاربران از جمله موراد مطرح شده در این قسمت می </a:t>
            </a:r>
            <a:r>
              <a:rPr lang="ar-SA" sz="2800" dirty="0" smtClean="0">
                <a:cs typeface="B Nazanin" pitchFamily="2" charset="-78"/>
              </a:rPr>
              <a:t>باشند</a:t>
            </a:r>
            <a:r>
              <a:rPr lang="fa-IR" sz="2800" dirty="0">
                <a:cs typeface="B Nazanin" pitchFamily="2" charset="-78"/>
              </a:rPr>
              <a:t>.</a:t>
            </a:r>
            <a:endParaRPr lang="fa-IR" sz="28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بدون شک پس از تحویل به مشتري دچار تغییراتی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ش</a:t>
            </a:r>
            <a:r>
              <a:rPr lang="fa-IR" sz="2800" dirty="0" smtClean="0">
                <a:cs typeface="B Nazanin" pitchFamily="2" charset="-78"/>
              </a:rPr>
              <a:t>ود.</a:t>
            </a:r>
            <a:r>
              <a:rPr lang="en-US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تغییرات </a:t>
            </a:r>
            <a:r>
              <a:rPr lang="ar-SA" sz="2800" dirty="0">
                <a:cs typeface="B Nazanin" pitchFamily="2" charset="-78"/>
              </a:rPr>
              <a:t>به </a:t>
            </a:r>
            <a:r>
              <a:rPr lang="ar-SA" sz="2800" dirty="0" smtClean="0">
                <a:cs typeface="B Nazanin" pitchFamily="2" charset="-78"/>
              </a:rPr>
              <a:t>علت</a:t>
            </a:r>
            <a:r>
              <a:rPr lang="fa-IR" sz="2800" dirty="0">
                <a:cs typeface="B Nazanin" pitchFamily="2" charset="-78"/>
              </a:rPr>
              <a:t> </a:t>
            </a:r>
            <a:r>
              <a:rPr lang="fa-IR" sz="2800" dirty="0" smtClean="0">
                <a:cs typeface="B Nazanin" pitchFamily="2" charset="-78"/>
              </a:rPr>
              <a:t>: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با </a:t>
            </a:r>
            <a:r>
              <a:rPr lang="ar-SA" sz="2800" dirty="0">
                <a:cs typeface="B Nazanin" pitchFamily="2" charset="-78"/>
              </a:rPr>
              <a:t>خطا مواجه </a:t>
            </a:r>
            <a:r>
              <a:rPr lang="ar-SA" sz="2800" dirty="0" smtClean="0">
                <a:cs typeface="B Nazanin" pitchFamily="2" charset="-78"/>
              </a:rPr>
              <a:t>شده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ایم</a:t>
            </a:r>
            <a:r>
              <a:rPr lang="fa-IR" sz="2800" dirty="0">
                <a:cs typeface="B Nazanin" pitchFamily="2" charset="-78"/>
              </a:rPr>
              <a:t>.</a:t>
            </a:r>
            <a:endParaRPr lang="fa-IR" sz="28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تطبیق 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با تغییرات محیط </a:t>
            </a:r>
            <a:r>
              <a:rPr lang="ar-SA" sz="2800" dirty="0" smtClean="0">
                <a:cs typeface="B Nazanin" pitchFamily="2" charset="-78"/>
              </a:rPr>
              <a:t>بیرونی</a:t>
            </a:r>
            <a:r>
              <a:rPr lang="fa-IR" sz="2800" dirty="0" smtClean="0">
                <a:cs typeface="B Nazanin" pitchFamily="2" charset="-78"/>
              </a:rPr>
              <a:t>(</a:t>
            </a:r>
            <a:r>
              <a:rPr lang="ar-SA" sz="2800" dirty="0" smtClean="0">
                <a:cs typeface="B Nazanin" pitchFamily="2" charset="-78"/>
              </a:rPr>
              <a:t>مثل </a:t>
            </a:r>
            <a:r>
              <a:rPr lang="ar-SA" sz="2800" dirty="0">
                <a:cs typeface="B Nazanin" pitchFamily="2" charset="-78"/>
              </a:rPr>
              <a:t>تغییر </a:t>
            </a:r>
            <a:r>
              <a:rPr lang="ar-SA" sz="2800" dirty="0" smtClean="0">
                <a:cs typeface="B Nazanin" pitchFamily="2" charset="-78"/>
              </a:rPr>
              <a:t>ب</a:t>
            </a:r>
            <a:r>
              <a:rPr lang="fa-IR" sz="2800" dirty="0" smtClean="0">
                <a:cs typeface="B Nazanin" pitchFamily="2" charset="-78"/>
              </a:rPr>
              <a:t>ه </a:t>
            </a:r>
            <a:r>
              <a:rPr lang="ar-SA" sz="2800" dirty="0" smtClean="0">
                <a:cs typeface="B Nazanin" pitchFamily="2" charset="-78"/>
              </a:rPr>
              <a:t>خاطر </a:t>
            </a:r>
            <a:r>
              <a:rPr lang="ar-SA" sz="2800" dirty="0">
                <a:cs typeface="B Nazanin" pitchFamily="2" charset="-78"/>
              </a:rPr>
              <a:t>یک سیستم عامل جدید یا یک وسیله جانبی </a:t>
            </a:r>
            <a:r>
              <a:rPr lang="ar-SA" sz="2800" dirty="0" smtClean="0">
                <a:cs typeface="B Nazanin" pitchFamily="2" charset="-78"/>
              </a:rPr>
              <a:t>تازه</a:t>
            </a:r>
            <a:r>
              <a:rPr lang="fa-IR" sz="2800" dirty="0" smtClean="0">
                <a:cs typeface="B Nazanin" pitchFamily="2" charset="-78"/>
              </a:rPr>
              <a:t>)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ب</a:t>
            </a:r>
            <a:r>
              <a:rPr lang="fa-IR" sz="2800" dirty="0" smtClean="0">
                <a:cs typeface="B Nazanin" pitchFamily="2" charset="-78"/>
              </a:rPr>
              <a:t>ه </a:t>
            </a:r>
            <a:r>
              <a:rPr lang="ar-SA" sz="2800" dirty="0" smtClean="0">
                <a:cs typeface="B Nazanin" pitchFamily="2" charset="-78"/>
              </a:rPr>
              <a:t>خاطر اینکه نیازهاي عملیاتی یا کارآیی مشتري ارتقاء یافته است</a:t>
            </a:r>
            <a:r>
              <a:rPr lang="fa-IR" sz="2800" dirty="0" smtClean="0">
                <a:cs typeface="B Nazanin" pitchFamily="2" charset="-78"/>
              </a:rPr>
              <a:t>.</a:t>
            </a:r>
            <a:endParaRPr lang="en-US" sz="2800" dirty="0" smtClean="0">
              <a:cs typeface="B Nazanin" pitchFamily="2" charset="-78"/>
            </a:endParaRPr>
          </a:p>
          <a:p>
            <a:pPr algn="r" rtl="1"/>
            <a:r>
              <a:rPr lang="ar-SA" sz="2800" dirty="0" smtClean="0">
                <a:cs typeface="B Nazanin" pitchFamily="2" charset="-78"/>
              </a:rPr>
              <a:t>پشتیبانی </a:t>
            </a:r>
            <a:r>
              <a:rPr lang="ar-SA" sz="2800" dirty="0">
                <a:cs typeface="B Nazanin" pitchFamily="2" charset="-78"/>
              </a:rPr>
              <a:t>و نگهداري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دوباره در هر یک از فازهاي قبلی یک برنامه موجود </a:t>
            </a:r>
            <a:r>
              <a:rPr lang="ar-SA" sz="2800" dirty="0" smtClean="0">
                <a:cs typeface="B Nazanin" pitchFamily="2" charset="-78"/>
              </a:rPr>
              <a:t>ب</a:t>
            </a:r>
            <a:r>
              <a:rPr lang="fa-IR" sz="2800" dirty="0" smtClean="0">
                <a:cs typeface="B Nazanin" pitchFamily="2" charset="-78"/>
              </a:rPr>
              <a:t>ه </a:t>
            </a:r>
            <a:r>
              <a:rPr lang="ar-SA" sz="2800" dirty="0" smtClean="0">
                <a:cs typeface="B Nazanin" pitchFamily="2" charset="-78"/>
              </a:rPr>
              <a:t>کار </a:t>
            </a:r>
            <a:r>
              <a:rPr lang="ar-SA" sz="2800" dirty="0">
                <a:cs typeface="B Nazanin" pitchFamily="2" charset="-78"/>
              </a:rPr>
              <a:t>گرفته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شوند </a:t>
            </a:r>
            <a:r>
              <a:rPr lang="ar-SA" sz="2800" dirty="0">
                <a:cs typeface="B Nazanin" pitchFamily="2" charset="-78"/>
              </a:rPr>
              <a:t>تا یک برنامه جدید </a:t>
            </a:r>
            <a:r>
              <a:rPr lang="ar-SA" sz="2800" dirty="0" smtClean="0">
                <a:cs typeface="B Nazanin" pitchFamily="2" charset="-78"/>
              </a:rPr>
              <a:t>براي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آن </a:t>
            </a:r>
            <a:r>
              <a:rPr lang="ar-SA" sz="2800" dirty="0">
                <a:cs typeface="B Nazanin" pitchFamily="2" charset="-78"/>
              </a:rPr>
              <a:t>ایجاد </a:t>
            </a:r>
            <a:r>
              <a:rPr lang="ar-SA" sz="2800" dirty="0" smtClean="0">
                <a:cs typeface="B Nazanin" pitchFamily="2" charset="-78"/>
              </a:rPr>
              <a:t>شود</a:t>
            </a:r>
            <a:r>
              <a:rPr lang="fa-IR" sz="2800" dirty="0" smtClean="0">
                <a:cs typeface="B Nazanin" pitchFamily="2" charset="-78"/>
              </a:rPr>
              <a:t>.</a:t>
            </a:r>
            <a:endParaRPr lang="en-US" sz="28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17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3200" b="1" dirty="0" smtClean="0">
                <a:cs typeface="B Nazanin" pitchFamily="2" charset="-78"/>
              </a:rPr>
              <a:t>خصوصیات</a:t>
            </a:r>
            <a:r>
              <a:rPr lang="fa-IR" sz="3200" dirty="0" smtClean="0">
                <a:cs typeface="B Nazanin" pitchFamily="2" charset="-78"/>
              </a:rPr>
              <a:t> :</a:t>
            </a:r>
            <a:endParaRPr lang="en-US" sz="3200" dirty="0">
              <a:cs typeface="B Nazanin" pitchFamily="2" charset="-78"/>
            </a:endParaRP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این </a:t>
            </a:r>
            <a:r>
              <a:rPr lang="ar-SA" sz="3200" dirty="0">
                <a:cs typeface="B Nazanin" pitchFamily="2" charset="-78"/>
              </a:rPr>
              <a:t>چرخه </a:t>
            </a:r>
            <a:r>
              <a:rPr lang="ar-SA" sz="3200" dirty="0" smtClean="0">
                <a:cs typeface="B Nazanin" pitchFamily="2" charset="-78"/>
              </a:rPr>
              <a:t>رایج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ترین </a:t>
            </a:r>
            <a:r>
              <a:rPr lang="ar-SA" sz="3200" dirty="0">
                <a:cs typeface="B Nazanin" pitchFamily="2" charset="-78"/>
              </a:rPr>
              <a:t>مدل </a:t>
            </a:r>
            <a:r>
              <a:rPr lang="ar-SA" sz="3200" dirty="0" smtClean="0">
                <a:cs typeface="B Nazanin" pitchFamily="2" charset="-78"/>
              </a:rPr>
              <a:t>رویه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اي </a:t>
            </a:r>
            <a:r>
              <a:rPr lang="ar-SA" sz="3200" dirty="0">
                <a:cs typeface="B Nazanin" pitchFamily="2" charset="-78"/>
              </a:rPr>
              <a:t>مورد استفاده در مهندسی </a:t>
            </a:r>
            <a:r>
              <a:rPr lang="ar-SA" sz="3200" dirty="0" smtClean="0">
                <a:cs typeface="B Nazanin" pitchFamily="2" charset="-78"/>
              </a:rPr>
              <a:t>نرم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افزار </a:t>
            </a:r>
            <a:r>
              <a:rPr lang="ar-SA" sz="3200" dirty="0">
                <a:cs typeface="B Nazanin" pitchFamily="2" charset="-78"/>
              </a:rPr>
              <a:t>باقی مانده </a:t>
            </a:r>
            <a:r>
              <a:rPr lang="ar-SA" sz="3200" dirty="0" smtClean="0">
                <a:cs typeface="B Nazanin" pitchFamily="2" charset="-78"/>
              </a:rPr>
              <a:t>است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با </a:t>
            </a:r>
            <a:r>
              <a:rPr lang="ar-SA" sz="3200" dirty="0">
                <a:cs typeface="B Nazanin" pitchFamily="2" charset="-78"/>
              </a:rPr>
              <a:t>اینکه داراي نقاط </a:t>
            </a:r>
            <a:r>
              <a:rPr lang="ar-SA" sz="3200" dirty="0" smtClean="0">
                <a:cs typeface="B Nazanin" pitchFamily="2" charset="-78"/>
              </a:rPr>
              <a:t>منفی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است </a:t>
            </a:r>
            <a:r>
              <a:rPr lang="ar-SA" sz="3200" dirty="0">
                <a:cs typeface="B Nazanin" pitchFamily="2" charset="-78"/>
              </a:rPr>
              <a:t>اما تا حد زیادي بهتر از یک روش نامنظم در تولید </a:t>
            </a:r>
            <a:r>
              <a:rPr lang="ar-SA" sz="3200" dirty="0" smtClean="0">
                <a:cs typeface="B Nazanin" pitchFamily="2" charset="-78"/>
              </a:rPr>
              <a:t>نرم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افزار </a:t>
            </a:r>
            <a:r>
              <a:rPr lang="ar-SA" sz="3200" dirty="0">
                <a:cs typeface="B Nazanin" pitchFamily="2" charset="-78"/>
              </a:rPr>
              <a:t>است</a:t>
            </a:r>
            <a:r>
              <a:rPr lang="en-US" sz="3200" dirty="0" smtClean="0">
                <a:cs typeface="B Nazanin" pitchFamily="2" charset="-78"/>
              </a:rPr>
              <a:t>.</a:t>
            </a:r>
            <a:r>
              <a:rPr lang="fa-IR" sz="3200" dirty="0" smtClean="0">
                <a:cs typeface="B Nazanin" pitchFamily="2" charset="-78"/>
              </a:rPr>
              <a:t> 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از </a:t>
            </a:r>
            <a:r>
              <a:rPr lang="ar-SA" sz="3200" dirty="0">
                <a:cs typeface="B Nazanin" pitchFamily="2" charset="-78"/>
              </a:rPr>
              <a:t>این مدل براي ساده کردن فرآیند مدیریت </a:t>
            </a:r>
            <a:r>
              <a:rPr lang="ar-SA" sz="3200" dirty="0" smtClean="0">
                <a:cs typeface="B Nazanin" pitchFamily="2" charset="-78"/>
              </a:rPr>
              <a:t>نرم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افزار </a:t>
            </a:r>
            <a:r>
              <a:rPr lang="ar-SA" sz="3200" dirty="0">
                <a:cs typeface="B Nazanin" pitchFamily="2" charset="-78"/>
              </a:rPr>
              <a:t>در پروژه هاي کوچک </a:t>
            </a:r>
            <a:r>
              <a:rPr lang="ar-SA" sz="3200" dirty="0" smtClean="0">
                <a:cs typeface="B Nazanin" pitchFamily="2" charset="-78"/>
              </a:rPr>
              <a:t>ب</a:t>
            </a:r>
            <a:r>
              <a:rPr lang="fa-IR" sz="3200" dirty="0" smtClean="0">
                <a:cs typeface="B Nazanin" pitchFamily="2" charset="-78"/>
              </a:rPr>
              <a:t>ه </a:t>
            </a:r>
            <a:r>
              <a:rPr lang="ar-SA" sz="3200" dirty="0" smtClean="0">
                <a:cs typeface="B Nazanin" pitchFamily="2" charset="-78"/>
              </a:rPr>
              <a:t>کار </a:t>
            </a:r>
            <a:r>
              <a:rPr lang="ar-SA" sz="3200" dirty="0">
                <a:cs typeface="B Nazanin" pitchFamily="2" charset="-78"/>
              </a:rPr>
              <a:t>می </a:t>
            </a:r>
            <a:r>
              <a:rPr lang="ar-SA" sz="3200" dirty="0" smtClean="0">
                <a:cs typeface="B Nazanin" pitchFamily="2" charset="-78"/>
              </a:rPr>
              <a:t>رود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بیشترین </a:t>
            </a:r>
            <a:r>
              <a:rPr lang="ar-SA" sz="3200" dirty="0">
                <a:cs typeface="B Nazanin" pitchFamily="2" charset="-78"/>
              </a:rPr>
              <a:t>نظارت در مرحله ي تحلیل و طراحی، و کمترین نظارت در مرحله ي تست </a:t>
            </a:r>
            <a:r>
              <a:rPr lang="ar-SA" sz="3200" dirty="0" smtClean="0">
                <a:cs typeface="B Nazanin" pitchFamily="2" charset="-78"/>
              </a:rPr>
              <a:t>است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en-US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عدم </a:t>
            </a:r>
            <a:r>
              <a:rPr lang="ar-SA" sz="3200" dirty="0">
                <a:cs typeface="B Nazanin" pitchFamily="2" charset="-78"/>
              </a:rPr>
              <a:t>انعطاف پذیري این مدل به </a:t>
            </a:r>
            <a:r>
              <a:rPr lang="ar-SA" sz="3200" dirty="0" smtClean="0">
                <a:cs typeface="B Nazanin" pitchFamily="2" charset="-78"/>
              </a:rPr>
              <a:t>دلیل</a:t>
            </a:r>
            <a:r>
              <a:rPr lang="fa-IR" sz="3200" dirty="0" smtClean="0">
                <a:cs typeface="B Nazanin" pitchFamily="2" charset="-78"/>
              </a:rPr>
              <a:t> :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زمان </a:t>
            </a:r>
            <a:r>
              <a:rPr lang="ar-SA" sz="3200" dirty="0">
                <a:cs typeface="B Nazanin" pitchFamily="2" charset="-78"/>
              </a:rPr>
              <a:t>طولانی و عدم فنی بودن مشتري </a:t>
            </a:r>
            <a:r>
              <a:rPr lang="ar-SA" sz="3200" dirty="0" smtClean="0">
                <a:cs typeface="B Nazanin" pitchFamily="2" charset="-78"/>
              </a:rPr>
              <a:t>است</a:t>
            </a:r>
            <a:r>
              <a:rPr lang="fa-IR" sz="3200" dirty="0" smtClean="0">
                <a:cs typeface="B Nazanin" pitchFamily="2" charset="-78"/>
              </a:rPr>
              <a:t>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76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 smtClean="0">
                <a:cs typeface="B Nazanin" pitchFamily="2" charset="-78"/>
              </a:rPr>
              <a:t>معایب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مدل آبشاري</a:t>
            </a:r>
            <a:r>
              <a:rPr lang="fa-IR" sz="2800" b="1" dirty="0" smtClean="0">
                <a:cs typeface="B Nazanin" pitchFamily="2" charset="-78"/>
              </a:rPr>
              <a:t> :</a:t>
            </a:r>
            <a:endParaRPr lang="en-US" sz="2800" dirty="0">
              <a:cs typeface="B Nazanin" pitchFamily="2" charset="-78"/>
            </a:endParaRPr>
          </a:p>
          <a:p>
            <a:pPr algn="r" rtl="1"/>
            <a:endParaRPr lang="fa-IR" sz="28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تغییرات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احتمالی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درهریک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از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مراحل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باعث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آشفتگی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دیگر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مراحل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شود</a:t>
            </a:r>
            <a:r>
              <a:rPr lang="fa-IR" sz="28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بعضی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از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اعضاء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تیم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تولید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ممکن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است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بی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کار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بمانند چون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هر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مرحله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وابسته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به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اتمام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مرحله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قبل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است</a:t>
            </a:r>
            <a:r>
              <a:rPr lang="fa-IR" sz="28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b="1" dirty="0" smtClean="0">
                <a:cs typeface="B Nazanin" pitchFamily="2" charset="-78"/>
              </a:rPr>
              <a:t>پروژه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هاي </a:t>
            </a:r>
            <a:r>
              <a:rPr lang="ar-SA" sz="2800" b="1" dirty="0">
                <a:cs typeface="B Nazanin" pitchFamily="2" charset="-78"/>
              </a:rPr>
              <a:t>واقعی به ندرت از ترتیب خطی پیشنهادي در این مدل، پیروي </a:t>
            </a:r>
            <a:r>
              <a:rPr lang="ar-SA" sz="2800" b="1" dirty="0" smtClean="0">
                <a:cs typeface="B Nazanin" pitchFamily="2" charset="-78"/>
              </a:rPr>
              <a:t>می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کنند</a:t>
            </a:r>
            <a:r>
              <a:rPr lang="fa-IR" sz="2800" dirty="0" smtClean="0">
                <a:cs typeface="B Nazanin" pitchFamily="2" charset="-78"/>
              </a:rPr>
              <a:t>(</a:t>
            </a:r>
            <a:r>
              <a:rPr lang="ar-SA" sz="2800" dirty="0" smtClean="0">
                <a:cs typeface="B Nazanin" pitchFamily="2" charset="-78"/>
              </a:rPr>
              <a:t>همیشه </a:t>
            </a:r>
            <a:r>
              <a:rPr lang="ar-SA" sz="2800" dirty="0">
                <a:cs typeface="B Nazanin" pitchFamily="2" charset="-78"/>
              </a:rPr>
              <a:t>برگشت به </a:t>
            </a:r>
            <a:r>
              <a:rPr lang="ar-SA" sz="2800" dirty="0" smtClean="0">
                <a:cs typeface="B Nazanin" pitchFamily="2" charset="-78"/>
              </a:rPr>
              <a:t>عقب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وجود دارد</a:t>
            </a:r>
            <a:r>
              <a:rPr lang="fa-IR" sz="2800" dirty="0" smtClean="0">
                <a:cs typeface="B Nazanin" pitchFamily="2" charset="-78"/>
              </a:rPr>
              <a:t>) </a:t>
            </a:r>
            <a:r>
              <a:rPr lang="ar-SA" sz="2800" dirty="0" smtClean="0">
                <a:cs typeface="B Nazanin" pitchFamily="2" charset="-78"/>
              </a:rPr>
              <a:t>گرچه </a:t>
            </a:r>
            <a:r>
              <a:rPr lang="ar-SA" sz="2800" dirty="0">
                <a:cs typeface="B Nazanin" pitchFamily="2" charset="-78"/>
              </a:rPr>
              <a:t>مدل خطی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تواند </a:t>
            </a:r>
            <a:r>
              <a:rPr lang="ar-SA" sz="2800" dirty="0">
                <a:cs typeface="B Nazanin" pitchFamily="2" charset="-78"/>
              </a:rPr>
              <a:t>با تکرار تطابق یابد، اما آن را به طور غیر مستقیم انجام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دهد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در </a:t>
            </a:r>
            <a:r>
              <a:rPr lang="ar-SA" sz="2800" dirty="0">
                <a:cs typeface="B Nazanin" pitchFamily="2" charset="-78"/>
              </a:rPr>
              <a:t>نتیجه، </a:t>
            </a:r>
            <a:r>
              <a:rPr lang="ar-SA" sz="2800" dirty="0" smtClean="0">
                <a:cs typeface="B Nazanin" pitchFamily="2" charset="-78"/>
              </a:rPr>
              <a:t>با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انجام </a:t>
            </a:r>
            <a:r>
              <a:rPr lang="ar-SA" sz="2800" dirty="0">
                <a:cs typeface="B Nazanin" pitchFamily="2" charset="-78"/>
              </a:rPr>
              <a:t>کار توسط اعضاي پروژه ممکن است موارد گیج </a:t>
            </a:r>
            <a:r>
              <a:rPr lang="ar-SA" sz="2800" dirty="0" smtClean="0">
                <a:cs typeface="B Nazanin" pitchFamily="2" charset="-78"/>
              </a:rPr>
              <a:t>کننده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اي </a:t>
            </a:r>
            <a:r>
              <a:rPr lang="ar-SA" sz="2800" dirty="0">
                <a:cs typeface="B Nazanin" pitchFamily="2" charset="-78"/>
              </a:rPr>
              <a:t>رخ </a:t>
            </a:r>
            <a:r>
              <a:rPr lang="ar-SA" sz="2800" dirty="0" smtClean="0">
                <a:cs typeface="B Nazanin" pitchFamily="2" charset="-78"/>
              </a:rPr>
              <a:t>دهد</a:t>
            </a:r>
            <a:r>
              <a:rPr lang="fa-IR" sz="28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b="1" dirty="0" smtClean="0">
                <a:cs typeface="B Nazanin" pitchFamily="2" charset="-78"/>
              </a:rPr>
              <a:t>تقسیم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بندي نا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منعطف </a:t>
            </a:r>
            <a:r>
              <a:rPr lang="ar-SA" sz="2800" b="1" dirty="0">
                <a:cs typeface="B Nazanin" pitchFamily="2" charset="-78"/>
              </a:rPr>
              <a:t>پروژه به مراحلی که تغییر </a:t>
            </a:r>
            <a:r>
              <a:rPr lang="ar-SA" sz="2800" b="1" dirty="0" smtClean="0">
                <a:cs typeface="B Nazanin" pitchFamily="2" charset="-78"/>
              </a:rPr>
              <a:t>نیازمندي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هاي </a:t>
            </a:r>
            <a:r>
              <a:rPr lang="ar-SA" sz="2800" b="1" dirty="0">
                <a:cs typeface="B Nazanin" pitchFamily="2" charset="-78"/>
              </a:rPr>
              <a:t>مشتریان را در نظر </a:t>
            </a:r>
            <a:r>
              <a:rPr lang="ar-SA" sz="2800" b="1" dirty="0" smtClean="0">
                <a:cs typeface="B Nazanin" pitchFamily="2" charset="-78"/>
              </a:rPr>
              <a:t>نمی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گیرد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این عدم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انعطاف </a:t>
            </a:r>
            <a:r>
              <a:rPr lang="ar-SA" sz="2800" dirty="0">
                <a:cs typeface="B Nazanin" pitchFamily="2" charset="-78"/>
              </a:rPr>
              <a:t>پذیري در مدل آبشاري محض، دست مایه انتقاد، پشتیبانی کنندگان </a:t>
            </a:r>
            <a:r>
              <a:rPr lang="ar-SA" sz="2800" dirty="0" smtClean="0">
                <a:cs typeface="B Nazanin" pitchFamily="2" charset="-78"/>
              </a:rPr>
              <a:t>مدل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هاي </a:t>
            </a:r>
            <a:r>
              <a:rPr lang="ar-SA" sz="2800" dirty="0">
                <a:cs typeface="B Nazanin" pitchFamily="2" charset="-78"/>
              </a:rPr>
              <a:t>انعطاف پذیر </a:t>
            </a:r>
            <a:r>
              <a:rPr lang="ar-SA" sz="2800" dirty="0" smtClean="0">
                <a:cs typeface="B Nazanin" pitchFamily="2" charset="-78"/>
              </a:rPr>
              <a:t>است</a:t>
            </a:r>
            <a:r>
              <a:rPr lang="fa-IR" sz="2800" dirty="0" smtClean="0">
                <a:cs typeface="B Nazanin" pitchFamily="2" charset="-78"/>
              </a:rPr>
              <a:t>.</a:t>
            </a:r>
            <a:endParaRPr lang="en-US" sz="28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8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fa-IR" sz="3200" b="1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b="1" dirty="0" smtClean="0">
                <a:cs typeface="B Nazanin" pitchFamily="2" charset="-78"/>
              </a:rPr>
              <a:t>بیان </a:t>
            </a:r>
            <a:r>
              <a:rPr lang="ar-SA" sz="3200" b="1" dirty="0">
                <a:cs typeface="B Nazanin" pitchFamily="2" charset="-78"/>
              </a:rPr>
              <a:t>صریح همه </a:t>
            </a:r>
            <a:r>
              <a:rPr lang="ar-SA" sz="3200" b="1" dirty="0" smtClean="0">
                <a:cs typeface="B Nazanin" pitchFamily="2" charset="-78"/>
              </a:rPr>
              <a:t>نیازمندی</a:t>
            </a:r>
            <a:r>
              <a:rPr lang="fa-IR" sz="3200" b="1" dirty="0" smtClean="0">
                <a:cs typeface="B Nazanin" pitchFamily="2" charset="-78"/>
              </a:rPr>
              <a:t> </a:t>
            </a:r>
            <a:r>
              <a:rPr lang="ar-SA" sz="3200" b="1" dirty="0" smtClean="0">
                <a:cs typeface="B Nazanin" pitchFamily="2" charset="-78"/>
              </a:rPr>
              <a:t>ها </a:t>
            </a:r>
            <a:r>
              <a:rPr lang="ar-SA" sz="3200" b="1" dirty="0">
                <a:cs typeface="B Nazanin" pitchFamily="2" charset="-78"/>
              </a:rPr>
              <a:t>در ابتدا مشکل </a:t>
            </a:r>
            <a:r>
              <a:rPr lang="ar-SA" sz="3200" b="1" dirty="0" smtClean="0">
                <a:cs typeface="B Nazanin" pitchFamily="2" charset="-78"/>
              </a:rPr>
              <a:t>است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مدل </a:t>
            </a:r>
            <a:r>
              <a:rPr lang="ar-SA" sz="3200" dirty="0">
                <a:cs typeface="B Nazanin" pitchFamily="2" charset="-78"/>
              </a:rPr>
              <a:t>زنجیري خطی به این امر نیاز داشته و براي پروژه </a:t>
            </a:r>
            <a:r>
              <a:rPr lang="ar-SA" sz="3200" dirty="0" smtClean="0">
                <a:cs typeface="B Nazanin" pitchFamily="2" charset="-78"/>
              </a:rPr>
              <a:t>هایی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که </a:t>
            </a:r>
            <a:r>
              <a:rPr lang="ar-SA" sz="3200" dirty="0">
                <a:cs typeface="B Nazanin" pitchFamily="2" charset="-78"/>
              </a:rPr>
              <a:t>موارد غیرقطعی زیادي در ابتدا دارند، داراي مشکل </a:t>
            </a:r>
            <a:r>
              <a:rPr lang="ar-SA" sz="3200" dirty="0" smtClean="0">
                <a:cs typeface="B Nazanin" pitchFamily="2" charset="-78"/>
              </a:rPr>
              <a:t>است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b="1" dirty="0" smtClean="0">
                <a:cs typeface="B Nazanin" pitchFamily="2" charset="-78"/>
              </a:rPr>
              <a:t>برنامه </a:t>
            </a:r>
            <a:r>
              <a:rPr lang="ar-SA" sz="3200" b="1" dirty="0">
                <a:cs typeface="B Nazanin" pitchFamily="2" charset="-78"/>
              </a:rPr>
              <a:t>دیر حاضر </a:t>
            </a:r>
            <a:r>
              <a:rPr lang="ar-SA" sz="3200" b="1" dirty="0" smtClean="0">
                <a:cs typeface="B Nazanin" pitchFamily="2" charset="-78"/>
              </a:rPr>
              <a:t>می</a:t>
            </a:r>
            <a:r>
              <a:rPr lang="fa-IR" sz="3200" b="1" dirty="0" smtClean="0">
                <a:cs typeface="B Nazanin" pitchFamily="2" charset="-78"/>
              </a:rPr>
              <a:t> </a:t>
            </a:r>
            <a:r>
              <a:rPr lang="ar-SA" sz="3200" b="1" dirty="0" smtClean="0">
                <a:cs typeface="B Nazanin" pitchFamily="2" charset="-78"/>
              </a:rPr>
              <a:t>شود</a:t>
            </a:r>
            <a:r>
              <a:rPr lang="ar-SA" sz="3200" dirty="0">
                <a:cs typeface="B Nazanin" pitchFamily="2" charset="-78"/>
              </a:rPr>
              <a:t>، مشتري باید صبور باشد و منتظر </a:t>
            </a:r>
            <a:r>
              <a:rPr lang="ar-SA" sz="3200" dirty="0" smtClean="0">
                <a:cs typeface="B Nazanin" pitchFamily="2" charset="-78"/>
              </a:rPr>
              <a:t>بماند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نسخه </a:t>
            </a:r>
            <a:r>
              <a:rPr lang="ar-SA" sz="3200" dirty="0">
                <a:cs typeface="B Nazanin" pitchFamily="2" charset="-78"/>
              </a:rPr>
              <a:t>کاري برنامه تا اواخر مدت زمان </a:t>
            </a:r>
            <a:r>
              <a:rPr lang="ar-SA" sz="3200" dirty="0" smtClean="0">
                <a:cs typeface="B Nazanin" pitchFamily="2" charset="-78"/>
              </a:rPr>
              <a:t>کاري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پروژه </a:t>
            </a:r>
            <a:r>
              <a:rPr lang="ar-SA" sz="3200" dirty="0">
                <a:cs typeface="B Nazanin" pitchFamily="2" charset="-78"/>
              </a:rPr>
              <a:t>در دسترس نخواهد </a:t>
            </a:r>
            <a:r>
              <a:rPr lang="ar-SA" sz="3200" dirty="0" smtClean="0">
                <a:cs typeface="B Nazanin" pitchFamily="2" charset="-78"/>
              </a:rPr>
              <a:t>بود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اگر </a:t>
            </a:r>
            <a:r>
              <a:rPr lang="ar-SA" sz="3200" dirty="0">
                <a:cs typeface="B Nazanin" pitchFamily="2" charset="-78"/>
              </a:rPr>
              <a:t>مشکلی وجود داشته و تا اواخر کار برنامه نویسی که برنامه مورد بازبینی </a:t>
            </a:r>
            <a:r>
              <a:rPr lang="ar-SA" sz="3200" dirty="0" smtClean="0">
                <a:cs typeface="B Nazanin" pitchFamily="2" charset="-78"/>
              </a:rPr>
              <a:t>قرار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گیرد مشخص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نشود</a:t>
            </a:r>
            <a:r>
              <a:rPr lang="ar-SA" sz="3200" dirty="0">
                <a:cs typeface="B Nazanin" pitchFamily="2" charset="-78"/>
              </a:rPr>
              <a:t>،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تواند </a:t>
            </a:r>
            <a:r>
              <a:rPr lang="ar-SA" sz="3200" dirty="0">
                <a:cs typeface="B Nazanin" pitchFamily="2" charset="-78"/>
              </a:rPr>
              <a:t>فاجعه آمیز </a:t>
            </a:r>
            <a:r>
              <a:rPr lang="ar-SA" sz="3200" dirty="0" smtClean="0">
                <a:cs typeface="B Nazanin" pitchFamily="2" charset="-78"/>
              </a:rPr>
              <a:t>باشد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هرچه </a:t>
            </a:r>
            <a:r>
              <a:rPr lang="ar-SA" sz="3200" dirty="0">
                <a:cs typeface="B Nazanin" pitchFamily="2" charset="-78"/>
              </a:rPr>
              <a:t>اشکالات دیرتر کشف شوند هزینه برطرف سازي آنها بیشتر خواهد </a:t>
            </a:r>
            <a:r>
              <a:rPr lang="ar-SA" sz="3200" dirty="0" smtClean="0">
                <a:cs typeface="B Nazanin" pitchFamily="2" charset="-78"/>
              </a:rPr>
              <a:t>بود</a:t>
            </a:r>
            <a:r>
              <a:rPr lang="fa-IR" sz="3200" dirty="0" smtClean="0">
                <a:cs typeface="B Nazanin" pitchFamily="2" charset="-78"/>
              </a:rPr>
              <a:t>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90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این مدل انعطاف پذیري کمی دارد، زیرا اعمال تغییرات پس از آغاز پروژه نیازمند زمان و هزینه زیاد است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براي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کارایی بالاتر مجبوریم این مدل را با مدل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هایی با انعطاف بالاتر ترکیب کنیم</a:t>
            </a:r>
            <a:r>
              <a:rPr lang="fa-IR" sz="3200" dirty="0">
                <a:cs typeface="B Nazanin" pitchFamily="2" charset="-78"/>
              </a:rPr>
              <a:t>.</a:t>
            </a:r>
            <a:endParaRPr lang="en-US" sz="3200" dirty="0" smtClean="0">
              <a:cs typeface="B Nazanin" pitchFamily="2" charset="-78"/>
            </a:endParaRP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باراداك در یک تحلیل جالب از پروژه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هاي واقعی دریافت که طبیعت خطی چرخه حیات سنتی</a:t>
            </a:r>
            <a:r>
              <a:rPr lang="en-US" sz="3200" dirty="0" smtClean="0">
                <a:cs typeface="B Nazanin" pitchFamily="2" charset="-78"/>
              </a:rPr>
              <a:t>"</a:t>
            </a:r>
            <a:r>
              <a:rPr lang="ar-SA" sz="3200" dirty="0" smtClean="0">
                <a:cs typeface="B Nazanin" pitchFamily="2" charset="-78"/>
              </a:rPr>
              <a:t>وضعیت بلاکی و بلوکه</a:t>
            </a:r>
            <a:r>
              <a:rPr lang="en-US" sz="3200" dirty="0" smtClean="0">
                <a:cs typeface="B Nazanin" pitchFamily="2" charset="-78"/>
              </a:rPr>
              <a:t>" </a:t>
            </a:r>
            <a:r>
              <a:rPr lang="ar-SA" sz="3200" dirty="0" smtClean="0">
                <a:cs typeface="B Nazanin" pitchFamily="2" charset="-78"/>
              </a:rPr>
              <a:t>را به</a:t>
            </a:r>
            <a:endParaRPr lang="en-US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دنبال دارد به این معنا که برخی از اعضاي تیم پروژه باید منتظر دیگر اعضا باشد تا کارشان تکمیل شود</a:t>
            </a:r>
            <a:r>
              <a:rPr lang="fa-IR" sz="3200" dirty="0" smtClean="0">
                <a:cs typeface="B Nazanin" pitchFamily="2" charset="-78"/>
              </a:rPr>
              <a:t>.</a:t>
            </a:r>
            <a:endParaRPr lang="en-US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به عبارت دیگر مدت زمانی که در وضعیت انتظار سپري میشود از زمان تولید نرم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افزار پیشی میگیرد</a:t>
            </a:r>
            <a:r>
              <a:rPr lang="en-US" sz="3200" dirty="0" smtClean="0">
                <a:cs typeface="B Nazanin" pitchFamily="2" charset="-78"/>
              </a:rPr>
              <a:t>! 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این وضعیت بلاکی در</a:t>
            </a:r>
            <a:endParaRPr lang="en-US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ابتداي واکنش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هاي فرآیند خطی ترتیبی نمود بیشتري 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یابد</a:t>
            </a:r>
            <a:r>
              <a:rPr lang="fa-IR" sz="3200" dirty="0">
                <a:cs typeface="B Nazanin" pitchFamily="2" charset="-78"/>
              </a:rPr>
              <a:t>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48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2309" y="173874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ar-SA" sz="3200" b="1" dirty="0">
                <a:cs typeface="B Nazanin" pitchFamily="2" charset="-78"/>
              </a:rPr>
              <a:t>وقتی </a:t>
            </a:r>
            <a:r>
              <a:rPr lang="ar-SA" sz="3200" b="1" dirty="0" smtClean="0">
                <a:cs typeface="B Nazanin" pitchFamily="2" charset="-78"/>
              </a:rPr>
              <a:t>مناسب</a:t>
            </a:r>
            <a:r>
              <a:rPr lang="fa-IR" sz="3200" b="1" dirty="0" smtClean="0">
                <a:cs typeface="B Nazanin" pitchFamily="2" charset="-78"/>
              </a:rPr>
              <a:t> </a:t>
            </a:r>
            <a:r>
              <a:rPr lang="ar-SA" sz="3200" b="1" dirty="0" smtClean="0">
                <a:cs typeface="B Nazanin" pitchFamily="2" charset="-78"/>
              </a:rPr>
              <a:t>است که</a:t>
            </a:r>
            <a:r>
              <a:rPr lang="fa-IR" sz="3200" b="1" dirty="0" smtClean="0">
                <a:cs typeface="B Nazanin" pitchFamily="2" charset="-78"/>
              </a:rPr>
              <a:t> :</a:t>
            </a:r>
            <a:endParaRPr lang="en-US" sz="3200" dirty="0">
              <a:cs typeface="B Nazanin" pitchFamily="2" charset="-78"/>
            </a:endParaRP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q"/>
            </a:pPr>
            <a:r>
              <a:rPr lang="ar-SA" sz="3200" dirty="0" smtClean="0">
                <a:cs typeface="B Nazanin" pitchFamily="2" charset="-78"/>
              </a:rPr>
              <a:t>تمام نیازمندي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 </a:t>
            </a:r>
            <a:r>
              <a:rPr lang="ar-SA" sz="3200" dirty="0">
                <a:cs typeface="B Nazanin" pitchFamily="2" charset="-78"/>
              </a:rPr>
              <a:t>در </a:t>
            </a:r>
            <a:r>
              <a:rPr lang="ar-SA" sz="3200" dirty="0" smtClean="0">
                <a:cs typeface="B Nazanin" pitchFamily="2" charset="-78"/>
              </a:rPr>
              <a:t>ابتدا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fa-IR" sz="3200" dirty="0">
                <a:cs typeface="B Nazanin" pitchFamily="2" charset="-78"/>
              </a:rPr>
              <a:t> </a:t>
            </a:r>
            <a:r>
              <a:rPr lang="fa-IR" sz="3200" dirty="0" smtClean="0">
                <a:cs typeface="B Nazanin" pitchFamily="2" charset="-78"/>
              </a:rPr>
              <a:t>    </a:t>
            </a:r>
            <a:r>
              <a:rPr lang="ar-SA" sz="3200" dirty="0" smtClean="0">
                <a:cs typeface="B Nazanin" pitchFamily="2" charset="-78"/>
              </a:rPr>
              <a:t>شناسایی </a:t>
            </a:r>
            <a:r>
              <a:rPr lang="ar-SA" sz="3200" dirty="0">
                <a:cs typeface="B Nazanin" pitchFamily="2" charset="-78"/>
              </a:rPr>
              <a:t>شده </a:t>
            </a:r>
            <a:r>
              <a:rPr lang="ar-SA" sz="3200" dirty="0" smtClean="0">
                <a:cs typeface="B Nazanin" pitchFamily="2" charset="-78"/>
              </a:rPr>
              <a:t>باشند</a:t>
            </a:r>
            <a:r>
              <a:rPr lang="fa-IR" sz="3200" dirty="0">
                <a:cs typeface="B Nazanin" pitchFamily="2" charset="-78"/>
              </a:rPr>
              <a:t>.</a:t>
            </a:r>
            <a:endParaRPr lang="fa-IR" sz="32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q"/>
            </a:pPr>
            <a:r>
              <a:rPr lang="ar-SA" sz="3200" dirty="0" smtClean="0">
                <a:cs typeface="B Nazanin" pitchFamily="2" charset="-78"/>
              </a:rPr>
              <a:t>نیازمندي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 </a:t>
            </a:r>
            <a:r>
              <a:rPr lang="ar-SA" sz="3200" dirty="0">
                <a:cs typeface="B Nazanin" pitchFamily="2" charset="-78"/>
              </a:rPr>
              <a:t>در هنگام توسعه تغییر </a:t>
            </a:r>
            <a:r>
              <a:rPr lang="ar-SA" sz="3200" dirty="0" smtClean="0">
                <a:cs typeface="B Nazanin" pitchFamily="2" charset="-78"/>
              </a:rPr>
              <a:t>نکنند</a:t>
            </a:r>
            <a:r>
              <a:rPr lang="fa-IR" sz="3200" dirty="0" smtClean="0">
                <a:cs typeface="B Nazanin" pitchFamily="2" charset="-78"/>
              </a:rPr>
              <a:t>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4647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200" b="1" dirty="0" smtClean="0">
                <a:cs typeface="B Nazanin" pitchFamily="2" charset="-78"/>
              </a:rPr>
              <a:t>چرا آبشاری ؟</a:t>
            </a: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مزیت آبشار</a:t>
            </a:r>
            <a:r>
              <a:rPr lang="fa-IR" sz="3200" dirty="0" smtClean="0">
                <a:cs typeface="B Nazanin" pitchFamily="2" charset="-78"/>
              </a:rPr>
              <a:t>ی </a:t>
            </a:r>
            <a:r>
              <a:rPr lang="fa-IR" sz="3200" dirty="0">
                <a:cs typeface="B Nazanin" pitchFamily="2" charset="-78"/>
              </a:rPr>
              <a:t>:</a:t>
            </a:r>
            <a:r>
              <a:rPr lang="ar-SA" sz="3200" dirty="0" smtClean="0">
                <a:cs typeface="B Nazanin" pitchFamily="2" charset="-78"/>
              </a:rPr>
              <a:t>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1-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فهم </a:t>
            </a:r>
            <a:r>
              <a:rPr lang="ar-SA" sz="3200" dirty="0">
                <a:cs typeface="B Nazanin" pitchFamily="2" charset="-78"/>
              </a:rPr>
              <a:t>این مدل ساده تر </a:t>
            </a:r>
            <a:r>
              <a:rPr lang="ar-SA" sz="3200" dirty="0" smtClean="0">
                <a:cs typeface="B Nazanin" pitchFamily="2" charset="-78"/>
              </a:rPr>
              <a:t>است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2-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از </a:t>
            </a:r>
            <a:r>
              <a:rPr lang="ar-SA" sz="3200" dirty="0">
                <a:cs typeface="B Nazanin" pitchFamily="2" charset="-78"/>
              </a:rPr>
              <a:t>نظر تولید مستندات بهتر </a:t>
            </a:r>
            <a:r>
              <a:rPr lang="ar-SA" sz="3200" dirty="0" smtClean="0">
                <a:cs typeface="B Nazanin" pitchFamily="2" charset="-78"/>
              </a:rPr>
              <a:t>هستن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3-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مراحل </a:t>
            </a:r>
            <a:r>
              <a:rPr lang="ar-SA" sz="3200" dirty="0">
                <a:cs typeface="B Nazanin" pitchFamily="2" charset="-78"/>
              </a:rPr>
              <a:t>قابل کنترل و بررسی </a:t>
            </a:r>
            <a:r>
              <a:rPr lang="ar-SA" sz="3200" dirty="0" smtClean="0">
                <a:cs typeface="B Nazanin" pitchFamily="2" charset="-78"/>
              </a:rPr>
              <a:t>هستن</a:t>
            </a:r>
            <a:endParaRPr lang="en-US" sz="3200" dirty="0">
              <a:cs typeface="B Nazanin" pitchFamily="2" charset="-78"/>
            </a:endParaRP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معایب آبشاری</a:t>
            </a:r>
            <a:r>
              <a:rPr lang="fa-IR" sz="3200" dirty="0" smtClean="0">
                <a:cs typeface="B Nazanin" pitchFamily="2" charset="-78"/>
              </a:rPr>
              <a:t> : </a:t>
            </a:r>
          </a:p>
          <a:p>
            <a:pPr algn="r" rtl="1"/>
            <a:r>
              <a:rPr lang="ar-SA" sz="3200" dirty="0" smtClean="0">
                <a:cs typeface="B Nazanin" pitchFamily="2" charset="-78"/>
              </a:rPr>
              <a:t>1- </a:t>
            </a:r>
            <a:r>
              <a:rPr lang="ar-SA" sz="3200" dirty="0">
                <a:cs typeface="B Nazanin" pitchFamily="2" charset="-78"/>
              </a:rPr>
              <a:t>کار تیم های پایانی موکول به اتمام کار تیم های ابتدایی می باشد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2-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بررسی بازخور</a:t>
            </a:r>
            <a:r>
              <a:rPr lang="fa-IR" sz="3200" dirty="0" smtClean="0">
                <a:cs typeface="B Nazanin" pitchFamily="2" charset="-78"/>
              </a:rPr>
              <a:t>د</a:t>
            </a:r>
            <a:r>
              <a:rPr lang="ar-SA" sz="3200" dirty="0" smtClean="0">
                <a:cs typeface="B Nazanin" pitchFamily="2" charset="-78"/>
              </a:rPr>
              <a:t> </a:t>
            </a:r>
            <a:r>
              <a:rPr lang="ar-SA" sz="3200" dirty="0">
                <a:cs typeface="B Nazanin" pitchFamily="2" charset="-78"/>
              </a:rPr>
              <a:t>سیستم توسط کاربران نهایی دارای پروسه مجزا و در انتهای کار میباشد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3- </a:t>
            </a:r>
            <a:r>
              <a:rPr lang="ar-SA" sz="3200" dirty="0">
                <a:cs typeface="B Nazanin" pitchFamily="2" charset="-78"/>
              </a:rPr>
              <a:t>گذر از مراحل </a:t>
            </a:r>
            <a:r>
              <a:rPr lang="ar-SA" sz="3200" dirty="0" smtClean="0">
                <a:cs typeface="B Nazanin" pitchFamily="2" charset="-78"/>
              </a:rPr>
              <a:t>ب</a:t>
            </a:r>
            <a:r>
              <a:rPr lang="fa-IR" sz="3200" dirty="0" smtClean="0">
                <a:cs typeface="B Nazanin" pitchFamily="2" charset="-78"/>
              </a:rPr>
              <a:t>ه </a:t>
            </a:r>
            <a:r>
              <a:rPr lang="ar-SA" sz="3200" dirty="0" smtClean="0">
                <a:cs typeface="B Nazanin" pitchFamily="2" charset="-78"/>
              </a:rPr>
              <a:t>صورت </a:t>
            </a:r>
            <a:r>
              <a:rPr lang="ar-SA" sz="3200" dirty="0">
                <a:cs typeface="B Nazanin" pitchFamily="2" charset="-78"/>
              </a:rPr>
              <a:t>نوبتی و وقت گیر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باشد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53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828835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fa-IR" sz="3200" dirty="0" smtClean="0">
                <a:cs typeface="B Nazanin" pitchFamily="2" charset="-78"/>
              </a:rPr>
              <a:t>کنترل ورژن یک سیستم است که تغییرات اعمال شده بر روی یک یا چند فایل را در طول زمان ذخیره می کند و به ما اجازه می دهد که بتوانیم به نسخه های مختلف فایل ها دست پیدا کنیم.</a:t>
            </a:r>
            <a:endParaRPr lang="en-US" sz="3200" dirty="0">
              <a:cs typeface="B Nazanin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7000" y="9144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3200" dirty="0">
                <a:cs typeface="B Nazanin" pitchFamily="2" charset="-78"/>
              </a:rPr>
              <a:t>کنترل </a:t>
            </a:r>
            <a:r>
              <a:rPr lang="ar-SA" sz="3200" dirty="0" smtClean="0">
                <a:cs typeface="B Nazanin" pitchFamily="2" charset="-78"/>
              </a:rPr>
              <a:t>ورژن</a:t>
            </a:r>
            <a:endParaRPr lang="en-US" sz="3200" dirty="0">
              <a:cs typeface="B Nazanin" pitchFamily="2" charset="-78"/>
            </a:endParaRPr>
          </a:p>
          <a:p>
            <a:pPr algn="ctr"/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Git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06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3261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3200" b="1" dirty="0" smtClean="0">
                <a:latin typeface="Courier New" pitchFamily="49" charset="0"/>
                <a:cs typeface="B Nazanin" pitchFamily="2" charset="-78"/>
              </a:rPr>
              <a:t>تاریخچه</a:t>
            </a:r>
            <a:r>
              <a:rPr lang="fa-IR" sz="3200" b="1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en-US" sz="3200" b="1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en-US" sz="3200" b="1" dirty="0" err="1" smtClean="0">
                <a:latin typeface="Courier New" pitchFamily="49" charset="0"/>
                <a:cs typeface="B Nazanin" pitchFamily="2" charset="-78"/>
              </a:rPr>
              <a:t>Git</a:t>
            </a:r>
            <a:r>
              <a:rPr lang="fa-IR" sz="3200" b="1" dirty="0" smtClean="0">
                <a:latin typeface="Courier New" pitchFamily="49" charset="0"/>
                <a:cs typeface="B Nazanin" pitchFamily="2" charset="-78"/>
              </a:rPr>
              <a:t>: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>
                <a:latin typeface="Courier New" pitchFamily="49" charset="0"/>
                <a:cs typeface="B Nazanin" pitchFamily="2" charset="-78"/>
              </a:rPr>
            </a:br>
            <a:r>
              <a:rPr lang="en-US" sz="3200" dirty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>
                <a:latin typeface="Courier New" pitchFamily="49" charset="0"/>
                <a:cs typeface="B Nazanin" pitchFamily="2" charset="-78"/>
              </a:rPr>
            </a:br>
            <a:r>
              <a:rPr lang="ar-SA" sz="3200" dirty="0">
                <a:latin typeface="Courier New" pitchFamily="49" charset="0"/>
                <a:cs typeface="B Nazanin" pitchFamily="2" charset="-78"/>
              </a:rPr>
              <a:t>مانند بسیاری از اتفاقات بزرگ، </a:t>
            </a:r>
            <a:r>
              <a:rPr lang="en-US" sz="3200" dirty="0" err="1" smtClean="0">
                <a:latin typeface="Courier New" pitchFamily="49" charset="0"/>
                <a:cs typeface="B Nazanin" pitchFamily="2" charset="-78"/>
              </a:rPr>
              <a:t>Git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بعد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از یک شکست و با یک ایده خلاقانه و جنجالی بوجود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آمد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.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پروژه هسته لینوکس که یک نرم افزار متن باز است در سال </a:t>
            </a:r>
            <a:r>
              <a:rPr lang="fa-IR" sz="3200" dirty="0">
                <a:latin typeface="Courier New" pitchFamily="49" charset="0"/>
                <a:cs typeface="B Nazanin" pitchFamily="2" charset="-78"/>
              </a:rPr>
              <a:t>۲۰۰۲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 از یک سیستم کنترل ورژن با نام 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en-US" sz="3200" dirty="0" err="1" smtClean="0">
                <a:latin typeface="Courier New" pitchFamily="49" charset="0"/>
                <a:cs typeface="B Nazanin" pitchFamily="2" charset="-78"/>
              </a:rPr>
              <a:t>BitKeeper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ا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ستفاده می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کند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، همه چیز به خوبی در حال پیش رفتن بود تا اینکه در سال </a:t>
            </a:r>
            <a:r>
              <a:rPr lang="fa-IR" sz="3200" dirty="0">
                <a:latin typeface="Courier New" pitchFamily="49" charset="0"/>
                <a:cs typeface="B Nazanin" pitchFamily="2" charset="-78"/>
              </a:rPr>
              <a:t>۲۰۰۵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 روابط بین توسعه دهندگان هسته لینوکس و شرکت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 </a:t>
            </a:r>
            <a:r>
              <a:rPr lang="en-US" sz="3200" dirty="0" err="1">
                <a:latin typeface="Courier New" pitchFamily="49" charset="0"/>
                <a:cs typeface="B Nazanin" pitchFamily="2" charset="-78"/>
              </a:rPr>
              <a:t>Bitkeeper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خراب می شود، همین موضوع باعث شد که جامعه لینوکس به خصوص خالق آن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 Linus Torvalds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با استفاده از تجربه های قبلی با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 </a:t>
            </a:r>
            <a:r>
              <a:rPr lang="en-US" sz="3200" dirty="0" err="1">
                <a:latin typeface="Courier New" pitchFamily="49" charset="0"/>
                <a:cs typeface="B Nazanin" pitchFamily="2" charset="-78"/>
              </a:rPr>
              <a:t>Bitkeeper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شروع به توسعه ابزار جدید و جایگزین کنند. </a:t>
            </a:r>
            <a:endParaRPr lang="en-US" sz="3200" dirty="0">
              <a:latin typeface="Courier New" pitchFamily="49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16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برخی از هدف های سیستم جدید عبارت بود از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:</a:t>
            </a:r>
            <a:br>
              <a:rPr lang="en-US" sz="3200" dirty="0" smtClean="0">
                <a:latin typeface="Courier New" pitchFamily="49" charset="0"/>
                <a:cs typeface="B Nazanin" pitchFamily="2" charset="-78"/>
              </a:rPr>
            </a:b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 smtClean="0">
                <a:latin typeface="Courier New" pitchFamily="49" charset="0"/>
                <a:cs typeface="B Nazanin" pitchFamily="2" charset="-78"/>
              </a:rPr>
            </a:b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۱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.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سرعت بالا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 smtClean="0">
                <a:latin typeface="Courier New" pitchFamily="49" charset="0"/>
                <a:cs typeface="B Nazanin" pitchFamily="2" charset="-78"/>
              </a:rPr>
            </a:b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۲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.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طراحی ساده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 smtClean="0">
                <a:latin typeface="Courier New" pitchFamily="49" charset="0"/>
                <a:cs typeface="B Nazanin" pitchFamily="2" charset="-78"/>
              </a:rPr>
            </a:b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۳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.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پشتیبانی قوی از توسعه غیرخطی (هزاران نفر به طور موازی 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   </a:t>
            </a:r>
          </a:p>
          <a:p>
            <a:pPr algn="r" rtl="1"/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     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برروی یک پروژه کار کنند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)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 smtClean="0">
                <a:latin typeface="Courier New" pitchFamily="49" charset="0"/>
                <a:cs typeface="B Nazanin" pitchFamily="2" charset="-78"/>
              </a:rPr>
            </a:b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۴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.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توانایی در پشتیبانی پروژه های بزرگ همچون هسته 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 </a:t>
            </a:r>
          </a:p>
          <a:p>
            <a:pPr algn="r" rtl="1"/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     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لینوکس (هم از لحاظ سرعت و هم از لحاظ حجم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       </a:t>
            </a:r>
          </a:p>
          <a:p>
            <a:pPr algn="r" rtl="1"/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     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اطلاعات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)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 smtClean="0">
                <a:latin typeface="Courier New" pitchFamily="49" charset="0"/>
                <a:cs typeface="B Nazanin" pitchFamily="2" charset="-78"/>
              </a:rPr>
            </a:b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 smtClean="0">
                <a:latin typeface="Courier New" pitchFamily="49" charset="0"/>
                <a:cs typeface="B Nazanin" pitchFamily="2" charset="-78"/>
              </a:rPr>
            </a:b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نتیجه تلاش تیم لینوکس برای رسیدن به اهداف بالا منجر به ب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ه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وجود آمدن یک سیستم کنترل ورژن جدید با نام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en-US" sz="3200" dirty="0" err="1" smtClean="0">
                <a:latin typeface="Courier New" pitchFamily="49" charset="0"/>
                <a:cs typeface="B Nazanin" pitchFamily="2" charset="-78"/>
              </a:rPr>
              <a:t>Git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شد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.</a:t>
            </a:r>
            <a:endParaRPr lang="en-US" sz="3200" dirty="0">
              <a:latin typeface="Courier New" pitchFamily="49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457200"/>
            <a:ext cx="807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200" dirty="0">
                <a:cs typeface="B Nazanin" pitchFamily="2" charset="-78"/>
              </a:rPr>
              <a:t>ما در این پروژه می خواهیم یکی از انواع این ارتباط ها را ایجاد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endParaRPr lang="fa-IR" sz="3200" dirty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کنیم پروژه </a:t>
            </a:r>
            <a:r>
              <a:rPr lang="fa-IR" sz="3200" dirty="0">
                <a:cs typeface="B Nazanin" pitchFamily="2" charset="-78"/>
              </a:rPr>
              <a:t>ما در حقیقت امکان ارتباط بین کارفرما و طراح را در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endParaRPr lang="fa-IR" sz="3200" dirty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قسمتی </a:t>
            </a:r>
            <a:r>
              <a:rPr lang="fa-IR" sz="3200" dirty="0">
                <a:cs typeface="B Nazanin" pitchFamily="2" charset="-78"/>
              </a:rPr>
              <a:t>به عنوان طراحی </a:t>
            </a:r>
            <a:r>
              <a:rPr lang="fa-IR" sz="3200" dirty="0" smtClean="0">
                <a:cs typeface="B Nazanin" pitchFamily="2" charset="-78"/>
              </a:rPr>
              <a:t>های متنوع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fa-IR" sz="3200" dirty="0">
                <a:cs typeface="B Nazanin" pitchFamily="2" charset="-78"/>
              </a:rPr>
              <a:t>برای انواع و اقسام </a:t>
            </a:r>
            <a:r>
              <a:rPr lang="fa-IR" sz="3200" dirty="0" smtClean="0">
                <a:cs typeface="B Nazanin" pitchFamily="2" charset="-78"/>
              </a:rPr>
              <a:t>اهداف تجاری میسر </a:t>
            </a:r>
            <a:r>
              <a:rPr lang="fa-IR" sz="3200" dirty="0">
                <a:cs typeface="B Nazanin" pitchFamily="2" charset="-78"/>
              </a:rPr>
              <a:t>می سازد </a:t>
            </a:r>
            <a:r>
              <a:rPr lang="fa-IR" sz="3200" dirty="0" smtClean="0">
                <a:cs typeface="B Nazanin" pitchFamily="2" charset="-78"/>
              </a:rPr>
              <a:t>این </a:t>
            </a:r>
            <a:r>
              <a:rPr lang="fa-IR" sz="3200" dirty="0">
                <a:cs typeface="B Nazanin" pitchFamily="2" charset="-78"/>
              </a:rPr>
              <a:t>پروژه در بستر یک سایت انجام می </a:t>
            </a:r>
            <a:r>
              <a:rPr lang="fa-IR" sz="3200" dirty="0" smtClean="0">
                <a:cs typeface="B Nazanin" pitchFamily="2" charset="-78"/>
              </a:rPr>
              <a:t>پذیرد.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71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3200" b="1" dirty="0">
                <a:latin typeface="Courier New" pitchFamily="49" charset="0"/>
                <a:cs typeface="B Nazanin" pitchFamily="2" charset="-78"/>
              </a:rPr>
              <a:t>چرا گیت</a:t>
            </a:r>
            <a:r>
              <a:rPr lang="ar-SA" sz="3200" b="1" dirty="0" smtClean="0">
                <a:latin typeface="Courier New" pitchFamily="49" charset="0"/>
                <a:cs typeface="B Nazanin" pitchFamily="2" charset="-78"/>
              </a:rPr>
              <a:t>؟</a:t>
            </a:r>
            <a:endParaRPr lang="fa-IR" sz="3200" b="1" dirty="0" smtClean="0">
              <a:latin typeface="Courier New" pitchFamily="49" charset="0"/>
              <a:cs typeface="B Nazanin" pitchFamily="2" charset="-78"/>
            </a:endParaRPr>
          </a:p>
          <a:p>
            <a:pPr algn="r" rtl="1"/>
            <a:endParaRPr lang="en-US" sz="3200" dirty="0">
              <a:latin typeface="Courier New" pitchFamily="49" charset="0"/>
              <a:cs typeface="B Nazanin" pitchFamily="2" charset="-78"/>
            </a:endParaRPr>
          </a:p>
          <a:p>
            <a:pPr algn="r" rtl="1"/>
            <a:r>
              <a:rPr lang="ar-SA" sz="3200" dirty="0">
                <a:latin typeface="Courier New" pitchFamily="49" charset="0"/>
                <a:cs typeface="B Nazanin" pitchFamily="2" charset="-78"/>
              </a:rPr>
              <a:t>جنگ شدیدی بین توسعه دهندگان نرم افزار در مورد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نرم</a:t>
            </a:r>
            <a:endParaRPr lang="fa-IR" sz="3200" dirty="0" smtClean="0">
              <a:latin typeface="Courier New" pitchFamily="49" charset="0"/>
              <a:cs typeface="B Nazanin" pitchFamily="2" charset="-78"/>
            </a:endParaRPr>
          </a:p>
          <a:p>
            <a:pPr algn="r" rtl="1"/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افزارهای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کنترل ورژن برقرار است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.</a:t>
            </a:r>
            <a:endParaRPr lang="fa-IR" sz="3200" dirty="0" smtClean="0">
              <a:latin typeface="Courier New" pitchFamily="49" charset="0"/>
              <a:cs typeface="B Nazanin" pitchFamily="2" charset="-78"/>
            </a:endParaRPr>
          </a:p>
          <a:p>
            <a:pPr algn="r" rtl="1"/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به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عنوان یک برنامه نویس 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ما </a:t>
            </a:r>
            <a:r>
              <a:rPr lang="en-US" sz="3200" dirty="0" err="1" smtClean="0">
                <a:latin typeface="Courier New" pitchFamily="49" charset="0"/>
                <a:cs typeface="B Nazanin" pitchFamily="2" charset="-78"/>
              </a:rPr>
              <a:t>Git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را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به همه آنها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ترجیح می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ده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ی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م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.</a:t>
            </a:r>
          </a:p>
          <a:p>
            <a:pPr algn="r" rtl="1"/>
            <a:r>
              <a:rPr lang="en-US" sz="3200" dirty="0" err="1" smtClean="0">
                <a:latin typeface="Courier New" pitchFamily="49" charset="0"/>
                <a:cs typeface="B Nazanin" pitchFamily="2" charset="-78"/>
              </a:rPr>
              <a:t>Git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روش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برنامه نویسان را در مورد ادغام و شاخه بندی تغییر داد. در دنیای کلاسیک نرم افزاری های کنترل ورژن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 (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CVS/Subversion)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که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ما از آن می آییم ادغام و شاخه بندی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 ( merging/branching)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کار ترسناکی محسوب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می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شود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و چیزی نیست که بخواهید هر روز انجام دهید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.</a:t>
            </a:r>
          </a:p>
          <a:p>
            <a:pPr algn="r" rtl="1"/>
            <a:r>
              <a:rPr lang="ar-SA" sz="3200" dirty="0">
                <a:latin typeface="Courier New" pitchFamily="49" charset="0"/>
                <a:cs typeface="B Nazanin" pitchFamily="2" charset="-78"/>
              </a:rPr>
              <a:t>اما با گیت این اعمال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بسیار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ساده و ارزان خواهند بود و واقعا به عنوان فرآیند روزانه کاری شما بدل خواهند شد. </a:t>
            </a:r>
            <a:endParaRPr lang="en-US" sz="3200" dirty="0">
              <a:latin typeface="Courier New" pitchFamily="49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037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8065"/>
            <a:ext cx="800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200" dirty="0">
                <a:cs typeface="B Nazanin" pitchFamily="2" charset="-78"/>
              </a:rPr>
              <a:t>به این طریق که کارفرما پس از ثبت نام درخواست </a:t>
            </a:r>
            <a:r>
              <a:rPr lang="fa-IR" sz="3200" dirty="0" smtClean="0">
                <a:cs typeface="B Nazanin" pitchFamily="2" charset="-78"/>
              </a:rPr>
              <a:t>طرح</a:t>
            </a:r>
            <a:r>
              <a:rPr lang="fa-IR" sz="3200" dirty="0">
                <a:cs typeface="B Nazanin" pitchFamily="2" charset="-78"/>
              </a:rPr>
              <a:t> </a:t>
            </a:r>
            <a:r>
              <a:rPr lang="fa-IR" sz="3200" dirty="0" smtClean="0">
                <a:cs typeface="B Nazanin" pitchFamily="2" charset="-78"/>
              </a:rPr>
              <a:t>را </a:t>
            </a:r>
            <a:r>
              <a:rPr lang="fa-IR" sz="3200" dirty="0">
                <a:cs typeface="B Nazanin" pitchFamily="2" charset="-78"/>
              </a:rPr>
              <a:t>در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endParaRPr lang="fa-IR" sz="3200" dirty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سایت </a:t>
            </a:r>
            <a:r>
              <a:rPr lang="fa-IR" sz="3200" dirty="0">
                <a:cs typeface="B Nazanin" pitchFamily="2" charset="-78"/>
              </a:rPr>
              <a:t>ثبت می کند و طراح مورد نظر نیز پس از ثبت نام و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endParaRPr lang="fa-IR" sz="3200" dirty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دیدن </a:t>
            </a:r>
            <a:r>
              <a:rPr lang="fa-IR" sz="3200" dirty="0">
                <a:cs typeface="B Nazanin" pitchFamily="2" charset="-78"/>
              </a:rPr>
              <a:t>درخواست وی و بعد از آن پس از پذیرفتن و قبول انجام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endParaRPr lang="fa-IR" sz="3200" dirty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این </a:t>
            </a:r>
            <a:r>
              <a:rPr lang="fa-IR" sz="3200" dirty="0">
                <a:cs typeface="B Nazanin" pitchFamily="2" charset="-78"/>
              </a:rPr>
              <a:t>کار امکان ارتباط بین طرفین برقرار شده کار توسط طراح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endParaRPr lang="fa-IR" sz="3200" dirty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انجام </a:t>
            </a:r>
            <a:r>
              <a:rPr lang="fa-IR" sz="3200" dirty="0">
                <a:cs typeface="B Nazanin" pitchFamily="2" charset="-78"/>
              </a:rPr>
              <a:t>می پذیرد و هزینه آن توسط کارفرما پرداخت شده و طرح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endParaRPr lang="fa-IR" sz="3200" dirty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مورد </a:t>
            </a:r>
            <a:r>
              <a:rPr lang="fa-IR" sz="3200" dirty="0">
                <a:cs typeface="B Nazanin" pitchFamily="2" charset="-78"/>
              </a:rPr>
              <a:t>نظر را دریافت می کند.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14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9384" y="609599"/>
            <a:ext cx="8239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WaterFall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Model:WM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ar-SA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ar-SA" sz="3200" dirty="0" smtClean="0">
                <a:cs typeface="B Nazanin" pitchFamily="2" charset="-78"/>
              </a:rPr>
              <a:t>مدل توسعه : مدل آبشاري </a:t>
            </a:r>
            <a:endParaRPr lang="en-US" sz="3200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7200" y="12954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ar-SA" sz="3200" dirty="0">
                <a:latin typeface="Courier New" pitchFamily="49" charset="0"/>
                <a:cs typeface="B Nazanin" pitchFamily="2" charset="-78"/>
              </a:rPr>
              <a:t>نام هاي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دیگر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: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زنجیري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خطی،چرخه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حیات کلاسیک</a:t>
            </a:r>
            <a:endParaRPr lang="en-US" sz="3200" dirty="0">
              <a:latin typeface="Courier New" pitchFamily="49" charset="0"/>
              <a:cs typeface="B Nazanin" pitchFamily="2" charset="-78"/>
            </a:endParaRPr>
          </a:p>
          <a:p>
            <a:pPr rtl="1"/>
            <a:r>
              <a:rPr lang="en-US" sz="3200" dirty="0">
                <a:latin typeface="Courier New" pitchFamily="49" charset="0"/>
                <a:cs typeface="B Nazanin" pitchFamily="2" charset="-78"/>
              </a:rPr>
              <a:t>(The Linear Sequential Model)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38100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ar-SA" sz="2800" dirty="0" smtClean="0">
                <a:cs typeface="B Nazanin" pitchFamily="2" charset="-78"/>
              </a:rPr>
              <a:t>بیانگر </a:t>
            </a:r>
            <a:r>
              <a:rPr lang="ar-SA" sz="2800" dirty="0">
                <a:cs typeface="B Nazanin" pitchFamily="2" charset="-78"/>
              </a:rPr>
              <a:t>یک نگرش نظام مند و زنجیري نسبت به تولید نرم افزاري است که در سطح سیستم شروع شده و با تحلیل، </a:t>
            </a:r>
            <a:endParaRPr lang="en-US" sz="2800" dirty="0">
              <a:cs typeface="B Nazanin" pitchFamily="2" charset="-78"/>
            </a:endParaRPr>
          </a:p>
          <a:p>
            <a:pPr algn="r" rtl="1"/>
            <a:r>
              <a:rPr lang="ar-SA" sz="2800" dirty="0">
                <a:cs typeface="B Nazanin" pitchFamily="2" charset="-78"/>
              </a:rPr>
              <a:t>طراحی، کدگذاري، آزمون و پشتیبانی نرم افزاري پیشروي میکند</a:t>
            </a:r>
            <a:r>
              <a:rPr lang="en-US" sz="2800" dirty="0"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7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16372" y="205770"/>
            <a:ext cx="78999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Nazanin"/>
                <a:ea typeface="Calibri" pitchFamily="34" charset="0"/>
                <a:cs typeface="B Nazanin" pitchFamily="2" charset="-78"/>
              </a:rPr>
              <a:t>شکل زیر مدل زنجیري خطی را براي مهندسی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Nazanin"/>
              <a:ea typeface="Calibri" pitchFamily="34" charset="0"/>
              <a:cs typeface="B Nazanin" pitchFamily="2" charset="-78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Nazanin"/>
                <a:ea typeface="Calibri" pitchFamily="34" charset="0"/>
                <a:cs typeface="B Nazanin" pitchFamily="2" charset="-78"/>
              </a:rPr>
              <a:t>نرم</a:t>
            </a:r>
            <a:r>
              <a:rPr kumimoji="0" lang="fa-I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Nazanin"/>
                <a:ea typeface="Calibri" pitchFamily="34" charset="0"/>
                <a:cs typeface="B Nazanin" pitchFamily="2" charset="-78"/>
              </a:rPr>
              <a:t>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Nazanin"/>
                <a:ea typeface="Calibri" pitchFamily="34" charset="0"/>
                <a:cs typeface="B Nazanin" pitchFamily="2" charset="-78"/>
              </a:rPr>
              <a:t>افزارمدلسازي بعد از سیکل متعارف و طراحی نشان میدهد،</a:t>
            </a:r>
            <a:endParaRPr kumimoji="0" lang="fa-I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Nazanin"/>
              <a:ea typeface="Calibri" pitchFamily="34" charset="0"/>
              <a:cs typeface="B Nazanin" pitchFamily="2" charset="-78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Nazanin"/>
                <a:ea typeface="Calibri" pitchFamily="34" charset="0"/>
                <a:cs typeface="B Nazanin" pitchFamily="2" charset="-78"/>
              </a:rPr>
              <a:t>این مدل دربرگیرنده فعالیتهاي زیراست :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27" y="2286000"/>
            <a:ext cx="770539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457200"/>
            <a:ext cx="7543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200" dirty="0" smtClean="0">
                <a:cs typeface="B Nazanin" pitchFamily="2" charset="-78"/>
              </a:rPr>
              <a:t>1</a:t>
            </a:r>
            <a:r>
              <a:rPr lang="ar-SA" sz="3200" dirty="0" smtClean="0">
                <a:cs typeface="B Nazanin" pitchFamily="2" charset="-78"/>
              </a:rPr>
              <a:t>) </a:t>
            </a:r>
            <a:r>
              <a:rPr lang="ar-SA" sz="3200" b="1" dirty="0" smtClean="0">
                <a:cs typeface="B Nazanin" pitchFamily="2" charset="-78"/>
              </a:rPr>
              <a:t>مهندسی سیستم</a:t>
            </a:r>
            <a:r>
              <a:rPr lang="fa-IR" sz="3200" b="1" dirty="0" smtClean="0">
                <a:cs typeface="B Nazanin" pitchFamily="2" charset="-78"/>
              </a:rPr>
              <a:t> :</a:t>
            </a: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در مدل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هاي نرم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افزاري </a:t>
            </a:r>
            <a:r>
              <a:rPr lang="ar-SA" sz="3200" dirty="0">
                <a:cs typeface="B Nazanin" pitchFamily="2" charset="-78"/>
              </a:rPr>
              <a:t>ابتدا مهندسی سیستم انجام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گیرد</a:t>
            </a:r>
            <a:r>
              <a:rPr lang="fa-IR" sz="3200" dirty="0" smtClean="0">
                <a:cs typeface="B Nazanin" pitchFamily="2" charset="-78"/>
              </a:rPr>
              <a:t>.</a:t>
            </a:r>
            <a:r>
              <a:rPr lang="en-US" sz="3200" dirty="0" smtClean="0">
                <a:cs typeface="B Nazanin" pitchFamily="2" charset="-78"/>
              </a:rPr>
              <a:t> </a:t>
            </a:r>
            <a:r>
              <a:rPr lang="ar-SA" sz="3200" dirty="0">
                <a:cs typeface="B Nazanin" pitchFamily="2" charset="-78"/>
              </a:rPr>
              <a:t>مهندسی سیستم شامل شناسایی نیازهاي سیستم می باشد. </a:t>
            </a:r>
            <a:endParaRPr lang="en-US" sz="3200" dirty="0">
              <a:cs typeface="B Nazanin" pitchFamily="2" charset="-78"/>
            </a:endParaRP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2)</a:t>
            </a:r>
            <a:r>
              <a:rPr lang="en-US" sz="3200" dirty="0" smtClean="0">
                <a:cs typeface="B Nazanin" pitchFamily="2" charset="-78"/>
              </a:rPr>
              <a:t> </a:t>
            </a:r>
            <a:r>
              <a:rPr lang="ar-SA" sz="3200" b="1" dirty="0">
                <a:cs typeface="B Nazanin" pitchFamily="2" charset="-78"/>
              </a:rPr>
              <a:t>تجزیه و </a:t>
            </a:r>
            <a:r>
              <a:rPr lang="ar-SA" sz="3200" b="1" dirty="0" smtClean="0">
                <a:cs typeface="B Nazanin" pitchFamily="2" charset="-78"/>
              </a:rPr>
              <a:t>تحلیل</a:t>
            </a:r>
            <a:r>
              <a:rPr lang="fa-IR" sz="3200" b="1" dirty="0" smtClean="0">
                <a:cs typeface="B Nazanin" pitchFamily="2" charset="-78"/>
              </a:rPr>
              <a:t> (</a:t>
            </a:r>
            <a:r>
              <a:rPr lang="ar-SA" sz="3200" b="1" dirty="0" smtClean="0">
                <a:cs typeface="B Nazanin" pitchFamily="2" charset="-78"/>
              </a:rPr>
              <a:t>تحلیل نیازمندیهاي نرم</a:t>
            </a:r>
            <a:r>
              <a:rPr lang="fa-IR" sz="3200" b="1" dirty="0" smtClean="0">
                <a:cs typeface="B Nazanin" pitchFamily="2" charset="-78"/>
              </a:rPr>
              <a:t> </a:t>
            </a:r>
            <a:r>
              <a:rPr lang="ar-SA" sz="3200" b="1" dirty="0" smtClean="0">
                <a:cs typeface="B Nazanin" pitchFamily="2" charset="-78"/>
              </a:rPr>
              <a:t>افزاري</a:t>
            </a:r>
            <a:r>
              <a:rPr lang="fa-IR" sz="3200" b="1" dirty="0" smtClean="0">
                <a:cs typeface="B Nazanin" pitchFamily="2" charset="-78"/>
              </a:rPr>
              <a:t>)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b="1" dirty="0" smtClean="0">
                <a:cs typeface="B Nazanin" pitchFamily="2" charset="-78"/>
              </a:rPr>
              <a:t>آنالیز</a:t>
            </a:r>
            <a:r>
              <a:rPr lang="fa-IR" sz="3200" dirty="0">
                <a:cs typeface="B Nazanin" pitchFamily="2" charset="-78"/>
              </a:rPr>
              <a:t>:</a:t>
            </a:r>
            <a:endParaRPr lang="en-US" sz="3200" dirty="0">
              <a:cs typeface="B Nazanin" pitchFamily="2" charset="-78"/>
            </a:endParaRP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فرایند </a:t>
            </a:r>
            <a:r>
              <a:rPr lang="ar-SA" sz="3200" dirty="0">
                <a:cs typeface="B Nazanin" pitchFamily="2" charset="-78"/>
              </a:rPr>
              <a:t>متمرکز شدن روي </a:t>
            </a:r>
            <a:r>
              <a:rPr lang="ar-SA" sz="3200" dirty="0" smtClean="0">
                <a:cs typeface="B Nazanin" pitchFamily="2" charset="-78"/>
              </a:rPr>
              <a:t>ویژگی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 </a:t>
            </a:r>
            <a:r>
              <a:rPr lang="ar-SA" sz="3200" dirty="0">
                <a:cs typeface="B Nazanin" pitchFamily="2" charset="-78"/>
              </a:rPr>
              <a:t>و رفتارهاي اصلی یک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پدیده</a:t>
            </a:r>
            <a:r>
              <a:rPr lang="ar-SA" sz="3200" dirty="0">
                <a:cs typeface="B Nazanin" pitchFamily="2" charset="-78"/>
              </a:rPr>
              <a:t>، و نادیده گرفتن </a:t>
            </a:r>
            <a:r>
              <a:rPr lang="ar-SA" sz="3200" dirty="0" smtClean="0">
                <a:cs typeface="B Nazanin" pitchFamily="2" charset="-78"/>
              </a:rPr>
              <a:t>ویژگی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هاي </a:t>
            </a:r>
            <a:r>
              <a:rPr lang="ar-SA" sz="3200" dirty="0">
                <a:cs typeface="B Nazanin" pitchFamily="2" charset="-78"/>
              </a:rPr>
              <a:t>موقت و غیر مهم آن </a:t>
            </a:r>
            <a:r>
              <a:rPr lang="ar-SA" sz="3200" dirty="0" smtClean="0">
                <a:cs typeface="B Nazanin" pitchFamily="2" charset="-78"/>
              </a:rPr>
              <a:t>پدیده،از </a:t>
            </a:r>
            <a:r>
              <a:rPr lang="ar-SA" sz="3200" dirty="0">
                <a:cs typeface="B Nazanin" pitchFamily="2" charset="-78"/>
              </a:rPr>
              <a:t>یک </a:t>
            </a:r>
            <a:r>
              <a:rPr lang="ar-SA" sz="3200" dirty="0" smtClean="0">
                <a:cs typeface="B Nazanin" pitchFamily="2" charset="-78"/>
              </a:rPr>
              <a:t>زاویه </a:t>
            </a:r>
            <a:r>
              <a:rPr lang="ar-SA" sz="3200" dirty="0">
                <a:cs typeface="B Nazanin" pitchFamily="2" charset="-78"/>
              </a:rPr>
              <a:t>دید مشخص را گویند.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27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6916"/>
            <a:ext cx="8153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800" dirty="0" smtClean="0">
                <a:cs typeface="B Nazanin" pitchFamily="2" charset="-78"/>
              </a:rPr>
              <a:t>3</a:t>
            </a:r>
            <a:r>
              <a:rPr lang="ar-SA" sz="2800" dirty="0" smtClean="0">
                <a:cs typeface="B Nazanin" pitchFamily="2" charset="-78"/>
              </a:rPr>
              <a:t>) </a:t>
            </a:r>
            <a:r>
              <a:rPr lang="ar-SA" sz="2800" b="1" dirty="0" smtClean="0">
                <a:cs typeface="B Nazanin" pitchFamily="2" charset="-78"/>
              </a:rPr>
              <a:t>طراحی</a:t>
            </a:r>
            <a:r>
              <a:rPr lang="fa-IR" sz="2800" b="1" dirty="0" smtClean="0">
                <a:cs typeface="B Nazanin" pitchFamily="2" charset="-78"/>
              </a:rPr>
              <a:t> :</a:t>
            </a:r>
          </a:p>
          <a:p>
            <a:pPr algn="r" rtl="1"/>
            <a:endParaRPr lang="fa-IR" sz="2800" dirty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طراحی 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در حقیقت یک فرآیند چند </a:t>
            </a:r>
            <a:r>
              <a:rPr lang="ar-SA" sz="2800" dirty="0" smtClean="0">
                <a:cs typeface="B Nazanin" pitchFamily="2" charset="-78"/>
              </a:rPr>
              <a:t>مرحله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اي است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که </a:t>
            </a:r>
            <a:r>
              <a:rPr lang="ar-SA" sz="2800" dirty="0">
                <a:cs typeface="B Nazanin" pitchFamily="2" charset="-78"/>
              </a:rPr>
              <a:t>روي چهار صفت متمایز یک برنامه متمرکز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شود</a:t>
            </a:r>
            <a:r>
              <a:rPr lang="fa-IR" sz="2800" dirty="0" smtClean="0">
                <a:cs typeface="B Nazanin" pitchFamily="2" charset="-78"/>
              </a:rPr>
              <a:t>،</a:t>
            </a:r>
            <a:endParaRPr lang="en-US" sz="2800" dirty="0">
              <a:cs typeface="B Nazanin" pitchFamily="2" charset="-78"/>
            </a:endParaRPr>
          </a:p>
          <a:p>
            <a:pPr algn="r" rtl="1"/>
            <a:r>
              <a:rPr lang="fa-IR" sz="2800" dirty="0" smtClean="0">
                <a:cs typeface="B Nazanin" pitchFamily="2" charset="-78"/>
              </a:rPr>
              <a:t>     </a:t>
            </a:r>
            <a:r>
              <a:rPr lang="ar-SA" sz="2800" dirty="0" smtClean="0">
                <a:cs typeface="B Nazanin" pitchFamily="2" charset="-78"/>
              </a:rPr>
              <a:t>یعنی </a:t>
            </a:r>
            <a:r>
              <a:rPr lang="ar-SA" sz="2800" dirty="0">
                <a:cs typeface="B Nazanin" pitchFamily="2" charset="-78"/>
              </a:rPr>
              <a:t>ساختار </a:t>
            </a:r>
            <a:r>
              <a:rPr lang="ar-SA" sz="2800" dirty="0" smtClean="0">
                <a:cs typeface="B Nazanin" pitchFamily="2" charset="-78"/>
              </a:rPr>
              <a:t>داده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ها</a:t>
            </a:r>
            <a:r>
              <a:rPr lang="ar-SA" sz="2800" dirty="0">
                <a:cs typeface="B Nazanin" pitchFamily="2" charset="-78"/>
              </a:rPr>
              <a:t>، معماري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از نظر ساختمانی، </a:t>
            </a:r>
            <a:r>
              <a:rPr lang="fa-IR" sz="2800" dirty="0" smtClean="0">
                <a:cs typeface="B Nazanin" pitchFamily="2" charset="-78"/>
              </a:rPr>
              <a:t>                       </a:t>
            </a:r>
          </a:p>
          <a:p>
            <a:pPr algn="r" rtl="1"/>
            <a:r>
              <a:rPr lang="fa-IR" sz="2800" dirty="0" smtClean="0">
                <a:cs typeface="B Nazanin" pitchFamily="2" charset="-78"/>
              </a:rPr>
              <a:t>     </a:t>
            </a:r>
            <a:r>
              <a:rPr lang="ar-SA" sz="2800" dirty="0" smtClean="0">
                <a:cs typeface="B Nazanin" pitchFamily="2" charset="-78"/>
              </a:rPr>
              <a:t>نمایش </a:t>
            </a:r>
            <a:r>
              <a:rPr lang="ar-SA" sz="2800" dirty="0">
                <a:cs typeface="B Nazanin" pitchFamily="2" charset="-78"/>
              </a:rPr>
              <a:t>رابط و جزئیات رویه </a:t>
            </a:r>
            <a:r>
              <a:rPr lang="ar-SA" sz="2800" dirty="0" smtClean="0">
                <a:cs typeface="B Nazanin" pitchFamily="2" charset="-78"/>
              </a:rPr>
              <a:t>اي</a:t>
            </a:r>
            <a:r>
              <a:rPr lang="fa-IR" sz="2800" dirty="0" smtClean="0">
                <a:cs typeface="B Nazanin" pitchFamily="2" charset="-78"/>
              </a:rPr>
              <a:t>(</a:t>
            </a:r>
            <a:r>
              <a:rPr lang="ar-SA" sz="2800" dirty="0" smtClean="0">
                <a:cs typeface="B Nazanin" pitchFamily="2" charset="-78"/>
              </a:rPr>
              <a:t>الگوریتم</a:t>
            </a:r>
            <a:r>
              <a:rPr lang="fa-IR" sz="2800" dirty="0" smtClean="0">
                <a:cs typeface="B Nazanin" pitchFamily="2" charset="-78"/>
              </a:rPr>
              <a:t>)</a:t>
            </a:r>
            <a:endParaRPr lang="fa-IR" sz="2800" dirty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فرآیند </a:t>
            </a:r>
            <a:r>
              <a:rPr lang="ar-SA" sz="2800" dirty="0">
                <a:cs typeface="B Nazanin" pitchFamily="2" charset="-78"/>
              </a:rPr>
              <a:t>طراحی، نیازها را به نمایش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افزاري </a:t>
            </a:r>
            <a:r>
              <a:rPr lang="ar-SA" sz="2800" dirty="0">
                <a:cs typeface="B Nazanin" pitchFamily="2" charset="-78"/>
              </a:rPr>
              <a:t>تبدیل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کند </a:t>
            </a:r>
            <a:r>
              <a:rPr lang="ar-SA" sz="2800" dirty="0">
                <a:cs typeface="B Nazanin" pitchFamily="2" charset="-78"/>
              </a:rPr>
              <a:t>که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توان </a:t>
            </a:r>
            <a:r>
              <a:rPr lang="ar-SA" sz="2800" dirty="0">
                <a:cs typeface="B Nazanin" pitchFamily="2" charset="-78"/>
              </a:rPr>
              <a:t>آن را قبل از شروع کدگذاري از نظر کیفیت ارزیابی </a:t>
            </a:r>
            <a:r>
              <a:rPr lang="ar-SA" sz="2800" dirty="0" smtClean="0">
                <a:cs typeface="B Nazanin" pitchFamily="2" charset="-78"/>
              </a:rPr>
              <a:t>کرد</a:t>
            </a:r>
            <a:r>
              <a:rPr lang="fa-IR" sz="2800" dirty="0" smtClean="0">
                <a:cs typeface="B Nazanin" pitchFamily="2" charset="-78"/>
              </a:rPr>
              <a:t>.</a:t>
            </a:r>
            <a:endParaRPr lang="en-US" sz="2800" dirty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فاز </a:t>
            </a:r>
            <a:r>
              <a:rPr lang="ar-SA" sz="2800" dirty="0">
                <a:cs typeface="B Nazanin" pitchFamily="2" charset="-78"/>
              </a:rPr>
              <a:t>طراحی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با استفاده از ابزار خاص خود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UML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ar-SA" sz="2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ar-SA" sz="2800" dirty="0">
                <a:cs typeface="B Nazanin" pitchFamily="2" charset="-78"/>
              </a:rPr>
              <a:t>می باشد که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به صورتی تئوري و با </a:t>
            </a:r>
            <a:r>
              <a:rPr lang="ar-SA" sz="2800" dirty="0" smtClean="0">
                <a:cs typeface="B Nazanin" pitchFamily="2" charset="-78"/>
              </a:rPr>
              <a:t>سمبل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هاي </a:t>
            </a:r>
            <a:r>
              <a:rPr lang="ar-SA" sz="2800" dirty="0">
                <a:cs typeface="B Nazanin" pitchFamily="2" charset="-78"/>
              </a:rPr>
              <a:t>مخصوص نشانه گذاري طراحی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شود</a:t>
            </a:r>
            <a:r>
              <a:rPr lang="fa-IR" sz="2800" dirty="0" smtClean="0">
                <a:cs typeface="B Nazanin" pitchFamily="2" charset="-78"/>
              </a:rPr>
              <a:t>.</a:t>
            </a:r>
            <a:endParaRPr lang="fa-IR" sz="2800" dirty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بسیاري </a:t>
            </a:r>
            <a:r>
              <a:rPr lang="ar-SA" sz="2800" dirty="0">
                <a:cs typeface="B Nazanin" pitchFamily="2" charset="-78"/>
              </a:rPr>
              <a:t>از مشکلات سیستم در این مرحله نمایان شده و جهت رفع آن می توان به مراحل قبلی رجوع و مشکل را برطرف </a:t>
            </a:r>
            <a:r>
              <a:rPr lang="ar-SA" sz="2800" dirty="0" smtClean="0">
                <a:cs typeface="B Nazanin" pitchFamily="2" charset="-78"/>
              </a:rPr>
              <a:t>نمود</a:t>
            </a:r>
            <a:r>
              <a:rPr lang="fa-IR" sz="2800" dirty="0" smtClean="0">
                <a:cs typeface="B Nazanin" pitchFamily="2" charset="-78"/>
              </a:rPr>
              <a:t>(</a:t>
            </a:r>
            <a:r>
              <a:rPr lang="ar-SA" sz="2800" dirty="0" smtClean="0">
                <a:cs typeface="B Nazanin" pitchFamily="2" charset="-78"/>
              </a:rPr>
              <a:t>در </a:t>
            </a:r>
            <a:r>
              <a:rPr lang="ar-SA" sz="2800" dirty="0">
                <a:cs typeface="B Nazanin" pitchFamily="2" charset="-78"/>
              </a:rPr>
              <a:t>این مرحله هیچ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افزاري </a:t>
            </a:r>
            <a:r>
              <a:rPr lang="ar-SA" sz="2800" dirty="0">
                <a:cs typeface="B Nazanin" pitchFamily="2" charset="-78"/>
              </a:rPr>
              <a:t>هنوز تولید نشده </a:t>
            </a:r>
            <a:r>
              <a:rPr lang="ar-SA" sz="2800" dirty="0" smtClean="0">
                <a:cs typeface="B Nazanin" pitchFamily="2" charset="-78"/>
              </a:rPr>
              <a:t>است</a:t>
            </a:r>
            <a:r>
              <a:rPr lang="fa-IR" sz="2800" dirty="0" smtClean="0">
                <a:cs typeface="B Nazanin" pitchFamily="2" charset="-78"/>
              </a:rPr>
              <a:t>)</a:t>
            </a:r>
            <a:endParaRPr lang="en-US" sz="28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88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44348"/>
            <a:ext cx="81603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200" dirty="0" smtClean="0">
                <a:cs typeface="B Nazanin" pitchFamily="2" charset="-78"/>
              </a:rPr>
              <a:t>4)</a:t>
            </a:r>
            <a:r>
              <a:rPr lang="en-US" sz="3200" dirty="0" smtClean="0">
                <a:cs typeface="B Nazanin" pitchFamily="2" charset="-78"/>
              </a:rPr>
              <a:t> </a:t>
            </a:r>
            <a:r>
              <a:rPr lang="ar-SA" sz="3200" b="1" dirty="0">
                <a:cs typeface="B Nazanin" pitchFamily="2" charset="-78"/>
              </a:rPr>
              <a:t>پیاده </a:t>
            </a:r>
            <a:r>
              <a:rPr lang="ar-SA" sz="3200" b="1" dirty="0" smtClean="0">
                <a:cs typeface="B Nazanin" pitchFamily="2" charset="-78"/>
              </a:rPr>
              <a:t>سازي</a:t>
            </a:r>
            <a:r>
              <a:rPr lang="fa-IR" sz="3200" dirty="0">
                <a:cs typeface="B Nazanin" pitchFamily="2" charset="-78"/>
              </a:rPr>
              <a:t> </a:t>
            </a:r>
            <a:r>
              <a:rPr lang="fa-IR" sz="3200" dirty="0" smtClean="0">
                <a:cs typeface="B Nazanin" pitchFamily="2" charset="-78"/>
              </a:rPr>
              <a:t>:</a:t>
            </a:r>
          </a:p>
          <a:p>
            <a:pPr algn="r" rtl="1"/>
            <a:endParaRPr lang="en-US" sz="3200" dirty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پس </a:t>
            </a:r>
            <a:r>
              <a:rPr lang="ar-SA" sz="3200" dirty="0">
                <a:cs typeface="B Nazanin" pitchFamily="2" charset="-78"/>
              </a:rPr>
              <a:t>از مرحله طراحی صورت می </a:t>
            </a:r>
            <a:r>
              <a:rPr lang="ar-SA" sz="3200" dirty="0" smtClean="0">
                <a:cs typeface="B Nazanin" pitchFamily="2" charset="-78"/>
              </a:rPr>
              <a:t>گیرد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طراحی </a:t>
            </a:r>
            <a:r>
              <a:rPr lang="ar-SA" sz="3200" dirty="0">
                <a:cs typeface="B Nazanin" pitchFamily="2" charset="-78"/>
              </a:rPr>
              <a:t>باید به صورت شکلی در آید که براي دستگاه قابل خواندن </a:t>
            </a:r>
            <a:r>
              <a:rPr lang="ar-SA" sz="3200" dirty="0" smtClean="0">
                <a:cs typeface="B Nazanin" pitchFamily="2" charset="-78"/>
              </a:rPr>
              <a:t>باشد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در </a:t>
            </a:r>
            <a:r>
              <a:rPr lang="ar-SA" sz="3200" dirty="0">
                <a:cs typeface="B Nazanin" pitchFamily="2" charset="-78"/>
              </a:rPr>
              <a:t>این مرحله محصول </a:t>
            </a:r>
            <a:r>
              <a:rPr lang="ar-SA" sz="3200" dirty="0" smtClean="0">
                <a:cs typeface="B Nazanin" pitchFamily="2" charset="-78"/>
              </a:rPr>
              <a:t>نرم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افزاري </a:t>
            </a:r>
            <a:r>
              <a:rPr lang="ar-SA" sz="3200" dirty="0">
                <a:cs typeface="B Nazanin" pitchFamily="2" charset="-78"/>
              </a:rPr>
              <a:t>تولید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شود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یعنی </a:t>
            </a:r>
            <a:r>
              <a:rPr lang="ar-SA" sz="3200" dirty="0">
                <a:cs typeface="B Nazanin" pitchFamily="2" charset="-78"/>
              </a:rPr>
              <a:t>کد ایجاد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شود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اگر </a:t>
            </a:r>
            <a:r>
              <a:rPr lang="ar-SA" sz="3200" dirty="0">
                <a:cs typeface="B Nazanin" pitchFamily="2" charset="-78"/>
              </a:rPr>
              <a:t>طراحی به صورت دقیق صورت گیرد،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توان ب</a:t>
            </a:r>
            <a:r>
              <a:rPr lang="fa-IR" sz="3200" dirty="0" smtClean="0">
                <a:cs typeface="B Nazanin" pitchFamily="2" charset="-78"/>
              </a:rPr>
              <a:t>ه </a:t>
            </a:r>
            <a:r>
              <a:rPr lang="ar-SA" sz="3200" dirty="0" smtClean="0">
                <a:cs typeface="B Nazanin" pitchFamily="2" charset="-78"/>
              </a:rPr>
              <a:t>صورت </a:t>
            </a:r>
            <a:r>
              <a:rPr lang="ar-SA" sz="3200" dirty="0">
                <a:cs typeface="B Nazanin" pitchFamily="2" charset="-78"/>
              </a:rPr>
              <a:t>مکانیکی تولید کد را انجام </a:t>
            </a:r>
            <a:r>
              <a:rPr lang="ar-SA" sz="3200" dirty="0" smtClean="0">
                <a:cs typeface="B Nazanin" pitchFamily="2" charset="-78"/>
              </a:rPr>
              <a:t>داد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در </a:t>
            </a:r>
            <a:r>
              <a:rPr lang="ar-SA" sz="3200" dirty="0">
                <a:cs typeface="B Nazanin" pitchFamily="2" charset="-78"/>
              </a:rPr>
              <a:t>صورت بروز هرگونه مشکل به مرحله اول رجوع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شود</a:t>
            </a:r>
            <a:r>
              <a:rPr lang="fa-IR" sz="3200" dirty="0" smtClean="0">
                <a:cs typeface="B Nazanin" pitchFamily="2" charset="-78"/>
              </a:rPr>
              <a:t>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61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800" dirty="0" smtClean="0">
                <a:cs typeface="B Nazanin" pitchFamily="2" charset="-78"/>
              </a:rPr>
              <a:t>5)</a:t>
            </a:r>
            <a:r>
              <a:rPr lang="en-US" sz="2800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آزمون</a:t>
            </a:r>
            <a:r>
              <a:rPr lang="fa-IR" sz="2800" dirty="0" smtClean="0">
                <a:cs typeface="B Nazanin" pitchFamily="2" charset="-78"/>
              </a:rPr>
              <a:t>(</a:t>
            </a:r>
            <a:r>
              <a:rPr lang="ar-SA" sz="2800" b="1" dirty="0" smtClean="0">
                <a:cs typeface="B Nazanin" pitchFamily="2" charset="-78"/>
              </a:rPr>
              <a:t>تست</a:t>
            </a:r>
            <a:r>
              <a:rPr lang="fa-IR" sz="2800" b="1" dirty="0" smtClean="0">
                <a:cs typeface="B Nazanin" pitchFamily="2" charset="-78"/>
              </a:rPr>
              <a:t>) :</a:t>
            </a:r>
          </a:p>
          <a:p>
            <a:pPr algn="r" rtl="1"/>
            <a:endParaRPr lang="en-US" sz="2800" dirty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مهم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ترین </a:t>
            </a:r>
            <a:r>
              <a:rPr lang="ar-SA" sz="2800" dirty="0">
                <a:cs typeface="B Nazanin" pitchFamily="2" charset="-78"/>
              </a:rPr>
              <a:t>مرحله و اساسی ترین مرحله در چرخه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مرحله </a:t>
            </a:r>
            <a:r>
              <a:rPr lang="ar-SA" sz="2800" dirty="0">
                <a:cs typeface="B Nazanin" pitchFamily="2" charset="-78"/>
              </a:rPr>
              <a:t>تست آن می </a:t>
            </a:r>
            <a:r>
              <a:rPr lang="ar-SA" sz="2800" dirty="0" smtClean="0">
                <a:cs typeface="B Nazanin" pitchFamily="2" charset="-78"/>
              </a:rPr>
              <a:t>باشد</a:t>
            </a:r>
            <a:r>
              <a:rPr lang="fa-IR" sz="2800" dirty="0">
                <a:cs typeface="B Nazanin" pitchFamily="2" charset="-78"/>
              </a:rPr>
              <a:t>.</a:t>
            </a:r>
            <a:endParaRPr lang="fa-IR" sz="28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در </a:t>
            </a:r>
            <a:r>
              <a:rPr lang="ar-SA" sz="2800" dirty="0">
                <a:cs typeface="B Nazanin" pitchFamily="2" charset="-78"/>
              </a:rPr>
              <a:t>این مرحله با استفاده </a:t>
            </a:r>
            <a:r>
              <a:rPr lang="ar-SA" sz="2800" dirty="0" smtClean="0">
                <a:cs typeface="B Nazanin" pitchFamily="2" charset="-78"/>
              </a:rPr>
              <a:t>از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روش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هاي </a:t>
            </a:r>
            <a:r>
              <a:rPr lang="ar-SA" sz="2800" dirty="0">
                <a:cs typeface="B Nazanin" pitchFamily="2" charset="-78"/>
              </a:rPr>
              <a:t>مختلفی همچون تست جعبه سفید و جعبه سیاه </a:t>
            </a:r>
            <a:r>
              <a:rPr lang="ar-SA" sz="2800" dirty="0" smtClean="0">
                <a:cs typeface="B Nazanin" pitchFamily="2" charset="-78"/>
              </a:rPr>
              <a:t>و</a:t>
            </a:r>
            <a:r>
              <a:rPr lang="fa-IR" sz="2800" dirty="0">
                <a:cs typeface="B Nazanin" pitchFamily="2" charset="-78"/>
              </a:rPr>
              <a:t> </a:t>
            </a:r>
            <a:r>
              <a:rPr lang="fa-IR" sz="2800" dirty="0" smtClean="0">
                <a:cs typeface="B Nazanin" pitchFamily="2" charset="-78"/>
              </a:rPr>
              <a:t>... </a:t>
            </a:r>
            <a:r>
              <a:rPr lang="ar-SA" sz="2800" dirty="0" smtClean="0">
                <a:cs typeface="B Nazanin" pitchFamily="2" charset="-78"/>
              </a:rPr>
              <a:t>انجام </a:t>
            </a:r>
            <a:r>
              <a:rPr lang="ar-SA" sz="2800" dirty="0">
                <a:cs typeface="B Nazanin" pitchFamily="2" charset="-78"/>
              </a:rPr>
              <a:t>می </a:t>
            </a:r>
            <a:r>
              <a:rPr lang="ar-SA" sz="2800" dirty="0" smtClean="0">
                <a:cs typeface="B Nazanin" pitchFamily="2" charset="-78"/>
              </a:rPr>
              <a:t>گیرد</a:t>
            </a:r>
            <a:r>
              <a:rPr lang="fa-IR" sz="2800" dirty="0" smtClean="0">
                <a:cs typeface="B Nazanin" pitchFamily="2" charset="-78"/>
              </a:rPr>
              <a:t>.</a:t>
            </a:r>
            <a:endParaRPr lang="en-US" sz="2800" dirty="0">
              <a:cs typeface="B Nazanin" pitchFamily="2" charset="-78"/>
            </a:endParaRPr>
          </a:p>
          <a:p>
            <a:pPr algn="r" rtl="1"/>
            <a:r>
              <a:rPr lang="fa-IR" sz="2800" dirty="0" smtClean="0">
                <a:cs typeface="B Nazanin" pitchFamily="2" charset="-78"/>
              </a:rPr>
              <a:t>     </a:t>
            </a:r>
            <a:r>
              <a:rPr lang="ar-SA" sz="2800" dirty="0" smtClean="0">
                <a:cs typeface="B Nazanin" pitchFamily="2" charset="-78"/>
              </a:rPr>
              <a:t>کار </a:t>
            </a:r>
            <a:r>
              <a:rPr lang="ar-SA" sz="2800" dirty="0">
                <a:cs typeface="B Nazanin" pitchFamily="2" charset="-78"/>
              </a:rPr>
              <a:t>آزمون روي فواصل زمانی منطقی در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متمرکز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شود </a:t>
            </a:r>
            <a:r>
              <a:rPr lang="ar-SA" sz="2800" dirty="0">
                <a:cs typeface="B Nazanin" pitchFamily="2" charset="-78"/>
              </a:rPr>
              <a:t>و </a:t>
            </a:r>
            <a:r>
              <a:rPr lang="fa-IR" sz="2800" dirty="0" smtClean="0">
                <a:cs typeface="B Nazanin" pitchFamily="2" charset="-78"/>
              </a:rPr>
              <a:t>     </a:t>
            </a:r>
          </a:p>
          <a:p>
            <a:pPr algn="r" rtl="1"/>
            <a:r>
              <a:rPr lang="fa-IR" sz="2800" dirty="0" smtClean="0">
                <a:cs typeface="B Nazanin" pitchFamily="2" charset="-78"/>
              </a:rPr>
              <a:t>     </a:t>
            </a:r>
            <a:r>
              <a:rPr lang="ar-SA" sz="2800" dirty="0" smtClean="0">
                <a:cs typeface="B Nazanin" pitchFamily="2" charset="-78"/>
              </a:rPr>
              <a:t>تضمین 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کند </a:t>
            </a:r>
            <a:r>
              <a:rPr lang="ar-SA" sz="2800" dirty="0">
                <a:cs typeface="B Nazanin" pitchFamily="2" charset="-78"/>
              </a:rPr>
              <a:t>که تمام جملات آزمون شده و در مورد </a:t>
            </a:r>
            <a:r>
              <a:rPr lang="ar-SA" sz="2800" dirty="0" smtClean="0">
                <a:cs typeface="B Nazanin" pitchFamily="2" charset="-78"/>
              </a:rPr>
              <a:t>خروجی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هاي </a:t>
            </a:r>
            <a:r>
              <a:rPr lang="fa-IR" sz="2800" dirty="0" smtClean="0">
                <a:cs typeface="B Nazanin" pitchFamily="2" charset="-78"/>
              </a:rPr>
              <a:t>   </a:t>
            </a:r>
          </a:p>
          <a:p>
            <a:pPr algn="r" rtl="1"/>
            <a:r>
              <a:rPr lang="fa-IR" sz="2800" dirty="0" smtClean="0">
                <a:cs typeface="B Nazanin" pitchFamily="2" charset="-78"/>
              </a:rPr>
              <a:t>     </a:t>
            </a:r>
            <a:r>
              <a:rPr lang="ar-SA" sz="2800" dirty="0" smtClean="0">
                <a:cs typeface="B Nazanin" pitchFamily="2" charset="-78"/>
              </a:rPr>
              <a:t>عملیاتی </a:t>
            </a:r>
            <a:r>
              <a:rPr lang="ar-SA" sz="2800" dirty="0">
                <a:cs typeface="B Nazanin" pitchFamily="2" charset="-78"/>
              </a:rPr>
              <a:t>یعنی اجراي آزمون براي نشان دادن خطاها و تضمین اینکه </a:t>
            </a:r>
            <a:endParaRPr lang="fa-IR" sz="2800" dirty="0" smtClean="0">
              <a:cs typeface="B Nazanin" pitchFamily="2" charset="-78"/>
            </a:endParaRPr>
          </a:p>
          <a:p>
            <a:pPr algn="r" rtl="1"/>
            <a:r>
              <a:rPr lang="fa-IR" sz="2800" dirty="0" smtClean="0">
                <a:cs typeface="B Nazanin" pitchFamily="2" charset="-78"/>
              </a:rPr>
              <a:t>     </a:t>
            </a:r>
            <a:r>
              <a:rPr lang="ar-SA" sz="2800" dirty="0" smtClean="0">
                <a:cs typeface="B Nazanin" pitchFamily="2" charset="-78"/>
              </a:rPr>
              <a:t>داده </a:t>
            </a:r>
            <a:r>
              <a:rPr lang="ar-SA" sz="2800" dirty="0">
                <a:cs typeface="B Nazanin" pitchFamily="2" charset="-78"/>
              </a:rPr>
              <a:t>هاي تعریف شده نتایج واقعی بوجود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آورند</a:t>
            </a:r>
            <a:r>
              <a:rPr lang="fa-IR" sz="2800" dirty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با </a:t>
            </a:r>
            <a:r>
              <a:rPr lang="ar-SA" sz="2800" dirty="0">
                <a:cs typeface="B Nazanin" pitchFamily="2" charset="-78"/>
              </a:rPr>
              <a:t>نتایج لازم </a:t>
            </a:r>
            <a:r>
              <a:rPr lang="fa-IR" sz="2800" dirty="0" smtClean="0">
                <a:cs typeface="B Nazanin" pitchFamily="2" charset="-78"/>
              </a:rPr>
              <a:t>    </a:t>
            </a:r>
          </a:p>
          <a:p>
            <a:pPr algn="r" rtl="1"/>
            <a:r>
              <a:rPr lang="fa-IR" sz="2800" dirty="0">
                <a:cs typeface="B Nazanin" pitchFamily="2" charset="-78"/>
              </a:rPr>
              <a:t> </a:t>
            </a:r>
            <a:r>
              <a:rPr lang="fa-IR" sz="2800" dirty="0" smtClean="0">
                <a:cs typeface="B Nazanin" pitchFamily="2" charset="-78"/>
              </a:rPr>
              <a:t>    </a:t>
            </a:r>
            <a:r>
              <a:rPr lang="ar-SA" sz="2800" dirty="0" smtClean="0">
                <a:cs typeface="B Nazanin" pitchFamily="2" charset="-78"/>
              </a:rPr>
              <a:t>هم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خوانی دار</a:t>
            </a:r>
            <a:r>
              <a:rPr lang="fa-IR" sz="2800" dirty="0" smtClean="0">
                <a:cs typeface="B Nazanin" pitchFamily="2" charset="-78"/>
              </a:rPr>
              <a:t>ند.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هرچه </a:t>
            </a:r>
            <a:r>
              <a:rPr lang="ar-SA" sz="2800" dirty="0">
                <a:cs typeface="B Nazanin" pitchFamily="2" charset="-78"/>
              </a:rPr>
              <a:t>تست </a:t>
            </a:r>
            <a:r>
              <a:rPr lang="ar-SA" sz="2800" dirty="0" smtClean="0">
                <a:cs typeface="B Nazanin" pitchFamily="2" charset="-78"/>
              </a:rPr>
              <a:t>کامل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تر </a:t>
            </a:r>
            <a:r>
              <a:rPr lang="ar-SA" sz="2800" dirty="0">
                <a:cs typeface="B Nazanin" pitchFamily="2" charset="-78"/>
              </a:rPr>
              <a:t>و بهتري صورت گیرد کارکرد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مطمئن تر و هزینه پشتیبانی آن کمتر و هزینه هاي توسعه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کاهش می یابد و محصول نهایی از قابلیت اطمینان بالایی برخوردار خواهد </a:t>
            </a:r>
            <a:r>
              <a:rPr lang="ar-SA" sz="2800" dirty="0" smtClean="0">
                <a:cs typeface="B Nazanin" pitchFamily="2" charset="-78"/>
              </a:rPr>
              <a:t>شد</a:t>
            </a:r>
            <a:r>
              <a:rPr lang="fa-IR" sz="2800" dirty="0" smtClean="0">
                <a:cs typeface="B Nazanin" pitchFamily="2" charset="-78"/>
              </a:rPr>
              <a:t>.</a:t>
            </a:r>
            <a:endParaRPr lang="en-US" sz="28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52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164</TotalTime>
  <Words>1549</Words>
  <Application>Microsoft Office PowerPoint</Application>
  <PresentationFormat>On-screen Show (4:3)</PresentationFormat>
  <Paragraphs>131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 Nazanin</vt:lpstr>
      <vt:lpstr>BNazanin</vt:lpstr>
      <vt:lpstr>Calibri</vt:lpstr>
      <vt:lpstr>Courier New</vt:lpstr>
      <vt:lpstr>Gill Sans MT</vt:lpstr>
      <vt:lpstr>Verdana</vt:lpstr>
      <vt:lpstr>Wingdings</vt:lpstr>
      <vt:lpstr>Wingdings 2</vt:lpstr>
      <vt:lpstr>Solstice</vt:lpstr>
      <vt:lpstr>تعریف پروژه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تعریف پروژه</dc:title>
  <dc:creator>Iraj</dc:creator>
  <cp:lastModifiedBy>ali</cp:lastModifiedBy>
  <cp:revision>29</cp:revision>
  <dcterms:created xsi:type="dcterms:W3CDTF">2014-11-07T17:51:28Z</dcterms:created>
  <dcterms:modified xsi:type="dcterms:W3CDTF">2014-11-08T05:22:15Z</dcterms:modified>
</cp:coreProperties>
</file>