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70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>
        <p:scale>
          <a:sx n="50" d="100"/>
          <a:sy n="50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a-I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a-I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AF26EF-32AC-4650-BA4A-D20D06EC1E1C}" type="datetimeFigureOut">
              <a:rPr lang="fa-IR" smtClean="0"/>
              <a:pPr/>
              <a:t>01/16/1436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8A50F6-93E2-4092-BAF8-C06BDF5BE50C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836712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4000" b="1" dirty="0" smtClean="0">
                <a:latin typeface="B Nazanin+ Black" pitchFamily="2" charset="-78"/>
                <a:cs typeface="B Nazanin+ Black" pitchFamily="2" charset="-78"/>
              </a:rPr>
              <a:t>تعریف پروژه</a:t>
            </a: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هدف ازاین پروژه برقراری ارتباط بین کارفرما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و طراح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برای انجام پروژه های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طراحی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گرافیکی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برای انواع و اقسام اهداف تجاری </a:t>
            </a:r>
            <a:endParaRPr lang="fa-IR" sz="3200" dirty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می باشد.</a:t>
            </a: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این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پروژه در بستر یک سایت انجام می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پذیرد.</a:t>
            </a:r>
            <a:endParaRPr lang="en-US" sz="32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6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-1142950" y="68960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جنگو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1116632" y="869706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حذف </a:t>
            </a:r>
            <a:r>
              <a:rPr lang="fa-IR" sz="2800" dirty="0">
                <a:latin typeface="B Nazanin+ Regular" pitchFamily="2" charset="-78"/>
                <a:cs typeface="B Nazanin+ Regular" pitchFamily="2" charset="-78"/>
              </a:rPr>
              <a:t>موارد و مشکلات معمول در برنامه نويسي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وب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استفاده</a:t>
            </a:r>
            <a:r>
              <a:rPr lang="ar-SA" sz="2800" dirty="0" smtClean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ar-SA" sz="2800" dirty="0">
                <a:latin typeface="B Nazanin+ Regular" pitchFamily="2" charset="-78"/>
                <a:cs typeface="B Nazanin+ Regular" pitchFamily="2" charset="-78"/>
              </a:rPr>
              <a:t>از ساختار</a:t>
            </a:r>
            <a:r>
              <a:rPr lang="en-US" sz="2800" dirty="0">
                <a:latin typeface="B Nazanin+ Regular" pitchFamily="2" charset="-78"/>
                <a:cs typeface="B Nazanin+ Regular" pitchFamily="2" charset="-78"/>
              </a:rPr>
              <a:t> MVC </a:t>
            </a:r>
            <a:r>
              <a:rPr lang="ar-SA" sz="2800" dirty="0">
                <a:latin typeface="B Nazanin+ Regular" pitchFamily="2" charset="-78"/>
                <a:cs typeface="B Nazanin+ Regular" pitchFamily="2" charset="-78"/>
              </a:rPr>
              <a:t>يا</a:t>
            </a:r>
            <a:r>
              <a:rPr lang="en-US" sz="2800" dirty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en-US" sz="2800" dirty="0" smtClean="0">
                <a:latin typeface="B Nazanin+ Regular" pitchFamily="2" charset="-78"/>
                <a:cs typeface="B Nazanin+ Regular" pitchFamily="2" charset="-78"/>
              </a:rPr>
              <a:t>Model-View-Controller</a:t>
            </a:r>
            <a:endParaRPr lang="fa-IR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latin typeface="B Nazanin+ Regular" pitchFamily="2" charset="-78"/>
                <a:cs typeface="B Nazanin+ Regular" pitchFamily="2" charset="-78"/>
              </a:rPr>
              <a:t>امکان جداسازي محتوا از ظاهر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نمايشي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ساخت سایت با سرعت بالا به دلیل استفاده از توابع قدرتمند پایتون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وجود ماژول های مختلف و نیاز کمتر به کد زنی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عدم استفاده از کاراکترهای غیرمفید مانند $ و </a:t>
            </a:r>
            <a:r>
              <a:rPr lang="en-US" sz="2800" dirty="0" smtClean="0">
                <a:latin typeface="B Nazanin+ Regular" pitchFamily="2" charset="-78"/>
                <a:cs typeface="B Nazanin+ Regular" pitchFamily="2" charset="-78"/>
              </a:rPr>
              <a:t>;</a:t>
            </a:r>
            <a:r>
              <a:rPr lang="fa-IR" sz="2800" dirty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که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باعث </a:t>
            </a:r>
            <a:endParaRPr lang="fa-IR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کاهش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خطای برنامه نویس 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می شود</a:t>
            </a:r>
            <a:endParaRPr lang="fa-IR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41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-1162000" y="309362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اکلیپس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1188640" y="1106488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برای کدهای پایتون (جنگو) از نرم افزار اکلیپس استفاده می شود.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دلایل استفاده: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پشتیبانی از پایتون(پلاگین </a:t>
            </a:r>
            <a:r>
              <a:rPr lang="en-US" sz="2800" dirty="0" err="1" smtClean="0">
                <a:latin typeface="B Nazanin+ Regular" pitchFamily="2" charset="-78"/>
                <a:cs typeface="B Nazanin+ Regular" pitchFamily="2" charset="-78"/>
              </a:rPr>
              <a:t>pydev</a:t>
            </a: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)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خطایابی قوی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کدنویسی آسان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پشتیبانی از زبان های برنامه نویسی تحت وب</a:t>
            </a:r>
          </a:p>
          <a:p>
            <a:pPr algn="r" rtl="1">
              <a:lnSpc>
                <a:spcPct val="150000"/>
              </a:lnSpc>
            </a:pPr>
            <a:endParaRPr lang="en-US" sz="28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28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dirty="0" smtClean="0">
                <a:latin typeface="B Nazanin+ Black" pitchFamily="2" charset="-78"/>
                <a:cs typeface="B Nazanin+ Black" pitchFamily="2" charset="-78"/>
              </a:rPr>
              <a:t>نمودار فعالیت اعضا </a:t>
            </a:r>
            <a:endParaRPr lang="en-US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-900608" y="5334000"/>
            <a:ext cx="1021080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dirty="0" smtClean="0">
                <a:latin typeface="B Nazanin+ Black" pitchFamily="2" charset="-78"/>
                <a:cs typeface="B Nazanin+ Black" pitchFamily="2" charset="-78"/>
              </a:rPr>
              <a:t>موجود در آدرس : </a:t>
            </a:r>
          </a:p>
          <a:p>
            <a:pPr marL="0" indent="0" algn="ctr">
              <a:buNone/>
            </a:pPr>
            <a:r>
              <a:rPr lang="en-US" sz="2400" dirty="0" smtClean="0">
                <a:latin typeface="B Nazanin"/>
              </a:rPr>
              <a:t>https://github.com/KinGoverm/SE2/graphs/contributors</a:t>
            </a:r>
            <a:endParaRPr lang="en-US" sz="2400" dirty="0">
              <a:latin typeface="B Nazanin"/>
            </a:endParaRPr>
          </a:p>
        </p:txBody>
      </p:sp>
      <p:pic>
        <p:nvPicPr>
          <p:cNvPr id="5" name="Picture 4" descr="2014-11-08_141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0648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dirty="0" smtClean="0">
                <a:latin typeface="B Nazanin+ Black" pitchFamily="2" charset="-78"/>
                <a:cs typeface="B Nazanin+ Black" pitchFamily="2" charset="-78"/>
              </a:rPr>
              <a:t>سایت مدیر سیستم و وظایف</a:t>
            </a:r>
            <a:endParaRPr lang="en-US" dirty="0">
              <a:latin typeface="B Nazanin+ Black" pitchFamily="2" charset="-78"/>
              <a:cs typeface="B Nazanin+ Black" pitchFamily="2" charset="-78"/>
            </a:endParaRPr>
          </a:p>
        </p:txBody>
      </p:sp>
      <p:pic>
        <p:nvPicPr>
          <p:cNvPr id="3" name="Content Placeholder 3" descr="2014-10-30_1709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052736"/>
            <a:ext cx="8300422" cy="4525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10" y="5848349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            موجود در آدرس :                                                  	</a:t>
            </a:r>
            <a:r>
              <a:rPr lang="en-US" sz="2800" dirty="0" smtClean="0">
                <a:latin typeface="B Nazanin+ Regular" pitchFamily="2" charset="-78"/>
                <a:cs typeface="B Nazanin+ Regular" pitchFamily="2" charset="-78"/>
              </a:rPr>
              <a:t>https://trello.com/b/SdnfzsML/se2</a:t>
            </a:r>
            <a:endParaRPr lang="en-US" sz="28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62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836712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انجام پروژه در بستر اینترنت</a:t>
            </a:r>
          </a:p>
          <a:p>
            <a:pPr algn="r" rtl="1">
              <a:lnSpc>
                <a:spcPct val="150000"/>
              </a:lnSpc>
            </a:pP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برون سپاری:</a:t>
            </a: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انجام سریعتر پروژه</a:t>
            </a: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انجام پروژه با هزینه ی کمتر</a:t>
            </a: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ارتباط با تعداد زیادی از پیمانکاران</a:t>
            </a:r>
          </a:p>
        </p:txBody>
      </p:sp>
    </p:spTree>
    <p:extLst>
      <p:ext uri="{BB962C8B-B14F-4D97-AF65-F5344CB8AC3E}">
        <p14:creationId xmlns:p14="http://schemas.microsoft.com/office/powerpoint/2010/main" val="29563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5355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به این طریق که کارفرما پس از ثبت نام درخواست طرح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گرافیکی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را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در سایت ثبت می کند و طراح مورد نظر نیز پس از ثبت نام و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دیدن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درخواست وی و بعد از آن پس از پذیرفتن و قبول انجام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این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کار امکان ارتباط بین طرفین برقرار شده کار توسط طراح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انجام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می پذیرد و هزینه آن توسط کارفرما پرداخت شده و طرح </a:t>
            </a:r>
            <a:r>
              <a:rPr lang="fa-IR" sz="3200" dirty="0" smtClean="0">
                <a:latin typeface="B Nazanin+ Regular" pitchFamily="2" charset="-78"/>
                <a:cs typeface="B Nazanin+ Regular" pitchFamily="2" charset="-78"/>
              </a:rPr>
              <a:t>مورد </a:t>
            </a:r>
            <a:r>
              <a:rPr lang="fa-IR" sz="3200" dirty="0">
                <a:latin typeface="B Nazanin+ Regular" pitchFamily="2" charset="-78"/>
                <a:cs typeface="B Nazanin+ Regular" pitchFamily="2" charset="-78"/>
              </a:rPr>
              <a:t>نظر را دریافت می کند.</a:t>
            </a:r>
            <a:endParaRPr lang="en-US" sz="32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-1001216" y="529628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چرا متدولوژی آبشاری؟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-972616" y="1700808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20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1. اين نوع سايت قبلاً چند بار پياده سازی شده است.</a:t>
            </a:r>
          </a:p>
          <a:p>
            <a:pPr algn="r" rtl="1">
              <a:lnSpc>
                <a:spcPct val="20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2. نيازمندی ها مشخص هستند و تقريباً هيچ نياز مبهمی وجود ندارد.</a:t>
            </a:r>
          </a:p>
          <a:p>
            <a:pPr algn="r" rtl="1">
              <a:lnSpc>
                <a:spcPct val="20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3. منابع کافی و تجارب قبلی به صورت رايگان موجود هستند.</a:t>
            </a:r>
          </a:p>
          <a:p>
            <a:pPr algn="r" rtl="1">
              <a:lnSpc>
                <a:spcPct val="200000"/>
              </a:lnSpc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4. تکنولوژی ها و ابزارهای مورد نياز برای ساخت اين سايت مشخص هستند.</a:t>
            </a:r>
          </a:p>
          <a:p>
            <a:pPr algn="r" rtl="1"/>
            <a:endParaRPr lang="en-US" sz="28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45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8153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5400" b="1" dirty="0" smtClean="0">
                <a:latin typeface="B Nazanin+ Black" pitchFamily="2" charset="-78"/>
                <a:cs typeface="B Nazanin+ Black" pitchFamily="2" charset="-78"/>
              </a:rPr>
              <a:t>چرا گیت؟</a:t>
            </a:r>
            <a:endParaRPr lang="fa-IR" sz="4400" b="1" dirty="0" smtClean="0">
              <a:latin typeface="B Nazanin+ Black" pitchFamily="2" charset="-78"/>
              <a:cs typeface="B Nazanin+ Black" pitchFamily="2" charset="-78"/>
            </a:endParaRPr>
          </a:p>
          <a:p>
            <a:pPr algn="r" rtl="1"/>
            <a:endParaRPr lang="fa-IR" sz="3600" dirty="0" smtClean="0">
              <a:latin typeface="B Nazanin+ Regular" pitchFamily="2" charset="-78"/>
              <a:cs typeface="B Nazanin+ Regular" pitchFamily="2" charset="-78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a-IR" sz="3600" dirty="0"/>
              <a:t>پشتیبانی قوی برای توسعه غیرخطی (هزاران تغییر همزمان توسط افراد حاضر در توسعه پروژه)</a:t>
            </a:r>
            <a:endParaRPr lang="fa-IR" sz="3600" dirty="0" smtClean="0">
              <a:latin typeface="B Nazanin+ Regular" pitchFamily="2" charset="-78"/>
              <a:cs typeface="B Nazanin+ Regular" pitchFamily="2" charset="-78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a-IR" sz="3600" b="1" dirty="0" smtClean="0">
                <a:latin typeface="B Nazanin+ Regular" pitchFamily="2" charset="-78"/>
                <a:cs typeface="B Nazanin+ Regular" pitchFamily="2" charset="-78"/>
              </a:rPr>
              <a:t>پایداری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a-IR" sz="3600" dirty="0" smtClean="0">
                <a:latin typeface="B Nazanin+ Regular" pitchFamily="2" charset="-78"/>
                <a:cs typeface="B Nazanin+ Regular" pitchFamily="2" charset="-78"/>
              </a:rPr>
              <a:t>رابط </a:t>
            </a:r>
            <a:r>
              <a:rPr lang="fa-IR" sz="3600" dirty="0" smtClean="0">
                <a:latin typeface="B Nazanin+ Regular" pitchFamily="2" charset="-78"/>
                <a:cs typeface="B Nazanin+ Regular" pitchFamily="2" charset="-78"/>
              </a:rPr>
              <a:t>کاربری مناسب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600" dirty="0" smtClean="0">
                <a:latin typeface="B Nazanin+ Regular" pitchFamily="2" charset="-78"/>
                <a:cs typeface="B Nazanin+ Regular" pitchFamily="2" charset="-78"/>
              </a:rPr>
              <a:t>وجود راهنماهای مناسب برای استفاده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fa-IR" sz="3600" dirty="0" smtClean="0">
                <a:latin typeface="B Nazanin+ Regular" pitchFamily="2" charset="-78"/>
                <a:cs typeface="B Nazanin+ Regular" pitchFamily="2" charset="-78"/>
              </a:rPr>
              <a:t>استفاده از مدل توزیع شده</a:t>
            </a:r>
            <a:endParaRPr lang="fa-IR" sz="4400" dirty="0" smtClean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70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77768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4800" b="1" dirty="0">
                <a:latin typeface="B Nazanin+ Black" pitchFamily="2" charset="-78"/>
                <a:cs typeface="B Nazanin+ Black" pitchFamily="2" charset="-78"/>
              </a:rPr>
              <a:t>چرا </a:t>
            </a:r>
            <a:r>
              <a:rPr lang="en-US" sz="4800" b="1" dirty="0" smtClean="0">
                <a:latin typeface="B Nazanin+ Black" pitchFamily="2" charset="-78"/>
                <a:cs typeface="B Nazanin+ Black" pitchFamily="2" charset="-78"/>
              </a:rPr>
              <a:t>? MVC</a:t>
            </a:r>
            <a:endParaRPr lang="en-US" sz="4800" b="1" dirty="0">
              <a:latin typeface="B Nazanin+ Black" pitchFamily="2" charset="-78"/>
              <a:cs typeface="B Nazanin+ Black" pitchFamily="2" charset="-78"/>
            </a:endParaRPr>
          </a:p>
          <a:p>
            <a:pPr lvl="0"/>
            <a:endParaRPr lang="fa-IR" sz="4000" dirty="0" smtClean="0">
              <a:latin typeface="B Nazanin"/>
            </a:endParaRP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کاهش </a:t>
            </a:r>
            <a:r>
              <a:rPr lang="fa-IR" sz="4000" dirty="0">
                <a:latin typeface="B Nazanin+ Regular" pitchFamily="2" charset="-78"/>
                <a:cs typeface="B Nazanin+ Regular" pitchFamily="2" charset="-78"/>
              </a:rPr>
              <a:t>پیچیدگی </a:t>
            </a: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کد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قابلیت استفاده مجدد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افزایش </a:t>
            </a:r>
            <a:r>
              <a:rPr lang="fa-IR" sz="4000" dirty="0">
                <a:latin typeface="B Nazanin+ Regular" pitchFamily="2" charset="-78"/>
                <a:cs typeface="B Nazanin+ Regular" pitchFamily="2" charset="-78"/>
              </a:rPr>
              <a:t>انعطاف </a:t>
            </a: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پذیری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کد </a:t>
            </a:r>
            <a:r>
              <a:rPr lang="fa-IR" sz="4000" dirty="0">
                <a:latin typeface="B Nazanin+ Regular" pitchFamily="2" charset="-78"/>
                <a:cs typeface="B Nazanin+ Regular" pitchFamily="2" charset="-78"/>
              </a:rPr>
              <a:t>های جدا از هم (وابستگی کم تر</a:t>
            </a: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)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فریم ورک جنگو مبتنی بر </a:t>
            </a:r>
            <a:r>
              <a:rPr lang="en-US" sz="4000" dirty="0" err="1" smtClean="0">
                <a:latin typeface="B Nazanin+ Regular" pitchFamily="2" charset="-78"/>
                <a:cs typeface="B Nazanin+ Regular" pitchFamily="2" charset="-78"/>
              </a:rPr>
              <a:t>mvc</a:t>
            </a:r>
            <a:r>
              <a:rPr lang="fa-IR" sz="4000" dirty="0" smtClean="0">
                <a:latin typeface="B Nazanin+ Regular" pitchFamily="2" charset="-78"/>
                <a:cs typeface="B Nazanin+ Regular" pitchFamily="2" charset="-78"/>
              </a:rPr>
              <a:t> است</a:t>
            </a:r>
            <a:endParaRPr lang="en-US" sz="4000" dirty="0">
              <a:latin typeface="B Nazanin+ Regular" pitchFamily="2" charset="-78"/>
              <a:cs typeface="B Nazanin+ Regular" pitchFamily="2" charset="-78"/>
            </a:endParaRPr>
          </a:p>
          <a:p>
            <a:r>
              <a:rPr lang="fa-IR" sz="4000" dirty="0">
                <a:latin typeface="B Nazanin"/>
              </a:rPr>
              <a:t> </a:t>
            </a:r>
            <a:endParaRPr lang="en-US" sz="4000" dirty="0">
              <a:latin typeface="B Nazanin"/>
            </a:endParaRPr>
          </a:p>
          <a:p>
            <a:r>
              <a:rPr lang="fa-IR" sz="4000" dirty="0">
                <a:latin typeface="B Nazanin"/>
              </a:rPr>
              <a:t> </a:t>
            </a:r>
            <a:endParaRPr lang="en-US" sz="4000" dirty="0">
              <a:latin typeface="B Nazanin"/>
            </a:endParaRPr>
          </a:p>
        </p:txBody>
      </p:sp>
    </p:spTree>
    <p:extLst>
      <p:ext uri="{BB962C8B-B14F-4D97-AF65-F5344CB8AC3E}">
        <p14:creationId xmlns:p14="http://schemas.microsoft.com/office/powerpoint/2010/main" val="9909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-1332656" y="455636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ابزار مورد استفاده و دلیل انتخاب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1332656" y="1700808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200000"/>
              </a:lnSpc>
            </a:pP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نرم افزار دریم ویور (</a:t>
            </a:r>
            <a:r>
              <a:rPr lang="en-US" sz="3200" b="1" dirty="0" err="1" smtClean="0">
                <a:latin typeface="B Nazanin+ Regular" pitchFamily="2" charset="-78"/>
                <a:cs typeface="B Nazanin+ Regular" pitchFamily="2" charset="-78"/>
              </a:rPr>
              <a:t>DreamWeaver</a:t>
            </a: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)</a:t>
            </a:r>
            <a:endParaRPr lang="en-US" sz="3200" b="1" dirty="0" smtClean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پایگاه داده </a:t>
            </a:r>
            <a:r>
              <a:rPr lang="en-US" sz="3200" b="1" dirty="0" smtClean="0">
                <a:latin typeface="B Nazanin+ Regular" pitchFamily="2" charset="-78"/>
                <a:cs typeface="B Nazanin+ Regular" pitchFamily="2" charset="-78"/>
              </a:rPr>
              <a:t>MySQL</a:t>
            </a:r>
            <a:endParaRPr lang="fa-IR" sz="3200" b="1" dirty="0" smtClean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فریم ورک جنگو(</a:t>
            </a:r>
            <a:r>
              <a:rPr lang="en-US" sz="3200" b="1" dirty="0" err="1" smtClean="0">
                <a:latin typeface="B Nazanin+ Regular" pitchFamily="2" charset="-78"/>
                <a:cs typeface="B Nazanin+ Regular" pitchFamily="2" charset="-78"/>
              </a:rPr>
              <a:t>django</a:t>
            </a: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)</a:t>
            </a:r>
            <a:endParaRPr lang="en-US" sz="3200" b="1" dirty="0" smtClean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اکلیپس (</a:t>
            </a:r>
            <a:r>
              <a:rPr lang="en-US" sz="3200" b="1" dirty="0" smtClean="0">
                <a:latin typeface="B Nazanin+ Regular" pitchFamily="2" charset="-78"/>
                <a:cs typeface="B Nazanin+ Regular" pitchFamily="2" charset="-78"/>
              </a:rPr>
              <a:t>Eclipse</a:t>
            </a:r>
            <a:r>
              <a:rPr lang="fa-IR" sz="3200" b="1" dirty="0" smtClean="0">
                <a:latin typeface="B Nazanin+ Regular" pitchFamily="2" charset="-78"/>
                <a:cs typeface="B Nazanin+ Regular" pitchFamily="2" charset="-78"/>
              </a:rPr>
              <a:t>)</a:t>
            </a:r>
            <a:endParaRPr lang="fa-IR" sz="3200" b="1" dirty="0">
              <a:latin typeface="B Nazanin+ Regular" pitchFamily="2" charset="-78"/>
              <a:cs typeface="B Nazanin+ Regular" pitchFamily="2" charset="-78"/>
            </a:endParaRPr>
          </a:p>
          <a:p>
            <a:pPr algn="r" rtl="1">
              <a:lnSpc>
                <a:spcPct val="200000"/>
              </a:lnSpc>
            </a:pPr>
            <a:endParaRPr lang="en-US" sz="3200" b="1" dirty="0">
              <a:cs typeface="B Nazanin"/>
            </a:endParaRPr>
          </a:p>
        </p:txBody>
      </p:sp>
    </p:spTree>
    <p:extLst>
      <p:ext uri="{BB962C8B-B14F-4D97-AF65-F5344CB8AC3E}">
        <p14:creationId xmlns:p14="http://schemas.microsoft.com/office/powerpoint/2010/main" val="22920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-17140" y="188640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نرم افزار دریم ویور    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1044624" y="1340768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دریم ویور  نرم‌افزار قدرتمند و غنی است که اکثر طراحان برای طراحی های</a:t>
            </a:r>
          </a:p>
          <a:p>
            <a:pPr algn="r" rtl="1">
              <a:lnSpc>
                <a:spcPct val="100000"/>
              </a:lnSpc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     وب خود از آن استفاده می کنند.</a:t>
            </a:r>
          </a:p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محیط ویرایشگر فوق حرفه ای این برنامه با تفکیک کردن کدهای مختلف، </a:t>
            </a:r>
          </a:p>
          <a:p>
            <a:pPr algn="r" rtl="1">
              <a:lnSpc>
                <a:spcPct val="100000"/>
              </a:lnSpc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     کد نویسی را آسان می نماید.</a:t>
            </a:r>
          </a:p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امکان ویرایش صفحات </a:t>
            </a:r>
            <a:r>
              <a:rPr lang="en-US" dirty="0" smtClean="0">
                <a:latin typeface="B Nazanin+ Regular" pitchFamily="2" charset="-78"/>
                <a:cs typeface="B Nazanin+ Regular" pitchFamily="2" charset="-78"/>
              </a:rPr>
              <a:t>html , asp </a:t>
            </a: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 ، </a:t>
            </a:r>
            <a:r>
              <a:rPr lang="en-US" dirty="0" err="1" smtClean="0">
                <a:latin typeface="B Nazanin+ Regular" pitchFamily="2" charset="-78"/>
                <a:cs typeface="B Nazanin+ Regular" pitchFamily="2" charset="-78"/>
              </a:rPr>
              <a:t>php</a:t>
            </a:r>
            <a:r>
              <a:rPr lang="en-US" dirty="0" smtClean="0">
                <a:latin typeface="B Nazanin+ Regular" pitchFamily="2" charset="-78"/>
                <a:cs typeface="B Nazanin+ Regular" pitchFamily="2" charset="-78"/>
              </a:rPr>
              <a:t> </a:t>
            </a:r>
            <a:r>
              <a:rPr lang="en-US" dirty="0">
                <a:latin typeface="B Nazanin+ Regular" pitchFamily="2" charset="-78"/>
                <a:cs typeface="B Nazanin+ Regular" pitchFamily="2" charset="-78"/>
              </a:rPr>
              <a:t>, </a:t>
            </a:r>
            <a:r>
              <a:rPr lang="en-US" dirty="0" err="1">
                <a:latin typeface="B Nazanin+ Regular" pitchFamily="2" charset="-78"/>
                <a:cs typeface="B Nazanin+ Regular" pitchFamily="2" charset="-78"/>
              </a:rPr>
              <a:t>aspx</a:t>
            </a:r>
            <a:r>
              <a:rPr lang="en-US" dirty="0">
                <a:latin typeface="B Nazanin+ Regular" pitchFamily="2" charset="-78"/>
                <a:cs typeface="B Nazanin+ Regular" pitchFamily="2" charset="-78"/>
              </a:rPr>
              <a:t> , </a:t>
            </a:r>
            <a:r>
              <a:rPr lang="en-US" dirty="0" err="1">
                <a:latin typeface="B Nazanin+ Regular" pitchFamily="2" charset="-78"/>
                <a:cs typeface="B Nazanin+ Regular" pitchFamily="2" charset="-78"/>
              </a:rPr>
              <a:t>css</a:t>
            </a:r>
            <a:r>
              <a:rPr lang="en-US" dirty="0">
                <a:latin typeface="B Nazanin+ Regular" pitchFamily="2" charset="-78"/>
                <a:cs typeface="B Nazanin+ Regular" pitchFamily="2" charset="-78"/>
              </a:rPr>
              <a:t> , </a:t>
            </a:r>
            <a:r>
              <a:rPr lang="en-US" dirty="0" err="1">
                <a:latin typeface="B Nazanin+ Regular" pitchFamily="2" charset="-78"/>
                <a:cs typeface="B Nazanin+ Regular" pitchFamily="2" charset="-78"/>
              </a:rPr>
              <a:t>js</a:t>
            </a:r>
            <a:r>
              <a:rPr lang="en-US" dirty="0">
                <a:latin typeface="B Nazanin+ Regular" pitchFamily="2" charset="-78"/>
                <a:cs typeface="B Nazanin+ Regular" pitchFamily="2" charset="-78"/>
              </a:rPr>
              <a:t> , </a:t>
            </a:r>
            <a:r>
              <a:rPr lang="en-US" dirty="0" err="1">
                <a:latin typeface="B Nazanin+ Regular" pitchFamily="2" charset="-78"/>
                <a:cs typeface="B Nazanin+ Regular" pitchFamily="2" charset="-78"/>
              </a:rPr>
              <a:t>jsp</a:t>
            </a:r>
            <a:r>
              <a:rPr lang="fa-IR" dirty="0">
                <a:latin typeface="B Nazanin+ Regular" pitchFamily="2" charset="-78"/>
                <a:cs typeface="B Nazanin+ Regular" pitchFamily="2" charset="-78"/>
              </a:rPr>
              <a:t> و ...</a:t>
            </a:r>
            <a:endParaRPr lang="en-US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امکان برقراری ارتباط میان برنامه های نوشته شده با </a:t>
            </a: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بانک </a:t>
            </a: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های اطلاعاتی معروف</a:t>
            </a:r>
          </a:p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امکان آپلود صفحات بر روی هاست و سرور</a:t>
            </a:r>
          </a:p>
          <a:p>
            <a:pPr marL="342900" indent="-3429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پشتیبانی </a:t>
            </a:r>
            <a:r>
              <a:rPr lang="fa-IR" dirty="0" smtClean="0">
                <a:latin typeface="B Nazanin+ Regular" pitchFamily="2" charset="-78"/>
                <a:cs typeface="B Nazanin+ Regular" pitchFamily="2" charset="-78"/>
              </a:rPr>
              <a:t>از تایپ فارسی</a:t>
            </a:r>
            <a:endParaRPr lang="en-US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54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-1692696" y="172546"/>
            <a:ext cx="9144000" cy="835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b="1" dirty="0" smtClean="0">
                <a:latin typeface="B Nazanin+ Black" pitchFamily="2" charset="-78"/>
                <a:cs typeface="B Nazanin+ Black" pitchFamily="2" charset="-78"/>
              </a:rPr>
              <a:t>پایگاه داده </a:t>
            </a:r>
            <a:r>
              <a:rPr lang="en-US" sz="4400" b="1" dirty="0" smtClean="0">
                <a:latin typeface="B Nazanin+ Black" pitchFamily="2" charset="-78"/>
                <a:cs typeface="B Nazanin+ Black" pitchFamily="2" charset="-78"/>
              </a:rPr>
              <a:t>MySQL</a:t>
            </a:r>
            <a:endParaRPr lang="en-US" sz="4400" b="1" dirty="0">
              <a:latin typeface="B Nazanin+ Black" pitchFamily="2" charset="-78"/>
              <a:cs typeface="B Nazanin+ Black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1692696" y="1196752"/>
            <a:ext cx="9144000" cy="4430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مقیاس‌پذیری و قابلیت انعطاف</a:t>
            </a:r>
            <a:r>
              <a:rPr lang="en-US" sz="2800" dirty="0" smtClean="0">
                <a:latin typeface="B Nazanin+ Regular" pitchFamily="2" charset="-78"/>
                <a:cs typeface="B Nazanin+ Regular" pitchFamily="2" charset="-78"/>
              </a:rPr>
              <a:t> </a:t>
            </a:r>
            <a:endParaRPr lang="fa-IR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پشتیبانی از تراکنش‌ها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آسان بودن مدیریت</a:t>
            </a:r>
            <a:endParaRPr lang="en-US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در دسترس‌بودن بالا</a:t>
            </a:r>
            <a:endParaRPr lang="en-US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متن باز بودن</a:t>
            </a:r>
            <a:endParaRPr lang="en-US" sz="2800" dirty="0" smtClean="0">
              <a:latin typeface="B Nazanin+ Regular" pitchFamily="2" charset="-78"/>
              <a:cs typeface="B Nazanin+ Regular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B Nazanin+ Regular" pitchFamily="2" charset="-78"/>
                <a:cs typeface="B Nazanin+ Regular" pitchFamily="2" charset="-78"/>
              </a:rPr>
              <a:t>امنیت بالا</a:t>
            </a:r>
            <a:endParaRPr lang="en-US" sz="2800" dirty="0">
              <a:latin typeface="B Nazanin+ Regular" pitchFamily="2" charset="-78"/>
              <a:cs typeface="B Nazanin+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2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182</TotalTime>
  <Words>504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</cp:lastModifiedBy>
  <cp:revision>36</cp:revision>
  <dcterms:created xsi:type="dcterms:W3CDTF">2014-11-08T20:31:16Z</dcterms:created>
  <dcterms:modified xsi:type="dcterms:W3CDTF">2014-11-08T23:39:04Z</dcterms:modified>
</cp:coreProperties>
</file>