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2"/>
  </p:handout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  <p:sldId id="265" r:id="rId9"/>
    <p:sldId id="266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4343"/>
    <a:srgbClr val="979797"/>
    <a:srgbClr val="9BAA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2" autoAdjust="0"/>
    <p:restoredTop sz="94660"/>
  </p:normalViewPr>
  <p:slideViewPr>
    <p:cSldViewPr snapToGrid="0">
      <p:cViewPr varScale="1">
        <p:scale>
          <a:sx n="94" d="100"/>
          <a:sy n="94" d="100"/>
        </p:scale>
        <p:origin x="114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75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246D4D7-2FFB-4409-BDCD-012C5874176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2EEE1E-CA30-46D6-9919-C8BBD956C04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DCE90-0D95-4919-B45F-4033D36195D2}" type="datetimeFigureOut">
              <a:rPr lang="en-SG" smtClean="0"/>
              <a:t>9/11/2020</a:t>
            </a:fld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AB06B5-9853-4047-955A-433513C79F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DD3688-52D2-40BD-B112-974A6C50BE3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8D4D78-117F-4A30-978A-2A25B8F9D09A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919970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30C0563-403C-4BDE-8FE5-B34C1627EF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72664" y="0"/>
            <a:ext cx="107482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121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07CEC02-0DE7-4B5F-BE98-87B9E1888C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45386" y="638084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BE66F-C097-4DE2-B9EF-FD61D3832B0D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8412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E6D6009-32EA-4ADF-AED8-6AD9BE3045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473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91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Bank+Marketing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45CEC95-6E98-44FF-8F71-8D77FE106CEA}"/>
              </a:ext>
            </a:extLst>
          </p:cNvPr>
          <p:cNvSpPr/>
          <p:nvPr/>
        </p:nvSpPr>
        <p:spPr>
          <a:xfrm>
            <a:off x="1528132" y="3479104"/>
            <a:ext cx="7853680" cy="2123440"/>
          </a:xfrm>
          <a:prstGeom prst="roundRect">
            <a:avLst/>
          </a:prstGeom>
          <a:solidFill>
            <a:schemeClr val="bg1">
              <a:lumMod val="75000"/>
            </a:schemeClr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i="0" dirty="0">
                <a:solidFill>
                  <a:srgbClr val="123654"/>
                </a:solidFill>
                <a:effectLst/>
              </a:rPr>
              <a:t>Portuguese Banking Institution</a:t>
            </a:r>
          </a:p>
          <a:p>
            <a:pPr algn="ctr"/>
            <a:endParaRPr lang="en-SG" sz="500" b="0" i="0" dirty="0">
              <a:solidFill>
                <a:srgbClr val="12365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SG" sz="2400" b="0" i="0" dirty="0">
                <a:solidFill>
                  <a:srgbClr val="1236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Direct </a:t>
            </a:r>
            <a:r>
              <a:rPr lang="en-SG" sz="2400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Telemarketing -</a:t>
            </a:r>
            <a:r>
              <a:rPr lang="en-SG" sz="2400" b="0" i="0" dirty="0">
                <a:solidFill>
                  <a:srgbClr val="1236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Campaign 2</a:t>
            </a:r>
          </a:p>
          <a:p>
            <a:pPr algn="ctr"/>
            <a:r>
              <a:rPr lang="en-US" sz="2400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Analyze Subscription</a:t>
            </a:r>
            <a:r>
              <a:rPr lang="en-SG" sz="2400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 for Bank </a:t>
            </a:r>
            <a:r>
              <a:rPr lang="en-US" sz="2400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T</a:t>
            </a:r>
            <a:r>
              <a:rPr lang="en-SG" sz="2400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erm Deposit</a:t>
            </a:r>
            <a:endParaRPr lang="en-SG" sz="2400" b="1" dirty="0"/>
          </a:p>
        </p:txBody>
      </p:sp>
    </p:spTree>
    <p:extLst>
      <p:ext uri="{BB962C8B-B14F-4D97-AF65-F5344CB8AC3E}">
        <p14:creationId xmlns:p14="http://schemas.microsoft.com/office/powerpoint/2010/main" val="884886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C149DF8-5631-4838-B42D-F01D31DC51CF}"/>
              </a:ext>
            </a:extLst>
          </p:cNvPr>
          <p:cNvSpPr/>
          <p:nvPr/>
        </p:nvSpPr>
        <p:spPr>
          <a:xfrm>
            <a:off x="1528132" y="3479104"/>
            <a:ext cx="7853680" cy="2123440"/>
          </a:xfrm>
          <a:prstGeom prst="roundRect">
            <a:avLst/>
          </a:prstGeom>
          <a:solidFill>
            <a:schemeClr val="bg1">
              <a:lumMod val="75000"/>
            </a:schemeClr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i="0" dirty="0">
                <a:solidFill>
                  <a:srgbClr val="123654"/>
                </a:solidFill>
                <a:effectLst/>
              </a:rPr>
              <a:t>End of Presentation</a:t>
            </a:r>
          </a:p>
          <a:p>
            <a:pPr algn="ctr"/>
            <a:r>
              <a:rPr lang="en-US" sz="5400" b="1" dirty="0">
                <a:solidFill>
                  <a:srgbClr val="123654"/>
                </a:solidFill>
              </a:rPr>
              <a:t>Thank you !</a:t>
            </a:r>
            <a:r>
              <a:rPr lang="en-US" sz="5400" b="1" i="0" dirty="0">
                <a:solidFill>
                  <a:srgbClr val="123654"/>
                </a:solidFill>
                <a:effectLst/>
              </a:rPr>
              <a:t> </a:t>
            </a:r>
          </a:p>
          <a:p>
            <a:pPr algn="ctr"/>
            <a:endParaRPr lang="en-SG" sz="700" b="0" i="0" dirty="0">
              <a:solidFill>
                <a:srgbClr val="12365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047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2188BF-766B-4DC4-9F70-58B261E60261}"/>
              </a:ext>
            </a:extLst>
          </p:cNvPr>
          <p:cNvSpPr txBox="1"/>
          <p:nvPr/>
        </p:nvSpPr>
        <p:spPr>
          <a:xfrm>
            <a:off x="1652317" y="88800"/>
            <a:ext cx="10344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0" u="sng" dirty="0">
                <a:solidFill>
                  <a:srgbClr val="434343"/>
                </a:solidFill>
                <a:effectLst/>
              </a:rPr>
              <a:t>Client Composition Profile</a:t>
            </a:r>
            <a:endParaRPr lang="en-SG" sz="1800" b="0" i="0" u="sng" dirty="0">
              <a:solidFill>
                <a:srgbClr val="43434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800" b="0" i="0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Total Client Approached : 4521                                     Number of Subscription : 521  (11.5%) </a:t>
            </a:r>
            <a:endParaRPr lang="en-SG" dirty="0">
              <a:solidFill>
                <a:srgbClr val="43434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33EF0A-BB1E-47A8-92F1-54053AF876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52317" y="1197066"/>
            <a:ext cx="10344968" cy="557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877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A3D81A-6B3B-4608-B0ED-F1B31ED6E181}"/>
              </a:ext>
            </a:extLst>
          </p:cNvPr>
          <p:cNvSpPr txBox="1"/>
          <p:nvPr/>
        </p:nvSpPr>
        <p:spPr>
          <a:xfrm>
            <a:off x="1652317" y="88800"/>
            <a:ext cx="10344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0" u="sng" dirty="0">
                <a:solidFill>
                  <a:srgbClr val="434343"/>
                </a:solidFill>
                <a:effectLst/>
              </a:rPr>
              <a:t>Subscription Rate (Client Related)</a:t>
            </a:r>
            <a:endParaRPr lang="en-SG" sz="1800" b="0" i="0" u="sng" dirty="0">
              <a:solidFill>
                <a:srgbClr val="43434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800" b="0" i="0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Total Client Approached : 4521                                     Number of Subscription : 521  (11.5%) </a:t>
            </a:r>
            <a:endParaRPr lang="en-SG" dirty="0">
              <a:solidFill>
                <a:srgbClr val="434343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DF0595E-85F2-4377-B392-5487F1CB3A7A}"/>
              </a:ext>
            </a:extLst>
          </p:cNvPr>
          <p:cNvGrpSpPr/>
          <p:nvPr/>
        </p:nvGrpSpPr>
        <p:grpSpPr>
          <a:xfrm>
            <a:off x="1652317" y="1182004"/>
            <a:ext cx="10371858" cy="5420927"/>
            <a:chOff x="1652317" y="1182004"/>
            <a:chExt cx="10371858" cy="542092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CFEBE70-94D6-4B8F-8617-E791632BD8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652317" y="1337912"/>
              <a:ext cx="10371858" cy="5265019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BAFBC15-BDC0-4E88-AE16-E76CFEFF5EEE}"/>
                </a:ext>
              </a:extLst>
            </p:cNvPr>
            <p:cNvSpPr txBox="1"/>
            <p:nvPr/>
          </p:nvSpPr>
          <p:spPr>
            <a:xfrm>
              <a:off x="8009163" y="1182004"/>
              <a:ext cx="3988121" cy="23083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SG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r>
                <a:rPr lang="en-SG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3 out of 7 Count. Sample Size too small to be meaningful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1029203-D298-45BB-A243-EB1FF993909F}"/>
                </a:ext>
              </a:extLst>
            </p:cNvPr>
            <p:cNvSpPr txBox="1"/>
            <p:nvPr/>
          </p:nvSpPr>
          <p:spPr>
            <a:xfrm>
              <a:off x="7972134" y="2029403"/>
              <a:ext cx="208482" cy="23083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SG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SG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5408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161F02-F5AC-4789-B460-FA1C80257DDD}"/>
              </a:ext>
            </a:extLst>
          </p:cNvPr>
          <p:cNvSpPr txBox="1"/>
          <p:nvPr/>
        </p:nvSpPr>
        <p:spPr>
          <a:xfrm>
            <a:off x="1652317" y="88800"/>
            <a:ext cx="10344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0" u="sng" dirty="0">
                <a:solidFill>
                  <a:srgbClr val="434343"/>
                </a:solidFill>
                <a:effectLst/>
              </a:rPr>
              <a:t>Subscription Composition (Campaign Related)</a:t>
            </a:r>
            <a:endParaRPr lang="en-SG" sz="1800" b="0" i="0" u="sng" dirty="0">
              <a:solidFill>
                <a:srgbClr val="43434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800" b="0" i="0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Total Client Approached : 4521                                     Number of Subscription : 521  (11.5%) </a:t>
            </a:r>
            <a:endParaRPr lang="en-SG" dirty="0">
              <a:solidFill>
                <a:srgbClr val="434343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A994E6-5304-4FA8-B3C9-502192E114C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52317" y="1197066"/>
            <a:ext cx="10359112" cy="540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022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C793F7-3D99-4397-AEAF-0F4190AC9006}"/>
              </a:ext>
            </a:extLst>
          </p:cNvPr>
          <p:cNvSpPr txBox="1"/>
          <p:nvPr/>
        </p:nvSpPr>
        <p:spPr>
          <a:xfrm>
            <a:off x="1652317" y="88800"/>
            <a:ext cx="10344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0" u="sng" dirty="0">
                <a:solidFill>
                  <a:srgbClr val="434343"/>
                </a:solidFill>
                <a:effectLst/>
              </a:rPr>
              <a:t>Summarize</a:t>
            </a:r>
            <a:endParaRPr lang="en-SG" sz="1800" b="0" i="0" u="sng" dirty="0">
              <a:solidFill>
                <a:srgbClr val="43434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429B63-8D73-4B22-AFB0-46B20CCAF3E8}"/>
              </a:ext>
            </a:extLst>
          </p:cNvPr>
          <p:cNvSpPr txBox="1"/>
          <p:nvPr/>
        </p:nvSpPr>
        <p:spPr>
          <a:xfrm>
            <a:off x="1652317" y="1215472"/>
            <a:ext cx="10344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Campaign on Time Deposit should be more focus on Senior/Retiree (age 61 and above),</a:t>
            </a:r>
          </a:p>
          <a:p>
            <a:r>
              <a:rPr lang="en-US" sz="1800" b="0" i="0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     who is more likely to Subscribe for it.</a:t>
            </a:r>
            <a:r>
              <a:rPr lang="en-US" dirty="0">
                <a:solidFill>
                  <a:srgbClr val="434343"/>
                </a:solidFill>
                <a:latin typeface="Arial" panose="020B0604020202020204" pitchFamily="34" charset="0"/>
              </a:rPr>
              <a:t>		</a:t>
            </a:r>
            <a:endParaRPr lang="en-SG" dirty="0">
              <a:solidFill>
                <a:srgbClr val="43434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AF7650-AFFB-4CEA-98C0-841FCD454BF7}"/>
              </a:ext>
            </a:extLst>
          </p:cNvPr>
          <p:cNvSpPr txBox="1"/>
          <p:nvPr/>
        </p:nvSpPr>
        <p:spPr>
          <a:xfrm>
            <a:off x="1652317" y="3682980"/>
            <a:ext cx="10344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Minimum Deposit should not be too high (recommend to set between $1,000 to $5,000)</a:t>
            </a:r>
            <a:r>
              <a:rPr lang="en-US" dirty="0">
                <a:solidFill>
                  <a:srgbClr val="434343"/>
                </a:solidFill>
                <a:latin typeface="Arial" panose="020B0604020202020204" pitchFamily="34" charset="0"/>
              </a:rPr>
              <a:t>		</a:t>
            </a:r>
            <a:endParaRPr lang="en-SG" dirty="0">
              <a:solidFill>
                <a:srgbClr val="434343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04E0BB-F99A-40BB-BBCC-BD957E5BAB3E}"/>
              </a:ext>
            </a:extLst>
          </p:cNvPr>
          <p:cNvSpPr txBox="1"/>
          <p:nvPr/>
        </p:nvSpPr>
        <p:spPr>
          <a:xfrm>
            <a:off x="1652317" y="2157478"/>
            <a:ext cx="10344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434343"/>
                </a:solidFill>
                <a:latin typeface="Arial" panose="020B0604020202020204" pitchFamily="34" charset="0"/>
              </a:rPr>
              <a:t>Those that already had Time Deposit is more likely to Subscribe for it again.		</a:t>
            </a:r>
            <a:endParaRPr lang="en-SG" dirty="0">
              <a:solidFill>
                <a:srgbClr val="434343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C5CEF5-07C5-45E3-A8D9-608DEFBB89BB}"/>
              </a:ext>
            </a:extLst>
          </p:cNvPr>
          <p:cNvSpPr txBox="1"/>
          <p:nvPr/>
        </p:nvSpPr>
        <p:spPr>
          <a:xfrm>
            <a:off x="1652317" y="4421644"/>
            <a:ext cx="10344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434343"/>
                </a:solidFill>
                <a:latin typeface="Arial" panose="020B0604020202020204" pitchFamily="34" charset="0"/>
              </a:rPr>
              <a:t>Interval between Campaigns should not be too close (recommend between 6 months to a year) 	</a:t>
            </a:r>
            <a:endParaRPr lang="en-SG" dirty="0">
              <a:solidFill>
                <a:srgbClr val="434343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C7DDFD-749D-4F37-B609-1F75A39DCABC}"/>
              </a:ext>
            </a:extLst>
          </p:cNvPr>
          <p:cNvSpPr txBox="1"/>
          <p:nvPr/>
        </p:nvSpPr>
        <p:spPr>
          <a:xfrm>
            <a:off x="1652317" y="2920229"/>
            <a:ext cx="10344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434343"/>
                </a:solidFill>
                <a:latin typeface="Arial" panose="020B0604020202020204" pitchFamily="34" charset="0"/>
              </a:rPr>
              <a:t>Should Actively looking for new Client.		</a:t>
            </a:r>
            <a:endParaRPr lang="en-SG" dirty="0">
              <a:solidFill>
                <a:srgbClr val="434343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D40FC6-4C96-4E7C-B9BD-3024C02DC11F}"/>
              </a:ext>
            </a:extLst>
          </p:cNvPr>
          <p:cNvSpPr txBox="1"/>
          <p:nvPr/>
        </p:nvSpPr>
        <p:spPr>
          <a:xfrm>
            <a:off x="1652317" y="5160308"/>
            <a:ext cx="10344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434343"/>
                </a:solidFill>
                <a:latin typeface="Arial" panose="020B0604020202020204" pitchFamily="34" charset="0"/>
              </a:rPr>
              <a:t>For Efficiency, contact each Client 1-3 times, do not exceed 30 mins for each call.</a:t>
            </a:r>
          </a:p>
          <a:p>
            <a:r>
              <a:rPr lang="en-US" dirty="0">
                <a:solidFill>
                  <a:srgbClr val="434343"/>
                </a:solidFill>
                <a:latin typeface="Arial" panose="020B0604020202020204" pitchFamily="34" charset="0"/>
              </a:rPr>
              <a:t>     No Pestering or Hard Selling. 	</a:t>
            </a:r>
            <a:endParaRPr lang="en-SG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258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28C0189-F8DF-45E1-8E32-368F818457E2}"/>
              </a:ext>
            </a:extLst>
          </p:cNvPr>
          <p:cNvSpPr/>
          <p:nvPr/>
        </p:nvSpPr>
        <p:spPr>
          <a:xfrm>
            <a:off x="1528132" y="3479104"/>
            <a:ext cx="7853680" cy="2123440"/>
          </a:xfrm>
          <a:prstGeom prst="roundRect">
            <a:avLst/>
          </a:prstGeom>
          <a:solidFill>
            <a:schemeClr val="bg1">
              <a:lumMod val="75000"/>
            </a:schemeClr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i="0" dirty="0">
                <a:solidFill>
                  <a:srgbClr val="123654"/>
                </a:solidFill>
                <a:effectLst/>
              </a:rPr>
              <a:t>End of Report </a:t>
            </a:r>
          </a:p>
          <a:p>
            <a:pPr algn="ctr"/>
            <a:endParaRPr lang="en-SG" sz="700" b="0" i="0" dirty="0">
              <a:solidFill>
                <a:srgbClr val="12365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426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2CCBBA7-8827-4B1F-A099-C4C4EE463F8B}"/>
              </a:ext>
            </a:extLst>
          </p:cNvPr>
          <p:cNvSpPr txBox="1"/>
          <p:nvPr/>
        </p:nvSpPr>
        <p:spPr>
          <a:xfrm>
            <a:off x="1652317" y="88800"/>
            <a:ext cx="10344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0" u="sng" dirty="0">
                <a:solidFill>
                  <a:srgbClr val="434343"/>
                </a:solidFill>
                <a:effectLst/>
              </a:rPr>
              <a:t>Appendix – ER Diagram</a:t>
            </a:r>
            <a:endParaRPr lang="en-SG" sz="1800" b="0" i="0" u="sng" dirty="0">
              <a:solidFill>
                <a:srgbClr val="43434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496D6F-3B0D-4B1F-B2A8-1539F4A5B6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34359" y="962213"/>
            <a:ext cx="9980883" cy="541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375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06A518-99C2-49C5-A7D8-196170BDAE85}"/>
              </a:ext>
            </a:extLst>
          </p:cNvPr>
          <p:cNvSpPr txBox="1"/>
          <p:nvPr/>
        </p:nvSpPr>
        <p:spPr>
          <a:xfrm>
            <a:off x="1652317" y="88800"/>
            <a:ext cx="10344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0" u="sng" dirty="0">
                <a:solidFill>
                  <a:srgbClr val="434343"/>
                </a:solidFill>
                <a:effectLst/>
              </a:rPr>
              <a:t>Appendix – Normalization</a:t>
            </a:r>
            <a:endParaRPr lang="en-SG" sz="1800" b="0" i="0" u="sng" dirty="0">
              <a:solidFill>
                <a:srgbClr val="43434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3A9E7E-92B5-4104-B357-07F19E765DF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25630" y="905411"/>
            <a:ext cx="10198342" cy="58637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C5C046-6538-4358-AD67-AC066D15DC8F}"/>
              </a:ext>
            </a:extLst>
          </p:cNvPr>
          <p:cNvSpPr txBox="1"/>
          <p:nvPr/>
        </p:nvSpPr>
        <p:spPr>
          <a:xfrm>
            <a:off x="1960880" y="735131"/>
            <a:ext cx="614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hlinkClick r:id="rId3"/>
              </a:rPr>
              <a:t>https://archive.ics.uci.edu/ml/datasets/Bank+Marketing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35100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73D1D6-A610-47D1-A973-907F1FB31065}"/>
              </a:ext>
            </a:extLst>
          </p:cNvPr>
          <p:cNvSpPr txBox="1"/>
          <p:nvPr/>
        </p:nvSpPr>
        <p:spPr>
          <a:xfrm>
            <a:off x="1652317" y="88800"/>
            <a:ext cx="10344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0" u="sng" dirty="0">
                <a:solidFill>
                  <a:srgbClr val="434343"/>
                </a:solidFill>
                <a:effectLst/>
              </a:rPr>
              <a:t>Appendix – Database Diagram</a:t>
            </a:r>
            <a:endParaRPr lang="en-SG" sz="1800" b="0" i="0" u="sng" dirty="0">
              <a:solidFill>
                <a:srgbClr val="43434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A03B7D-210D-46BA-9420-EBA79E3E782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61342" y="735131"/>
            <a:ext cx="8327847" cy="589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391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242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 Chou Han</dc:creator>
  <cp:lastModifiedBy>En Chou Han</cp:lastModifiedBy>
  <cp:revision>68</cp:revision>
  <dcterms:created xsi:type="dcterms:W3CDTF">2020-11-06T02:18:04Z</dcterms:created>
  <dcterms:modified xsi:type="dcterms:W3CDTF">2020-11-09T03:24:30Z</dcterms:modified>
</cp:coreProperties>
</file>